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301" r:id="rId2"/>
    <p:sldId id="641" r:id="rId3"/>
    <p:sldId id="391" r:id="rId4"/>
    <p:sldId id="330" r:id="rId5"/>
    <p:sldId id="372" r:id="rId6"/>
    <p:sldId id="332" r:id="rId7"/>
    <p:sldId id="258" r:id="rId8"/>
    <p:sldId id="331" r:id="rId9"/>
    <p:sldId id="342" r:id="rId10"/>
    <p:sldId id="344" r:id="rId11"/>
    <p:sldId id="333" r:id="rId12"/>
    <p:sldId id="334" r:id="rId13"/>
    <p:sldId id="335" r:id="rId14"/>
    <p:sldId id="336" r:id="rId15"/>
    <p:sldId id="337" r:id="rId16"/>
    <p:sldId id="350" r:id="rId17"/>
    <p:sldId id="339" r:id="rId18"/>
    <p:sldId id="340" r:id="rId19"/>
    <p:sldId id="341" r:id="rId20"/>
    <p:sldId id="343" r:id="rId21"/>
    <p:sldId id="345" r:id="rId22"/>
    <p:sldId id="346" r:id="rId23"/>
    <p:sldId id="347" r:id="rId24"/>
    <p:sldId id="348" r:id="rId25"/>
    <p:sldId id="349" r:id="rId26"/>
    <p:sldId id="351" r:id="rId27"/>
    <p:sldId id="323" r:id="rId28"/>
    <p:sldId id="371" r:id="rId29"/>
    <p:sldId id="355" r:id="rId30"/>
    <p:sldId id="352" r:id="rId31"/>
    <p:sldId id="356" r:id="rId32"/>
    <p:sldId id="359" r:id="rId33"/>
    <p:sldId id="360" r:id="rId34"/>
    <p:sldId id="361" r:id="rId35"/>
    <p:sldId id="353" r:id="rId36"/>
    <p:sldId id="363" r:id="rId37"/>
    <p:sldId id="364" r:id="rId38"/>
    <p:sldId id="365" r:id="rId39"/>
    <p:sldId id="366" r:id="rId40"/>
    <p:sldId id="367" r:id="rId41"/>
    <p:sldId id="369" r:id="rId42"/>
    <p:sldId id="370" r:id="rId43"/>
    <p:sldId id="362" r:id="rId44"/>
    <p:sldId id="643" r:id="rId45"/>
    <p:sldId id="644" r:id="rId46"/>
    <p:sldId id="645" r:id="rId47"/>
    <p:sldId id="647" r:id="rId48"/>
    <p:sldId id="648" r:id="rId49"/>
    <p:sldId id="649" r:id="rId50"/>
    <p:sldId id="646" r:id="rId51"/>
    <p:sldId id="373" r:id="rId52"/>
    <p:sldId id="354" r:id="rId53"/>
    <p:sldId id="368" r:id="rId54"/>
    <p:sldId id="642"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p:scale>
          <a:sx n="50" d="100"/>
          <a:sy n="50" d="100"/>
        </p:scale>
        <p:origin x="1620" y="5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DA3EE-08B7-4128-9FD9-37E2BFCCF5B1}" type="datetimeFigureOut">
              <a:rPr lang="es-EC" smtClean="0"/>
              <a:t>2/7/2020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234C5-43F4-44B6-B145-0A63F14A2208}" type="slidenum">
              <a:rPr lang="es-EC" smtClean="0"/>
              <a:t>‹Nº›</a:t>
            </a:fld>
            <a:endParaRPr lang="es-EC"/>
          </a:p>
        </p:txBody>
      </p:sp>
    </p:spTree>
    <p:extLst>
      <p:ext uri="{BB962C8B-B14F-4D97-AF65-F5344CB8AC3E}">
        <p14:creationId xmlns:p14="http://schemas.microsoft.com/office/powerpoint/2010/main" val="239732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dc22cb8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dc22cb8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7/2/2020</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7/2/2020</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morethanbooks.eu/topic-modeling-introduccion/"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medium.com/@restevesd" TargetMode="External"/><Relationship Id="rId5" Type="http://schemas.openxmlformats.org/officeDocument/2006/relationships/hyperlink" Target="https://github.com/restevesd/AnalisisRedes" TargetMode="External"/><Relationship Id="rId4" Type="http://schemas.openxmlformats.org/officeDocument/2006/relationships/hyperlink" Target="https://es.wikipedia.org/wiki/Latent_Dirichlet_Allocation" TargetMode="Externa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r>
              <a:rPr lang="es-US" sz="4000" dirty="0">
                <a:solidFill>
                  <a:srgbClr val="000000"/>
                </a:solidFill>
                <a:latin typeface="Dubai" panose="020B0503030403030204" pitchFamily="34" charset="-78"/>
                <a:ea typeface="+mj-ea"/>
                <a:cs typeface="Dubai" panose="020B0503030403030204" pitchFamily="34" charset="-78"/>
              </a:rPr>
              <a:t>Caso #</a:t>
            </a:r>
            <a:r>
              <a:rPr lang="es-US" sz="4000" dirty="0" err="1">
                <a:solidFill>
                  <a:srgbClr val="000000"/>
                </a:solidFill>
                <a:latin typeface="Dubai" panose="020B0503030403030204" pitchFamily="34" charset="-78"/>
                <a:ea typeface="+mj-ea"/>
                <a:cs typeface="Dubai" panose="020B0503030403030204" pitchFamily="34" charset="-78"/>
              </a:rPr>
              <a:t>CoronaVirus</a:t>
            </a:r>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593265" y="1375390"/>
            <a:ext cx="11122132" cy="4832092"/>
          </a:xfrm>
          <a:prstGeom prst="rect">
            <a:avLst/>
          </a:prstGeom>
        </p:spPr>
        <p:txBody>
          <a:bodyPr wrap="square">
            <a:spAutoFit/>
          </a:bodyPr>
          <a:lstStyle/>
          <a:p>
            <a:r>
              <a:rPr lang="es-EC" sz="2800" dirty="0"/>
              <a:t># Serie de tiempo evolución de tweets</a:t>
            </a:r>
          </a:p>
          <a:p>
            <a:r>
              <a:rPr lang="es-EC" sz="2800" dirty="0" err="1"/>
              <a:t>usersTL</a:t>
            </a:r>
            <a:r>
              <a:rPr lang="es-EC" sz="2800" dirty="0"/>
              <a:t> %&gt;% </a:t>
            </a:r>
            <a:r>
              <a:rPr lang="es-EC" sz="2800" dirty="0" err="1"/>
              <a:t>filter</a:t>
            </a:r>
            <a:r>
              <a:rPr lang="es-EC" sz="2800" dirty="0"/>
              <a:t>(</a:t>
            </a:r>
            <a:r>
              <a:rPr lang="es-EC" sz="2800" dirty="0" err="1"/>
              <a:t>created_at</a:t>
            </a:r>
            <a:r>
              <a:rPr lang="es-EC" sz="2800" dirty="0"/>
              <a:t> &gt; '2020/02/01' ) %&gt;%</a:t>
            </a:r>
          </a:p>
          <a:p>
            <a:r>
              <a:rPr lang="es-EC" sz="2800" dirty="0"/>
              <a:t>  </a:t>
            </a:r>
            <a:r>
              <a:rPr lang="es-EC" sz="2800" dirty="0" err="1"/>
              <a:t>ts_plot</a:t>
            </a:r>
            <a:r>
              <a:rPr lang="es-EC" sz="2800" dirty="0"/>
              <a:t>("24 </a:t>
            </a:r>
            <a:r>
              <a:rPr lang="es-EC" sz="2800" dirty="0" err="1"/>
              <a:t>hours</a:t>
            </a:r>
            <a:r>
              <a:rPr lang="es-EC" sz="2800" dirty="0"/>
              <a:t>") +</a:t>
            </a:r>
          </a:p>
          <a:p>
            <a:r>
              <a:rPr lang="es-EC" sz="2800" dirty="0"/>
              <a:t>  ggplot2::</a:t>
            </a:r>
            <a:r>
              <a:rPr lang="es-EC" sz="2800" dirty="0" err="1"/>
              <a:t>theme_minimal</a:t>
            </a:r>
            <a:r>
              <a:rPr lang="es-EC" sz="2800" dirty="0"/>
              <a:t>() +</a:t>
            </a:r>
          </a:p>
          <a:p>
            <a:r>
              <a:rPr lang="es-EC" sz="2800" dirty="0"/>
              <a:t>  ggplot2::</a:t>
            </a:r>
            <a:r>
              <a:rPr lang="es-EC" sz="2800" dirty="0" err="1"/>
              <a:t>theme</a:t>
            </a:r>
            <a:r>
              <a:rPr lang="es-EC" sz="2800" dirty="0"/>
              <a:t>(</a:t>
            </a:r>
            <a:r>
              <a:rPr lang="es-EC" sz="2800" dirty="0" err="1"/>
              <a:t>plot.title</a:t>
            </a:r>
            <a:r>
              <a:rPr lang="es-EC" sz="2800" dirty="0"/>
              <a:t> = ggplot2::</a:t>
            </a:r>
            <a:r>
              <a:rPr lang="es-EC" sz="2800" dirty="0" err="1"/>
              <a:t>element_text</a:t>
            </a:r>
            <a:r>
              <a:rPr lang="es-EC" sz="2800" dirty="0"/>
              <a:t>(</a:t>
            </a:r>
            <a:r>
              <a:rPr lang="es-EC" sz="2800" dirty="0" err="1"/>
              <a:t>face</a:t>
            </a:r>
            <a:r>
              <a:rPr lang="es-EC" sz="2800" dirty="0"/>
              <a:t> = "</a:t>
            </a:r>
            <a:r>
              <a:rPr lang="es-EC" sz="2800" dirty="0" err="1"/>
              <a:t>bold</a:t>
            </a:r>
            <a:r>
              <a:rPr lang="es-EC" sz="2800" dirty="0"/>
              <a:t>")) +</a:t>
            </a:r>
          </a:p>
          <a:p>
            <a:r>
              <a:rPr lang="es-EC" sz="2800" dirty="0"/>
              <a:t>  ggplot2::</a:t>
            </a:r>
            <a:r>
              <a:rPr lang="es-EC" sz="2800" dirty="0" err="1"/>
              <a:t>labs</a:t>
            </a:r>
            <a:r>
              <a:rPr lang="es-EC" sz="2800" dirty="0"/>
              <a:t>(</a:t>
            </a:r>
          </a:p>
          <a:p>
            <a:r>
              <a:rPr lang="es-EC" sz="2800" dirty="0"/>
              <a:t>    x = NULL, y = NULL,</a:t>
            </a:r>
          </a:p>
          <a:p>
            <a:r>
              <a:rPr lang="es-EC" sz="2800" dirty="0"/>
              <a:t>    </a:t>
            </a:r>
            <a:r>
              <a:rPr lang="es-EC" sz="2800" dirty="0" err="1"/>
              <a:t>title</a:t>
            </a:r>
            <a:r>
              <a:rPr lang="es-EC" sz="2800" dirty="0"/>
              <a:t> = "Frecuencia de </a:t>
            </a:r>
            <a:r>
              <a:rPr lang="es-EC" sz="2800" dirty="0" err="1"/>
              <a:t>posteos</a:t>
            </a:r>
            <a:r>
              <a:rPr lang="es-EC" sz="2800" dirty="0"/>
              <a:t> mes Febrero - Marzo",</a:t>
            </a:r>
          </a:p>
          <a:p>
            <a:r>
              <a:rPr lang="es-EC" sz="2800" dirty="0"/>
              <a:t>    </a:t>
            </a:r>
            <a:r>
              <a:rPr lang="es-EC" sz="2800" dirty="0" err="1"/>
              <a:t>subtitle</a:t>
            </a:r>
            <a:r>
              <a:rPr lang="es-EC" sz="2800" dirty="0"/>
              <a:t> = "Gobierno ecuatoriano - cortes cada 24 horas",</a:t>
            </a:r>
          </a:p>
          <a:p>
            <a:r>
              <a:rPr lang="es-EC" sz="2800" dirty="0"/>
              <a:t>    </a:t>
            </a:r>
            <a:r>
              <a:rPr lang="es-EC" sz="2800" dirty="0" err="1"/>
              <a:t>caption</a:t>
            </a:r>
            <a:r>
              <a:rPr lang="es-EC" sz="2800" dirty="0"/>
              <a:t> = "\</a:t>
            </a:r>
            <a:r>
              <a:rPr lang="es-EC" sz="2800" dirty="0" err="1"/>
              <a:t>nSource</a:t>
            </a:r>
            <a:r>
              <a:rPr lang="es-EC" sz="2800" dirty="0"/>
              <a:t>: Data </a:t>
            </a:r>
            <a:r>
              <a:rPr lang="es-EC" sz="2800" dirty="0" err="1"/>
              <a:t>collected</a:t>
            </a:r>
            <a:r>
              <a:rPr lang="es-EC" sz="2800" dirty="0"/>
              <a:t> </a:t>
            </a:r>
            <a:r>
              <a:rPr lang="es-EC" sz="2800" dirty="0" err="1"/>
              <a:t>from</a:t>
            </a:r>
            <a:r>
              <a:rPr lang="es-EC" sz="2800" dirty="0"/>
              <a:t> </a:t>
            </a:r>
            <a:r>
              <a:rPr lang="es-EC" sz="2800" dirty="0" err="1"/>
              <a:t>Twitter's</a:t>
            </a:r>
            <a:r>
              <a:rPr lang="es-EC" sz="2800" dirty="0"/>
              <a:t> REST API </a:t>
            </a:r>
            <a:r>
              <a:rPr lang="es-EC" sz="2800" dirty="0" err="1"/>
              <a:t>via</a:t>
            </a:r>
            <a:r>
              <a:rPr lang="es-EC" sz="2800" dirty="0"/>
              <a:t> </a:t>
            </a:r>
            <a:r>
              <a:rPr lang="es-EC" sz="2800" dirty="0" err="1"/>
              <a:t>rtweet</a:t>
            </a:r>
            <a:r>
              <a:rPr lang="es-EC" sz="2800" dirty="0"/>
              <a:t>"</a:t>
            </a:r>
          </a:p>
          <a:p>
            <a:r>
              <a:rPr lang="es-EC" sz="2800"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84329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157FB77C-1A43-4BF9-A8DC-90D33E4E64A0}"/>
              </a:ext>
            </a:extLst>
          </p:cNvPr>
          <p:cNvPicPr>
            <a:picLocks noChangeAspect="1"/>
          </p:cNvPicPr>
          <p:nvPr/>
        </p:nvPicPr>
        <p:blipFill>
          <a:blip r:embed="rId3"/>
          <a:stretch>
            <a:fillRect/>
          </a:stretch>
        </p:blipFill>
        <p:spPr>
          <a:xfrm>
            <a:off x="749894" y="776209"/>
            <a:ext cx="10363200" cy="5348503"/>
          </a:xfrm>
          <a:prstGeom prst="rect">
            <a:avLst/>
          </a:prstGeom>
        </p:spPr>
      </p:pic>
    </p:spTree>
    <p:extLst>
      <p:ext uri="{BB962C8B-B14F-4D97-AF65-F5344CB8AC3E}">
        <p14:creationId xmlns:p14="http://schemas.microsoft.com/office/powerpoint/2010/main" val="349451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648294" y="1398895"/>
            <a:ext cx="9230426" cy="4524315"/>
          </a:xfrm>
          <a:prstGeom prst="rect">
            <a:avLst/>
          </a:prstGeom>
        </p:spPr>
        <p:txBody>
          <a:bodyPr wrap="square">
            <a:spAutoFit/>
          </a:bodyPr>
          <a:lstStyle/>
          <a:p>
            <a:r>
              <a:rPr lang="es-EC" dirty="0" err="1"/>
              <a:t>usersTL</a:t>
            </a:r>
            <a:r>
              <a:rPr lang="es-EC" dirty="0"/>
              <a:t> %&gt;% </a:t>
            </a:r>
            <a:r>
              <a:rPr lang="es-EC" dirty="0" err="1"/>
              <a:t>group_by</a:t>
            </a:r>
            <a:r>
              <a:rPr lang="es-EC" dirty="0"/>
              <a:t>(</a:t>
            </a:r>
            <a:r>
              <a:rPr lang="es-EC" dirty="0" err="1"/>
              <a:t>screen_name</a:t>
            </a:r>
            <a:r>
              <a:rPr lang="es-EC" dirty="0"/>
              <a:t>) %&gt;%</a:t>
            </a:r>
          </a:p>
          <a:p>
            <a:r>
              <a:rPr lang="es-EC" dirty="0"/>
              <a:t>  </a:t>
            </a:r>
            <a:r>
              <a:rPr lang="es-EC" dirty="0" err="1"/>
              <a:t>filter</a:t>
            </a:r>
            <a:r>
              <a:rPr lang="es-EC" dirty="0"/>
              <a:t>(</a:t>
            </a:r>
            <a:r>
              <a:rPr lang="es-EC" dirty="0" err="1"/>
              <a:t>created_at</a:t>
            </a:r>
            <a:r>
              <a:rPr lang="es-EC" dirty="0"/>
              <a:t> &gt; '2020/02/01' ) %&gt;% </a:t>
            </a:r>
            <a:r>
              <a:rPr lang="es-EC" dirty="0" err="1"/>
              <a:t>summarise</a:t>
            </a:r>
            <a:r>
              <a:rPr lang="es-EC" dirty="0"/>
              <a:t>(</a:t>
            </a:r>
            <a:r>
              <a:rPr lang="es-EC" dirty="0" err="1"/>
              <a:t>numero_tweets</a:t>
            </a:r>
            <a:r>
              <a:rPr lang="es-EC" dirty="0"/>
              <a:t> = n()) %&gt;% </a:t>
            </a:r>
          </a:p>
          <a:p>
            <a:r>
              <a:rPr lang="es-EC" dirty="0"/>
              <a:t>  </a:t>
            </a:r>
            <a:r>
              <a:rPr lang="es-EC" dirty="0" err="1"/>
              <a:t>arrange</a:t>
            </a:r>
            <a:r>
              <a:rPr lang="es-EC" dirty="0"/>
              <a:t>(</a:t>
            </a:r>
            <a:r>
              <a:rPr lang="es-EC" dirty="0" err="1"/>
              <a:t>desc</a:t>
            </a:r>
            <a:r>
              <a:rPr lang="es-EC" dirty="0"/>
              <a:t>(</a:t>
            </a:r>
            <a:r>
              <a:rPr lang="es-EC" dirty="0" err="1"/>
              <a:t>numero_tweets</a:t>
            </a:r>
            <a:r>
              <a:rPr lang="es-EC" dirty="0"/>
              <a:t>)) %&gt;% </a:t>
            </a:r>
          </a:p>
          <a:p>
            <a:r>
              <a:rPr lang="es-EC" dirty="0"/>
              <a:t>  </a:t>
            </a:r>
            <a:r>
              <a:rPr lang="es-EC" dirty="0" err="1"/>
              <a:t>ggplot</a:t>
            </a:r>
            <a:r>
              <a:rPr lang="es-EC" dirty="0"/>
              <a:t>(aes(</a:t>
            </a:r>
            <a:r>
              <a:rPr lang="es-EC" dirty="0" err="1"/>
              <a:t>reorder</a:t>
            </a:r>
            <a:r>
              <a:rPr lang="es-EC" dirty="0"/>
              <a:t>(</a:t>
            </a:r>
            <a:r>
              <a:rPr lang="es-EC" dirty="0" err="1"/>
              <a:t>screen_name</a:t>
            </a:r>
            <a:r>
              <a:rPr lang="es-EC" dirty="0"/>
              <a:t>, -</a:t>
            </a:r>
            <a:r>
              <a:rPr lang="es-EC" dirty="0" err="1"/>
              <a:t>numero_tweets</a:t>
            </a:r>
            <a:r>
              <a:rPr lang="es-EC" dirty="0"/>
              <a:t>),</a:t>
            </a:r>
          </a:p>
          <a:p>
            <a:r>
              <a:rPr lang="es-EC" dirty="0"/>
              <a:t>             </a:t>
            </a:r>
            <a:r>
              <a:rPr lang="es-EC" dirty="0" err="1"/>
              <a:t>numero_tweets,label</a:t>
            </a:r>
            <a:r>
              <a:rPr lang="es-EC" dirty="0"/>
              <a:t> = </a:t>
            </a:r>
            <a:r>
              <a:rPr lang="es-EC" dirty="0" err="1"/>
              <a:t>numero_tweets</a:t>
            </a:r>
            <a:r>
              <a:rPr lang="es-EC" dirty="0"/>
              <a:t>))+</a:t>
            </a:r>
          </a:p>
          <a:p>
            <a:r>
              <a:rPr lang="es-EC" dirty="0"/>
              <a:t>  </a:t>
            </a:r>
            <a:r>
              <a:rPr lang="es-EC" dirty="0" err="1"/>
              <a:t>geom_bar</a:t>
            </a:r>
            <a:r>
              <a:rPr lang="es-EC" dirty="0"/>
              <a:t>(</a:t>
            </a:r>
            <a:r>
              <a:rPr lang="es-EC" dirty="0" err="1"/>
              <a:t>stat</a:t>
            </a:r>
            <a:r>
              <a:rPr lang="es-EC" dirty="0"/>
              <a:t>="</a:t>
            </a:r>
            <a:r>
              <a:rPr lang="es-EC" dirty="0" err="1"/>
              <a:t>identity</a:t>
            </a:r>
            <a:r>
              <a:rPr lang="es-EC" dirty="0"/>
              <a:t>") +</a:t>
            </a:r>
          </a:p>
          <a:p>
            <a:r>
              <a:rPr lang="es-EC" dirty="0"/>
              <a:t>  </a:t>
            </a:r>
            <a:r>
              <a:rPr lang="es-EC" dirty="0" err="1"/>
              <a:t>geom_label</a:t>
            </a:r>
            <a:r>
              <a:rPr lang="es-EC" dirty="0"/>
              <a:t>()+</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"Cantidad de </a:t>
            </a:r>
            <a:r>
              <a:rPr lang="es-EC" dirty="0" err="1"/>
              <a:t>posteos</a:t>
            </a:r>
            <a:r>
              <a:rPr lang="es-EC" dirty="0"/>
              <a:t> mes Febrero - Marzo",</a:t>
            </a:r>
          </a:p>
          <a:p>
            <a:r>
              <a:rPr lang="es-EC" dirty="0"/>
              <a:t>    </a:t>
            </a:r>
            <a:r>
              <a:rPr lang="es-EC" dirty="0" err="1"/>
              <a:t>subtitle</a:t>
            </a:r>
            <a:r>
              <a:rPr lang="es-EC" dirty="0"/>
              <a:t> = "Gobierno ecuatoriano - Conteo por usuario",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3604723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C4F5132E-D2D2-44E6-ACE4-A9F0F691B7C2}"/>
              </a:ext>
            </a:extLst>
          </p:cNvPr>
          <p:cNvPicPr>
            <a:picLocks noChangeAspect="1"/>
          </p:cNvPicPr>
          <p:nvPr/>
        </p:nvPicPr>
        <p:blipFill>
          <a:blip r:embed="rId3"/>
          <a:stretch>
            <a:fillRect/>
          </a:stretch>
        </p:blipFill>
        <p:spPr>
          <a:xfrm>
            <a:off x="580571" y="477898"/>
            <a:ext cx="11234058" cy="5797957"/>
          </a:xfrm>
          <a:prstGeom prst="rect">
            <a:avLst/>
          </a:prstGeom>
        </p:spPr>
      </p:pic>
    </p:spTree>
    <p:extLst>
      <p:ext uri="{BB962C8B-B14F-4D97-AF65-F5344CB8AC3E}">
        <p14:creationId xmlns:p14="http://schemas.microsoft.com/office/powerpoint/2010/main" val="288756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060532" y="657595"/>
            <a:ext cx="9230426" cy="5355312"/>
          </a:xfrm>
          <a:prstGeom prst="rect">
            <a:avLst/>
          </a:prstGeom>
        </p:spPr>
        <p:txBody>
          <a:bodyPr wrap="square">
            <a:spAutoFit/>
          </a:bodyPr>
          <a:lstStyle/>
          <a:p>
            <a:r>
              <a:rPr lang="es-EC" dirty="0"/>
              <a:t># HT usados desde Febrero</a:t>
            </a:r>
          </a:p>
          <a:p>
            <a:r>
              <a:rPr lang="es-EC" dirty="0" err="1"/>
              <a:t>tweets_tidyGobierno</a:t>
            </a:r>
            <a:r>
              <a:rPr lang="es-EC" dirty="0"/>
              <a:t> &lt;- </a:t>
            </a:r>
            <a:r>
              <a:rPr lang="es-EC" dirty="0" err="1"/>
              <a:t>usersTL</a:t>
            </a:r>
            <a:r>
              <a:rPr lang="es-EC" dirty="0"/>
              <a:t> %&gt;% </a:t>
            </a:r>
            <a:r>
              <a:rPr lang="es-EC" dirty="0" err="1"/>
              <a:t>unnest</a:t>
            </a:r>
            <a:r>
              <a:rPr lang="es-EC" dirty="0"/>
              <a:t>(hashtags)</a:t>
            </a:r>
          </a:p>
          <a:p>
            <a:endParaRPr lang="es-EC" dirty="0"/>
          </a:p>
          <a:p>
            <a:r>
              <a:rPr lang="es-EC" dirty="0" err="1"/>
              <a:t>tweets_tidyGobierno</a:t>
            </a:r>
            <a:r>
              <a:rPr lang="es-EC" dirty="0"/>
              <a:t> %&gt;% </a:t>
            </a:r>
            <a:r>
              <a:rPr lang="es-EC" dirty="0" err="1"/>
              <a:t>filter</a:t>
            </a:r>
            <a:r>
              <a:rPr lang="es-EC" dirty="0"/>
              <a:t>(!is.na(hashtags)) %&gt;% </a:t>
            </a:r>
          </a:p>
          <a:p>
            <a:r>
              <a:rPr lang="es-EC" dirty="0"/>
              <a:t>  </a:t>
            </a:r>
            <a:r>
              <a:rPr lang="es-EC" dirty="0" err="1"/>
              <a:t>filter</a:t>
            </a:r>
            <a:r>
              <a:rPr lang="es-EC" dirty="0"/>
              <a:t>(</a:t>
            </a:r>
            <a:r>
              <a:rPr lang="es-EC" dirty="0" err="1"/>
              <a:t>created_at</a:t>
            </a:r>
            <a:r>
              <a:rPr lang="es-EC" dirty="0"/>
              <a:t> &gt; '2020/02/01' ) %&gt;% </a:t>
            </a:r>
          </a:p>
          <a:p>
            <a:r>
              <a:rPr lang="es-EC" dirty="0"/>
              <a:t>  </a:t>
            </a:r>
            <a:r>
              <a:rPr lang="es-EC" dirty="0" err="1"/>
              <a:t>group_by</a:t>
            </a:r>
            <a:r>
              <a:rPr lang="es-EC" dirty="0"/>
              <a:t>(hashtags) %&gt;% </a:t>
            </a:r>
            <a:r>
              <a:rPr lang="es-EC" dirty="0" err="1"/>
              <a:t>summarise</a:t>
            </a:r>
            <a:r>
              <a:rPr lang="es-EC" dirty="0"/>
              <a:t>(n=n()) %&gt;% </a:t>
            </a:r>
            <a:r>
              <a:rPr lang="es-EC" dirty="0" err="1"/>
              <a:t>arrange</a:t>
            </a:r>
            <a:r>
              <a:rPr lang="es-EC" dirty="0"/>
              <a:t>(</a:t>
            </a:r>
            <a:r>
              <a:rPr lang="es-EC" dirty="0" err="1"/>
              <a:t>desc</a:t>
            </a:r>
            <a:r>
              <a:rPr lang="es-EC" dirty="0"/>
              <a:t>(n)) %&gt;% </a:t>
            </a:r>
          </a:p>
          <a:p>
            <a:r>
              <a:rPr lang="es-EC" dirty="0"/>
              <a:t>  head(n=20L) %&gt;% </a:t>
            </a:r>
          </a:p>
          <a:p>
            <a:r>
              <a:rPr lang="es-EC" dirty="0"/>
              <a:t>  </a:t>
            </a:r>
            <a:r>
              <a:rPr lang="es-EC" dirty="0" err="1"/>
              <a:t>ggplot</a:t>
            </a:r>
            <a:r>
              <a:rPr lang="es-EC" dirty="0"/>
              <a:t>(aes(x = </a:t>
            </a:r>
            <a:r>
              <a:rPr lang="es-EC" dirty="0" err="1"/>
              <a:t>reorder</a:t>
            </a:r>
            <a:r>
              <a:rPr lang="es-EC" dirty="0"/>
              <a:t>(</a:t>
            </a:r>
            <a:r>
              <a:rPr lang="es-EC" dirty="0" err="1"/>
              <a:t>hashtags,n</a:t>
            </a:r>
            <a:r>
              <a:rPr lang="es-EC" dirty="0"/>
              <a:t>), y = n)) +</a:t>
            </a:r>
          </a:p>
          <a:p>
            <a:r>
              <a:rPr lang="es-EC" dirty="0"/>
              <a:t>  </a:t>
            </a:r>
            <a:r>
              <a:rPr lang="es-EC" dirty="0" err="1"/>
              <a:t>geom_col</a:t>
            </a:r>
            <a:r>
              <a:rPr lang="es-EC" dirty="0"/>
              <a:t>() +</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"Hashtag más utilizados mes Febrero - Marzo",</a:t>
            </a:r>
          </a:p>
          <a:p>
            <a:r>
              <a:rPr lang="es-EC" dirty="0"/>
              <a:t>    </a:t>
            </a:r>
            <a:r>
              <a:rPr lang="es-EC" dirty="0" err="1"/>
              <a:t>subtitle</a:t>
            </a:r>
            <a:r>
              <a:rPr lang="es-EC" dirty="0"/>
              <a:t> = "Gobierno ecuatoriano",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 +</a:t>
            </a:r>
          </a:p>
          <a:p>
            <a:r>
              <a:rPr lang="es-EC" dirty="0"/>
              <a:t>  </a:t>
            </a:r>
            <a:r>
              <a:rPr lang="es-EC" dirty="0" err="1"/>
              <a:t>coord_flip</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7257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F70872E1-3A0B-4B21-AD7E-E7D76AC286E5}"/>
              </a:ext>
            </a:extLst>
          </p:cNvPr>
          <p:cNvPicPr>
            <a:picLocks noChangeAspect="1"/>
          </p:cNvPicPr>
          <p:nvPr/>
        </p:nvPicPr>
        <p:blipFill rotWithShape="1">
          <a:blip r:embed="rId4"/>
          <a:srcRect t="-33" r="14049" b="79784"/>
          <a:stretch/>
        </p:blipFill>
        <p:spPr>
          <a:xfrm>
            <a:off x="458644" y="1405045"/>
            <a:ext cx="5641311" cy="877371"/>
          </a:xfrm>
          <a:prstGeom prst="rect">
            <a:avLst/>
          </a:prstGeom>
        </p:spPr>
      </p:pic>
      <p:pic>
        <p:nvPicPr>
          <p:cNvPr id="6" name="Imagen 5">
            <a:extLst>
              <a:ext uri="{FF2B5EF4-FFF2-40B4-BE49-F238E27FC236}">
                <a16:creationId xmlns:a16="http://schemas.microsoft.com/office/drawing/2014/main" id="{A7E0A319-A477-4374-8B92-A2D52D5B9A17}"/>
              </a:ext>
            </a:extLst>
          </p:cNvPr>
          <p:cNvPicPr>
            <a:picLocks noChangeAspect="1"/>
          </p:cNvPicPr>
          <p:nvPr/>
        </p:nvPicPr>
        <p:blipFill rotWithShape="1">
          <a:blip r:embed="rId5"/>
          <a:srcRect l="5722" t="2961" r="7926" b="52029"/>
          <a:stretch/>
        </p:blipFill>
        <p:spPr>
          <a:xfrm>
            <a:off x="6558598" y="450002"/>
            <a:ext cx="2687001" cy="2427642"/>
          </a:xfrm>
          <a:prstGeom prst="rect">
            <a:avLst/>
          </a:prstGeom>
        </p:spPr>
      </p:pic>
      <p:pic>
        <p:nvPicPr>
          <p:cNvPr id="8" name="Imagen 7">
            <a:extLst>
              <a:ext uri="{FF2B5EF4-FFF2-40B4-BE49-F238E27FC236}">
                <a16:creationId xmlns:a16="http://schemas.microsoft.com/office/drawing/2014/main" id="{6016AA8D-A071-4EE5-8713-CDFFAB51FE9D}"/>
              </a:ext>
            </a:extLst>
          </p:cNvPr>
          <p:cNvPicPr>
            <a:picLocks noChangeAspect="1"/>
          </p:cNvPicPr>
          <p:nvPr/>
        </p:nvPicPr>
        <p:blipFill>
          <a:blip r:embed="rId6"/>
          <a:stretch>
            <a:fillRect/>
          </a:stretch>
        </p:blipFill>
        <p:spPr>
          <a:xfrm>
            <a:off x="412623" y="3081775"/>
            <a:ext cx="10119843" cy="2015013"/>
          </a:xfrm>
          <a:prstGeom prst="rect">
            <a:avLst/>
          </a:prstGeom>
        </p:spPr>
      </p:pic>
      <p:sp>
        <p:nvSpPr>
          <p:cNvPr id="15" name="Rectángulo 14">
            <a:extLst>
              <a:ext uri="{FF2B5EF4-FFF2-40B4-BE49-F238E27FC236}">
                <a16:creationId xmlns:a16="http://schemas.microsoft.com/office/drawing/2014/main" id="{76F4637A-7CC6-4DF2-837C-E4E486F4C443}"/>
              </a:ext>
            </a:extLst>
          </p:cNvPr>
          <p:cNvSpPr/>
          <p:nvPr/>
        </p:nvSpPr>
        <p:spPr>
          <a:xfrm>
            <a:off x="3052187" y="5385956"/>
            <a:ext cx="3435108" cy="523220"/>
          </a:xfrm>
          <a:prstGeom prst="rect">
            <a:avLst/>
          </a:prstGeom>
        </p:spPr>
        <p:txBody>
          <a:bodyPr wrap="none">
            <a:spAutoFit/>
          </a:bodyPr>
          <a:lstStyle/>
          <a:p>
            <a:r>
              <a:rPr lang="es-EC" sz="2800" b="1" dirty="0" err="1"/>
              <a:t>tweets_tidyGobierno</a:t>
            </a:r>
            <a:r>
              <a:rPr lang="es-EC" sz="2800" b="1" dirty="0"/>
              <a:t> </a:t>
            </a:r>
          </a:p>
        </p:txBody>
      </p:sp>
    </p:spTree>
    <p:extLst>
      <p:ext uri="{BB962C8B-B14F-4D97-AF65-F5344CB8AC3E}">
        <p14:creationId xmlns:p14="http://schemas.microsoft.com/office/powerpoint/2010/main" val="347708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E6860F2B-7D10-43D8-97F6-37D3E86C83E5}"/>
              </a:ext>
            </a:extLst>
          </p:cNvPr>
          <p:cNvPicPr>
            <a:picLocks noChangeAspect="1"/>
          </p:cNvPicPr>
          <p:nvPr/>
        </p:nvPicPr>
        <p:blipFill>
          <a:blip r:embed="rId3"/>
          <a:stretch>
            <a:fillRect/>
          </a:stretch>
        </p:blipFill>
        <p:spPr>
          <a:xfrm>
            <a:off x="749893" y="718426"/>
            <a:ext cx="9772963" cy="5486843"/>
          </a:xfrm>
          <a:prstGeom prst="rect">
            <a:avLst/>
          </a:prstGeom>
        </p:spPr>
      </p:pic>
    </p:spTree>
    <p:extLst>
      <p:ext uri="{BB962C8B-B14F-4D97-AF65-F5344CB8AC3E}">
        <p14:creationId xmlns:p14="http://schemas.microsoft.com/office/powerpoint/2010/main" val="404780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1E86E288-D789-4730-8AA6-2A51BB078205}"/>
              </a:ext>
            </a:extLst>
          </p:cNvPr>
          <p:cNvSpPr/>
          <p:nvPr/>
        </p:nvSpPr>
        <p:spPr>
          <a:xfrm>
            <a:off x="575722" y="1658131"/>
            <a:ext cx="8771477" cy="3416320"/>
          </a:xfrm>
          <a:prstGeom prst="rect">
            <a:avLst/>
          </a:prstGeom>
        </p:spPr>
        <p:txBody>
          <a:bodyPr wrap="square">
            <a:spAutoFit/>
          </a:bodyPr>
          <a:lstStyle/>
          <a:p>
            <a:r>
              <a:rPr lang="es-EC" sz="2400" dirty="0"/>
              <a:t>#Para crear nubes de palabras </a:t>
            </a:r>
          </a:p>
          <a:p>
            <a:r>
              <a:rPr lang="es-EC" sz="2400" dirty="0" err="1"/>
              <a:t>df_grouped</a:t>
            </a:r>
            <a:r>
              <a:rPr lang="es-EC" sz="2400" dirty="0"/>
              <a:t> &lt;- </a:t>
            </a:r>
            <a:r>
              <a:rPr lang="es-EC" sz="2400" dirty="0" err="1"/>
              <a:t>tweets_tidyGobierno</a:t>
            </a:r>
            <a:r>
              <a:rPr lang="es-EC" sz="2400" dirty="0"/>
              <a:t> %&gt;% </a:t>
            </a:r>
            <a:r>
              <a:rPr lang="es-EC" sz="2400" dirty="0" err="1"/>
              <a:t>filter</a:t>
            </a:r>
            <a:r>
              <a:rPr lang="es-EC" sz="2400" dirty="0"/>
              <a:t>(!is.na(hashtags)) %&gt;%</a:t>
            </a:r>
          </a:p>
          <a:p>
            <a:r>
              <a:rPr lang="es-EC" sz="2400" dirty="0"/>
              <a: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group_by</a:t>
            </a:r>
            <a:r>
              <a:rPr lang="es-EC" sz="2400" dirty="0"/>
              <a:t>(hashtags) %&gt;% </a:t>
            </a:r>
          </a:p>
          <a:p>
            <a:r>
              <a:rPr lang="es-EC" sz="2400" dirty="0"/>
              <a:t>  </a:t>
            </a:r>
            <a:r>
              <a:rPr lang="es-EC" sz="2400" dirty="0" err="1"/>
              <a:t>summarise</a:t>
            </a:r>
            <a:r>
              <a:rPr lang="es-EC" sz="2400" dirty="0"/>
              <a:t>(total=n()) %&gt;% </a:t>
            </a:r>
          </a:p>
          <a:p>
            <a:r>
              <a:rPr lang="es-EC" sz="2400" dirty="0"/>
              <a:t>  </a:t>
            </a:r>
            <a:r>
              <a:rPr lang="es-EC" sz="2400" dirty="0" err="1"/>
              <a:t>mutate</a:t>
            </a:r>
            <a:r>
              <a:rPr lang="es-EC" sz="2400" dirty="0"/>
              <a:t>(frecuencia = (total / n()) ) %&gt;%</a:t>
            </a:r>
          </a:p>
          <a:p>
            <a:r>
              <a:rPr lang="es-EC" sz="2400" dirty="0"/>
              <a:t>  </a:t>
            </a:r>
            <a:r>
              <a:rPr lang="es-EC" sz="2400" dirty="0" err="1"/>
              <a:t>arrange</a:t>
            </a:r>
            <a:r>
              <a:rPr lang="es-EC" sz="2400" dirty="0"/>
              <a:t>(</a:t>
            </a:r>
            <a:r>
              <a:rPr lang="es-EC" sz="2400" dirty="0" err="1"/>
              <a:t>desc</a:t>
            </a:r>
            <a:r>
              <a:rPr lang="es-EC" sz="2400" dirty="0"/>
              <a:t>(frecuencia))</a:t>
            </a:r>
          </a:p>
          <a:p>
            <a:endParaRPr lang="es-EC" sz="2400" dirty="0"/>
          </a:p>
          <a:p>
            <a:r>
              <a:rPr lang="es-EC" sz="2400" dirty="0" err="1"/>
              <a:t>df_grouped</a:t>
            </a:r>
            <a:r>
              <a:rPr lang="es-EC" sz="2400" dirty="0"/>
              <a:t> %&gt;% </a:t>
            </a:r>
            <a:r>
              <a:rPr lang="es-EC" sz="2400" dirty="0" err="1"/>
              <a:t>filter</a:t>
            </a:r>
            <a:r>
              <a:rPr lang="es-EC" sz="2400" dirty="0"/>
              <a:t>(total &gt; 20) %&gt;% wordcloud2::wordcloud2()</a:t>
            </a:r>
          </a:p>
        </p:txBody>
      </p:sp>
    </p:spTree>
    <p:extLst>
      <p:ext uri="{BB962C8B-B14F-4D97-AF65-F5344CB8AC3E}">
        <p14:creationId xmlns:p14="http://schemas.microsoft.com/office/powerpoint/2010/main" val="194394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B416C04E-64F6-4F0E-8A6E-7F5F4EE314B7}"/>
              </a:ext>
            </a:extLst>
          </p:cNvPr>
          <p:cNvPicPr>
            <a:picLocks noChangeAspect="1"/>
          </p:cNvPicPr>
          <p:nvPr/>
        </p:nvPicPr>
        <p:blipFill>
          <a:blip r:embed="rId4"/>
          <a:stretch>
            <a:fillRect/>
          </a:stretch>
        </p:blipFill>
        <p:spPr>
          <a:xfrm>
            <a:off x="504286" y="499544"/>
            <a:ext cx="11266139" cy="5814515"/>
          </a:xfrm>
          <a:prstGeom prst="rect">
            <a:avLst/>
          </a:prstGeom>
        </p:spPr>
      </p:pic>
    </p:spTree>
    <p:extLst>
      <p:ext uri="{BB962C8B-B14F-4D97-AF65-F5344CB8AC3E}">
        <p14:creationId xmlns:p14="http://schemas.microsoft.com/office/powerpoint/2010/main" val="62589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4893647"/>
          </a:xfrm>
          <a:prstGeom prst="rect">
            <a:avLst/>
          </a:prstGeom>
        </p:spPr>
        <p:txBody>
          <a:bodyPr wrap="square">
            <a:spAutoFit/>
          </a:bodyPr>
          <a:lstStyle/>
          <a:p>
            <a:r>
              <a:rPr lang="es-EC" sz="2400" b="1" dirty="0"/>
              <a:t>#Distribución de Tweets por usuario</a:t>
            </a:r>
          </a:p>
          <a:p>
            <a:r>
              <a:rPr lang="es-EC" sz="2400" dirty="0" err="1"/>
              <a:t>usersTL</a:t>
            </a:r>
            <a:r>
              <a:rPr lang="es-EC" sz="2400" dirty="0"/>
              <a:t> %&gt;%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ggplot</a:t>
            </a:r>
            <a:r>
              <a:rPr lang="es-EC" sz="2400" dirty="0"/>
              <a:t>(aes(x =</a:t>
            </a:r>
            <a:r>
              <a:rPr lang="es-EC" sz="2400" dirty="0" err="1"/>
              <a:t>created_at</a:t>
            </a:r>
            <a:r>
              <a:rPr lang="es-EC" sz="2400" dirty="0"/>
              <a:t>, </a:t>
            </a:r>
            <a:r>
              <a:rPr lang="es-EC" sz="2400" dirty="0" err="1"/>
              <a:t>fill</a:t>
            </a:r>
            <a:r>
              <a:rPr lang="es-EC" sz="2400" dirty="0"/>
              <a:t> = </a:t>
            </a:r>
            <a:r>
              <a:rPr lang="es-EC" sz="2400" dirty="0" err="1"/>
              <a:t>screen_name</a:t>
            </a:r>
            <a:r>
              <a:rPr lang="es-EC" sz="2400" dirty="0"/>
              <a:t>)) +</a:t>
            </a:r>
          </a:p>
          <a:p>
            <a:r>
              <a:rPr lang="es-EC" sz="2400" dirty="0"/>
              <a:t>  </a:t>
            </a:r>
            <a:r>
              <a:rPr lang="es-EC" sz="2400" dirty="0" err="1"/>
              <a:t>geom_histogram</a:t>
            </a:r>
            <a:r>
              <a:rPr lang="es-EC" sz="2400" dirty="0"/>
              <a:t>(position = "</a:t>
            </a:r>
            <a:r>
              <a:rPr lang="es-EC" sz="2400" dirty="0" err="1"/>
              <a:t>identity</a:t>
            </a:r>
            <a:r>
              <a:rPr lang="es-EC" sz="2400" dirty="0"/>
              <a:t>", </a:t>
            </a:r>
            <a:r>
              <a:rPr lang="es-EC" sz="2400" dirty="0" err="1"/>
              <a:t>bins</a:t>
            </a:r>
            <a:r>
              <a:rPr lang="es-EC" sz="2400" dirty="0"/>
              <a:t> = 20, </a:t>
            </a:r>
            <a:r>
              <a:rPr lang="es-EC" sz="2400" dirty="0" err="1"/>
              <a:t>show.legend</a:t>
            </a:r>
            <a:r>
              <a:rPr lang="es-EC" sz="2400" dirty="0"/>
              <a:t> = FALSE) +</a:t>
            </a:r>
          </a:p>
          <a:p>
            <a:r>
              <a:rPr lang="es-EC" sz="2400" dirty="0"/>
              <a:t>  </a:t>
            </a:r>
            <a:r>
              <a:rPr lang="es-EC" sz="2400" dirty="0" err="1"/>
              <a:t>facet_wrap</a:t>
            </a:r>
            <a:r>
              <a:rPr lang="es-EC" sz="2400" dirty="0"/>
              <a:t>(~</a:t>
            </a:r>
            <a:r>
              <a:rPr lang="es-EC" sz="2400" dirty="0" err="1"/>
              <a:t>screen_name</a:t>
            </a:r>
            <a:r>
              <a:rPr lang="es-EC" sz="2400" dirty="0"/>
              <a:t>, </a:t>
            </a:r>
            <a:r>
              <a:rPr lang="es-EC" sz="2400" dirty="0" err="1"/>
              <a:t>ncol</a:t>
            </a:r>
            <a:r>
              <a:rPr lang="es-EC" sz="2400" dirty="0"/>
              <a:t> = 2,scales="free") +</a:t>
            </a:r>
          </a:p>
          <a:p>
            <a:r>
              <a:rPr lang="es-EC" sz="2400" dirty="0"/>
              <a:t>  ggplot2::</a:t>
            </a:r>
            <a:r>
              <a:rPr lang="es-EC" sz="2400" dirty="0" err="1"/>
              <a:t>theme_minimal</a:t>
            </a:r>
            <a:r>
              <a:rPr lang="es-EC" sz="2400" dirty="0"/>
              <a:t>() +</a:t>
            </a:r>
          </a:p>
          <a:p>
            <a:r>
              <a:rPr lang="es-EC" sz="2400" dirty="0"/>
              <a:t>  ggplot2::</a:t>
            </a:r>
            <a:r>
              <a:rPr lang="es-EC" sz="2400" dirty="0" err="1"/>
              <a:t>theme</a:t>
            </a:r>
            <a:r>
              <a:rPr lang="es-EC" sz="2400" dirty="0"/>
              <a:t>(</a:t>
            </a:r>
            <a:r>
              <a:rPr lang="es-EC" sz="2400" dirty="0" err="1"/>
              <a:t>plot.title</a:t>
            </a:r>
            <a:r>
              <a:rPr lang="es-EC" sz="2400" dirty="0"/>
              <a:t> = ggplot2::</a:t>
            </a:r>
            <a:r>
              <a:rPr lang="es-EC" sz="2400" dirty="0" err="1"/>
              <a:t>element_text</a:t>
            </a:r>
            <a:r>
              <a:rPr lang="es-EC" sz="2400" dirty="0"/>
              <a:t>(</a:t>
            </a:r>
            <a:r>
              <a:rPr lang="es-EC" sz="2400" dirty="0" err="1"/>
              <a:t>face</a:t>
            </a:r>
            <a:r>
              <a:rPr lang="es-EC" sz="2400" dirty="0"/>
              <a:t> = "</a:t>
            </a:r>
            <a:r>
              <a:rPr lang="es-EC" sz="2400" dirty="0" err="1"/>
              <a:t>bold</a:t>
            </a:r>
            <a:r>
              <a:rPr lang="es-EC" sz="2400" dirty="0"/>
              <a:t>")) +</a:t>
            </a:r>
          </a:p>
          <a:p>
            <a:r>
              <a:rPr lang="es-EC" sz="2400" dirty="0"/>
              <a:t>  ggplot2::</a:t>
            </a:r>
            <a:r>
              <a:rPr lang="es-EC" sz="2400" dirty="0" err="1"/>
              <a:t>labs</a:t>
            </a:r>
            <a:r>
              <a:rPr lang="es-EC" sz="2400" dirty="0"/>
              <a:t>(</a:t>
            </a:r>
          </a:p>
          <a:p>
            <a:r>
              <a:rPr lang="es-EC" sz="2400" dirty="0"/>
              <a:t>    x = NULL, y = NULL,</a:t>
            </a:r>
          </a:p>
          <a:p>
            <a:r>
              <a:rPr lang="es-EC" sz="2400" dirty="0"/>
              <a:t>    </a:t>
            </a:r>
            <a:r>
              <a:rPr lang="es-EC" sz="2400" dirty="0" err="1"/>
              <a:t>title</a:t>
            </a:r>
            <a:r>
              <a:rPr lang="es-EC" sz="2400" dirty="0"/>
              <a:t> = "Distribución de </a:t>
            </a:r>
            <a:r>
              <a:rPr lang="es-EC" sz="2400" dirty="0" err="1"/>
              <a:t>posteos</a:t>
            </a:r>
            <a:r>
              <a:rPr lang="es-EC" sz="2400" dirty="0"/>
              <a:t> mes Febrero - Marzo",</a:t>
            </a:r>
          </a:p>
          <a:p>
            <a:r>
              <a:rPr lang="es-EC" sz="2400" dirty="0"/>
              <a:t>    </a:t>
            </a:r>
            <a:r>
              <a:rPr lang="es-EC" sz="2400" dirty="0" err="1"/>
              <a:t>subtitle</a:t>
            </a:r>
            <a:r>
              <a:rPr lang="es-EC" sz="2400" dirty="0"/>
              <a:t> = "Gobierno ecuatoriano - Distribución por usuario",</a:t>
            </a:r>
          </a:p>
          <a:p>
            <a:r>
              <a:rPr lang="es-EC" sz="2400" dirty="0"/>
              <a:t>    </a:t>
            </a:r>
            <a:r>
              <a:rPr lang="es-EC" sz="2400" dirty="0" err="1"/>
              <a:t>caption</a:t>
            </a:r>
            <a:r>
              <a:rPr lang="es-EC" sz="2400" dirty="0"/>
              <a:t> = "\</a:t>
            </a:r>
            <a:r>
              <a:rPr lang="es-EC" sz="2400" dirty="0" err="1"/>
              <a:t>nSource</a:t>
            </a:r>
            <a:r>
              <a:rPr lang="es-EC" sz="2400" dirty="0"/>
              <a:t>: Data </a:t>
            </a:r>
            <a:r>
              <a:rPr lang="es-EC" sz="2400" dirty="0" err="1"/>
              <a:t>collected</a:t>
            </a:r>
            <a:r>
              <a:rPr lang="es-EC" sz="2400" dirty="0"/>
              <a:t> </a:t>
            </a:r>
            <a:r>
              <a:rPr lang="es-EC" sz="2400" dirty="0" err="1"/>
              <a:t>from</a:t>
            </a:r>
            <a:r>
              <a:rPr lang="es-EC" sz="2400" dirty="0"/>
              <a:t> </a:t>
            </a:r>
            <a:r>
              <a:rPr lang="es-EC" sz="2400" dirty="0" err="1"/>
              <a:t>Twitter's</a:t>
            </a:r>
            <a:r>
              <a:rPr lang="es-EC" sz="2400" dirty="0"/>
              <a:t> REST API </a:t>
            </a:r>
            <a:r>
              <a:rPr lang="es-EC" sz="2400" dirty="0" err="1"/>
              <a:t>via</a:t>
            </a:r>
            <a:r>
              <a:rPr lang="es-EC" sz="2400" dirty="0"/>
              <a:t> </a:t>
            </a:r>
            <a:r>
              <a:rPr lang="es-EC" sz="2400" dirty="0" err="1"/>
              <a:t>rtweet</a:t>
            </a:r>
            <a:r>
              <a:rPr lang="es-EC" sz="2400" dirty="0"/>
              <a:t>"</a:t>
            </a:r>
          </a:p>
          <a:p>
            <a:r>
              <a:rPr lang="es-EC" sz="2400" dirty="0"/>
              <a:t>  )</a:t>
            </a:r>
          </a:p>
        </p:txBody>
      </p:sp>
    </p:spTree>
    <p:extLst>
      <p:ext uri="{BB962C8B-B14F-4D97-AF65-F5344CB8AC3E}">
        <p14:creationId xmlns:p14="http://schemas.microsoft.com/office/powerpoint/2010/main" val="17936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CuadroTexto 3">
            <a:extLst>
              <a:ext uri="{FF2B5EF4-FFF2-40B4-BE49-F238E27FC236}">
                <a16:creationId xmlns:a16="http://schemas.microsoft.com/office/drawing/2014/main" id="{30B4557D-C926-4666-8417-762DF145655F}"/>
              </a:ext>
            </a:extLst>
          </p:cNvPr>
          <p:cNvSpPr txBox="1"/>
          <p:nvPr/>
        </p:nvSpPr>
        <p:spPr>
          <a:xfrm>
            <a:off x="1222374" y="518460"/>
            <a:ext cx="3331361" cy="584647"/>
          </a:xfrm>
          <a:prstGeom prst="rect">
            <a:avLst/>
          </a:prstGeom>
          <a:noFill/>
        </p:spPr>
        <p:txBody>
          <a:bodyPr wrap="none" rtlCol="0">
            <a:spAutoFit/>
          </a:bodyPr>
          <a:lstStyle/>
          <a:p>
            <a:r>
              <a:rPr lang="es-EC" sz="3199" dirty="0"/>
              <a:t>Roberto Esteves</a:t>
            </a:r>
          </a:p>
        </p:txBody>
      </p:sp>
      <p:pic>
        <p:nvPicPr>
          <p:cNvPr id="6" name="Imagen 5">
            <a:extLst>
              <a:ext uri="{FF2B5EF4-FFF2-40B4-BE49-F238E27FC236}">
                <a16:creationId xmlns:a16="http://schemas.microsoft.com/office/drawing/2014/main" id="{78BF8119-75CD-42D2-B26D-74A984D5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94" y="0"/>
            <a:ext cx="6844399" cy="6853539"/>
          </a:xfrm>
          <a:prstGeom prst="rect">
            <a:avLst/>
          </a:prstGeom>
        </p:spPr>
      </p:pic>
      <p:sp>
        <p:nvSpPr>
          <p:cNvPr id="8" name="Rectángulo 7">
            <a:extLst>
              <a:ext uri="{FF2B5EF4-FFF2-40B4-BE49-F238E27FC236}">
                <a16:creationId xmlns:a16="http://schemas.microsoft.com/office/drawing/2014/main" id="{272F74F8-DE3D-4D35-9960-9323B598A6E4}"/>
              </a:ext>
            </a:extLst>
          </p:cNvPr>
          <p:cNvSpPr/>
          <p:nvPr/>
        </p:nvSpPr>
        <p:spPr>
          <a:xfrm>
            <a:off x="6705205" y="2231"/>
            <a:ext cx="5482831" cy="6853539"/>
          </a:xfrm>
          <a:prstGeom prst="rect">
            <a:avLst/>
          </a:prstGeom>
          <a:solidFill>
            <a:srgbClr val="603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399"/>
          </a:p>
        </p:txBody>
      </p:sp>
      <p:sp>
        <p:nvSpPr>
          <p:cNvPr id="9" name="Rectángulo 8">
            <a:extLst>
              <a:ext uri="{FF2B5EF4-FFF2-40B4-BE49-F238E27FC236}">
                <a16:creationId xmlns:a16="http://schemas.microsoft.com/office/drawing/2014/main" id="{F3A814A2-F905-48DF-BE34-65EA7DF7018F}"/>
              </a:ext>
            </a:extLst>
          </p:cNvPr>
          <p:cNvSpPr/>
          <p:nvPr/>
        </p:nvSpPr>
        <p:spPr>
          <a:xfrm>
            <a:off x="4997663" y="484744"/>
            <a:ext cx="7269491" cy="6368795"/>
          </a:xfrm>
          <a:prstGeom prst="rect">
            <a:avLst/>
          </a:prstGeom>
          <a:noFill/>
        </p:spPr>
        <p:txBody>
          <a:bodyPr wrap="square">
            <a:spAutoFit/>
          </a:bodyPr>
          <a:lstStyle/>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Sub director de la SEE Núcleo del Guayas</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SMCP – POCP – IMCP – DTCP – DMCP - SFCP </a:t>
            </a:r>
          </a:p>
          <a:p>
            <a:pPr marL="989913" lvl="1" indent="-380736">
              <a:buFont typeface="Arial" panose="020B0604020202020204" pitchFamily="34" charset="0"/>
              <a:buChar char="•"/>
            </a:pPr>
            <a:r>
              <a:rPr lang="es-EC" sz="2399" dirty="0" err="1">
                <a:solidFill>
                  <a:schemeClr val="bg1"/>
                </a:solidFill>
                <a:latin typeface="Roboto" panose="02000000000000000000" pitchFamily="2" charset="0"/>
                <a:ea typeface="Roboto" panose="02000000000000000000" pitchFamily="2" charset="0"/>
              </a:rPr>
              <a:t>Design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Thinking</a:t>
            </a:r>
            <a:r>
              <a:rPr lang="es-EC" sz="2399" dirty="0">
                <a:solidFill>
                  <a:schemeClr val="bg1"/>
                </a:solidFill>
                <a:latin typeface="Roboto" panose="02000000000000000000" pitchFamily="2" charset="0"/>
                <a:ea typeface="Roboto" panose="02000000000000000000" pitchFamily="2" charset="0"/>
              </a:rPr>
              <a:t> ESAN – IBM  - PLATZI – Casa Grande </a:t>
            </a:r>
          </a:p>
          <a:p>
            <a:pPr marL="989913" lvl="1" indent="-380736">
              <a:buFont typeface="Arial" panose="020B0604020202020204" pitchFamily="34" charset="0"/>
              <a:buChar char="•"/>
            </a:pPr>
            <a:r>
              <a:rPr lang="es-EC" sz="2399" dirty="0" err="1">
                <a:solidFill>
                  <a:schemeClr val="bg1"/>
                </a:solidFill>
                <a:latin typeface="Roboto" panose="02000000000000000000" pitchFamily="2" charset="0"/>
                <a:ea typeface="Roboto" panose="02000000000000000000" pitchFamily="2" charset="0"/>
              </a:rPr>
              <a:t>WakeupBrain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Trainer</a:t>
            </a:r>
            <a:endParaRPr lang="es-EC" sz="2399" dirty="0">
              <a:solidFill>
                <a:schemeClr val="bg1"/>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Director </a:t>
            </a:r>
            <a:r>
              <a:rPr lang="es-EC" sz="2399" dirty="0" err="1">
                <a:solidFill>
                  <a:schemeClr val="bg1"/>
                </a:solidFill>
                <a:latin typeface="Roboto" panose="02000000000000000000" pitchFamily="2" charset="0"/>
                <a:ea typeface="Roboto" panose="02000000000000000000" pitchFamily="2" charset="0"/>
              </a:rPr>
              <a:t>WakeupBrain</a:t>
            </a:r>
            <a:r>
              <a:rPr lang="es-EC" sz="2399" dirty="0">
                <a:solidFill>
                  <a:schemeClr val="bg1"/>
                </a:solidFill>
                <a:latin typeface="Roboto" panose="02000000000000000000" pitchFamily="2" charset="0"/>
                <a:ea typeface="Roboto" panose="02000000000000000000" pitchFamily="2" charset="0"/>
              </a:rPr>
              <a:t> </a:t>
            </a:r>
            <a:r>
              <a:rPr lang="es-EC" sz="2399" dirty="0" err="1">
                <a:solidFill>
                  <a:schemeClr val="bg1"/>
                </a:solidFill>
                <a:latin typeface="Roboto" panose="02000000000000000000" pitchFamily="2" charset="0"/>
                <a:ea typeface="Roboto" panose="02000000000000000000" pitchFamily="2" charset="0"/>
              </a:rPr>
              <a:t>Academy</a:t>
            </a:r>
            <a:r>
              <a:rPr lang="es-EC" sz="2399" dirty="0">
                <a:solidFill>
                  <a:schemeClr val="bg1"/>
                </a:solidFill>
                <a:latin typeface="Roboto" panose="02000000000000000000" pitchFamily="2" charset="0"/>
                <a:ea typeface="Roboto" panose="02000000000000000000" pitchFamily="2" charset="0"/>
              </a:rPr>
              <a:t> Ecuador</a:t>
            </a: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Data </a:t>
            </a:r>
            <a:r>
              <a:rPr lang="es-EC" sz="2399" dirty="0" err="1">
                <a:solidFill>
                  <a:schemeClr val="bg1"/>
                </a:solidFill>
                <a:latin typeface="Roboto" panose="02000000000000000000" pitchFamily="2" charset="0"/>
                <a:ea typeface="Roboto" panose="02000000000000000000" pitchFamily="2" charset="0"/>
              </a:rPr>
              <a:t>Science</a:t>
            </a:r>
            <a:r>
              <a:rPr lang="es-EC" sz="2399" dirty="0">
                <a:solidFill>
                  <a:schemeClr val="bg1"/>
                </a:solidFill>
                <a:latin typeface="Roboto" panose="02000000000000000000" pitchFamily="2" charset="0"/>
                <a:ea typeface="Roboto" panose="02000000000000000000" pitchFamily="2" charset="0"/>
              </a:rPr>
              <a:t> certificado IBM, SEE, </a:t>
            </a:r>
            <a:r>
              <a:rPr lang="es-EC" sz="2399" dirty="0" err="1">
                <a:solidFill>
                  <a:schemeClr val="bg1"/>
                </a:solidFill>
                <a:latin typeface="Roboto" panose="02000000000000000000" pitchFamily="2" charset="0"/>
                <a:ea typeface="Roboto" panose="02000000000000000000" pitchFamily="2" charset="0"/>
              </a:rPr>
              <a:t>Platzi</a:t>
            </a:r>
            <a:endParaRPr lang="es-EC" sz="2399" dirty="0">
              <a:solidFill>
                <a:schemeClr val="bg1"/>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s-EC" sz="2399" dirty="0" err="1">
                <a:solidFill>
                  <a:schemeClr val="bg1"/>
                </a:solidFill>
                <a:latin typeface="Roboto" panose="02000000000000000000" pitchFamily="2" charset="0"/>
                <a:ea typeface="Roboto" panose="02000000000000000000" pitchFamily="2" charset="0"/>
              </a:rPr>
              <a:t>Fellow</a:t>
            </a:r>
            <a:r>
              <a:rPr lang="es-EC" sz="2399" dirty="0">
                <a:solidFill>
                  <a:schemeClr val="bg1"/>
                </a:solidFill>
                <a:latin typeface="Roboto" panose="02000000000000000000" pitchFamily="2" charset="0"/>
                <a:ea typeface="Roboto" panose="02000000000000000000" pitchFamily="2" charset="0"/>
              </a:rPr>
              <a:t> AI </a:t>
            </a:r>
            <a:r>
              <a:rPr lang="es-EC" sz="2399" dirty="0" err="1">
                <a:solidFill>
                  <a:schemeClr val="bg1"/>
                </a:solidFill>
                <a:latin typeface="Roboto" panose="02000000000000000000" pitchFamily="2" charset="0"/>
                <a:ea typeface="Roboto" panose="02000000000000000000" pitchFamily="2" charset="0"/>
              </a:rPr>
              <a:t>Saturday</a:t>
            </a:r>
            <a:r>
              <a:rPr lang="es-EC" sz="2399" dirty="0">
                <a:solidFill>
                  <a:schemeClr val="bg1"/>
                </a:solidFill>
                <a:latin typeface="Roboto" panose="02000000000000000000" pitchFamily="2" charset="0"/>
                <a:ea typeface="Roboto" panose="02000000000000000000" pitchFamily="2" charset="0"/>
              </a:rPr>
              <a:t>.</a:t>
            </a:r>
          </a:p>
          <a:p>
            <a:pPr marL="989913" lvl="1" indent="-380736">
              <a:buFont typeface="Arial" panose="020B0604020202020204" pitchFamily="34" charset="0"/>
              <a:buChar char="•"/>
            </a:pPr>
            <a:r>
              <a:rPr lang="en-US" sz="2399" dirty="0">
                <a:solidFill>
                  <a:schemeClr val="bg1"/>
                </a:solidFill>
                <a:latin typeface="Roboto" panose="02000000000000000000" pitchFamily="2" charset="0"/>
                <a:ea typeface="Roboto" panose="02000000000000000000" pitchFamily="2" charset="0"/>
              </a:rPr>
              <a:t>Nanodegree Data Science Udacity</a:t>
            </a:r>
            <a:endParaRPr lang="es-EC" sz="2399" dirty="0">
              <a:solidFill>
                <a:schemeClr val="bg1"/>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s-EC" sz="2399" dirty="0">
                <a:solidFill>
                  <a:schemeClr val="bg1"/>
                </a:solidFill>
                <a:latin typeface="Roboto" panose="02000000000000000000" pitchFamily="2" charset="0"/>
                <a:ea typeface="Roboto" panose="02000000000000000000" pitchFamily="2" charset="0"/>
              </a:rPr>
              <a:t>Instructor ODM Innovación y Tecnología</a:t>
            </a:r>
          </a:p>
          <a:p>
            <a:pPr marL="989913" lvl="1" indent="-380736">
              <a:buFont typeface="Arial" panose="020B0604020202020204" pitchFamily="34" charset="0"/>
              <a:buChar char="•"/>
            </a:pPr>
            <a:r>
              <a:rPr lang="en-US" sz="2399" dirty="0">
                <a:solidFill>
                  <a:schemeClr val="bg1"/>
                </a:solidFill>
                <a:latin typeface="Roboto" panose="02000000000000000000" pitchFamily="2" charset="0"/>
                <a:ea typeface="Roboto" panose="02000000000000000000" pitchFamily="2" charset="0"/>
              </a:rPr>
              <a:t>Marketing Digital INDEG – TEC Monterrey – IDE</a:t>
            </a: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Subgerente</a:t>
            </a:r>
            <a:r>
              <a:rPr lang="en-US" sz="2399" dirty="0">
                <a:solidFill>
                  <a:srgbClr val="FFFF00"/>
                </a:solidFill>
                <a:latin typeface="Roboto" panose="02000000000000000000" pitchFamily="2" charset="0"/>
                <a:ea typeface="Roboto" panose="02000000000000000000" pitchFamily="2" charset="0"/>
              </a:rPr>
              <a:t> de </a:t>
            </a:r>
            <a:r>
              <a:rPr lang="en-US" sz="2399" dirty="0" err="1">
                <a:solidFill>
                  <a:srgbClr val="FFFF00"/>
                </a:solidFill>
                <a:latin typeface="Roboto" panose="02000000000000000000" pitchFamily="2" charset="0"/>
                <a:ea typeface="Roboto" panose="02000000000000000000" pitchFamily="2" charset="0"/>
              </a:rPr>
              <a:t>Mercadeo</a:t>
            </a:r>
            <a:r>
              <a:rPr lang="en-US" sz="2399" dirty="0">
                <a:solidFill>
                  <a:srgbClr val="FFFF00"/>
                </a:solidFill>
                <a:latin typeface="Roboto" panose="02000000000000000000" pitchFamily="2" charset="0"/>
                <a:ea typeface="Roboto" panose="02000000000000000000" pitchFamily="2" charset="0"/>
              </a:rPr>
              <a:t> Banco Guayaquil</a:t>
            </a: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Gerente</a:t>
            </a:r>
            <a:r>
              <a:rPr lang="en-US" sz="2399" dirty="0">
                <a:solidFill>
                  <a:srgbClr val="FFFF00"/>
                </a:solidFill>
                <a:latin typeface="Roboto" panose="02000000000000000000" pitchFamily="2" charset="0"/>
                <a:ea typeface="Roboto" panose="02000000000000000000" pitchFamily="2" charset="0"/>
              </a:rPr>
              <a:t> de TI Grupo </a:t>
            </a:r>
            <a:r>
              <a:rPr lang="en-US" sz="2399" dirty="0" err="1">
                <a:solidFill>
                  <a:srgbClr val="FFFF00"/>
                </a:solidFill>
                <a:latin typeface="Roboto" panose="02000000000000000000" pitchFamily="2" charset="0"/>
                <a:ea typeface="Roboto" panose="02000000000000000000" pitchFamily="2" charset="0"/>
              </a:rPr>
              <a:t>Granasa</a:t>
            </a:r>
            <a:endParaRPr lang="en-US" sz="2399" dirty="0">
              <a:solidFill>
                <a:srgbClr val="FFFF00"/>
              </a:solidFill>
              <a:latin typeface="Roboto" panose="02000000000000000000" pitchFamily="2" charset="0"/>
              <a:ea typeface="Roboto" panose="02000000000000000000" pitchFamily="2" charset="0"/>
            </a:endParaRPr>
          </a:p>
          <a:p>
            <a:pPr marL="989913" lvl="1" indent="-380736">
              <a:buFont typeface="Arial" panose="020B0604020202020204" pitchFamily="34" charset="0"/>
              <a:buChar char="•"/>
            </a:pPr>
            <a:r>
              <a:rPr lang="en-US" sz="2399" dirty="0" err="1">
                <a:solidFill>
                  <a:srgbClr val="FFFF00"/>
                </a:solidFill>
                <a:latin typeface="Roboto" panose="02000000000000000000" pitchFamily="2" charset="0"/>
                <a:ea typeface="Roboto" panose="02000000000000000000" pitchFamily="2" charset="0"/>
              </a:rPr>
              <a:t>Gerente</a:t>
            </a:r>
            <a:r>
              <a:rPr lang="en-US" sz="2399" dirty="0">
                <a:solidFill>
                  <a:srgbClr val="FFFF00"/>
                </a:solidFill>
                <a:latin typeface="Roboto" panose="02000000000000000000" pitchFamily="2" charset="0"/>
                <a:ea typeface="Roboto" panose="02000000000000000000" pitchFamily="2" charset="0"/>
              </a:rPr>
              <a:t> de </a:t>
            </a:r>
            <a:r>
              <a:rPr lang="en-US" sz="2399" dirty="0" err="1">
                <a:solidFill>
                  <a:srgbClr val="FFFF00"/>
                </a:solidFill>
                <a:latin typeface="Roboto" panose="02000000000000000000" pitchFamily="2" charset="0"/>
                <a:ea typeface="Roboto" panose="02000000000000000000" pitchFamily="2" charset="0"/>
              </a:rPr>
              <a:t>Innovación</a:t>
            </a:r>
            <a:r>
              <a:rPr lang="en-US" sz="2399" dirty="0">
                <a:solidFill>
                  <a:srgbClr val="FFFF00"/>
                </a:solidFill>
                <a:latin typeface="Roboto" panose="02000000000000000000" pitchFamily="2" charset="0"/>
                <a:ea typeface="Roboto" panose="02000000000000000000" pitchFamily="2" charset="0"/>
              </a:rPr>
              <a:t> </a:t>
            </a:r>
            <a:r>
              <a:rPr lang="en-US" sz="2399" dirty="0" err="1">
                <a:solidFill>
                  <a:srgbClr val="FFFF00"/>
                </a:solidFill>
                <a:latin typeface="Roboto" panose="02000000000000000000" pitchFamily="2" charset="0"/>
                <a:ea typeface="Roboto" panose="02000000000000000000" pitchFamily="2" charset="0"/>
              </a:rPr>
              <a:t>Eclipdata</a:t>
            </a:r>
            <a:endParaRPr lang="en-US" sz="2399" dirty="0">
              <a:solidFill>
                <a:srgbClr val="FFFF00"/>
              </a:solidFill>
              <a:latin typeface="Roboto" panose="02000000000000000000" pitchFamily="2" charset="0"/>
              <a:ea typeface="Roboto" panose="02000000000000000000" pitchFamily="2" charset="0"/>
            </a:endParaRPr>
          </a:p>
          <a:p>
            <a:pPr marL="609178" lvl="1"/>
            <a:endParaRPr lang="es-EC" sz="2399"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051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411298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3785652"/>
          </a:xfrm>
          <a:prstGeom prst="rect">
            <a:avLst/>
          </a:prstGeom>
        </p:spPr>
        <p:txBody>
          <a:bodyPr wrap="square">
            <a:spAutoFit/>
          </a:bodyPr>
          <a:lstStyle/>
          <a:p>
            <a:r>
              <a:rPr lang="en-US" sz="2400" b="1" dirty="0"/>
              <a:t># </a:t>
            </a:r>
            <a:r>
              <a:rPr lang="en-US" sz="2400" b="1" dirty="0" err="1"/>
              <a:t>Grafo</a:t>
            </a:r>
            <a:r>
              <a:rPr lang="en-US" sz="2400" b="1" dirty="0"/>
              <a:t> de </a:t>
            </a:r>
            <a:r>
              <a:rPr lang="en-US" sz="2400" b="1" dirty="0" err="1"/>
              <a:t>Relaciones</a:t>
            </a:r>
            <a:endParaRPr lang="en-US" sz="2400" b="1" dirty="0"/>
          </a:p>
          <a:p>
            <a:r>
              <a:rPr lang="en-US" sz="2400" dirty="0" err="1"/>
              <a:t>from_to_gobierno</a:t>
            </a:r>
            <a:r>
              <a:rPr lang="en-US" sz="2400" dirty="0"/>
              <a:t> &lt;- </a:t>
            </a:r>
            <a:r>
              <a:rPr lang="en-US" sz="2400" dirty="0" err="1"/>
              <a:t>usersTL</a:t>
            </a:r>
            <a:r>
              <a:rPr lang="en-US" sz="2400" dirty="0"/>
              <a:t> %&gt;% filter(</a:t>
            </a:r>
            <a:r>
              <a:rPr lang="en-US" sz="2400" dirty="0" err="1"/>
              <a:t>created_at</a:t>
            </a:r>
            <a:r>
              <a:rPr lang="en-US" sz="2400" dirty="0"/>
              <a:t> &gt;= '2020-02-01 00:00:00') %&gt;%</a:t>
            </a:r>
          </a:p>
          <a:p>
            <a:r>
              <a:rPr lang="en-US" sz="2400" dirty="0"/>
              <a:t>  mutate(</a:t>
            </a:r>
            <a:r>
              <a:rPr lang="en-US" sz="2400" dirty="0" err="1"/>
              <a:t>menciones</a:t>
            </a:r>
            <a:r>
              <a:rPr lang="en-US" sz="2400" dirty="0"/>
              <a:t>=</a:t>
            </a:r>
            <a:r>
              <a:rPr lang="en-US" sz="2400" dirty="0" err="1"/>
              <a:t>purrr</a:t>
            </a:r>
            <a:r>
              <a:rPr lang="en-US" sz="2400" dirty="0"/>
              <a:t>::map(.x=text,</a:t>
            </a:r>
          </a:p>
          <a:p>
            <a:r>
              <a:rPr lang="en-US" sz="2400" dirty="0"/>
              <a:t>                              pattern='@\\w+',</a:t>
            </a:r>
          </a:p>
          <a:p>
            <a:r>
              <a:rPr lang="en-US" sz="2400" dirty="0"/>
              <a:t>                              .f=</a:t>
            </a:r>
            <a:r>
              <a:rPr lang="en-US" sz="2400" dirty="0" err="1"/>
              <a:t>str_extract_all</a:t>
            </a:r>
            <a:r>
              <a:rPr lang="en-US" sz="2400" dirty="0"/>
              <a:t>)) %&gt;% </a:t>
            </a:r>
          </a:p>
          <a:p>
            <a:r>
              <a:rPr lang="en-US" sz="2400" dirty="0"/>
              <a:t>  select(</a:t>
            </a:r>
            <a:r>
              <a:rPr lang="en-US" sz="2400" dirty="0" err="1"/>
              <a:t>screen_name,menciones,created_at</a:t>
            </a:r>
            <a:r>
              <a:rPr lang="en-US" sz="2400" dirty="0"/>
              <a:t>) %&gt;% </a:t>
            </a:r>
          </a:p>
          <a:p>
            <a:r>
              <a:rPr lang="en-US" sz="2400" dirty="0"/>
              <a:t>  mutate(</a:t>
            </a:r>
            <a:r>
              <a:rPr lang="en-US" sz="2400" dirty="0" err="1"/>
              <a:t>nombre_usuario</a:t>
            </a:r>
            <a:r>
              <a:rPr lang="en-US" sz="2400" dirty="0"/>
              <a:t>=</a:t>
            </a:r>
            <a:r>
              <a:rPr lang="en-US" sz="2400" dirty="0" err="1"/>
              <a:t>str_to_lower</a:t>
            </a:r>
            <a:r>
              <a:rPr lang="en-US" sz="2400" dirty="0"/>
              <a:t>(paste0('@',</a:t>
            </a:r>
            <a:r>
              <a:rPr lang="en-US" sz="2400" dirty="0" err="1"/>
              <a:t>screen_name</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mutate(</a:t>
            </a:r>
            <a:r>
              <a:rPr lang="en-US" sz="2400" dirty="0" err="1"/>
              <a:t>menciones</a:t>
            </a:r>
            <a:r>
              <a:rPr lang="en-US" sz="2400" dirty="0"/>
              <a:t>=</a:t>
            </a:r>
            <a:r>
              <a:rPr lang="en-US" sz="2400" dirty="0" err="1"/>
              <a:t>str_to_lower</a:t>
            </a:r>
            <a:r>
              <a:rPr lang="en-US" sz="2400" dirty="0"/>
              <a:t>(</a:t>
            </a:r>
            <a:r>
              <a:rPr lang="en-US" sz="2400" dirty="0" err="1"/>
              <a:t>menciones</a:t>
            </a:r>
            <a:r>
              <a:rPr lang="en-US" sz="2400" dirty="0"/>
              <a:t>))</a:t>
            </a:r>
            <a:r>
              <a:rPr lang="es-EC" sz="2400" dirty="0"/>
              <a:t>  )</a:t>
            </a:r>
          </a:p>
        </p:txBody>
      </p:sp>
    </p:spTree>
    <p:extLst>
      <p:ext uri="{BB962C8B-B14F-4D97-AF65-F5344CB8AC3E}">
        <p14:creationId xmlns:p14="http://schemas.microsoft.com/office/powerpoint/2010/main" val="1936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4" name="Imagen 3">
            <a:extLst>
              <a:ext uri="{FF2B5EF4-FFF2-40B4-BE49-F238E27FC236}">
                <a16:creationId xmlns:a16="http://schemas.microsoft.com/office/drawing/2014/main" id="{9C4E70A2-A8D2-4AE9-A4EF-A985AB67EB45}"/>
              </a:ext>
            </a:extLst>
          </p:cNvPr>
          <p:cNvPicPr>
            <a:picLocks noChangeAspect="1"/>
          </p:cNvPicPr>
          <p:nvPr/>
        </p:nvPicPr>
        <p:blipFill>
          <a:blip r:embed="rId4"/>
          <a:stretch>
            <a:fillRect/>
          </a:stretch>
        </p:blipFill>
        <p:spPr>
          <a:xfrm>
            <a:off x="1337024" y="770678"/>
            <a:ext cx="7924294" cy="5256710"/>
          </a:xfrm>
          <a:prstGeom prst="rect">
            <a:avLst/>
          </a:prstGeom>
        </p:spPr>
      </p:pic>
      <p:sp>
        <p:nvSpPr>
          <p:cNvPr id="5" name="Rectángulo 4">
            <a:extLst>
              <a:ext uri="{FF2B5EF4-FFF2-40B4-BE49-F238E27FC236}">
                <a16:creationId xmlns:a16="http://schemas.microsoft.com/office/drawing/2014/main" id="{F84182FD-95B2-4861-BFBD-1B41D9D2D1B8}"/>
              </a:ext>
            </a:extLst>
          </p:cNvPr>
          <p:cNvSpPr/>
          <p:nvPr/>
        </p:nvSpPr>
        <p:spPr>
          <a:xfrm>
            <a:off x="9714180" y="2891899"/>
            <a:ext cx="1961243" cy="369332"/>
          </a:xfrm>
          <a:prstGeom prst="rect">
            <a:avLst/>
          </a:prstGeom>
        </p:spPr>
        <p:txBody>
          <a:bodyPr wrap="none">
            <a:spAutoFit/>
          </a:bodyPr>
          <a:lstStyle/>
          <a:p>
            <a:r>
              <a:rPr lang="en-US" dirty="0" err="1"/>
              <a:t>from_to_gobierno</a:t>
            </a:r>
            <a:r>
              <a:rPr lang="en-US" dirty="0"/>
              <a:t> </a:t>
            </a:r>
            <a:endParaRPr lang="es-EC" dirty="0"/>
          </a:p>
        </p:txBody>
      </p:sp>
    </p:spTree>
    <p:extLst>
      <p:ext uri="{BB962C8B-B14F-4D97-AF65-F5344CB8AC3E}">
        <p14:creationId xmlns:p14="http://schemas.microsoft.com/office/powerpoint/2010/main" val="1837038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749894" y="2732684"/>
            <a:ext cx="10936746" cy="1938992"/>
          </a:xfrm>
          <a:prstGeom prst="rect">
            <a:avLst/>
          </a:prstGeom>
        </p:spPr>
        <p:txBody>
          <a:bodyPr wrap="square">
            <a:spAutoFit/>
          </a:bodyPr>
          <a:lstStyle/>
          <a:p>
            <a:r>
              <a:rPr lang="es-MX" sz="2400" b="1" dirty="0"/>
              <a:t>### Agrupo y cuento cuantas </a:t>
            </a:r>
            <a:r>
              <a:rPr lang="es-MX" sz="2400" b="1" dirty="0" err="1"/>
              <a:t>interaciones</a:t>
            </a:r>
            <a:r>
              <a:rPr lang="es-MX" sz="2400" b="1" dirty="0"/>
              <a:t> tienen cada par de usuarios ####</a:t>
            </a:r>
          </a:p>
          <a:p>
            <a:endParaRPr lang="es-MX" sz="2400" dirty="0"/>
          </a:p>
          <a:p>
            <a:r>
              <a:rPr lang="es-MX" sz="2400" dirty="0"/>
              <a:t>grafo &lt;- </a:t>
            </a:r>
            <a:r>
              <a:rPr lang="es-MX" sz="2400" dirty="0" err="1"/>
              <a:t>from_to_gobierno</a:t>
            </a:r>
            <a:r>
              <a:rPr lang="es-MX" sz="2400" dirty="0"/>
              <a:t> %&gt;% </a:t>
            </a:r>
            <a:r>
              <a:rPr lang="es-MX" sz="2400" dirty="0" err="1"/>
              <a:t>select</a:t>
            </a:r>
            <a:r>
              <a:rPr lang="es-MX" sz="2400" dirty="0"/>
              <a:t>(</a:t>
            </a:r>
            <a:r>
              <a:rPr lang="es-MX" sz="2400" dirty="0" err="1"/>
              <a:t>nombre_usuario,menciones</a:t>
            </a:r>
            <a:r>
              <a:rPr lang="es-MX" sz="2400" dirty="0"/>
              <a:t>) %&gt;% </a:t>
            </a:r>
          </a:p>
          <a:p>
            <a:r>
              <a:rPr lang="es-MX" sz="2400" dirty="0"/>
              <a:t>  </a:t>
            </a:r>
            <a:r>
              <a:rPr lang="es-MX" sz="2400" dirty="0" err="1"/>
              <a:t>group_by</a:t>
            </a:r>
            <a:r>
              <a:rPr lang="es-MX" sz="2400" dirty="0"/>
              <a:t>(</a:t>
            </a:r>
            <a:r>
              <a:rPr lang="es-MX" sz="2400" dirty="0" err="1"/>
              <a:t>nombre_usuario,menciones</a:t>
            </a:r>
            <a:r>
              <a:rPr lang="es-MX" sz="2400" dirty="0"/>
              <a:t>) %&gt;% </a:t>
            </a:r>
          </a:p>
          <a:p>
            <a:r>
              <a:rPr lang="es-MX" sz="2400" dirty="0"/>
              <a:t>  </a:t>
            </a:r>
            <a:r>
              <a:rPr lang="es-MX" sz="2400" dirty="0" err="1"/>
              <a:t>summarise</a:t>
            </a:r>
            <a:r>
              <a:rPr lang="es-MX" sz="2400" dirty="0"/>
              <a:t>(n=n()) %&gt;% </a:t>
            </a:r>
            <a:r>
              <a:rPr lang="es-MX" sz="2400" dirty="0" err="1"/>
              <a:t>arrange</a:t>
            </a:r>
            <a:r>
              <a:rPr lang="es-MX" sz="2400" dirty="0"/>
              <a:t>(</a:t>
            </a:r>
            <a:r>
              <a:rPr lang="es-MX" sz="2400" dirty="0" err="1"/>
              <a:t>desc</a:t>
            </a:r>
            <a:r>
              <a:rPr lang="es-MX" sz="2400" dirty="0"/>
              <a:t>(n))</a:t>
            </a:r>
            <a:endParaRPr lang="es-EC" sz="2400" dirty="0"/>
          </a:p>
        </p:txBody>
      </p:sp>
    </p:spTree>
    <p:extLst>
      <p:ext uri="{BB962C8B-B14F-4D97-AF65-F5344CB8AC3E}">
        <p14:creationId xmlns:p14="http://schemas.microsoft.com/office/powerpoint/2010/main" val="402877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3" name="Imagen 2">
            <a:extLst>
              <a:ext uri="{FF2B5EF4-FFF2-40B4-BE49-F238E27FC236}">
                <a16:creationId xmlns:a16="http://schemas.microsoft.com/office/drawing/2014/main" id="{D55DE74C-AE9C-4B8E-B8A9-7C075B57C615}"/>
              </a:ext>
            </a:extLst>
          </p:cNvPr>
          <p:cNvPicPr>
            <a:picLocks noChangeAspect="1"/>
          </p:cNvPicPr>
          <p:nvPr/>
        </p:nvPicPr>
        <p:blipFill>
          <a:blip r:embed="rId4"/>
          <a:stretch>
            <a:fillRect/>
          </a:stretch>
        </p:blipFill>
        <p:spPr>
          <a:xfrm>
            <a:off x="2537184" y="774481"/>
            <a:ext cx="5561787" cy="5373251"/>
          </a:xfrm>
          <a:prstGeom prst="rect">
            <a:avLst/>
          </a:prstGeom>
        </p:spPr>
      </p:pic>
      <p:sp>
        <p:nvSpPr>
          <p:cNvPr id="5" name="Rectángulo 4">
            <a:extLst>
              <a:ext uri="{FF2B5EF4-FFF2-40B4-BE49-F238E27FC236}">
                <a16:creationId xmlns:a16="http://schemas.microsoft.com/office/drawing/2014/main" id="{A00D43B1-10C2-4B10-B42D-C33013E4B9C2}"/>
              </a:ext>
            </a:extLst>
          </p:cNvPr>
          <p:cNvSpPr/>
          <p:nvPr/>
        </p:nvSpPr>
        <p:spPr>
          <a:xfrm>
            <a:off x="10076480" y="3461106"/>
            <a:ext cx="665823" cy="369332"/>
          </a:xfrm>
          <a:prstGeom prst="rect">
            <a:avLst/>
          </a:prstGeom>
        </p:spPr>
        <p:txBody>
          <a:bodyPr wrap="none">
            <a:spAutoFit/>
          </a:bodyPr>
          <a:lstStyle/>
          <a:p>
            <a:r>
              <a:rPr lang="es-MX" dirty="0"/>
              <a:t>grafo</a:t>
            </a:r>
            <a:endParaRPr lang="es-EC" dirty="0"/>
          </a:p>
        </p:txBody>
      </p:sp>
    </p:spTree>
    <p:extLst>
      <p:ext uri="{BB962C8B-B14F-4D97-AF65-F5344CB8AC3E}">
        <p14:creationId xmlns:p14="http://schemas.microsoft.com/office/powerpoint/2010/main" val="353516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81984"/>
            <a:ext cx="10936746" cy="4401205"/>
          </a:xfrm>
          <a:prstGeom prst="rect">
            <a:avLst/>
          </a:prstGeom>
        </p:spPr>
        <p:txBody>
          <a:bodyPr wrap="square">
            <a:spAutoFit/>
          </a:bodyPr>
          <a:lstStyle/>
          <a:p>
            <a:r>
              <a:rPr lang="es-MX" sz="2000" b="1" dirty="0"/>
              <a:t>### </a:t>
            </a:r>
            <a:r>
              <a:rPr lang="es-MX" sz="2000" b="1" dirty="0" err="1"/>
              <a:t>Aqui</a:t>
            </a:r>
            <a:r>
              <a:rPr lang="es-MX" sz="2000" b="1" dirty="0"/>
              <a:t> selecciono las veces que ha interactuado las cuentas</a:t>
            </a:r>
          </a:p>
          <a:p>
            <a:r>
              <a:rPr lang="es-MX" sz="2000" dirty="0"/>
              <a:t>grafo &lt;- grafo %&gt;% </a:t>
            </a:r>
            <a:r>
              <a:rPr lang="es-MX" sz="2000" dirty="0" err="1"/>
              <a:t>filter</a:t>
            </a:r>
            <a:r>
              <a:rPr lang="es-MX" sz="2000" dirty="0"/>
              <a:t>(n&gt;9)</a:t>
            </a:r>
          </a:p>
          <a:p>
            <a:endParaRPr lang="es-MX" sz="2000" b="1" dirty="0"/>
          </a:p>
          <a:p>
            <a:r>
              <a:rPr lang="es-MX" sz="2000" b="1" dirty="0"/>
              <a:t>#### Creo el grafo ######</a:t>
            </a:r>
          </a:p>
          <a:p>
            <a:r>
              <a:rPr lang="es-MX" sz="2000" dirty="0" err="1"/>
              <a:t>BP_graph</a:t>
            </a:r>
            <a:r>
              <a:rPr lang="es-MX" sz="2000" dirty="0"/>
              <a:t> &lt;- </a:t>
            </a:r>
          </a:p>
          <a:p>
            <a:r>
              <a:rPr lang="es-MX" sz="2000" dirty="0"/>
              <a:t>  </a:t>
            </a:r>
            <a:r>
              <a:rPr lang="es-MX" sz="2000" dirty="0" err="1"/>
              <a:t>graph_from_data_frame</a:t>
            </a:r>
            <a:r>
              <a:rPr lang="es-MX" sz="2000" dirty="0"/>
              <a:t>(d = </a:t>
            </a:r>
            <a:r>
              <a:rPr lang="es-MX" sz="2000" dirty="0" err="1"/>
              <a:t>grafo,directed</a:t>
            </a:r>
            <a:r>
              <a:rPr lang="es-MX" sz="2000" dirty="0"/>
              <a:t> = TRUE)</a:t>
            </a:r>
          </a:p>
          <a:p>
            <a:endParaRPr lang="es-MX" sz="2000" dirty="0"/>
          </a:p>
          <a:p>
            <a:r>
              <a:rPr lang="es-EC" sz="2000" b="1" dirty="0"/>
              <a:t>## Gráfico Final  ###</a:t>
            </a:r>
          </a:p>
          <a:p>
            <a:r>
              <a:rPr lang="es-EC" sz="2000" dirty="0" err="1"/>
              <a:t>BP_graph</a:t>
            </a:r>
            <a:r>
              <a:rPr lang="es-EC" sz="2000" dirty="0"/>
              <a:t> %&gt;%</a:t>
            </a:r>
          </a:p>
          <a:p>
            <a:r>
              <a:rPr lang="es-EC" sz="2000" dirty="0"/>
              <a:t>  </a:t>
            </a:r>
            <a:r>
              <a:rPr lang="es-EC" sz="2000" dirty="0" err="1"/>
              <a:t>ggraph</a:t>
            </a:r>
            <a:r>
              <a:rPr lang="es-EC" sz="2000" dirty="0"/>
              <a:t>() +</a:t>
            </a:r>
          </a:p>
          <a:p>
            <a:r>
              <a:rPr lang="es-EC" sz="2000" dirty="0"/>
              <a:t>  </a:t>
            </a:r>
            <a:r>
              <a:rPr lang="es-EC" sz="2000" dirty="0" err="1"/>
              <a:t>geom_edge_link</a:t>
            </a:r>
            <a:r>
              <a:rPr lang="es-EC" sz="2000" dirty="0"/>
              <a:t>(</a:t>
            </a:r>
            <a:r>
              <a:rPr lang="es-EC" sz="2000" dirty="0" err="1"/>
              <a:t>arrow</a:t>
            </a:r>
            <a:r>
              <a:rPr lang="es-EC" sz="2000" dirty="0"/>
              <a:t> = </a:t>
            </a:r>
            <a:r>
              <a:rPr lang="es-EC" sz="2000" dirty="0" err="1"/>
              <a:t>arrow</a:t>
            </a:r>
            <a:r>
              <a:rPr lang="es-EC" sz="2000" dirty="0"/>
              <a:t>(</a:t>
            </a:r>
            <a:r>
              <a:rPr lang="es-EC" sz="2000" dirty="0" err="1"/>
              <a:t>type</a:t>
            </a:r>
            <a:r>
              <a:rPr lang="es-EC" sz="2000" dirty="0"/>
              <a:t> = "</a:t>
            </a:r>
            <a:r>
              <a:rPr lang="es-EC" sz="2000" dirty="0" err="1"/>
              <a:t>closed</a:t>
            </a:r>
            <a:r>
              <a:rPr lang="es-EC" sz="2000" dirty="0"/>
              <a:t>", </a:t>
            </a:r>
            <a:r>
              <a:rPr lang="es-EC" sz="2000" dirty="0" err="1"/>
              <a:t>length</a:t>
            </a:r>
            <a:r>
              <a:rPr lang="es-EC" sz="2000" dirty="0"/>
              <a:t> = </a:t>
            </a:r>
            <a:r>
              <a:rPr lang="es-EC" sz="2000" dirty="0" err="1"/>
              <a:t>unit</a:t>
            </a:r>
            <a:r>
              <a:rPr lang="es-EC" sz="2000" dirty="0"/>
              <a:t>(1.5, "mm")),</a:t>
            </a:r>
          </a:p>
          <a:p>
            <a:r>
              <a:rPr lang="es-EC" sz="2000" dirty="0"/>
              <a:t>                 aes(</a:t>
            </a:r>
            <a:r>
              <a:rPr lang="es-EC" sz="2000" dirty="0" err="1"/>
              <a:t>end_cap</a:t>
            </a:r>
            <a:r>
              <a:rPr lang="es-EC" sz="2000" dirty="0"/>
              <a:t> = </a:t>
            </a:r>
            <a:r>
              <a:rPr lang="es-EC" sz="2000" dirty="0" err="1"/>
              <a:t>label_rect</a:t>
            </a:r>
            <a:r>
              <a:rPr lang="es-EC" sz="2000" dirty="0"/>
              <a:t>(node2.name))) +</a:t>
            </a:r>
          </a:p>
          <a:p>
            <a:r>
              <a:rPr lang="es-EC" sz="2000" dirty="0"/>
              <a:t>  </a:t>
            </a:r>
            <a:r>
              <a:rPr lang="es-EC" sz="2000" dirty="0" err="1"/>
              <a:t>geom_node_label</a:t>
            </a:r>
            <a:r>
              <a:rPr lang="es-EC" sz="2000" dirty="0"/>
              <a:t>(aes(</a:t>
            </a:r>
            <a:r>
              <a:rPr lang="es-EC" sz="2000" dirty="0" err="1"/>
              <a:t>label</a:t>
            </a:r>
            <a:r>
              <a:rPr lang="es-EC" sz="2000" dirty="0"/>
              <a:t> = </a:t>
            </a:r>
            <a:r>
              <a:rPr lang="es-EC" sz="2000" dirty="0" err="1"/>
              <a:t>name</a:t>
            </a:r>
            <a:r>
              <a:rPr lang="es-EC" sz="2000" dirty="0"/>
              <a:t>)) +</a:t>
            </a:r>
          </a:p>
          <a:p>
            <a:r>
              <a:rPr lang="es-EC" sz="2000" dirty="0"/>
              <a:t>  </a:t>
            </a:r>
            <a:r>
              <a:rPr lang="es-EC" sz="2000" dirty="0" err="1"/>
              <a:t>theme_graph</a:t>
            </a:r>
            <a:r>
              <a:rPr lang="es-EC" sz="2000" dirty="0"/>
              <a:t>()</a:t>
            </a:r>
          </a:p>
        </p:txBody>
      </p:sp>
    </p:spTree>
    <p:extLst>
      <p:ext uri="{BB962C8B-B14F-4D97-AF65-F5344CB8AC3E}">
        <p14:creationId xmlns:p14="http://schemas.microsoft.com/office/powerpoint/2010/main" val="296501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3175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Temas</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relacionados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Tree>
    <p:extLst>
      <p:ext uri="{BB962C8B-B14F-4D97-AF65-F5344CB8AC3E}">
        <p14:creationId xmlns:p14="http://schemas.microsoft.com/office/powerpoint/2010/main" val="136500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1569660"/>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p:txBody>
      </p:sp>
    </p:spTree>
    <p:extLst>
      <p:ext uri="{BB962C8B-B14F-4D97-AF65-F5344CB8AC3E}">
        <p14:creationId xmlns:p14="http://schemas.microsoft.com/office/powerpoint/2010/main" val="55239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0987C79-7A56-4EDC-B71E-EAA0547B38FE}"/>
              </a:ext>
            </a:extLst>
          </p:cNvPr>
          <p:cNvPicPr>
            <a:picLocks noChangeAspect="1"/>
          </p:cNvPicPr>
          <p:nvPr/>
        </p:nvPicPr>
        <p:blipFill>
          <a:blip r:embed="rId3"/>
          <a:stretch>
            <a:fillRect/>
          </a:stretch>
        </p:blipFill>
        <p:spPr>
          <a:xfrm>
            <a:off x="506367" y="557466"/>
            <a:ext cx="10918008" cy="5562909"/>
          </a:xfrm>
          <a:prstGeom prst="rect">
            <a:avLst/>
          </a:prstGeom>
        </p:spPr>
      </p:pic>
      <p:sp>
        <p:nvSpPr>
          <p:cNvPr id="14" name="Subtítulo 2">
            <a:extLst>
              <a:ext uri="{FF2B5EF4-FFF2-40B4-BE49-F238E27FC236}">
                <a16:creationId xmlns:a16="http://schemas.microsoft.com/office/drawing/2014/main" id="{16B97580-6EC0-4AB3-AD64-FBBF40ACE1A1}"/>
              </a:ext>
            </a:extLst>
          </p:cNvPr>
          <p:cNvSpPr txBox="1">
            <a:spLocks/>
          </p:cNvSpPr>
          <p:nvPr/>
        </p:nvSpPr>
        <p:spPr>
          <a:xfrm>
            <a:off x="6954254" y="4455886"/>
            <a:ext cx="4323346" cy="121656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5400" b="1" dirty="0">
                <a:solidFill>
                  <a:srgbClr val="008DC4"/>
                </a:solidFill>
                <a:latin typeface="Dubai Medium" panose="020B0603030403030204" pitchFamily="34" charset="-78"/>
                <a:cs typeface="Dubai Medium" panose="020B0603030403030204" pitchFamily="34" charset="-78"/>
              </a:rPr>
              <a:t>9 – 22 Marzo</a:t>
            </a:r>
            <a:endParaRPr lang="en-US" sz="5400" b="1"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99172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DA35EF7D-BB48-471E-B87D-5F286E27E39D}"/>
              </a:ext>
            </a:extLst>
          </p:cNvPr>
          <p:cNvSpPr txBox="1"/>
          <p:nvPr/>
        </p:nvSpPr>
        <p:spPr>
          <a:xfrm>
            <a:off x="3170695" y="2392834"/>
            <a:ext cx="2666627" cy="369332"/>
          </a:xfrm>
          <a:prstGeom prst="rect">
            <a:avLst/>
          </a:prstGeom>
          <a:noFill/>
        </p:spPr>
        <p:txBody>
          <a:bodyPr wrap="none" rtlCol="0">
            <a:spAutoFit/>
          </a:bodyPr>
          <a:lstStyle/>
          <a:p>
            <a:r>
              <a:rPr lang="es-EC" dirty="0"/>
              <a:t>@</a:t>
            </a:r>
            <a:r>
              <a:rPr lang="es-EC" dirty="0" err="1"/>
              <a:t>roberto.esteves.delgado</a:t>
            </a:r>
            <a:endParaRPr lang="es-EC" dirty="0"/>
          </a:p>
        </p:txBody>
      </p:sp>
      <p:pic>
        <p:nvPicPr>
          <p:cNvPr id="17" name="Gráfico 16">
            <a:extLst>
              <a:ext uri="{FF2B5EF4-FFF2-40B4-BE49-F238E27FC236}">
                <a16:creationId xmlns:a16="http://schemas.microsoft.com/office/drawing/2014/main" id="{47DA2098-AE82-420E-AEB2-903E7A08E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673" y="3713341"/>
            <a:ext cx="1050030" cy="1050030"/>
          </a:xfrm>
          <a:prstGeom prst="rect">
            <a:avLst/>
          </a:prstGeom>
        </p:spPr>
      </p:pic>
      <p:pic>
        <p:nvPicPr>
          <p:cNvPr id="18" name="Gráfico 17">
            <a:extLst>
              <a:ext uri="{FF2B5EF4-FFF2-40B4-BE49-F238E27FC236}">
                <a16:creationId xmlns:a16="http://schemas.microsoft.com/office/drawing/2014/main" id="{5897798F-C68C-4856-9314-ED32D2606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98612" y="3759478"/>
            <a:ext cx="1050030" cy="1050030"/>
          </a:xfrm>
          <a:prstGeom prst="rect">
            <a:avLst/>
          </a:prstGeom>
        </p:spPr>
      </p:pic>
      <p:pic>
        <p:nvPicPr>
          <p:cNvPr id="19" name="Gráfico 18">
            <a:extLst>
              <a:ext uri="{FF2B5EF4-FFF2-40B4-BE49-F238E27FC236}">
                <a16:creationId xmlns:a16="http://schemas.microsoft.com/office/drawing/2014/main" id="{9199B5D2-67FD-4A63-BAF6-326E2B3A2A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4724" y="2157163"/>
            <a:ext cx="1050030" cy="1050030"/>
          </a:xfrm>
          <a:prstGeom prst="rect">
            <a:avLst/>
          </a:prstGeom>
        </p:spPr>
      </p:pic>
      <p:pic>
        <p:nvPicPr>
          <p:cNvPr id="20" name="Gráfico 19">
            <a:extLst>
              <a:ext uri="{FF2B5EF4-FFF2-40B4-BE49-F238E27FC236}">
                <a16:creationId xmlns:a16="http://schemas.microsoft.com/office/drawing/2014/main" id="{9C2C14C7-B54E-4A37-8EDA-37E62FA5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98612" y="2048494"/>
            <a:ext cx="1050029" cy="1050029"/>
          </a:xfrm>
          <a:prstGeom prst="rect">
            <a:avLst/>
          </a:prstGeom>
        </p:spPr>
      </p:pic>
      <p:sp>
        <p:nvSpPr>
          <p:cNvPr id="21" name="Rectángulo 20">
            <a:extLst>
              <a:ext uri="{FF2B5EF4-FFF2-40B4-BE49-F238E27FC236}">
                <a16:creationId xmlns:a16="http://schemas.microsoft.com/office/drawing/2014/main" id="{80732668-A105-4F63-A973-3FF38B581D10}"/>
              </a:ext>
            </a:extLst>
          </p:cNvPr>
          <p:cNvSpPr/>
          <p:nvPr/>
        </p:nvSpPr>
        <p:spPr>
          <a:xfrm>
            <a:off x="8156028" y="4036108"/>
            <a:ext cx="1526123" cy="369332"/>
          </a:xfrm>
          <a:prstGeom prst="rect">
            <a:avLst/>
          </a:prstGeom>
        </p:spPr>
        <p:txBody>
          <a:bodyPr wrap="square">
            <a:spAutoFit/>
          </a:bodyPr>
          <a:lstStyle/>
          <a:p>
            <a:r>
              <a:rPr lang="es-EC" dirty="0"/>
              <a:t>/in/</a:t>
            </a:r>
            <a:r>
              <a:rPr lang="es-EC" dirty="0" err="1"/>
              <a:t>restevesd</a:t>
            </a:r>
            <a:r>
              <a:rPr lang="es-EC" dirty="0"/>
              <a:t>/</a:t>
            </a:r>
          </a:p>
        </p:txBody>
      </p:sp>
      <p:sp>
        <p:nvSpPr>
          <p:cNvPr id="22" name="Rectángulo 21">
            <a:extLst>
              <a:ext uri="{FF2B5EF4-FFF2-40B4-BE49-F238E27FC236}">
                <a16:creationId xmlns:a16="http://schemas.microsoft.com/office/drawing/2014/main" id="{7FE9D9BF-C977-4BDA-8C1B-B50A57C5C0F9}"/>
              </a:ext>
            </a:extLst>
          </p:cNvPr>
          <p:cNvSpPr/>
          <p:nvPr/>
        </p:nvSpPr>
        <p:spPr>
          <a:xfrm>
            <a:off x="8156028" y="2392834"/>
            <a:ext cx="1050031" cy="369332"/>
          </a:xfrm>
          <a:prstGeom prst="rect">
            <a:avLst/>
          </a:prstGeom>
        </p:spPr>
        <p:txBody>
          <a:bodyPr wrap="none">
            <a:spAutoFit/>
          </a:bodyPr>
          <a:lstStyle/>
          <a:p>
            <a:r>
              <a:rPr lang="es-EC" dirty="0"/>
              <a:t>/</a:t>
            </a:r>
            <a:r>
              <a:rPr lang="es-EC" dirty="0" err="1"/>
              <a:t>resteves</a:t>
            </a:r>
            <a:endParaRPr lang="es-EC" dirty="0"/>
          </a:p>
        </p:txBody>
      </p:sp>
      <p:sp>
        <p:nvSpPr>
          <p:cNvPr id="23" name="Rectángulo 22">
            <a:extLst>
              <a:ext uri="{FF2B5EF4-FFF2-40B4-BE49-F238E27FC236}">
                <a16:creationId xmlns:a16="http://schemas.microsoft.com/office/drawing/2014/main" id="{5288F8DF-39AA-418F-B396-A93FD63B0D75}"/>
              </a:ext>
            </a:extLst>
          </p:cNvPr>
          <p:cNvSpPr/>
          <p:nvPr/>
        </p:nvSpPr>
        <p:spPr>
          <a:xfrm>
            <a:off x="3451967" y="4036108"/>
            <a:ext cx="1288879" cy="369332"/>
          </a:xfrm>
          <a:prstGeom prst="rect">
            <a:avLst/>
          </a:prstGeom>
        </p:spPr>
        <p:txBody>
          <a:bodyPr wrap="none">
            <a:spAutoFit/>
          </a:bodyPr>
          <a:lstStyle/>
          <a:p>
            <a:r>
              <a:rPr lang="es-EC" dirty="0"/>
              <a:t>@</a:t>
            </a:r>
            <a:r>
              <a:rPr lang="es-EC" dirty="0" err="1"/>
              <a:t>restevesd</a:t>
            </a:r>
            <a:endParaRPr lang="es-EC" dirty="0"/>
          </a:p>
        </p:txBody>
      </p:sp>
    </p:spTree>
    <p:extLst>
      <p:ext uri="{BB962C8B-B14F-4D97-AF65-F5344CB8AC3E}">
        <p14:creationId xmlns:p14="http://schemas.microsoft.com/office/powerpoint/2010/main" val="381626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5262979"/>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a:p>
            <a:endParaRPr lang="es-EC" sz="2400" dirty="0"/>
          </a:p>
          <a:p>
            <a:r>
              <a:rPr lang="es-EC" sz="2400" dirty="0" err="1"/>
              <a:t>coronaGYE</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Guayaquil,Ecuador</a:t>
            </a:r>
            <a:r>
              <a:rPr lang="es-EC" sz="2400" dirty="0"/>
              <a:t>"),</a:t>
            </a:r>
          </a:p>
          <a:p>
            <a:r>
              <a:rPr lang="es-EC" sz="2400" dirty="0"/>
              <a:t>                          </a:t>
            </a:r>
            <a:r>
              <a:rPr lang="es-EC" sz="2400" dirty="0" err="1"/>
              <a:t>retryonratelimit</a:t>
            </a:r>
            <a:r>
              <a:rPr lang="es-EC" sz="2400" dirty="0"/>
              <a:t> = TRUE)</a:t>
            </a:r>
          </a:p>
          <a:p>
            <a:r>
              <a:rPr lang="es-EC" sz="2400" dirty="0" err="1"/>
              <a:t>coronaUIO</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Quito,Ecuador</a:t>
            </a:r>
            <a:r>
              <a:rPr lang="es-EC" sz="2400" dirty="0"/>
              <a:t>"),</a:t>
            </a:r>
          </a:p>
          <a:p>
            <a:r>
              <a:rPr lang="es-EC" sz="2400" dirty="0"/>
              <a:t>                          </a:t>
            </a:r>
            <a:r>
              <a:rPr lang="es-EC" sz="2400" dirty="0" err="1"/>
              <a:t>retryonratelimit</a:t>
            </a:r>
            <a:r>
              <a:rPr lang="es-EC" sz="2400" dirty="0"/>
              <a:t> = FALSE)</a:t>
            </a:r>
          </a:p>
          <a:p>
            <a:r>
              <a:rPr lang="es-EC" sz="2400" dirty="0" err="1"/>
              <a:t>coronaEC</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("Ecuador"),</a:t>
            </a:r>
          </a:p>
          <a:p>
            <a:r>
              <a:rPr lang="es-EC" sz="2400" dirty="0"/>
              <a:t>                           </a:t>
            </a:r>
            <a:r>
              <a:rPr lang="es-EC" sz="2400" dirty="0" err="1"/>
              <a:t>retryonratelimit</a:t>
            </a:r>
            <a:r>
              <a:rPr lang="es-EC" sz="2400" dirty="0"/>
              <a:t> = TRUE)</a:t>
            </a:r>
            <a:endParaRPr lang="es-EC" sz="2800" b="1" dirty="0">
              <a:solidFill>
                <a:schemeClr val="tx2">
                  <a:lumMod val="60000"/>
                  <a:lumOff val="40000"/>
                </a:schemeClr>
              </a:solidFill>
            </a:endParaRPr>
          </a:p>
        </p:txBody>
      </p:sp>
    </p:spTree>
    <p:extLst>
      <p:ext uri="{BB962C8B-B14F-4D97-AF65-F5344CB8AC3E}">
        <p14:creationId xmlns:p14="http://schemas.microsoft.com/office/powerpoint/2010/main" val="396396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222825"/>
            <a:ext cx="10936746" cy="5324535"/>
          </a:xfrm>
          <a:prstGeom prst="rect">
            <a:avLst/>
          </a:prstGeom>
        </p:spPr>
        <p:txBody>
          <a:bodyPr wrap="square">
            <a:spAutoFit/>
          </a:bodyPr>
          <a:lstStyle/>
          <a:p>
            <a:r>
              <a:rPr lang="es-MX" sz="2000" dirty="0" err="1"/>
              <a:t>gye</a:t>
            </a:r>
            <a:r>
              <a:rPr lang="es-MX" sz="2000" dirty="0"/>
              <a:t> &lt;- </a:t>
            </a:r>
            <a:r>
              <a:rPr lang="es-MX" sz="2000" dirty="0" err="1"/>
              <a:t>htGYE</a:t>
            </a:r>
            <a:r>
              <a:rPr lang="es-MX" sz="2000" dirty="0"/>
              <a:t> %&gt;% </a:t>
            </a:r>
            <a:r>
              <a:rPr lang="es-MX" sz="2000" dirty="0" err="1"/>
              <a:t>group_by</a:t>
            </a:r>
            <a:r>
              <a:rPr lang="es-MX" sz="2000" dirty="0"/>
              <a:t>(</a:t>
            </a:r>
            <a:r>
              <a:rPr lang="es-MX" sz="2000" dirty="0" err="1"/>
              <a:t>screen_name</a:t>
            </a:r>
            <a:r>
              <a:rPr lang="es-MX" sz="2000" dirty="0"/>
              <a:t>) %&gt;%</a:t>
            </a:r>
          </a:p>
          <a:p>
            <a:r>
              <a:rPr lang="es-MX" sz="2000" dirty="0"/>
              <a:t>  </a:t>
            </a:r>
            <a:r>
              <a:rPr lang="es-MX" sz="2000" dirty="0" err="1"/>
              <a:t>filter</a:t>
            </a:r>
            <a:r>
              <a:rPr lang="es-MX" sz="2000" dirty="0"/>
              <a:t>(</a:t>
            </a:r>
            <a:r>
              <a:rPr lang="es-MX" sz="2000" dirty="0" err="1"/>
              <a:t>created_at</a:t>
            </a:r>
            <a:r>
              <a:rPr lang="es-MX" sz="2000" dirty="0"/>
              <a:t> &gt;= '2020/03/01' ) %&gt;% </a:t>
            </a:r>
            <a:r>
              <a:rPr lang="es-MX" sz="2000" dirty="0" err="1"/>
              <a:t>summarise</a:t>
            </a:r>
            <a:r>
              <a:rPr lang="es-MX" sz="2000" dirty="0"/>
              <a:t>(</a:t>
            </a:r>
            <a:r>
              <a:rPr lang="es-MX" sz="2000" dirty="0" err="1"/>
              <a:t>numero_tweets</a:t>
            </a:r>
            <a:r>
              <a:rPr lang="es-MX" sz="2000" dirty="0"/>
              <a:t> = n()) %&gt;% </a:t>
            </a:r>
          </a:p>
          <a:p>
            <a:r>
              <a:rPr lang="es-MX" sz="2000" dirty="0"/>
              <a:t>  </a:t>
            </a:r>
            <a:r>
              <a:rPr lang="es-MX" sz="2000" dirty="0" err="1"/>
              <a:t>arrange</a:t>
            </a:r>
            <a:r>
              <a:rPr lang="es-MX" sz="2000" dirty="0"/>
              <a:t>(</a:t>
            </a:r>
            <a:r>
              <a:rPr lang="es-MX" sz="2000" dirty="0" err="1"/>
              <a:t>desc</a:t>
            </a:r>
            <a:r>
              <a:rPr lang="es-MX" sz="2000" dirty="0"/>
              <a:t>(</a:t>
            </a:r>
            <a:r>
              <a:rPr lang="es-MX" sz="2000" dirty="0" err="1"/>
              <a:t>numero_tweets</a:t>
            </a:r>
            <a:r>
              <a:rPr lang="es-MX" sz="2000" dirty="0"/>
              <a:t>)) %&gt;% </a:t>
            </a:r>
            <a:r>
              <a:rPr lang="es-MX" sz="2000" dirty="0" err="1"/>
              <a:t>top_n</a:t>
            </a:r>
            <a:r>
              <a:rPr lang="es-MX" sz="2000" dirty="0"/>
              <a:t>(10,numero_tweets) %&gt;% </a:t>
            </a:r>
          </a:p>
          <a:p>
            <a:r>
              <a:rPr lang="es-MX" sz="2000" dirty="0"/>
              <a:t>  </a:t>
            </a:r>
            <a:r>
              <a:rPr lang="es-MX" sz="2000" dirty="0" err="1"/>
              <a:t>ggplot</a:t>
            </a:r>
            <a:r>
              <a:rPr lang="es-MX" sz="2000" dirty="0"/>
              <a:t>(aes(</a:t>
            </a:r>
            <a:r>
              <a:rPr lang="es-MX" sz="2000" dirty="0" err="1"/>
              <a:t>reorder</a:t>
            </a:r>
            <a:r>
              <a:rPr lang="es-MX" sz="2000" dirty="0"/>
              <a:t>(</a:t>
            </a:r>
            <a:r>
              <a:rPr lang="es-MX" sz="2000" dirty="0" err="1"/>
              <a:t>screen_name</a:t>
            </a:r>
            <a:r>
              <a:rPr lang="es-MX" sz="2000" dirty="0"/>
              <a:t>, -</a:t>
            </a:r>
            <a:r>
              <a:rPr lang="es-MX" sz="2000" dirty="0" err="1"/>
              <a:t>numero_tweets</a:t>
            </a:r>
            <a:r>
              <a:rPr lang="es-MX" sz="2000" dirty="0"/>
              <a:t>),</a:t>
            </a:r>
          </a:p>
          <a:p>
            <a:r>
              <a:rPr lang="es-MX" sz="2000" dirty="0"/>
              <a:t>             </a:t>
            </a:r>
            <a:r>
              <a:rPr lang="es-MX" sz="2000" dirty="0" err="1"/>
              <a:t>numero_tweets,label</a:t>
            </a:r>
            <a:r>
              <a:rPr lang="es-MX" sz="2000" dirty="0"/>
              <a:t> = </a:t>
            </a:r>
            <a:r>
              <a:rPr lang="es-MX" sz="2000" dirty="0" err="1"/>
              <a:t>numero_tweets</a:t>
            </a:r>
            <a:r>
              <a:rPr lang="es-MX" sz="2000" dirty="0"/>
              <a:t>))+</a:t>
            </a:r>
          </a:p>
          <a:p>
            <a:r>
              <a:rPr lang="es-MX" sz="2000" dirty="0"/>
              <a:t>  </a:t>
            </a:r>
            <a:r>
              <a:rPr lang="es-MX" sz="2000" dirty="0" err="1"/>
              <a:t>geom_bar</a:t>
            </a:r>
            <a:r>
              <a:rPr lang="es-MX" sz="2000" dirty="0"/>
              <a:t>(</a:t>
            </a:r>
            <a:r>
              <a:rPr lang="es-MX" sz="2000" dirty="0" err="1"/>
              <a:t>stat</a:t>
            </a:r>
            <a:r>
              <a:rPr lang="es-MX" sz="2000" dirty="0"/>
              <a:t>="</a:t>
            </a:r>
            <a:r>
              <a:rPr lang="es-MX" sz="2000" dirty="0" err="1"/>
              <a:t>identity</a:t>
            </a:r>
            <a:r>
              <a:rPr lang="es-MX" sz="2000" dirty="0"/>
              <a:t>") +</a:t>
            </a:r>
          </a:p>
          <a:p>
            <a:r>
              <a:rPr lang="es-MX" sz="2000" dirty="0"/>
              <a:t>  </a:t>
            </a:r>
            <a:r>
              <a:rPr lang="es-MX" sz="2000" dirty="0" err="1"/>
              <a:t>geom_label</a:t>
            </a:r>
            <a:r>
              <a:rPr lang="es-MX" sz="2000" dirty="0"/>
              <a:t>()+</a:t>
            </a:r>
          </a:p>
          <a:p>
            <a:r>
              <a:rPr lang="es-MX" sz="2000" dirty="0"/>
              <a:t>  </a:t>
            </a:r>
            <a:r>
              <a:rPr lang="es-MX" sz="2000" dirty="0" err="1"/>
              <a:t>theme_minimal</a:t>
            </a:r>
            <a:r>
              <a:rPr lang="es-MX" sz="2000" dirty="0"/>
              <a:t>() +</a:t>
            </a:r>
          </a:p>
          <a:p>
            <a:r>
              <a:rPr lang="es-MX" sz="2000" dirty="0"/>
              <a:t>  </a:t>
            </a:r>
            <a:r>
              <a:rPr lang="es-MX" sz="2000" dirty="0" err="1"/>
              <a:t>theme</a:t>
            </a:r>
            <a:r>
              <a:rPr lang="es-MX" sz="2000" dirty="0"/>
              <a:t>(</a:t>
            </a:r>
            <a:r>
              <a:rPr lang="es-MX" sz="2000" dirty="0" err="1"/>
              <a:t>plot.title</a:t>
            </a:r>
            <a:r>
              <a:rPr lang="es-MX" sz="2000" dirty="0"/>
              <a:t> = </a:t>
            </a:r>
            <a:r>
              <a:rPr lang="es-MX" sz="2000" dirty="0" err="1"/>
              <a:t>element_text</a:t>
            </a:r>
            <a:r>
              <a:rPr lang="es-MX" sz="2000" dirty="0"/>
              <a:t>(</a:t>
            </a:r>
            <a:r>
              <a:rPr lang="es-MX" sz="2000" dirty="0" err="1"/>
              <a:t>face</a:t>
            </a:r>
            <a:r>
              <a:rPr lang="es-MX" sz="2000" dirty="0"/>
              <a:t> = "</a:t>
            </a:r>
            <a:r>
              <a:rPr lang="es-MX" sz="2000" dirty="0" err="1"/>
              <a:t>bold</a:t>
            </a:r>
            <a:r>
              <a:rPr lang="es-MX" sz="2000" dirty="0"/>
              <a:t>", </a:t>
            </a:r>
            <a:r>
              <a:rPr lang="es-MX" sz="2000" dirty="0" err="1"/>
              <a:t>size</a:t>
            </a:r>
            <a:r>
              <a:rPr lang="es-MX" sz="2000" dirty="0"/>
              <a:t> = 13)) +</a:t>
            </a:r>
          </a:p>
          <a:p>
            <a:r>
              <a:rPr lang="es-MX" sz="2000" dirty="0"/>
              <a:t>  </a:t>
            </a:r>
            <a:r>
              <a:rPr lang="es-MX" sz="2000" dirty="0" err="1"/>
              <a:t>theme</a:t>
            </a:r>
            <a:r>
              <a:rPr lang="es-MX" sz="2000" dirty="0"/>
              <a:t>(</a:t>
            </a:r>
            <a:r>
              <a:rPr lang="es-MX" sz="2000" dirty="0" err="1"/>
              <a:t>axis.text</a:t>
            </a:r>
            <a:r>
              <a:rPr lang="es-MX" sz="2000" dirty="0"/>
              <a:t> = </a:t>
            </a:r>
            <a:r>
              <a:rPr lang="es-MX" sz="2000" dirty="0" err="1"/>
              <a:t>element_text</a:t>
            </a:r>
            <a:r>
              <a:rPr lang="es-MX" sz="2000" dirty="0"/>
              <a:t>(</a:t>
            </a:r>
            <a:r>
              <a:rPr lang="es-MX" sz="2000" dirty="0" err="1"/>
              <a:t>size</a:t>
            </a:r>
            <a:r>
              <a:rPr lang="es-MX" sz="2000" dirty="0"/>
              <a:t>=9))+</a:t>
            </a:r>
          </a:p>
          <a:p>
            <a:r>
              <a:rPr lang="es-MX" sz="2000" dirty="0"/>
              <a:t>  </a:t>
            </a:r>
            <a:r>
              <a:rPr lang="es-MX" sz="2000" dirty="0" err="1"/>
              <a:t>theme</a:t>
            </a:r>
            <a:r>
              <a:rPr lang="es-MX" sz="2000" dirty="0"/>
              <a:t>(</a:t>
            </a:r>
            <a:r>
              <a:rPr lang="es-MX" sz="2000" dirty="0" err="1"/>
              <a:t>axis.text.x</a:t>
            </a:r>
            <a:r>
              <a:rPr lang="es-MX" sz="2000" dirty="0"/>
              <a:t> = </a:t>
            </a:r>
            <a:r>
              <a:rPr lang="es-MX" sz="2000" dirty="0" err="1"/>
              <a:t>element_text</a:t>
            </a:r>
            <a:r>
              <a:rPr lang="es-MX" sz="2000" dirty="0"/>
              <a:t>(</a:t>
            </a:r>
            <a:r>
              <a:rPr lang="es-MX" sz="2000" dirty="0" err="1"/>
              <a:t>angle</a:t>
            </a:r>
            <a:r>
              <a:rPr lang="es-MX" sz="2000" dirty="0"/>
              <a:t> = 90))+</a:t>
            </a:r>
          </a:p>
          <a:p>
            <a:r>
              <a:rPr lang="es-MX" sz="2000" dirty="0"/>
              <a:t>  </a:t>
            </a:r>
            <a:r>
              <a:rPr lang="es-MX" sz="2000" dirty="0" err="1"/>
              <a:t>labs</a:t>
            </a:r>
            <a:r>
              <a:rPr lang="es-MX" sz="2000" dirty="0"/>
              <a:t>(</a:t>
            </a:r>
          </a:p>
          <a:p>
            <a:r>
              <a:rPr lang="es-MX" sz="2000" dirty="0"/>
              <a:t>    x = NULL, y = NULL,</a:t>
            </a:r>
          </a:p>
          <a:p>
            <a:r>
              <a:rPr lang="es-MX" sz="2000" dirty="0"/>
              <a:t>    </a:t>
            </a:r>
            <a:r>
              <a:rPr lang="es-MX" sz="2000" dirty="0" err="1"/>
              <a:t>title</a:t>
            </a:r>
            <a:r>
              <a:rPr lang="es-MX" sz="2000" dirty="0"/>
              <a:t> = "Cantidad de </a:t>
            </a:r>
            <a:r>
              <a:rPr lang="es-MX" sz="2000" dirty="0" err="1"/>
              <a:t>posteos</a:t>
            </a:r>
            <a:r>
              <a:rPr lang="es-MX" sz="2000" dirty="0"/>
              <a:t> mes Marzo Guayaquil",</a:t>
            </a:r>
          </a:p>
          <a:p>
            <a:r>
              <a:rPr lang="es-MX" sz="2000" dirty="0"/>
              <a:t>    </a:t>
            </a:r>
            <a:r>
              <a:rPr lang="es-MX" sz="2000" dirty="0" err="1"/>
              <a:t>subtitle</a:t>
            </a:r>
            <a:r>
              <a:rPr lang="es-MX" sz="2000" dirty="0"/>
              <a:t> = "Hashtags relacionados al #</a:t>
            </a:r>
            <a:r>
              <a:rPr lang="es-MX" sz="2000" dirty="0" err="1"/>
              <a:t>CoronaVirus</a:t>
            </a:r>
            <a:r>
              <a:rPr lang="es-MX" sz="2000" dirty="0"/>
              <a:t>",</a:t>
            </a:r>
          </a:p>
          <a:p>
            <a:r>
              <a:rPr lang="es-MX" sz="2000" dirty="0"/>
              <a:t>    </a:t>
            </a:r>
            <a:r>
              <a:rPr lang="es-MX" sz="2000" dirty="0" err="1"/>
              <a:t>caption</a:t>
            </a:r>
            <a:r>
              <a:rPr lang="es-MX" sz="2000" dirty="0"/>
              <a:t> = "\</a:t>
            </a:r>
            <a:r>
              <a:rPr lang="es-MX" sz="2000" dirty="0" err="1"/>
              <a:t>nSource</a:t>
            </a:r>
            <a:r>
              <a:rPr lang="es-MX" sz="2000" dirty="0"/>
              <a:t>: Data </a:t>
            </a:r>
            <a:r>
              <a:rPr lang="es-MX" sz="2000" dirty="0" err="1"/>
              <a:t>collected</a:t>
            </a:r>
            <a:r>
              <a:rPr lang="es-MX" sz="2000" dirty="0"/>
              <a:t> </a:t>
            </a:r>
            <a:r>
              <a:rPr lang="es-MX" sz="2000" dirty="0" err="1"/>
              <a:t>from</a:t>
            </a:r>
            <a:r>
              <a:rPr lang="es-MX" sz="2000" dirty="0"/>
              <a:t> </a:t>
            </a:r>
            <a:r>
              <a:rPr lang="es-MX" sz="2000" dirty="0" err="1"/>
              <a:t>Twitter's</a:t>
            </a:r>
            <a:r>
              <a:rPr lang="es-MX" sz="2000" dirty="0"/>
              <a:t> REST API </a:t>
            </a:r>
            <a:r>
              <a:rPr lang="es-MX" sz="2000" dirty="0" err="1"/>
              <a:t>via</a:t>
            </a:r>
            <a:r>
              <a:rPr lang="es-MX" sz="2000" dirty="0"/>
              <a:t> </a:t>
            </a:r>
            <a:r>
              <a:rPr lang="es-MX" sz="2000" dirty="0" err="1"/>
              <a:t>rtweet</a:t>
            </a:r>
            <a:r>
              <a:rPr lang="es-MX" sz="2000" dirty="0"/>
              <a:t>"</a:t>
            </a:r>
          </a:p>
          <a:p>
            <a:r>
              <a:rPr lang="es-MX" sz="2000" b="1" dirty="0"/>
              <a:t>  )</a:t>
            </a:r>
            <a:endParaRPr lang="es-EC" sz="2000" dirty="0"/>
          </a:p>
        </p:txBody>
      </p:sp>
    </p:spTree>
    <p:extLst>
      <p:ext uri="{BB962C8B-B14F-4D97-AF65-F5344CB8AC3E}">
        <p14:creationId xmlns:p14="http://schemas.microsoft.com/office/powerpoint/2010/main" val="3747125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CD2AEEA1-60AB-4A11-828D-20CB01973A50}"/>
              </a:ext>
            </a:extLst>
          </p:cNvPr>
          <p:cNvPicPr>
            <a:picLocks noChangeAspect="1"/>
          </p:cNvPicPr>
          <p:nvPr/>
        </p:nvPicPr>
        <p:blipFill>
          <a:blip r:embed="rId3"/>
          <a:stretch>
            <a:fillRect/>
          </a:stretch>
        </p:blipFill>
        <p:spPr>
          <a:xfrm>
            <a:off x="217715" y="515413"/>
            <a:ext cx="11190514" cy="5701755"/>
          </a:xfrm>
          <a:prstGeom prst="rect">
            <a:avLst/>
          </a:prstGeom>
        </p:spPr>
      </p:pic>
      <p:sp>
        <p:nvSpPr>
          <p:cNvPr id="15" name="Rectángulo 14">
            <a:extLst>
              <a:ext uri="{FF2B5EF4-FFF2-40B4-BE49-F238E27FC236}">
                <a16:creationId xmlns:a16="http://schemas.microsoft.com/office/drawing/2014/main" id="{CC6E36BC-7382-4993-B4F4-085206A9CEB6}"/>
              </a:ext>
            </a:extLst>
          </p:cNvPr>
          <p:cNvSpPr/>
          <p:nvPr/>
        </p:nvSpPr>
        <p:spPr>
          <a:xfrm>
            <a:off x="10020509" y="5592188"/>
            <a:ext cx="1849161" cy="584775"/>
          </a:xfrm>
          <a:prstGeom prst="rect">
            <a:avLst/>
          </a:prstGeom>
        </p:spPr>
        <p:txBody>
          <a:bodyPr wrap="none">
            <a:spAutoFit/>
          </a:bodyPr>
          <a:lstStyle/>
          <a:p>
            <a:r>
              <a:rPr lang="es-EC" sz="3200" dirty="0"/>
              <a:t>Guayaquil</a:t>
            </a:r>
          </a:p>
        </p:txBody>
      </p:sp>
      <p:sp>
        <p:nvSpPr>
          <p:cNvPr id="17" name="Rectángulo 16">
            <a:extLst>
              <a:ext uri="{FF2B5EF4-FFF2-40B4-BE49-F238E27FC236}">
                <a16:creationId xmlns:a16="http://schemas.microsoft.com/office/drawing/2014/main" id="{9FD7AAFD-DAD3-4BA6-9418-ABBB7C3AAB7C}"/>
              </a:ext>
            </a:extLst>
          </p:cNvPr>
          <p:cNvSpPr/>
          <p:nvPr/>
        </p:nvSpPr>
        <p:spPr>
          <a:xfrm>
            <a:off x="9325464" y="640832"/>
            <a:ext cx="2805576" cy="584775"/>
          </a:xfrm>
          <a:prstGeom prst="rect">
            <a:avLst/>
          </a:prstGeom>
        </p:spPr>
        <p:txBody>
          <a:bodyPr wrap="none">
            <a:spAutoFit/>
          </a:bodyPr>
          <a:lstStyle/>
          <a:p>
            <a:r>
              <a:rPr lang="es-EC" sz="3200" dirty="0"/>
              <a:t>&gt; 10 menciones</a:t>
            </a:r>
          </a:p>
        </p:txBody>
      </p:sp>
    </p:spTree>
    <p:extLst>
      <p:ext uri="{BB962C8B-B14F-4D97-AF65-F5344CB8AC3E}">
        <p14:creationId xmlns:p14="http://schemas.microsoft.com/office/powerpoint/2010/main" val="1287488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7CBE176-9F8A-45CB-A271-149567DC8151}"/>
              </a:ext>
            </a:extLst>
          </p:cNvPr>
          <p:cNvPicPr>
            <a:picLocks noChangeAspect="1"/>
          </p:cNvPicPr>
          <p:nvPr/>
        </p:nvPicPr>
        <p:blipFill>
          <a:blip r:embed="rId3"/>
          <a:stretch>
            <a:fillRect/>
          </a:stretch>
        </p:blipFill>
        <p:spPr>
          <a:xfrm>
            <a:off x="720866" y="522566"/>
            <a:ext cx="11059886" cy="5635198"/>
          </a:xfrm>
          <a:prstGeom prst="rect">
            <a:avLst/>
          </a:prstGeom>
        </p:spPr>
      </p:pic>
    </p:spTree>
    <p:extLst>
      <p:ext uri="{BB962C8B-B14F-4D97-AF65-F5344CB8AC3E}">
        <p14:creationId xmlns:p14="http://schemas.microsoft.com/office/powerpoint/2010/main" val="167872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386" name="Picture 2">
            <a:extLst>
              <a:ext uri="{FF2B5EF4-FFF2-40B4-BE49-F238E27FC236}">
                <a16:creationId xmlns:a16="http://schemas.microsoft.com/office/drawing/2014/main" id="{F8FB8FBF-510C-4219-87D2-6D517368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47089"/>
            <a:ext cx="5753101" cy="345871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69F16AE-9195-4AA6-840F-964CBFCB2764}"/>
              </a:ext>
            </a:extLst>
          </p:cNvPr>
          <p:cNvSpPr/>
          <p:nvPr/>
        </p:nvSpPr>
        <p:spPr>
          <a:xfrm>
            <a:off x="6197603" y="1973180"/>
            <a:ext cx="5297712" cy="2031325"/>
          </a:xfrm>
          <a:prstGeom prst="rect">
            <a:avLst/>
          </a:prstGeom>
        </p:spPr>
        <p:txBody>
          <a:bodyPr wrap="square">
            <a:spAutoFit/>
          </a:bodyPr>
          <a:lstStyle/>
          <a:p>
            <a:r>
              <a:rPr lang="es-EC" dirty="0"/>
              <a:t># tweet más RT </a:t>
            </a:r>
          </a:p>
          <a:p>
            <a:r>
              <a:rPr lang="es-EC" dirty="0" err="1"/>
              <a:t>htGYE</a:t>
            </a:r>
            <a:r>
              <a:rPr lang="es-EC" dirty="0"/>
              <a:t> %&gt;% </a:t>
            </a:r>
          </a:p>
          <a:p>
            <a:r>
              <a:rPr lang="es-EC" dirty="0"/>
              <a:t>  </a:t>
            </a:r>
            <a:r>
              <a:rPr lang="es-EC" dirty="0" err="1"/>
              <a:t>filter</a:t>
            </a:r>
            <a:r>
              <a:rPr lang="es-EC" dirty="0"/>
              <a:t>(!</a:t>
            </a:r>
            <a:r>
              <a:rPr lang="es-EC" dirty="0" err="1"/>
              <a:t>is_retweet</a:t>
            </a:r>
            <a:r>
              <a:rPr lang="es-EC" dirty="0"/>
              <a:t>) %&gt;% </a:t>
            </a:r>
          </a:p>
          <a:p>
            <a:r>
              <a:rPr lang="es-EC" dirty="0"/>
              <a:t>  </a:t>
            </a:r>
            <a:r>
              <a:rPr lang="es-EC" dirty="0" err="1"/>
              <a:t>filter</a:t>
            </a:r>
            <a:r>
              <a:rPr lang="es-EC" dirty="0"/>
              <a:t>(</a:t>
            </a:r>
            <a:r>
              <a:rPr lang="es-EC" dirty="0" err="1"/>
              <a:t>retweet_count</a:t>
            </a:r>
            <a:r>
              <a:rPr lang="es-EC" dirty="0"/>
              <a:t> == </a:t>
            </a:r>
            <a:r>
              <a:rPr lang="es-EC" dirty="0" err="1"/>
              <a:t>max</a:t>
            </a:r>
            <a:r>
              <a:rPr lang="es-EC" dirty="0"/>
              <a:t>(</a:t>
            </a:r>
            <a:r>
              <a:rPr lang="es-EC" dirty="0" err="1"/>
              <a:t>retweet_count</a:t>
            </a:r>
            <a:r>
              <a:rPr lang="es-EC" dirty="0"/>
              <a:t>)) %&gt;% </a:t>
            </a:r>
          </a:p>
          <a:p>
            <a:r>
              <a:rPr lang="es-EC" dirty="0"/>
              <a:t>  </a:t>
            </a:r>
            <a:r>
              <a:rPr lang="es-EC" dirty="0" err="1"/>
              <a:t>select</a:t>
            </a:r>
            <a:r>
              <a:rPr lang="es-EC" dirty="0"/>
              <a:t>(</a:t>
            </a:r>
            <a:r>
              <a:rPr lang="es-EC" dirty="0" err="1"/>
              <a:t>status_id,created_at,screen_name</a:t>
            </a:r>
            <a:r>
              <a:rPr lang="es-EC" dirty="0"/>
              <a:t>, </a:t>
            </a:r>
            <a:r>
              <a:rPr lang="es-EC" dirty="0" err="1"/>
              <a:t>retweet_count</a:t>
            </a:r>
            <a:r>
              <a:rPr lang="es-EC" dirty="0"/>
              <a:t>, </a:t>
            </a:r>
            <a:r>
              <a:rPr lang="es-EC" dirty="0" err="1"/>
              <a:t>followers_count</a:t>
            </a:r>
            <a:r>
              <a:rPr lang="es-EC" dirty="0"/>
              <a:t>, </a:t>
            </a:r>
            <a:r>
              <a:rPr lang="es-EC" dirty="0" err="1"/>
              <a:t>location</a:t>
            </a:r>
            <a:r>
              <a:rPr lang="es-EC" dirty="0"/>
              <a:t>, </a:t>
            </a:r>
            <a:r>
              <a:rPr lang="es-EC" dirty="0" err="1"/>
              <a:t>text</a:t>
            </a:r>
            <a:r>
              <a:rPr lang="es-EC" dirty="0"/>
              <a:t>) %&gt;% View()</a:t>
            </a:r>
          </a:p>
        </p:txBody>
      </p:sp>
    </p:spTree>
    <p:extLst>
      <p:ext uri="{BB962C8B-B14F-4D97-AF65-F5344CB8AC3E}">
        <p14:creationId xmlns:p14="http://schemas.microsoft.com/office/powerpoint/2010/main" val="178845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a:solidFill>
                  <a:schemeClr val="accent2">
                    <a:lumMod val="75000"/>
                  </a:schemeClr>
                </a:solidFill>
                <a:latin typeface="Dubai Medium" panose="020B0603030403030204" pitchFamily="34" charset="-78"/>
                <a:cs typeface="Dubai Medium" panose="020B0603030403030204" pitchFamily="34" charset="-78"/>
              </a:rPr>
              <a:t>“Topic Modeling – LDA”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69555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6" name="Rectángulo 5">
            <a:extLst>
              <a:ext uri="{FF2B5EF4-FFF2-40B4-BE49-F238E27FC236}">
                <a16:creationId xmlns:a16="http://schemas.microsoft.com/office/drawing/2014/main" id="{D5AC4BF4-EBC3-4F06-8621-84C93C3D8480}"/>
              </a:ext>
            </a:extLst>
          </p:cNvPr>
          <p:cNvSpPr/>
          <p:nvPr/>
        </p:nvSpPr>
        <p:spPr>
          <a:xfrm>
            <a:off x="921706" y="496641"/>
            <a:ext cx="9653220" cy="5755422"/>
          </a:xfrm>
          <a:prstGeom prst="rect">
            <a:avLst/>
          </a:prstGeom>
        </p:spPr>
        <p:txBody>
          <a:bodyPr wrap="square">
            <a:spAutoFit/>
          </a:bodyPr>
          <a:lstStyle/>
          <a:p>
            <a:r>
              <a:rPr lang="es-EC" sz="1600" dirty="0"/>
              <a:t>#### TOPICOS #####</a:t>
            </a:r>
          </a:p>
          <a:p>
            <a:r>
              <a:rPr lang="es-EC" sz="1600" dirty="0"/>
              <a:t>tweets &lt;- </a:t>
            </a:r>
            <a:r>
              <a:rPr lang="es-EC" sz="1600" dirty="0" err="1"/>
              <a:t>htGYE$text</a:t>
            </a:r>
            <a:endParaRPr lang="es-EC" sz="1600" dirty="0"/>
          </a:p>
          <a:p>
            <a:r>
              <a:rPr lang="es-EC" sz="1600" dirty="0"/>
              <a:t>tweets &lt;- </a:t>
            </a:r>
            <a:r>
              <a:rPr lang="es-EC" sz="1600" dirty="0" err="1"/>
              <a:t>chartr</a:t>
            </a:r>
            <a:r>
              <a:rPr lang="es-EC" sz="1600" dirty="0"/>
              <a:t>('</a:t>
            </a:r>
            <a:r>
              <a:rPr lang="es-EC" sz="1600" dirty="0" err="1"/>
              <a:t>áéíóúñ</a:t>
            </a:r>
            <a:r>
              <a:rPr lang="es-EC" sz="1600" dirty="0"/>
              <a:t>','</a:t>
            </a:r>
            <a:r>
              <a:rPr lang="es-EC" sz="1600" dirty="0" err="1"/>
              <a:t>aeioun</a:t>
            </a:r>
            <a:r>
              <a:rPr lang="es-EC" sz="1600" dirty="0"/>
              <a:t>',tweets) # Quitar las tildes</a:t>
            </a:r>
          </a:p>
          <a:p>
            <a:r>
              <a:rPr lang="es-EC" sz="1600" dirty="0"/>
              <a:t>tweets &lt;- </a:t>
            </a:r>
            <a:r>
              <a:rPr lang="es-EC" sz="1600" dirty="0" err="1"/>
              <a:t>iconv</a:t>
            </a:r>
            <a:r>
              <a:rPr lang="es-EC" sz="1600" dirty="0"/>
              <a:t>(tweets, </a:t>
            </a:r>
            <a:r>
              <a:rPr lang="es-EC" sz="1600" dirty="0" err="1"/>
              <a:t>to</a:t>
            </a:r>
            <a:r>
              <a:rPr lang="es-EC" sz="1600" dirty="0"/>
              <a:t> = "ASCII", sub = "")  </a:t>
            </a:r>
          </a:p>
          <a:p>
            <a:endParaRPr lang="es-EC" sz="1600" dirty="0"/>
          </a:p>
          <a:p>
            <a:r>
              <a:rPr lang="es-EC" sz="1600" dirty="0"/>
              <a:t>tweets = </a:t>
            </a:r>
            <a:r>
              <a:rPr lang="es-EC" sz="1600" dirty="0" err="1"/>
              <a:t>gsub</a:t>
            </a:r>
            <a:r>
              <a:rPr lang="es-EC" sz="1600" dirty="0"/>
              <a:t>("(</a:t>
            </a:r>
            <a:r>
              <a:rPr lang="es-EC" sz="1600" dirty="0" err="1"/>
              <a:t>RT|via</a:t>
            </a:r>
            <a:r>
              <a:rPr lang="es-EC" sz="1600" dirty="0"/>
              <a:t>)((?:\\b\\W*@\\w+)+)", "", tweets)  # </a:t>
            </a:r>
            <a:r>
              <a:rPr lang="es-EC" sz="1600" dirty="0" err="1"/>
              <a:t>Remove</a:t>
            </a:r>
            <a:r>
              <a:rPr lang="es-EC" sz="1600" dirty="0"/>
              <a:t> </a:t>
            </a:r>
            <a:r>
              <a:rPr lang="es-EC" sz="1600" dirty="0" err="1"/>
              <a:t>the</a:t>
            </a:r>
            <a:r>
              <a:rPr lang="es-EC" sz="1600" dirty="0"/>
              <a:t> "RT" (</a:t>
            </a:r>
            <a:r>
              <a:rPr lang="es-EC" sz="1600" dirty="0" err="1"/>
              <a:t>retweet</a:t>
            </a:r>
            <a:r>
              <a:rPr lang="es-EC" sz="1600" dirty="0"/>
              <a:t>) and </a:t>
            </a:r>
            <a:r>
              <a:rPr lang="es-EC" sz="1600" dirty="0" err="1"/>
              <a:t>usernames</a:t>
            </a:r>
            <a:r>
              <a:rPr lang="es-EC" sz="1600" dirty="0"/>
              <a:t> </a:t>
            </a:r>
          </a:p>
          <a:p>
            <a:r>
              <a:rPr lang="es-EC" sz="1600" dirty="0"/>
              <a:t>tweets = </a:t>
            </a:r>
            <a:r>
              <a:rPr lang="es-EC" sz="1600" dirty="0" err="1"/>
              <a:t>gsub</a:t>
            </a:r>
            <a:r>
              <a:rPr lang="es-EC" sz="1600" dirty="0"/>
              <a:t>("http.+ |http.+$", " ", tweets)  # </a:t>
            </a:r>
            <a:r>
              <a:rPr lang="es-EC" sz="1600" dirty="0" err="1"/>
              <a:t>Remove</a:t>
            </a:r>
            <a:r>
              <a:rPr lang="es-EC" sz="1600" dirty="0"/>
              <a:t> </a:t>
            </a:r>
            <a:r>
              <a:rPr lang="es-EC" sz="1600" dirty="0" err="1"/>
              <a:t>html</a:t>
            </a:r>
            <a:r>
              <a:rPr lang="es-EC" sz="1600" dirty="0"/>
              <a:t> links</a:t>
            </a:r>
          </a:p>
          <a:p>
            <a:r>
              <a:rPr lang="es-EC" sz="1600" dirty="0"/>
              <a:t>tweets = </a:t>
            </a:r>
            <a:r>
              <a:rPr lang="es-EC" sz="1600" dirty="0" err="1"/>
              <a:t>gsub</a:t>
            </a:r>
            <a:r>
              <a:rPr lang="es-EC" sz="1600" dirty="0"/>
              <a:t>("http[[:</a:t>
            </a:r>
            <a:r>
              <a:rPr lang="es-EC" sz="1600" dirty="0" err="1"/>
              <a:t>alnum</a:t>
            </a:r>
            <a:r>
              <a:rPr lang="es-EC" sz="1600" dirty="0"/>
              <a:t>:]]*", "", tweets)</a:t>
            </a:r>
          </a:p>
          <a:p>
            <a:r>
              <a:rPr lang="es-EC" sz="1600" dirty="0"/>
              <a:t>tweets = </a:t>
            </a:r>
            <a:r>
              <a:rPr lang="es-EC" sz="1600" dirty="0" err="1"/>
              <a:t>gsub</a:t>
            </a:r>
            <a:r>
              <a:rPr lang="es-EC" sz="1600" dirty="0"/>
              <a:t>("[[:</a:t>
            </a:r>
            <a:r>
              <a:rPr lang="es-EC" sz="1600" dirty="0" err="1"/>
              <a:t>punct</a:t>
            </a:r>
            <a:r>
              <a:rPr lang="es-EC" sz="1600" dirty="0"/>
              <a:t>:]]", " ", tweets)  # </a:t>
            </a:r>
            <a:r>
              <a:rPr lang="es-EC" sz="1600" dirty="0" err="1"/>
              <a:t>Remove</a:t>
            </a:r>
            <a:r>
              <a:rPr lang="es-EC" sz="1600" dirty="0"/>
              <a:t> </a:t>
            </a:r>
            <a:r>
              <a:rPr lang="es-EC" sz="1600" dirty="0" err="1"/>
              <a:t>punctuation</a:t>
            </a:r>
            <a:endParaRPr lang="es-EC" sz="1600" dirty="0"/>
          </a:p>
          <a:p>
            <a:r>
              <a:rPr lang="es-EC" sz="1600" dirty="0"/>
              <a:t>tweets = </a:t>
            </a:r>
            <a:r>
              <a:rPr lang="es-EC" sz="1600" dirty="0" err="1"/>
              <a:t>gsub</a:t>
            </a:r>
            <a:r>
              <a:rPr lang="es-EC" sz="1600" dirty="0"/>
              <a:t>("[ |\t]{2,}", " ", tweets)  # </a:t>
            </a:r>
            <a:r>
              <a:rPr lang="es-EC" sz="1600" dirty="0" err="1"/>
              <a:t>Remove</a:t>
            </a:r>
            <a:r>
              <a:rPr lang="es-EC" sz="1600" dirty="0"/>
              <a:t> </a:t>
            </a:r>
            <a:r>
              <a:rPr lang="es-EC" sz="1600" dirty="0" err="1"/>
              <a:t>tabs</a:t>
            </a:r>
            <a:endParaRPr lang="es-EC" sz="1600" dirty="0"/>
          </a:p>
          <a:p>
            <a:r>
              <a:rPr lang="es-EC" sz="1600" dirty="0"/>
              <a:t>tweets = </a:t>
            </a:r>
            <a:r>
              <a:rPr lang="es-EC" sz="1600" dirty="0" err="1"/>
              <a:t>gsub</a:t>
            </a:r>
            <a:r>
              <a:rPr lang="es-EC" sz="1600" dirty="0"/>
              <a:t>("^ ", "", tweets)  # </a:t>
            </a:r>
            <a:r>
              <a:rPr lang="es-EC" sz="1600" dirty="0" err="1"/>
              <a:t>Leading</a:t>
            </a:r>
            <a:r>
              <a:rPr lang="es-EC" sz="1600" dirty="0"/>
              <a:t> </a:t>
            </a:r>
            <a:r>
              <a:rPr lang="es-EC" sz="1600" dirty="0" err="1"/>
              <a:t>blanks</a:t>
            </a:r>
            <a:endParaRPr lang="es-EC" sz="1600" dirty="0"/>
          </a:p>
          <a:p>
            <a:r>
              <a:rPr lang="es-EC" sz="1600" dirty="0"/>
              <a:t>tweets = </a:t>
            </a:r>
            <a:r>
              <a:rPr lang="es-EC" sz="1600" dirty="0" err="1"/>
              <a:t>gsub</a:t>
            </a:r>
            <a:r>
              <a:rPr lang="es-EC" sz="1600" dirty="0"/>
              <a:t>(" $", "", tweets)  # </a:t>
            </a:r>
            <a:r>
              <a:rPr lang="es-EC" sz="1600" dirty="0" err="1"/>
              <a:t>Lagging</a:t>
            </a:r>
            <a:r>
              <a:rPr lang="es-EC" sz="1600" dirty="0"/>
              <a:t> </a:t>
            </a:r>
            <a:r>
              <a:rPr lang="es-EC" sz="1600" dirty="0" err="1"/>
              <a:t>blanks</a:t>
            </a:r>
            <a:endParaRPr lang="es-EC" sz="1600" dirty="0"/>
          </a:p>
          <a:p>
            <a:r>
              <a:rPr lang="es-EC" sz="1600" dirty="0"/>
              <a:t>tweets = </a:t>
            </a:r>
            <a:r>
              <a:rPr lang="es-EC" sz="1600" dirty="0" err="1"/>
              <a:t>gsub</a:t>
            </a:r>
            <a:r>
              <a:rPr lang="es-EC" sz="1600" dirty="0"/>
              <a:t>(" +", " ", tweets) # General </a:t>
            </a:r>
            <a:r>
              <a:rPr lang="es-EC" sz="1600" dirty="0" err="1"/>
              <a:t>spaces</a:t>
            </a:r>
            <a:r>
              <a:rPr lang="es-EC" sz="1600" dirty="0"/>
              <a:t> </a:t>
            </a:r>
          </a:p>
          <a:p>
            <a:r>
              <a:rPr lang="es-EC" sz="1600" dirty="0"/>
              <a:t>tweets = </a:t>
            </a:r>
            <a:r>
              <a:rPr lang="es-EC" sz="1600" dirty="0" err="1"/>
              <a:t>gsub</a:t>
            </a:r>
            <a:r>
              <a:rPr lang="es-EC" sz="1600" dirty="0"/>
              <a:t>("[[:</a:t>
            </a:r>
            <a:r>
              <a:rPr lang="es-EC" sz="1600" dirty="0" err="1"/>
              <a:t>cntrl</a:t>
            </a:r>
            <a:r>
              <a:rPr lang="es-EC" sz="1600" dirty="0"/>
              <a:t>:]]", " ", tweets) # saltos de </a:t>
            </a:r>
            <a:r>
              <a:rPr lang="es-EC" sz="1600" dirty="0" err="1"/>
              <a:t>linea</a:t>
            </a:r>
            <a:r>
              <a:rPr lang="es-EC" sz="1600" dirty="0"/>
              <a:t> y tabulaciones</a:t>
            </a:r>
          </a:p>
          <a:p>
            <a:r>
              <a:rPr lang="es-EC" sz="1600" dirty="0"/>
              <a:t>tweets = </a:t>
            </a:r>
            <a:r>
              <a:rPr lang="es-EC" sz="1600" dirty="0" err="1"/>
              <a:t>tolower</a:t>
            </a:r>
            <a:r>
              <a:rPr lang="es-EC" sz="1600" dirty="0"/>
              <a:t>(tweets) #convertimos todo a minúsculas</a:t>
            </a:r>
          </a:p>
          <a:p>
            <a:r>
              <a:rPr lang="es-EC" sz="1600" dirty="0"/>
              <a:t>tweets = </a:t>
            </a:r>
            <a:r>
              <a:rPr lang="es-EC" sz="1600" dirty="0" err="1"/>
              <a:t>removeWords</a:t>
            </a:r>
            <a:r>
              <a:rPr lang="es-EC" sz="1600" dirty="0"/>
              <a:t>(tweets, </a:t>
            </a:r>
            <a:r>
              <a:rPr lang="es-EC" sz="1600" dirty="0" err="1"/>
              <a:t>words</a:t>
            </a:r>
            <a:r>
              <a:rPr lang="es-EC" sz="1600" dirty="0"/>
              <a:t> = </a:t>
            </a:r>
            <a:r>
              <a:rPr lang="es-EC" sz="1600" dirty="0" err="1"/>
              <a:t>stopwords</a:t>
            </a:r>
            <a:r>
              <a:rPr lang="es-EC" sz="1600" dirty="0"/>
              <a:t>("</a:t>
            </a:r>
            <a:r>
              <a:rPr lang="es-EC" sz="1600" dirty="0" err="1"/>
              <a:t>spanish</a:t>
            </a:r>
            <a:r>
              <a:rPr lang="es-EC" sz="1600" dirty="0"/>
              <a:t>"))</a:t>
            </a:r>
          </a:p>
          <a:p>
            <a:r>
              <a:rPr lang="es-EC" sz="1600" dirty="0"/>
              <a:t>tweets = </a:t>
            </a:r>
            <a:r>
              <a:rPr lang="es-EC" sz="1600" dirty="0" err="1"/>
              <a:t>removePunctuation</a:t>
            </a:r>
            <a:r>
              <a:rPr lang="es-EC" sz="1600" dirty="0"/>
              <a:t>(tweets)</a:t>
            </a:r>
          </a:p>
          <a:p>
            <a:r>
              <a:rPr lang="es-EC" sz="1600" dirty="0"/>
              <a:t>tweets = </a:t>
            </a:r>
            <a:r>
              <a:rPr lang="es-EC" sz="1600" dirty="0" err="1"/>
              <a:t>removeNumbers</a:t>
            </a:r>
            <a:r>
              <a:rPr lang="es-EC" sz="1600" dirty="0"/>
              <a:t>(tweets)</a:t>
            </a:r>
          </a:p>
          <a:p>
            <a:r>
              <a:rPr lang="es-EC" sz="1600" dirty="0"/>
              <a:t>tweets = </a:t>
            </a:r>
            <a:r>
              <a:rPr lang="es-EC" sz="1600" dirty="0" err="1"/>
              <a:t>stripWhitespace</a:t>
            </a:r>
            <a:r>
              <a:rPr lang="es-EC" sz="1600" dirty="0"/>
              <a:t>(tweets)</a:t>
            </a:r>
          </a:p>
          <a:p>
            <a:endParaRPr lang="es-EC" sz="1600" dirty="0"/>
          </a:p>
          <a:p>
            <a:r>
              <a:rPr lang="es-EC" sz="1600" dirty="0"/>
              <a:t>tweets = </a:t>
            </a:r>
            <a:r>
              <a:rPr lang="es-EC" sz="1600" dirty="0" err="1"/>
              <a:t>unique</a:t>
            </a:r>
            <a:r>
              <a:rPr lang="es-EC" sz="1600" dirty="0"/>
              <a:t>(tweets)</a:t>
            </a:r>
          </a:p>
          <a:p>
            <a:endParaRPr lang="es-EC" sz="1600" dirty="0"/>
          </a:p>
          <a:p>
            <a:r>
              <a:rPr lang="es-EC" sz="1600" dirty="0"/>
              <a:t>corpus &lt;- Corpus(</a:t>
            </a:r>
            <a:r>
              <a:rPr lang="es-EC" sz="1600" dirty="0" err="1"/>
              <a:t>VectorSource</a:t>
            </a:r>
            <a:r>
              <a:rPr lang="es-EC" sz="1600" dirty="0"/>
              <a:t>(tweets))</a:t>
            </a:r>
          </a:p>
        </p:txBody>
      </p:sp>
    </p:spTree>
    <p:extLst>
      <p:ext uri="{BB962C8B-B14F-4D97-AF65-F5344CB8AC3E}">
        <p14:creationId xmlns:p14="http://schemas.microsoft.com/office/powerpoint/2010/main" val="3674835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76072"/>
            <a:ext cx="10469649" cy="3108543"/>
          </a:xfrm>
          <a:prstGeom prst="rect">
            <a:avLst/>
          </a:prstGeom>
        </p:spPr>
        <p:txBody>
          <a:bodyPr wrap="square">
            <a:spAutoFit/>
          </a:bodyPr>
          <a:lstStyle/>
          <a:p>
            <a:endParaRPr lang="es-EC" sz="2800" dirty="0"/>
          </a:p>
          <a:p>
            <a:r>
              <a:rPr lang="es-EC" sz="2800" dirty="0"/>
              <a:t>corpus &lt;- </a:t>
            </a:r>
            <a:r>
              <a:rPr lang="es-EC" sz="2800" dirty="0" err="1"/>
              <a:t>tm_map</a:t>
            </a:r>
            <a:r>
              <a:rPr lang="es-EC" sz="2800" dirty="0"/>
              <a:t>(corpus, </a:t>
            </a:r>
            <a:r>
              <a:rPr lang="es-EC" sz="2800" dirty="0" err="1"/>
              <a:t>stemDocument</a:t>
            </a:r>
            <a:r>
              <a:rPr lang="es-EC" sz="2800" dirty="0"/>
              <a:t>)</a:t>
            </a:r>
          </a:p>
          <a:p>
            <a:r>
              <a:rPr lang="es-EC" sz="2800" dirty="0"/>
              <a:t>corpus &lt;- </a:t>
            </a:r>
            <a:r>
              <a:rPr lang="es-EC" sz="2800" dirty="0" err="1"/>
              <a:t>tm_map</a:t>
            </a:r>
            <a:r>
              <a:rPr lang="es-EC" sz="2800" dirty="0"/>
              <a:t>(corpus, </a:t>
            </a:r>
            <a:r>
              <a:rPr lang="es-EC" sz="2800" dirty="0" err="1"/>
              <a:t>removeWords</a:t>
            </a:r>
            <a:r>
              <a:rPr lang="es-EC" sz="2800" dirty="0"/>
              <a:t>, c("coronavirus","</a:t>
            </a:r>
            <a:r>
              <a:rPr lang="es-EC" sz="2800" dirty="0" err="1"/>
              <a:t>covid</a:t>
            </a:r>
            <a:r>
              <a:rPr lang="es-EC" sz="2800" dirty="0"/>
              <a:t>", "coronavirusecuador","codvid19",                   "pandemia","</a:t>
            </a:r>
            <a:r>
              <a:rPr lang="es-EC" sz="2800" dirty="0" err="1"/>
              <a:t>emergenciasanitaria</a:t>
            </a:r>
            <a:r>
              <a:rPr lang="es-EC" sz="2800" dirty="0"/>
              <a:t>",                                       "</a:t>
            </a:r>
            <a:r>
              <a:rPr lang="es-EC" sz="2800" dirty="0" err="1"/>
              <a:t>quedateencasa</a:t>
            </a:r>
            <a:r>
              <a:rPr lang="es-EC" sz="2800" dirty="0"/>
              <a:t>","</a:t>
            </a:r>
            <a:r>
              <a:rPr lang="es-EC" sz="2800" dirty="0" err="1"/>
              <a:t>toquedequedaecuador</a:t>
            </a:r>
            <a:r>
              <a:rPr lang="es-EC" sz="2800" dirty="0"/>
              <a:t>",</a:t>
            </a:r>
          </a:p>
          <a:p>
            <a:r>
              <a:rPr lang="es-EC" sz="2800" dirty="0"/>
              <a:t>                                       "</a:t>
            </a:r>
            <a:r>
              <a:rPr lang="es-EC" sz="2800" dirty="0" err="1"/>
              <a:t>quedateenlacasa</a:t>
            </a:r>
            <a:r>
              <a:rPr lang="es-EC" sz="2800" dirty="0"/>
              <a:t>"))</a:t>
            </a:r>
          </a:p>
        </p:txBody>
      </p:sp>
    </p:spTree>
    <p:extLst>
      <p:ext uri="{BB962C8B-B14F-4D97-AF65-F5344CB8AC3E}">
        <p14:creationId xmlns:p14="http://schemas.microsoft.com/office/powerpoint/2010/main" val="1422731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5D23C4AA-73EE-42CA-B78A-FE410F874623}"/>
              </a:ext>
            </a:extLst>
          </p:cNvPr>
          <p:cNvSpPr/>
          <p:nvPr/>
        </p:nvSpPr>
        <p:spPr>
          <a:xfrm>
            <a:off x="427163" y="747529"/>
            <a:ext cx="10262919" cy="4893647"/>
          </a:xfrm>
          <a:prstGeom prst="rect">
            <a:avLst/>
          </a:prstGeom>
        </p:spPr>
        <p:txBody>
          <a:bodyPr wrap="square">
            <a:spAutoFit/>
          </a:bodyPr>
          <a:lstStyle/>
          <a:p>
            <a:r>
              <a:rPr lang="es-EC" sz="3200" dirty="0"/>
              <a:t>&gt; Procesado</a:t>
            </a:r>
          </a:p>
          <a:p>
            <a:r>
              <a:rPr lang="es-MX" sz="3600" dirty="0">
                <a:solidFill>
                  <a:schemeClr val="tx2">
                    <a:lumMod val="60000"/>
                    <a:lumOff val="40000"/>
                  </a:schemeClr>
                </a:solidFill>
              </a:rPr>
              <a:t> actual emergencia sanitaria </a:t>
            </a:r>
            <a:r>
              <a:rPr lang="es-MX" sz="3600" dirty="0" err="1">
                <a:solidFill>
                  <a:schemeClr val="tx2">
                    <a:lumMod val="60000"/>
                    <a:lumOff val="40000"/>
                  </a:schemeClr>
                </a:solidFill>
              </a:rPr>
              <a:t>paul</a:t>
            </a:r>
            <a:r>
              <a:rPr lang="es-MX" sz="3600" dirty="0">
                <a:solidFill>
                  <a:schemeClr val="tx2">
                    <a:lumMod val="60000"/>
                    <a:lumOff val="40000"/>
                  </a:schemeClr>
                </a:solidFill>
              </a:rPr>
              <a:t> granda indico alrededor </a:t>
            </a:r>
            <a:r>
              <a:rPr lang="es-MX" sz="3600" dirty="0" err="1">
                <a:solidFill>
                  <a:schemeClr val="tx2">
                    <a:lumMod val="60000"/>
                    <a:lumOff val="40000"/>
                  </a:schemeClr>
                </a:solidFill>
              </a:rPr>
              <a:t>tramit</a:t>
            </a:r>
            <a:r>
              <a:rPr lang="es-MX" sz="3600" dirty="0">
                <a:solidFill>
                  <a:schemeClr val="tx2">
                    <a:lumMod val="60000"/>
                    <a:lumOff val="40000"/>
                  </a:schemeClr>
                </a:solidFill>
              </a:rPr>
              <a:t> pueden </a:t>
            </a:r>
            <a:r>
              <a:rPr lang="es-MX" sz="3600" dirty="0" err="1">
                <a:solidFill>
                  <a:schemeClr val="tx2">
                    <a:lumMod val="60000"/>
                    <a:lumOff val="40000"/>
                  </a:schemeClr>
                </a:solidFill>
              </a:rPr>
              <a:t>hacers</a:t>
            </a:r>
            <a:r>
              <a:rPr lang="es-MX" sz="3600" dirty="0">
                <a:solidFill>
                  <a:schemeClr val="tx2">
                    <a:lumMod val="60000"/>
                    <a:lumOff val="40000"/>
                  </a:schemeClr>
                </a:solidFill>
              </a:rPr>
              <a:t> </a:t>
            </a:r>
            <a:r>
              <a:rPr lang="es-MX" sz="3600" dirty="0" err="1">
                <a:solidFill>
                  <a:schemeClr val="tx2">
                    <a:lumMod val="60000"/>
                    <a:lumOff val="40000"/>
                  </a:schemeClr>
                </a:solidFill>
              </a:rPr>
              <a:t>digitalment</a:t>
            </a:r>
            <a:endParaRPr lang="es-MX" sz="3600" dirty="0">
              <a:solidFill>
                <a:schemeClr val="tx2">
                  <a:lumMod val="60000"/>
                  <a:lumOff val="40000"/>
                </a:schemeClr>
              </a:solidFill>
            </a:endParaRPr>
          </a:p>
          <a:p>
            <a:endParaRPr lang="es-EC" sz="3200" dirty="0"/>
          </a:p>
          <a:p>
            <a:r>
              <a:rPr lang="es-EC" sz="3200" dirty="0"/>
              <a:t>&gt; Original</a:t>
            </a:r>
          </a:p>
          <a:p>
            <a:r>
              <a:rPr lang="es-MX" sz="3600" dirty="0">
                <a:solidFill>
                  <a:schemeClr val="tx2">
                    <a:lumMod val="60000"/>
                    <a:lumOff val="40000"/>
                  </a:schemeClr>
                </a:solidFill>
              </a:rPr>
              <a:t>#</a:t>
            </a:r>
            <a:r>
              <a:rPr lang="es-MX" sz="3600" dirty="0" err="1">
                <a:solidFill>
                  <a:schemeClr val="tx2">
                    <a:lumMod val="60000"/>
                    <a:lumOff val="40000"/>
                  </a:schemeClr>
                </a:solidFill>
              </a:rPr>
              <a:t>Coronavirusecuador</a:t>
            </a:r>
            <a:r>
              <a:rPr lang="es-MX" sz="3600" dirty="0">
                <a:solidFill>
                  <a:schemeClr val="tx2">
                    <a:lumMod val="60000"/>
                    <a:lumOff val="40000"/>
                  </a:schemeClr>
                </a:solidFill>
              </a:rPr>
              <a:t>: Ante la actual emergencia sanitaria, Paúl Granda indicó que alrededor del 70 % de trámites ya pueden hacerse digitalmente &lt;U+0001F447&gt;</a:t>
            </a:r>
            <a:endParaRPr lang="es-EC" sz="3600" dirty="0">
              <a:solidFill>
                <a:schemeClr val="tx2">
                  <a:lumMod val="60000"/>
                  <a:lumOff val="40000"/>
                </a:schemeClr>
              </a:solidFill>
            </a:endParaRPr>
          </a:p>
        </p:txBody>
      </p:sp>
    </p:spTree>
    <p:extLst>
      <p:ext uri="{BB962C8B-B14F-4D97-AF65-F5344CB8AC3E}">
        <p14:creationId xmlns:p14="http://schemas.microsoft.com/office/powerpoint/2010/main" val="251094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6129DF8A-FD22-4A40-A339-14F0A5468E3F}"/>
              </a:ext>
            </a:extLst>
          </p:cNvPr>
          <p:cNvPicPr>
            <a:picLocks noChangeAspect="1"/>
          </p:cNvPicPr>
          <p:nvPr/>
        </p:nvPicPr>
        <p:blipFill>
          <a:blip r:embed="rId3"/>
          <a:stretch>
            <a:fillRect/>
          </a:stretch>
        </p:blipFill>
        <p:spPr>
          <a:xfrm>
            <a:off x="787993" y="508130"/>
            <a:ext cx="10157097" cy="5716321"/>
          </a:xfrm>
          <a:prstGeom prst="rect">
            <a:avLst/>
          </a:prstGeom>
        </p:spPr>
      </p:pic>
    </p:spTree>
    <p:extLst>
      <p:ext uri="{BB962C8B-B14F-4D97-AF65-F5344CB8AC3E}">
        <p14:creationId xmlns:p14="http://schemas.microsoft.com/office/powerpoint/2010/main" val="1004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Contexto</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4524315"/>
          </a:xfrm>
          <a:prstGeom prst="rect">
            <a:avLst/>
          </a:prstGeom>
          <a:noFill/>
        </p:spPr>
        <p:txBody>
          <a:bodyPr wrap="square" rtlCol="0">
            <a:spAutoFit/>
          </a:bodyPr>
          <a:lstStyle/>
          <a:p>
            <a:r>
              <a:rPr lang="es-EC" dirty="0"/>
              <a:t>Estamos viviendo una época de cambios en los hábitos, en la forma de ver la vida, en la forma de comunicarnos.</a:t>
            </a:r>
          </a:p>
          <a:p>
            <a:endParaRPr lang="es-EC" dirty="0"/>
          </a:p>
          <a:p>
            <a:r>
              <a:rPr lang="es-EC" dirty="0"/>
              <a:t>Estamos en medio de una pandemia GLOBAL, por un virus llamada </a:t>
            </a:r>
            <a:r>
              <a:rPr lang="es-EC" sz="2400" b="1" dirty="0">
                <a:solidFill>
                  <a:schemeClr val="tx2">
                    <a:lumMod val="60000"/>
                    <a:lumOff val="40000"/>
                  </a:schemeClr>
                </a:solidFill>
              </a:rPr>
              <a:t>COVID-19 o CORONA VIRUS</a:t>
            </a:r>
            <a:endParaRPr lang="es-EC" b="1" dirty="0">
              <a:solidFill>
                <a:schemeClr val="tx2">
                  <a:lumMod val="60000"/>
                  <a:lumOff val="40000"/>
                </a:schemeClr>
              </a:solidFill>
            </a:endParaRPr>
          </a:p>
          <a:p>
            <a:endParaRPr lang="es-EC" dirty="0"/>
          </a:p>
          <a:p>
            <a:r>
              <a:rPr lang="es-EC" dirty="0"/>
              <a:t>En redes sociales, </a:t>
            </a:r>
            <a:r>
              <a:rPr lang="es-EC" sz="2800" b="1" dirty="0" err="1">
                <a:solidFill>
                  <a:schemeClr val="tx2">
                    <a:lumMod val="60000"/>
                    <a:lumOff val="40000"/>
                  </a:schemeClr>
                </a:solidFill>
              </a:rPr>
              <a:t>twitter</a:t>
            </a:r>
            <a:r>
              <a:rPr lang="es-EC" dirty="0"/>
              <a:t> especialmente, vemos que los actores principales se han convertido las cuentas de los dirigentes de nuestro país.</a:t>
            </a:r>
          </a:p>
          <a:p>
            <a:endParaRPr lang="es-EC" dirty="0"/>
          </a:p>
          <a:p>
            <a:r>
              <a:rPr lang="es-EC" dirty="0"/>
              <a:t>Para esta presentación he seleccionado algunos personajes, sin necesidad que sean los más relevantes o los más activos, que a mi perspectiva están aportando más a las conversaciones en redes sociales.</a:t>
            </a:r>
          </a:p>
          <a:p>
            <a:endParaRPr lang="es-EC" dirty="0"/>
          </a:p>
          <a:p>
            <a:r>
              <a:rPr lang="es-EC" dirty="0"/>
              <a:t>He seleccionado: la cuenta del Ministerio de Salud, la cuenta del Presidente de la República, la cuenta de la Ministra de Gobierno, las cuentas de los dos Ministros de Salud, la cuenta de la Ministra de Educación, la cuenta del Vicepresidente de la República, la cuenta de Secretaría de Comunicación y la de la </a:t>
            </a:r>
            <a:r>
              <a:rPr lang="es-MX" dirty="0"/>
              <a:t>Secretaria de Gestión d Riesgos.</a:t>
            </a:r>
          </a:p>
          <a:p>
            <a:endParaRPr lang="es-MX" dirty="0"/>
          </a:p>
          <a:p>
            <a:r>
              <a:rPr lang="es-MX" sz="2000" b="1" dirty="0">
                <a:solidFill>
                  <a:schemeClr val="tx2">
                    <a:lumMod val="60000"/>
                    <a:lumOff val="40000"/>
                  </a:schemeClr>
                </a:solidFill>
              </a:rPr>
              <a:t>En total 9 cuentas.</a:t>
            </a:r>
            <a:endParaRPr lang="es-EC" sz="2000" b="1" dirty="0">
              <a:solidFill>
                <a:schemeClr val="tx2">
                  <a:lumMod val="60000"/>
                  <a:lumOff val="40000"/>
                </a:schemeClr>
              </a:solidFill>
            </a:endParaRPr>
          </a:p>
        </p:txBody>
      </p:sp>
    </p:spTree>
    <p:extLst>
      <p:ext uri="{BB962C8B-B14F-4D97-AF65-F5344CB8AC3E}">
        <p14:creationId xmlns:p14="http://schemas.microsoft.com/office/powerpoint/2010/main" val="681212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7F4CD1D9-F67C-4D5D-95BE-4758816A216E}"/>
              </a:ext>
            </a:extLst>
          </p:cNvPr>
          <p:cNvPicPr>
            <a:picLocks noChangeAspect="1"/>
          </p:cNvPicPr>
          <p:nvPr/>
        </p:nvPicPr>
        <p:blipFill>
          <a:blip r:embed="rId3"/>
          <a:stretch>
            <a:fillRect/>
          </a:stretch>
        </p:blipFill>
        <p:spPr>
          <a:xfrm>
            <a:off x="749894" y="527587"/>
            <a:ext cx="10945090" cy="5576707"/>
          </a:xfrm>
          <a:prstGeom prst="rect">
            <a:avLst/>
          </a:prstGeom>
        </p:spPr>
      </p:pic>
    </p:spTree>
    <p:extLst>
      <p:ext uri="{BB962C8B-B14F-4D97-AF65-F5344CB8AC3E}">
        <p14:creationId xmlns:p14="http://schemas.microsoft.com/office/powerpoint/2010/main" val="816024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31A5FE39-2E22-4D9F-A38E-EE13B0B0A5D1}"/>
              </a:ext>
            </a:extLst>
          </p:cNvPr>
          <p:cNvPicPr>
            <a:picLocks noChangeAspect="1"/>
          </p:cNvPicPr>
          <p:nvPr/>
        </p:nvPicPr>
        <p:blipFill>
          <a:blip r:embed="rId3"/>
          <a:stretch>
            <a:fillRect/>
          </a:stretch>
        </p:blipFill>
        <p:spPr>
          <a:xfrm>
            <a:off x="220934" y="989594"/>
            <a:ext cx="11402082" cy="4482291"/>
          </a:xfrm>
          <a:prstGeom prst="rect">
            <a:avLst/>
          </a:prstGeom>
        </p:spPr>
      </p:pic>
    </p:spTree>
    <p:extLst>
      <p:ext uri="{BB962C8B-B14F-4D97-AF65-F5344CB8AC3E}">
        <p14:creationId xmlns:p14="http://schemas.microsoft.com/office/powerpoint/2010/main" val="2362424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23263"/>
            <a:ext cx="10469649" cy="3970318"/>
          </a:xfrm>
          <a:prstGeom prst="rect">
            <a:avLst/>
          </a:prstGeom>
        </p:spPr>
        <p:txBody>
          <a:bodyPr wrap="square">
            <a:spAutoFit/>
          </a:bodyPr>
          <a:lstStyle/>
          <a:p>
            <a:r>
              <a:rPr lang="es-EC" sz="2800" dirty="0" err="1"/>
              <a:t>library</a:t>
            </a:r>
            <a:r>
              <a:rPr lang="es-EC" sz="2800" dirty="0"/>
              <a:t>(</a:t>
            </a:r>
            <a:r>
              <a:rPr lang="es-EC" sz="2800" dirty="0" err="1"/>
              <a:t>topicmodels</a:t>
            </a:r>
            <a:r>
              <a:rPr lang="es-EC" sz="2800" dirty="0"/>
              <a:t>)</a:t>
            </a:r>
          </a:p>
          <a:p>
            <a:endParaRPr lang="es-EC" sz="2800" dirty="0"/>
          </a:p>
          <a:p>
            <a:r>
              <a:rPr lang="es-EC" sz="2800" dirty="0"/>
              <a:t>#LDA </a:t>
            </a:r>
            <a:r>
              <a:rPr lang="es-EC" sz="2800" dirty="0" err="1"/>
              <a:t>model</a:t>
            </a:r>
            <a:r>
              <a:rPr lang="es-EC" sz="2800" dirty="0"/>
              <a:t> </a:t>
            </a:r>
            <a:r>
              <a:rPr lang="es-EC" sz="2800" dirty="0" err="1"/>
              <a:t>with</a:t>
            </a:r>
            <a:r>
              <a:rPr lang="es-EC" sz="2800" dirty="0"/>
              <a:t> 10 </a:t>
            </a:r>
            <a:r>
              <a:rPr lang="es-EC" sz="2800" dirty="0" err="1"/>
              <a:t>topics</a:t>
            </a:r>
            <a:r>
              <a:rPr lang="es-EC" sz="2800" dirty="0"/>
              <a:t> </a:t>
            </a:r>
            <a:r>
              <a:rPr lang="es-EC" sz="2800" dirty="0" err="1"/>
              <a:t>selected</a:t>
            </a:r>
            <a:endParaRPr lang="es-EC" sz="2800" dirty="0"/>
          </a:p>
          <a:p>
            <a:endParaRPr lang="es-EC" sz="2800" dirty="0"/>
          </a:p>
          <a:p>
            <a:r>
              <a:rPr lang="es-EC" sz="2800" dirty="0"/>
              <a:t>lda_10 = LDA(</a:t>
            </a:r>
            <a:r>
              <a:rPr lang="es-EC" sz="2800" dirty="0" err="1"/>
              <a:t>dtm</a:t>
            </a:r>
            <a:r>
              <a:rPr lang="es-EC" sz="2800" dirty="0"/>
              <a:t>, k = 10, </a:t>
            </a:r>
            <a:r>
              <a:rPr lang="es-EC" sz="2800" dirty="0" err="1"/>
              <a:t>method</a:t>
            </a:r>
            <a:r>
              <a:rPr lang="es-EC" sz="2800" dirty="0"/>
              <a:t> = 'Gibbs', control = </a:t>
            </a:r>
            <a:r>
              <a:rPr lang="es-EC" sz="2800" dirty="0" err="1"/>
              <a:t>list</a:t>
            </a:r>
            <a:r>
              <a:rPr lang="es-EC" sz="2800" dirty="0"/>
              <a:t>(</a:t>
            </a:r>
            <a:r>
              <a:rPr lang="es-EC" sz="2800" dirty="0" err="1"/>
              <a:t>nstart</a:t>
            </a:r>
            <a:r>
              <a:rPr lang="es-EC" sz="2800" dirty="0"/>
              <a:t> = 5, </a:t>
            </a:r>
            <a:r>
              <a:rPr lang="es-EC" sz="2800" dirty="0" err="1"/>
              <a:t>seed</a:t>
            </a:r>
            <a:r>
              <a:rPr lang="es-EC" sz="2800" dirty="0"/>
              <a:t> = </a:t>
            </a:r>
            <a:r>
              <a:rPr lang="es-EC" sz="2800" dirty="0" err="1"/>
              <a:t>list</a:t>
            </a:r>
            <a:r>
              <a:rPr lang="es-EC" sz="2800" dirty="0"/>
              <a:t>(1505,99,36,56,88), </a:t>
            </a:r>
            <a:r>
              <a:rPr lang="es-EC" sz="2800" dirty="0" err="1"/>
              <a:t>best</a:t>
            </a:r>
            <a:r>
              <a:rPr lang="es-EC" sz="2800" dirty="0"/>
              <a:t> = TRUE,  </a:t>
            </a:r>
            <a:r>
              <a:rPr lang="es-EC" sz="2800" dirty="0" err="1"/>
              <a:t>thin</a:t>
            </a:r>
            <a:r>
              <a:rPr lang="es-EC" sz="2800" dirty="0"/>
              <a:t> = 500, </a:t>
            </a:r>
            <a:r>
              <a:rPr lang="es-EC" sz="2800" dirty="0" err="1"/>
              <a:t>burnin</a:t>
            </a:r>
            <a:r>
              <a:rPr lang="es-EC" sz="2800" dirty="0"/>
              <a:t> = 4000, </a:t>
            </a:r>
            <a:r>
              <a:rPr lang="es-EC" sz="2800" dirty="0" err="1"/>
              <a:t>iter</a:t>
            </a:r>
            <a:r>
              <a:rPr lang="es-EC" sz="2800" dirty="0"/>
              <a:t> = 2000))</a:t>
            </a:r>
          </a:p>
          <a:p>
            <a:endParaRPr lang="es-EC" sz="2800" dirty="0"/>
          </a:p>
          <a:p>
            <a:r>
              <a:rPr lang="en-US" sz="2800" dirty="0"/>
              <a:t>top10terms_10 = </a:t>
            </a:r>
            <a:r>
              <a:rPr lang="en-US" sz="2800" dirty="0" err="1"/>
              <a:t>as.matrix</a:t>
            </a:r>
            <a:r>
              <a:rPr lang="en-US" sz="2800" dirty="0"/>
              <a:t>(terms(lda_10,10))</a:t>
            </a:r>
            <a:endParaRPr lang="es-EC" sz="2800" dirty="0"/>
          </a:p>
        </p:txBody>
      </p:sp>
      <p:sp>
        <p:nvSpPr>
          <p:cNvPr id="3" name="Rectángulo 2">
            <a:extLst>
              <a:ext uri="{FF2B5EF4-FFF2-40B4-BE49-F238E27FC236}">
                <a16:creationId xmlns:a16="http://schemas.microsoft.com/office/drawing/2014/main" id="{DEA0A2EB-F851-4FA1-BF5E-D1EC3BBB2266}"/>
              </a:ext>
            </a:extLst>
          </p:cNvPr>
          <p:cNvSpPr/>
          <p:nvPr/>
        </p:nvSpPr>
        <p:spPr>
          <a:xfrm>
            <a:off x="6096000" y="5469077"/>
            <a:ext cx="6003759" cy="707886"/>
          </a:xfrm>
          <a:prstGeom prst="rect">
            <a:avLst/>
          </a:prstGeom>
        </p:spPr>
        <p:txBody>
          <a:bodyPr wrap="none">
            <a:spAutoFit/>
          </a:bodyPr>
          <a:lstStyle/>
          <a:p>
            <a:r>
              <a:rPr lang="es-EC" sz="4000" b="1" dirty="0" err="1">
                <a:solidFill>
                  <a:schemeClr val="tx2">
                    <a:lumMod val="60000"/>
                    <a:lumOff val="40000"/>
                  </a:schemeClr>
                </a:solidFill>
              </a:rPr>
              <a:t>Latent_Dirichlet_Allocation</a:t>
            </a:r>
            <a:endParaRPr lang="es-EC" sz="4000" b="1" dirty="0">
              <a:solidFill>
                <a:schemeClr val="tx2">
                  <a:lumMod val="60000"/>
                  <a:lumOff val="40000"/>
                </a:schemeClr>
              </a:solidFill>
            </a:endParaRPr>
          </a:p>
        </p:txBody>
      </p:sp>
    </p:spTree>
    <p:extLst>
      <p:ext uri="{BB962C8B-B14F-4D97-AF65-F5344CB8AC3E}">
        <p14:creationId xmlns:p14="http://schemas.microsoft.com/office/powerpoint/2010/main" val="417836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Conclusiones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37585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838200" y="1402782"/>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Ejemplo</a:t>
            </a:r>
            <a:r>
              <a:rPr lang="en-US" sz="8000" dirty="0">
                <a:solidFill>
                  <a:schemeClr val="accent2">
                    <a:lumMod val="75000"/>
                  </a:schemeClr>
                </a:solidFill>
                <a:latin typeface="Dubai Medium" panose="020B0603030403030204" pitchFamily="34" charset="-78"/>
                <a:cs typeface="Dubai Medium" panose="020B0603030403030204" pitchFamily="34" charset="-78"/>
              </a:rPr>
              <a:t> de </a:t>
            </a:r>
            <a:r>
              <a:rPr lang="en-US" sz="8000" dirty="0" err="1">
                <a:solidFill>
                  <a:schemeClr val="accent2">
                    <a:lumMod val="75000"/>
                  </a:schemeClr>
                </a:solidFill>
                <a:latin typeface="Dubai Medium" panose="020B0603030403030204" pitchFamily="34" charset="-78"/>
                <a:cs typeface="Dubai Medium" panose="020B0603030403030204" pitchFamily="34" charset="-78"/>
              </a:rPr>
              <a:t>Entregable</a:t>
            </a: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err="1">
                <a:solidFill>
                  <a:schemeClr val="accent2">
                    <a:lumMod val="75000"/>
                  </a:schemeClr>
                </a:solidFill>
                <a:latin typeface="Dubai Medium" panose="020B0603030403030204" pitchFamily="34" charset="-78"/>
                <a:cs typeface="Dubai Medium" panose="020B0603030403030204" pitchFamily="34" charset="-78"/>
              </a:rPr>
              <a:t>Ejemplo</a:t>
            </a:r>
            <a:r>
              <a:rPr lang="en-US" sz="8000" dirty="0">
                <a:solidFill>
                  <a:schemeClr val="accent2">
                    <a:lumMod val="75000"/>
                  </a:schemeClr>
                </a:solidFill>
                <a:latin typeface="Dubai Medium" panose="020B0603030403030204" pitchFamily="34" charset="-78"/>
                <a:cs typeface="Dubai Medium" panose="020B0603030403030204" pitchFamily="34" charset="-78"/>
              </a:rPr>
              <a:t> de Post</a:t>
            </a: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err="1">
                <a:solidFill>
                  <a:schemeClr val="accent2">
                    <a:lumMod val="75000"/>
                  </a:schemeClr>
                </a:solidFill>
                <a:latin typeface="Dubai Medium" panose="020B0603030403030204" pitchFamily="34" charset="-78"/>
                <a:cs typeface="Dubai Medium" panose="020B0603030403030204" pitchFamily="34" charset="-78"/>
              </a:rPr>
              <a:t>Ejemplo</a:t>
            </a:r>
            <a:r>
              <a:rPr lang="en-US" sz="8000" dirty="0">
                <a:solidFill>
                  <a:schemeClr val="accent2">
                    <a:lumMod val="75000"/>
                  </a:schemeClr>
                </a:solidFill>
                <a:latin typeface="Dubai Medium" panose="020B0603030403030204" pitchFamily="34" charset="-78"/>
                <a:cs typeface="Dubai Medium" panose="020B0603030403030204" pitchFamily="34" charset="-78"/>
              </a:rPr>
              <a:t> nota de </a:t>
            </a:r>
            <a:r>
              <a:rPr lang="en-US" sz="8000" dirty="0" err="1">
                <a:solidFill>
                  <a:schemeClr val="accent2">
                    <a:lumMod val="75000"/>
                  </a:schemeClr>
                </a:solidFill>
                <a:latin typeface="Dubai Medium" panose="020B0603030403030204" pitchFamily="34" charset="-78"/>
                <a:cs typeface="Dubai Medium" panose="020B0603030403030204" pitchFamily="34" charset="-78"/>
              </a:rPr>
              <a:t>prensa</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Tree>
    <p:extLst>
      <p:ext uri="{BB962C8B-B14F-4D97-AF65-F5344CB8AC3E}">
        <p14:creationId xmlns:p14="http://schemas.microsoft.com/office/powerpoint/2010/main" val="3551781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 name="Imagen 5">
            <a:extLst>
              <a:ext uri="{FF2B5EF4-FFF2-40B4-BE49-F238E27FC236}">
                <a16:creationId xmlns:a16="http://schemas.microsoft.com/office/drawing/2014/main" id="{312B5F3E-47FC-4AB7-B66C-D73AA32CC7C7}"/>
              </a:ext>
            </a:extLst>
          </p:cNvPr>
          <p:cNvPicPr>
            <a:picLocks noChangeAspect="1"/>
          </p:cNvPicPr>
          <p:nvPr/>
        </p:nvPicPr>
        <p:blipFill>
          <a:blip r:embed="rId3"/>
          <a:stretch>
            <a:fillRect/>
          </a:stretch>
        </p:blipFill>
        <p:spPr>
          <a:xfrm>
            <a:off x="623455" y="646941"/>
            <a:ext cx="10945090" cy="5648820"/>
          </a:xfrm>
          <a:prstGeom prst="rect">
            <a:avLst/>
          </a:prstGeom>
        </p:spPr>
      </p:pic>
    </p:spTree>
    <p:extLst>
      <p:ext uri="{BB962C8B-B14F-4D97-AF65-F5344CB8AC3E}">
        <p14:creationId xmlns:p14="http://schemas.microsoft.com/office/powerpoint/2010/main" val="1177886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6" name="Imagen 5">
            <a:extLst>
              <a:ext uri="{FF2B5EF4-FFF2-40B4-BE49-F238E27FC236}">
                <a16:creationId xmlns:a16="http://schemas.microsoft.com/office/drawing/2014/main" id="{312B5F3E-47FC-4AB7-B66C-D73AA32CC7C7}"/>
              </a:ext>
            </a:extLst>
          </p:cNvPr>
          <p:cNvPicPr>
            <a:picLocks noChangeAspect="1"/>
          </p:cNvPicPr>
          <p:nvPr/>
        </p:nvPicPr>
        <p:blipFill>
          <a:blip r:embed="rId3"/>
          <a:stretch>
            <a:fillRect/>
          </a:stretch>
        </p:blipFill>
        <p:spPr>
          <a:xfrm>
            <a:off x="623455" y="646941"/>
            <a:ext cx="10945090" cy="5648820"/>
          </a:xfrm>
          <a:prstGeom prst="rect">
            <a:avLst/>
          </a:prstGeom>
        </p:spPr>
      </p:pic>
      <p:pic>
        <p:nvPicPr>
          <p:cNvPr id="12" name="Imagen 11">
            <a:extLst>
              <a:ext uri="{FF2B5EF4-FFF2-40B4-BE49-F238E27FC236}">
                <a16:creationId xmlns:a16="http://schemas.microsoft.com/office/drawing/2014/main" id="{8DED7723-FABA-406F-915A-CF16154EA131}"/>
              </a:ext>
            </a:extLst>
          </p:cNvPr>
          <p:cNvPicPr>
            <a:picLocks noChangeAspect="1"/>
          </p:cNvPicPr>
          <p:nvPr/>
        </p:nvPicPr>
        <p:blipFill>
          <a:blip r:embed="rId4"/>
          <a:stretch>
            <a:fillRect/>
          </a:stretch>
        </p:blipFill>
        <p:spPr>
          <a:xfrm>
            <a:off x="0" y="282821"/>
            <a:ext cx="12192000" cy="6027431"/>
          </a:xfrm>
          <a:prstGeom prst="rect">
            <a:avLst/>
          </a:prstGeom>
        </p:spPr>
      </p:pic>
    </p:spTree>
    <p:extLst>
      <p:ext uri="{BB962C8B-B14F-4D97-AF65-F5344CB8AC3E}">
        <p14:creationId xmlns:p14="http://schemas.microsoft.com/office/powerpoint/2010/main" val="2796512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5" name="Imagen 4">
            <a:extLst>
              <a:ext uri="{FF2B5EF4-FFF2-40B4-BE49-F238E27FC236}">
                <a16:creationId xmlns:a16="http://schemas.microsoft.com/office/drawing/2014/main" id="{DB156F15-EB5D-4E68-A326-019551D3A045}"/>
              </a:ext>
            </a:extLst>
          </p:cNvPr>
          <p:cNvPicPr>
            <a:picLocks noChangeAspect="1"/>
          </p:cNvPicPr>
          <p:nvPr/>
        </p:nvPicPr>
        <p:blipFill>
          <a:blip r:embed="rId3"/>
          <a:stretch>
            <a:fillRect/>
          </a:stretch>
        </p:blipFill>
        <p:spPr>
          <a:xfrm>
            <a:off x="0" y="687962"/>
            <a:ext cx="12192000" cy="6292357"/>
          </a:xfrm>
          <a:prstGeom prst="rect">
            <a:avLst/>
          </a:prstGeom>
        </p:spPr>
      </p:pic>
    </p:spTree>
    <p:extLst>
      <p:ext uri="{BB962C8B-B14F-4D97-AF65-F5344CB8AC3E}">
        <p14:creationId xmlns:p14="http://schemas.microsoft.com/office/powerpoint/2010/main" val="3220915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4" name="Imagen 3">
            <a:extLst>
              <a:ext uri="{FF2B5EF4-FFF2-40B4-BE49-F238E27FC236}">
                <a16:creationId xmlns:a16="http://schemas.microsoft.com/office/drawing/2014/main" id="{3F65FD1D-2E83-4CF8-AEF1-198C013DAF95}"/>
              </a:ext>
            </a:extLst>
          </p:cNvPr>
          <p:cNvPicPr>
            <a:picLocks noChangeAspect="1"/>
          </p:cNvPicPr>
          <p:nvPr/>
        </p:nvPicPr>
        <p:blipFill>
          <a:blip r:embed="rId3"/>
          <a:stretch>
            <a:fillRect/>
          </a:stretch>
        </p:blipFill>
        <p:spPr>
          <a:xfrm>
            <a:off x="0" y="435221"/>
            <a:ext cx="12192000" cy="5899611"/>
          </a:xfrm>
          <a:prstGeom prst="rect">
            <a:avLst/>
          </a:prstGeom>
        </p:spPr>
      </p:pic>
    </p:spTree>
    <p:extLst>
      <p:ext uri="{BB962C8B-B14F-4D97-AF65-F5344CB8AC3E}">
        <p14:creationId xmlns:p14="http://schemas.microsoft.com/office/powerpoint/2010/main" val="2451740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7170" name="Picture 2">
            <a:extLst>
              <a:ext uri="{FF2B5EF4-FFF2-40B4-BE49-F238E27FC236}">
                <a16:creationId xmlns:a16="http://schemas.microsoft.com/office/drawing/2014/main" id="{8C00E6C4-4F88-42E2-99E2-0C9337464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0" y="20349"/>
            <a:ext cx="12169420" cy="684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76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DB13F088-7961-4A16-8FC6-4EBA349C2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4" r="601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77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80592" y="595339"/>
            <a:ext cx="11292840" cy="5739494"/>
          </a:xfrm>
        </p:spPr>
        <p:txBody>
          <a:bodyPr>
            <a:noAutofit/>
          </a:bodyPr>
          <a:lstStyle/>
          <a:p>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Clasificar</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el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sentimiento</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de los tweets -&gt; </a:t>
            </a:r>
            <a:b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br>
            <a:r>
              <a:rPr lang="en-US" sz="4000" dirty="0">
                <a:solidFill>
                  <a:srgbClr val="FF0000"/>
                </a:solidFill>
                <a:highlight>
                  <a:srgbClr val="FFFF00"/>
                </a:highlight>
                <a:latin typeface="Dubai Medium" panose="020B0603030403030204" pitchFamily="34" charset="-78"/>
                <a:cs typeface="Dubai Medium" panose="020B0603030403030204" pitchFamily="34" charset="-78"/>
              </a:rPr>
              <a:t>MACHINE LEARNING</a:t>
            </a:r>
            <a:b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br>
            <a:b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b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Identificar</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a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quien</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le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pertenece</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un tweet -&gt; </a:t>
            </a:r>
            <a:r>
              <a:rPr lang="en-US" sz="4000" dirty="0">
                <a:solidFill>
                  <a:srgbClr val="FF0000"/>
                </a:solidFill>
                <a:highlight>
                  <a:srgbClr val="FFFF00"/>
                </a:highlight>
                <a:latin typeface="Dubai Medium" panose="020B0603030403030204" pitchFamily="34" charset="-78"/>
                <a:cs typeface="Dubai Medium" panose="020B0603030403030204" pitchFamily="34" charset="-78"/>
              </a:rPr>
              <a:t>MACHINE LEARNING</a:t>
            </a:r>
            <a:br>
              <a:rPr lang="en-US" sz="4000" dirty="0">
                <a:solidFill>
                  <a:srgbClr val="FF0000"/>
                </a:solidFill>
                <a:highlight>
                  <a:srgbClr val="FFFF00"/>
                </a:highlight>
                <a:latin typeface="Dubai Medium" panose="020B0603030403030204" pitchFamily="34" charset="-78"/>
                <a:cs typeface="Dubai Medium" panose="020B0603030403030204" pitchFamily="34" charset="-78"/>
              </a:rPr>
            </a:br>
            <a:br>
              <a:rPr lang="en-US" sz="4000" dirty="0">
                <a:solidFill>
                  <a:schemeClr val="accent2">
                    <a:lumMod val="75000"/>
                  </a:schemeClr>
                </a:solidFill>
                <a:latin typeface="Dubai Medium" panose="020B0603030403030204" pitchFamily="34" charset="-78"/>
                <a:cs typeface="Dubai Medium" panose="020B0603030403030204" pitchFamily="34" charset="-78"/>
              </a:rPr>
            </a:b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N-</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gramas</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como</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herramienta</a:t>
            </a: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 de </a:t>
            </a:r>
            <a:r>
              <a:rPr lang="en-US" sz="4000" dirty="0" err="1">
                <a:solidFill>
                  <a:schemeClr val="accent2">
                    <a:lumMod val="75000"/>
                  </a:schemeClr>
                </a:solidFill>
                <a:highlight>
                  <a:srgbClr val="FFFF00"/>
                </a:highlight>
                <a:latin typeface="Dubai Medium" panose="020B0603030403030204" pitchFamily="34" charset="-78"/>
                <a:cs typeface="Dubai Medium" panose="020B0603030403030204" pitchFamily="34" charset="-78"/>
              </a:rPr>
              <a:t>comunicación</a:t>
            </a:r>
            <a:b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br>
            <a:b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br>
            <a:r>
              <a:rPr lang="en-US" sz="4000" dirty="0">
                <a:solidFill>
                  <a:schemeClr val="accent2">
                    <a:lumMod val="75000"/>
                  </a:schemeClr>
                </a:solidFill>
                <a:highlight>
                  <a:srgbClr val="FFFF00"/>
                </a:highlight>
                <a:latin typeface="Dubai Medium" panose="020B0603030403030204" pitchFamily="34" charset="-78"/>
                <a:cs typeface="Dubai Medium" panose="020B0603030403030204" pitchFamily="34" charset="-78"/>
              </a:rPr>
              <a:t>Twitter Network Analysis</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
        <p:nvSpPr>
          <p:cNvPr id="3" name="AutoShape 2">
            <a:extLst>
              <a:ext uri="{FF2B5EF4-FFF2-40B4-BE49-F238E27FC236}">
                <a16:creationId xmlns:a16="http://schemas.microsoft.com/office/drawing/2014/main" id="{5F5E7D4B-9481-4E60-8494-1D10402CF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Tree>
    <p:extLst>
      <p:ext uri="{BB962C8B-B14F-4D97-AF65-F5344CB8AC3E}">
        <p14:creationId xmlns:p14="http://schemas.microsoft.com/office/powerpoint/2010/main" val="3787638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C011E874-2F82-40FE-A7B2-ADD7856EB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688"/>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56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970318"/>
          </a:xfrm>
          <a:prstGeom prst="rect">
            <a:avLst/>
          </a:prstGeom>
          <a:noFill/>
        </p:spPr>
        <p:txBody>
          <a:bodyPr wrap="square" rtlCol="0">
            <a:spAutoFit/>
          </a:bodyPr>
          <a:lstStyle/>
          <a:p>
            <a:r>
              <a:rPr lang="es-EC" sz="2800" dirty="0"/>
              <a:t>Este tipo de análisis me permite entre otras cosas:</a:t>
            </a:r>
          </a:p>
          <a:p>
            <a:pPr marL="457200" indent="-457200">
              <a:buFont typeface="Arial" panose="020B0604020202020204" pitchFamily="34" charset="0"/>
              <a:buChar char="•"/>
            </a:pPr>
            <a:r>
              <a:rPr lang="es-EC" sz="2800" dirty="0"/>
              <a:t>Hacer Auditorías de campañas de marketing</a:t>
            </a:r>
          </a:p>
          <a:p>
            <a:pPr marL="914400" lvl="1" indent="-457200">
              <a:buFont typeface="Arial" panose="020B0604020202020204" pitchFamily="34" charset="0"/>
              <a:buChar char="•"/>
            </a:pPr>
            <a:r>
              <a:rPr lang="es-EC" sz="2800" dirty="0"/>
              <a:t>Mi mensaje está llegando</a:t>
            </a:r>
          </a:p>
          <a:p>
            <a:pPr marL="914400" lvl="1" indent="-457200">
              <a:buFont typeface="Arial" panose="020B0604020202020204" pitchFamily="34" charset="0"/>
              <a:buChar char="•"/>
            </a:pPr>
            <a:r>
              <a:rPr lang="es-EC" sz="2800" dirty="0"/>
              <a:t>Quienes están interactuando</a:t>
            </a:r>
          </a:p>
          <a:p>
            <a:pPr marL="914400" lvl="1" indent="-457200">
              <a:buFont typeface="Arial" panose="020B0604020202020204" pitchFamily="34" charset="0"/>
              <a:buChar char="•"/>
            </a:pPr>
            <a:r>
              <a:rPr lang="es-EC" sz="2800" dirty="0"/>
              <a:t>Los </a:t>
            </a:r>
            <a:r>
              <a:rPr lang="es-EC" sz="2800" dirty="0" err="1"/>
              <a:t>influencers</a:t>
            </a:r>
            <a:r>
              <a:rPr lang="es-EC" sz="2800" dirty="0"/>
              <a:t> están funcionando</a:t>
            </a:r>
          </a:p>
          <a:p>
            <a:pPr marL="457200" indent="-457200">
              <a:buFont typeface="Arial" panose="020B0604020202020204" pitchFamily="34" charset="0"/>
              <a:buChar char="•"/>
            </a:pPr>
            <a:r>
              <a:rPr lang="es-EC" sz="2800" dirty="0"/>
              <a:t>Para campañas de políticas</a:t>
            </a:r>
          </a:p>
          <a:p>
            <a:pPr marL="914400" lvl="1" indent="-457200">
              <a:buFont typeface="Arial" panose="020B0604020202020204" pitchFamily="34" charset="0"/>
              <a:buChar char="•"/>
            </a:pPr>
            <a:r>
              <a:rPr lang="es-EC" sz="2800" dirty="0"/>
              <a:t>Ver los temas que están hablando los otros candidatos</a:t>
            </a:r>
          </a:p>
          <a:p>
            <a:pPr marL="914400" lvl="1" indent="-457200">
              <a:buFont typeface="Arial" panose="020B0604020202020204" pitchFamily="34" charset="0"/>
              <a:buChar char="•"/>
            </a:pPr>
            <a:r>
              <a:rPr lang="es-EC" sz="2800" dirty="0"/>
              <a:t>Sentimiento</a:t>
            </a:r>
          </a:p>
          <a:p>
            <a:pPr marL="914400" lvl="1" indent="-457200">
              <a:buFont typeface="Arial" panose="020B0604020202020204" pitchFamily="34" charset="0"/>
              <a:buChar char="•"/>
            </a:pPr>
            <a:r>
              <a:rPr lang="es-EC" sz="2800" dirty="0"/>
              <a:t>Temas de interés por parte del electorado ( ejemplo por ciudad ) </a:t>
            </a:r>
            <a:endParaRPr lang="es-EC" sz="3200" b="1" dirty="0">
              <a:solidFill>
                <a:schemeClr val="tx2">
                  <a:lumMod val="60000"/>
                  <a:lumOff val="40000"/>
                </a:schemeClr>
              </a:solidFill>
            </a:endParaRPr>
          </a:p>
        </p:txBody>
      </p:sp>
    </p:spTree>
    <p:extLst>
      <p:ext uri="{BB962C8B-B14F-4D97-AF65-F5344CB8AC3E}">
        <p14:creationId xmlns:p14="http://schemas.microsoft.com/office/powerpoint/2010/main" val="2620126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1877437"/>
          </a:xfrm>
          <a:prstGeom prst="rect">
            <a:avLst/>
          </a:prstGeom>
          <a:noFill/>
        </p:spPr>
        <p:txBody>
          <a:bodyPr wrap="square" rtlCol="0">
            <a:spAutoFit/>
          </a:bodyPr>
          <a:lstStyle/>
          <a:p>
            <a:r>
              <a:rPr lang="es-EC" sz="2800" dirty="0">
                <a:hlinkClick r:id="rId3"/>
              </a:rPr>
              <a:t>http://www.morethanbooks.eu/topic-modeling-introduccion/</a:t>
            </a:r>
            <a:endParaRPr lang="es-EC" sz="2800" dirty="0"/>
          </a:p>
          <a:p>
            <a:endParaRPr lang="es-EC" sz="2800" dirty="0"/>
          </a:p>
          <a:p>
            <a:r>
              <a:rPr lang="es-EC" sz="2800" dirty="0">
                <a:hlinkClick r:id="rId4"/>
              </a:rPr>
              <a:t>https://es.wikipedia.org/wiki/Latent_Dirichlet_Allocation</a:t>
            </a:r>
            <a:endParaRPr lang="es-EC" sz="2800" dirty="0"/>
          </a:p>
          <a:p>
            <a:endParaRPr lang="es-EC" sz="3200" b="1" dirty="0">
              <a:solidFill>
                <a:schemeClr val="tx2">
                  <a:lumMod val="60000"/>
                  <a:lumOff val="40000"/>
                </a:schemeClr>
              </a:solidFill>
            </a:endParaRPr>
          </a:p>
        </p:txBody>
      </p:sp>
      <p:sp>
        <p:nvSpPr>
          <p:cNvPr id="3" name="Rectángulo 2">
            <a:extLst>
              <a:ext uri="{FF2B5EF4-FFF2-40B4-BE49-F238E27FC236}">
                <a16:creationId xmlns:a16="http://schemas.microsoft.com/office/drawing/2014/main" id="{28842C2E-B1F6-49C2-A27E-6EE7732D99A8}"/>
              </a:ext>
            </a:extLst>
          </p:cNvPr>
          <p:cNvSpPr/>
          <p:nvPr/>
        </p:nvSpPr>
        <p:spPr>
          <a:xfrm>
            <a:off x="749894" y="3520189"/>
            <a:ext cx="9325310" cy="1323439"/>
          </a:xfrm>
          <a:prstGeom prst="rect">
            <a:avLst/>
          </a:prstGeom>
        </p:spPr>
        <p:txBody>
          <a:bodyPr wrap="none">
            <a:spAutoFit/>
          </a:bodyPr>
          <a:lstStyle/>
          <a:p>
            <a:r>
              <a:rPr lang="es-EC" sz="4000" dirty="0">
                <a:hlinkClick r:id="rId5"/>
              </a:rPr>
              <a:t>https://github.com/restevesd/AnalisisRedes</a:t>
            </a:r>
            <a:endParaRPr lang="es-EC" sz="4000" dirty="0"/>
          </a:p>
          <a:p>
            <a:r>
              <a:rPr lang="es-EC" sz="4000" dirty="0">
                <a:hlinkClick r:id="rId6"/>
              </a:rPr>
              <a:t>https://medium.com/@restevesd</a:t>
            </a:r>
            <a:endParaRPr lang="es-EC" sz="4000" dirty="0"/>
          </a:p>
        </p:txBody>
      </p:sp>
    </p:spTree>
    <p:extLst>
      <p:ext uri="{BB962C8B-B14F-4D97-AF65-F5344CB8AC3E}">
        <p14:creationId xmlns:p14="http://schemas.microsoft.com/office/powerpoint/2010/main" val="335330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DA35EF7D-BB48-471E-B87D-5F286E27E39D}"/>
              </a:ext>
            </a:extLst>
          </p:cNvPr>
          <p:cNvSpPr txBox="1"/>
          <p:nvPr/>
        </p:nvSpPr>
        <p:spPr>
          <a:xfrm>
            <a:off x="3170695" y="2392834"/>
            <a:ext cx="2666627" cy="369332"/>
          </a:xfrm>
          <a:prstGeom prst="rect">
            <a:avLst/>
          </a:prstGeom>
          <a:noFill/>
        </p:spPr>
        <p:txBody>
          <a:bodyPr wrap="none" rtlCol="0">
            <a:spAutoFit/>
          </a:bodyPr>
          <a:lstStyle/>
          <a:p>
            <a:r>
              <a:rPr lang="es-EC" dirty="0"/>
              <a:t>@</a:t>
            </a:r>
            <a:r>
              <a:rPr lang="es-EC" dirty="0" err="1"/>
              <a:t>roberto.esteves.delgado</a:t>
            </a:r>
            <a:endParaRPr lang="es-EC" dirty="0"/>
          </a:p>
        </p:txBody>
      </p:sp>
      <p:pic>
        <p:nvPicPr>
          <p:cNvPr id="17" name="Gráfico 16">
            <a:extLst>
              <a:ext uri="{FF2B5EF4-FFF2-40B4-BE49-F238E27FC236}">
                <a16:creationId xmlns:a16="http://schemas.microsoft.com/office/drawing/2014/main" id="{47DA2098-AE82-420E-AEB2-903E7A08E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673" y="3713341"/>
            <a:ext cx="1050030" cy="1050030"/>
          </a:xfrm>
          <a:prstGeom prst="rect">
            <a:avLst/>
          </a:prstGeom>
        </p:spPr>
      </p:pic>
      <p:pic>
        <p:nvPicPr>
          <p:cNvPr id="18" name="Gráfico 17">
            <a:extLst>
              <a:ext uri="{FF2B5EF4-FFF2-40B4-BE49-F238E27FC236}">
                <a16:creationId xmlns:a16="http://schemas.microsoft.com/office/drawing/2014/main" id="{5897798F-C68C-4856-9314-ED32D2606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98612" y="3759478"/>
            <a:ext cx="1050030" cy="1050030"/>
          </a:xfrm>
          <a:prstGeom prst="rect">
            <a:avLst/>
          </a:prstGeom>
        </p:spPr>
      </p:pic>
      <p:pic>
        <p:nvPicPr>
          <p:cNvPr id="19" name="Gráfico 18">
            <a:extLst>
              <a:ext uri="{FF2B5EF4-FFF2-40B4-BE49-F238E27FC236}">
                <a16:creationId xmlns:a16="http://schemas.microsoft.com/office/drawing/2014/main" id="{9199B5D2-67FD-4A63-BAF6-326E2B3A2A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4724" y="2157163"/>
            <a:ext cx="1050030" cy="1050030"/>
          </a:xfrm>
          <a:prstGeom prst="rect">
            <a:avLst/>
          </a:prstGeom>
        </p:spPr>
      </p:pic>
      <p:pic>
        <p:nvPicPr>
          <p:cNvPr id="20" name="Gráfico 19">
            <a:extLst>
              <a:ext uri="{FF2B5EF4-FFF2-40B4-BE49-F238E27FC236}">
                <a16:creationId xmlns:a16="http://schemas.microsoft.com/office/drawing/2014/main" id="{9C2C14C7-B54E-4A37-8EDA-37E62FA580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98612" y="2048494"/>
            <a:ext cx="1050029" cy="1050029"/>
          </a:xfrm>
          <a:prstGeom prst="rect">
            <a:avLst/>
          </a:prstGeom>
        </p:spPr>
      </p:pic>
      <p:sp>
        <p:nvSpPr>
          <p:cNvPr id="21" name="Rectángulo 20">
            <a:extLst>
              <a:ext uri="{FF2B5EF4-FFF2-40B4-BE49-F238E27FC236}">
                <a16:creationId xmlns:a16="http://schemas.microsoft.com/office/drawing/2014/main" id="{80732668-A105-4F63-A973-3FF38B581D10}"/>
              </a:ext>
            </a:extLst>
          </p:cNvPr>
          <p:cNvSpPr/>
          <p:nvPr/>
        </p:nvSpPr>
        <p:spPr>
          <a:xfrm>
            <a:off x="8156028" y="4036108"/>
            <a:ext cx="1526123" cy="369332"/>
          </a:xfrm>
          <a:prstGeom prst="rect">
            <a:avLst/>
          </a:prstGeom>
        </p:spPr>
        <p:txBody>
          <a:bodyPr wrap="square">
            <a:spAutoFit/>
          </a:bodyPr>
          <a:lstStyle/>
          <a:p>
            <a:r>
              <a:rPr lang="es-EC" dirty="0"/>
              <a:t>/in/</a:t>
            </a:r>
            <a:r>
              <a:rPr lang="es-EC" dirty="0" err="1"/>
              <a:t>restevesd</a:t>
            </a:r>
            <a:r>
              <a:rPr lang="es-EC" dirty="0"/>
              <a:t>/</a:t>
            </a:r>
          </a:p>
        </p:txBody>
      </p:sp>
      <p:sp>
        <p:nvSpPr>
          <p:cNvPr id="22" name="Rectángulo 21">
            <a:extLst>
              <a:ext uri="{FF2B5EF4-FFF2-40B4-BE49-F238E27FC236}">
                <a16:creationId xmlns:a16="http://schemas.microsoft.com/office/drawing/2014/main" id="{7FE9D9BF-C977-4BDA-8C1B-B50A57C5C0F9}"/>
              </a:ext>
            </a:extLst>
          </p:cNvPr>
          <p:cNvSpPr/>
          <p:nvPr/>
        </p:nvSpPr>
        <p:spPr>
          <a:xfrm>
            <a:off x="8156028" y="2392834"/>
            <a:ext cx="1050031" cy="369332"/>
          </a:xfrm>
          <a:prstGeom prst="rect">
            <a:avLst/>
          </a:prstGeom>
        </p:spPr>
        <p:txBody>
          <a:bodyPr wrap="none">
            <a:spAutoFit/>
          </a:bodyPr>
          <a:lstStyle/>
          <a:p>
            <a:r>
              <a:rPr lang="es-EC" dirty="0"/>
              <a:t>/</a:t>
            </a:r>
            <a:r>
              <a:rPr lang="es-EC" dirty="0" err="1"/>
              <a:t>resteves</a:t>
            </a:r>
            <a:endParaRPr lang="es-EC" dirty="0"/>
          </a:p>
        </p:txBody>
      </p:sp>
      <p:sp>
        <p:nvSpPr>
          <p:cNvPr id="23" name="Rectángulo 22">
            <a:extLst>
              <a:ext uri="{FF2B5EF4-FFF2-40B4-BE49-F238E27FC236}">
                <a16:creationId xmlns:a16="http://schemas.microsoft.com/office/drawing/2014/main" id="{5288F8DF-39AA-418F-B396-A93FD63B0D75}"/>
              </a:ext>
            </a:extLst>
          </p:cNvPr>
          <p:cNvSpPr/>
          <p:nvPr/>
        </p:nvSpPr>
        <p:spPr>
          <a:xfrm>
            <a:off x="3451967" y="4036108"/>
            <a:ext cx="1288879" cy="369332"/>
          </a:xfrm>
          <a:prstGeom prst="rect">
            <a:avLst/>
          </a:prstGeom>
        </p:spPr>
        <p:txBody>
          <a:bodyPr wrap="none">
            <a:spAutoFit/>
          </a:bodyPr>
          <a:lstStyle/>
          <a:p>
            <a:r>
              <a:rPr lang="es-EC" dirty="0"/>
              <a:t>@</a:t>
            </a:r>
            <a:r>
              <a:rPr lang="es-EC" dirty="0" err="1"/>
              <a:t>restevesd</a:t>
            </a:r>
            <a:endParaRPr lang="es-EC" dirty="0"/>
          </a:p>
        </p:txBody>
      </p:sp>
    </p:spTree>
    <p:extLst>
      <p:ext uri="{BB962C8B-B14F-4D97-AF65-F5344CB8AC3E}">
        <p14:creationId xmlns:p14="http://schemas.microsoft.com/office/powerpoint/2010/main" val="542932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2020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920" y="26994"/>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402988" y="5495320"/>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9820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026" name="Picture 2">
            <a:extLst>
              <a:ext uri="{FF2B5EF4-FFF2-40B4-BE49-F238E27FC236}">
                <a16:creationId xmlns:a16="http://schemas.microsoft.com/office/drawing/2014/main" id="{4CB0FD4B-64AC-4DB8-85F9-DA315BA06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89" b="10436"/>
          <a:stretch/>
        </p:blipFill>
        <p:spPr bwMode="auto">
          <a:xfrm>
            <a:off x="1099451" y="638067"/>
            <a:ext cx="5007427" cy="524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A7D3F3F-7A2B-45B3-BEDF-87BAC0FB6828}"/>
              </a:ext>
            </a:extLst>
          </p:cNvPr>
          <p:cNvSpPr/>
          <p:nvPr/>
        </p:nvSpPr>
        <p:spPr>
          <a:xfrm>
            <a:off x="6903645" y="770678"/>
            <a:ext cx="4188904" cy="1862048"/>
          </a:xfrm>
          <a:prstGeom prst="rect">
            <a:avLst/>
          </a:prstGeom>
        </p:spPr>
        <p:txBody>
          <a:bodyPr wrap="none">
            <a:spAutoFit/>
          </a:bodyPr>
          <a:lstStyle/>
          <a:p>
            <a:r>
              <a:rPr lang="es-EC" sz="11500" dirty="0" err="1"/>
              <a:t>rtweet</a:t>
            </a:r>
            <a:endParaRPr lang="es-EC" sz="11500" dirty="0"/>
          </a:p>
        </p:txBody>
      </p:sp>
      <p:pic>
        <p:nvPicPr>
          <p:cNvPr id="14" name="Imagen 13">
            <a:extLst>
              <a:ext uri="{FF2B5EF4-FFF2-40B4-BE49-F238E27FC236}">
                <a16:creationId xmlns:a16="http://schemas.microsoft.com/office/drawing/2014/main" id="{64BE9F4C-8800-4B4D-B33E-0DEED5452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51" y="3005654"/>
            <a:ext cx="3153892" cy="2443831"/>
          </a:xfrm>
          <a:prstGeom prst="rect">
            <a:avLst/>
          </a:prstGeom>
        </p:spPr>
      </p:pic>
    </p:spTree>
    <p:extLst>
      <p:ext uri="{BB962C8B-B14F-4D97-AF65-F5344CB8AC3E}">
        <p14:creationId xmlns:p14="http://schemas.microsoft.com/office/powerpoint/2010/main" val="79874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793828" y="682763"/>
            <a:ext cx="7572835"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Empecemos…. 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246910" y="1839466"/>
            <a:ext cx="9230426" cy="3693319"/>
          </a:xfrm>
          <a:prstGeom prst="rect">
            <a:avLst/>
          </a:prstGeom>
        </p:spPr>
        <p:txBody>
          <a:bodyPr wrap="square">
            <a:spAutoFit/>
          </a:bodyPr>
          <a:lstStyle/>
          <a:p>
            <a:r>
              <a:rPr lang="es-EC" dirty="0" err="1"/>
              <a:t>library</a:t>
            </a:r>
            <a:r>
              <a:rPr lang="es-EC" dirty="0"/>
              <a:t>(</a:t>
            </a:r>
            <a:r>
              <a:rPr lang="es-EC" dirty="0" err="1"/>
              <a:t>rtweet</a:t>
            </a:r>
            <a:r>
              <a:rPr lang="es-EC" dirty="0"/>
              <a:t>)</a:t>
            </a:r>
          </a:p>
          <a:p>
            <a:r>
              <a:rPr lang="es-EC" dirty="0" err="1"/>
              <a:t>library</a:t>
            </a:r>
            <a:r>
              <a:rPr lang="es-EC" dirty="0"/>
              <a:t>(</a:t>
            </a:r>
            <a:r>
              <a:rPr lang="es-EC" dirty="0" err="1"/>
              <a:t>tidyverse</a:t>
            </a:r>
            <a:r>
              <a:rPr lang="es-EC" dirty="0"/>
              <a:t>)</a:t>
            </a:r>
          </a:p>
          <a:p>
            <a:r>
              <a:rPr lang="es-EC" dirty="0" err="1"/>
              <a:t>library</a:t>
            </a:r>
            <a:r>
              <a:rPr lang="es-EC" dirty="0"/>
              <a:t>(</a:t>
            </a:r>
            <a:r>
              <a:rPr lang="es-EC" dirty="0" err="1"/>
              <a:t>lubridate</a:t>
            </a:r>
            <a:r>
              <a:rPr lang="es-EC" dirty="0"/>
              <a:t>)</a:t>
            </a:r>
          </a:p>
          <a:p>
            <a:r>
              <a:rPr lang="es-EC" dirty="0" err="1"/>
              <a:t>library</a:t>
            </a:r>
            <a:r>
              <a:rPr lang="es-EC" dirty="0"/>
              <a:t>(</a:t>
            </a:r>
            <a:r>
              <a:rPr lang="es-EC" dirty="0" err="1"/>
              <a:t>igraph</a:t>
            </a:r>
            <a:r>
              <a:rPr lang="es-EC" dirty="0"/>
              <a:t>)</a:t>
            </a:r>
          </a:p>
          <a:p>
            <a:r>
              <a:rPr lang="es-EC" dirty="0"/>
              <a:t>Library(</a:t>
            </a:r>
            <a:r>
              <a:rPr lang="es-EC" dirty="0" err="1"/>
              <a:t>ggprah</a:t>
            </a:r>
            <a:r>
              <a:rPr lang="es-EC" dirty="0"/>
              <a:t>)</a:t>
            </a:r>
          </a:p>
          <a:p>
            <a:endParaRPr lang="es-EC" dirty="0"/>
          </a:p>
          <a:p>
            <a:r>
              <a:rPr lang="es-EC" dirty="0"/>
              <a:t>## </a:t>
            </a:r>
            <a:r>
              <a:rPr lang="es-EC" dirty="0" err="1"/>
              <a:t>authenticate</a:t>
            </a:r>
            <a:r>
              <a:rPr lang="es-EC" dirty="0"/>
              <a:t> </a:t>
            </a:r>
            <a:r>
              <a:rPr lang="es-EC" dirty="0" err="1"/>
              <a:t>via</a:t>
            </a:r>
            <a:r>
              <a:rPr lang="es-EC" dirty="0"/>
              <a:t> </a:t>
            </a:r>
            <a:r>
              <a:rPr lang="es-EC" dirty="0" err="1"/>
              <a:t>access</a:t>
            </a:r>
            <a:r>
              <a:rPr lang="es-EC" dirty="0"/>
              <a:t> token</a:t>
            </a:r>
          </a:p>
          <a:p>
            <a:r>
              <a:rPr lang="es-EC" dirty="0"/>
              <a:t>token &lt;- </a:t>
            </a:r>
            <a:r>
              <a:rPr lang="es-EC" dirty="0" err="1"/>
              <a:t>create_token</a:t>
            </a:r>
            <a:r>
              <a:rPr lang="es-EC" dirty="0"/>
              <a:t>(</a:t>
            </a:r>
          </a:p>
          <a:p>
            <a:r>
              <a:rPr lang="es-EC" dirty="0"/>
              <a:t>  app = "</a:t>
            </a:r>
            <a:r>
              <a:rPr lang="es-EC" dirty="0" err="1"/>
              <a:t>DatosTW</a:t>
            </a:r>
            <a:r>
              <a:rPr lang="es-EC" dirty="0"/>
              <a:t>",</a:t>
            </a:r>
          </a:p>
          <a:p>
            <a:r>
              <a:rPr lang="es-EC" dirty="0"/>
              <a:t>  </a:t>
            </a:r>
            <a:r>
              <a:rPr lang="es-EC" dirty="0" err="1"/>
              <a:t>consumer_key</a:t>
            </a:r>
            <a:r>
              <a:rPr lang="es-EC" dirty="0"/>
              <a:t> = ‘</a:t>
            </a:r>
            <a:r>
              <a:rPr lang="es-EC" dirty="0" err="1"/>
              <a:t>xxxx</a:t>
            </a:r>
            <a:r>
              <a:rPr lang="es-EC" dirty="0"/>
              <a:t>',</a:t>
            </a:r>
          </a:p>
          <a:p>
            <a:r>
              <a:rPr lang="es-EC" dirty="0"/>
              <a:t>  </a:t>
            </a:r>
            <a:r>
              <a:rPr lang="es-EC" dirty="0" err="1"/>
              <a:t>consumer_secret</a:t>
            </a:r>
            <a:r>
              <a:rPr lang="es-EC" dirty="0"/>
              <a:t> = ‘</a:t>
            </a:r>
            <a:r>
              <a:rPr lang="es-EC" dirty="0" err="1"/>
              <a:t>xxxxxx</a:t>
            </a:r>
            <a:r>
              <a:rPr lang="es-EC" dirty="0"/>
              <a:t>',</a:t>
            </a:r>
          </a:p>
          <a:p>
            <a:r>
              <a:rPr lang="es-EC" dirty="0"/>
              <a:t>  </a:t>
            </a:r>
            <a:r>
              <a:rPr lang="es-EC" dirty="0" err="1"/>
              <a:t>access_token</a:t>
            </a:r>
            <a:r>
              <a:rPr lang="es-EC" dirty="0"/>
              <a:t> = ‘</a:t>
            </a:r>
            <a:r>
              <a:rPr lang="es-EC" dirty="0" err="1"/>
              <a:t>xxxxxx</a:t>
            </a:r>
            <a:r>
              <a:rPr lang="es-EC" dirty="0"/>
              <a:t>',</a:t>
            </a:r>
          </a:p>
          <a:p>
            <a:r>
              <a:rPr lang="es-EC" dirty="0"/>
              <a:t>  </a:t>
            </a:r>
            <a:r>
              <a:rPr lang="es-EC" dirty="0" err="1"/>
              <a:t>access_secret</a:t>
            </a:r>
            <a:r>
              <a:rPr lang="es-EC" dirty="0"/>
              <a:t> = ‘</a:t>
            </a:r>
            <a:r>
              <a:rPr lang="es-EC" dirty="0" err="1"/>
              <a:t>xxxxxx</a:t>
            </a:r>
            <a:r>
              <a:rPr lang="es-EC" dirty="0"/>
              <a:t>')</a:t>
            </a:r>
          </a:p>
        </p:txBody>
      </p:sp>
      <p:sp>
        <p:nvSpPr>
          <p:cNvPr id="8" name="CuadroTexto 7">
            <a:extLst>
              <a:ext uri="{FF2B5EF4-FFF2-40B4-BE49-F238E27FC236}">
                <a16:creationId xmlns:a16="http://schemas.microsoft.com/office/drawing/2014/main" id="{38C8525C-F458-4CFC-AFED-A737AEC880AF}"/>
              </a:ext>
            </a:extLst>
          </p:cNvPr>
          <p:cNvSpPr txBox="1"/>
          <p:nvPr/>
        </p:nvSpPr>
        <p:spPr>
          <a:xfrm>
            <a:off x="6313055" y="3972564"/>
            <a:ext cx="4800930" cy="523220"/>
          </a:xfrm>
          <a:prstGeom prst="rect">
            <a:avLst/>
          </a:prstGeom>
          <a:noFill/>
        </p:spPr>
        <p:txBody>
          <a:bodyPr wrap="none" rtlCol="0">
            <a:spAutoFit/>
          </a:bodyPr>
          <a:lstStyle/>
          <a:p>
            <a:r>
              <a:rPr lang="es-EC" sz="2800" b="1" dirty="0"/>
              <a:t>https://developer.twitter.com/</a:t>
            </a:r>
          </a:p>
        </p:txBody>
      </p:sp>
      <p:sp>
        <p:nvSpPr>
          <p:cNvPr id="17" name="Flecha: a la derecha 16">
            <a:extLst>
              <a:ext uri="{FF2B5EF4-FFF2-40B4-BE49-F238E27FC236}">
                <a16:creationId xmlns:a16="http://schemas.microsoft.com/office/drawing/2014/main" id="{7EF2A85D-476D-4573-84EE-3CD0C8DB6FAA}"/>
              </a:ext>
            </a:extLst>
          </p:cNvPr>
          <p:cNvSpPr/>
          <p:nvPr/>
        </p:nvSpPr>
        <p:spPr>
          <a:xfrm>
            <a:off x="4731657" y="4136571"/>
            <a:ext cx="123371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6519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857332" y="2423275"/>
            <a:ext cx="9230426" cy="2585323"/>
          </a:xfrm>
          <a:prstGeom prst="rect">
            <a:avLst/>
          </a:prstGeom>
        </p:spPr>
        <p:txBody>
          <a:bodyPr wrap="square">
            <a:spAutoFit/>
          </a:bodyPr>
          <a:lstStyle/>
          <a:p>
            <a:r>
              <a:rPr lang="es-EC" dirty="0"/>
              <a:t>#Gobierno</a:t>
            </a:r>
          </a:p>
          <a:p>
            <a:r>
              <a:rPr lang="es-EC" dirty="0" err="1"/>
              <a:t>users</a:t>
            </a:r>
            <a:r>
              <a:rPr lang="es-EC" dirty="0"/>
              <a:t> &lt;- c("Salud_Ec","Lenin","mariapaularomo","monserratcream1","CataAndramuno",</a:t>
            </a:r>
          </a:p>
          <a:p>
            <a:r>
              <a:rPr lang="es-EC" dirty="0"/>
              <a:t>           "</a:t>
            </a:r>
            <a:r>
              <a:rPr lang="es-EC" dirty="0" err="1"/>
              <a:t>ottosonnenh</a:t>
            </a:r>
            <a:r>
              <a:rPr lang="es-EC" dirty="0"/>
              <a:t>","</a:t>
            </a:r>
            <a:r>
              <a:rPr lang="es-EC" dirty="0" err="1"/>
              <a:t>DrJuanCZevallos</a:t>
            </a:r>
            <a:r>
              <a:rPr lang="es-EC" dirty="0"/>
              <a:t>","</a:t>
            </a:r>
            <a:r>
              <a:rPr lang="es-EC" dirty="0" err="1"/>
              <a:t>ComunicacionEc</a:t>
            </a:r>
            <a:r>
              <a:rPr lang="es-EC" dirty="0"/>
              <a:t>","</a:t>
            </a:r>
            <a:r>
              <a:rPr lang="es-EC" dirty="0" err="1"/>
              <a:t>alexocles</a:t>
            </a:r>
            <a:r>
              <a:rPr lang="es-EC" dirty="0"/>
              <a:t>")</a:t>
            </a:r>
          </a:p>
          <a:p>
            <a:endParaRPr lang="es-EC" dirty="0"/>
          </a:p>
          <a:p>
            <a:r>
              <a:rPr lang="es-EC" dirty="0" err="1"/>
              <a:t>usersTL</a:t>
            </a:r>
            <a:r>
              <a:rPr lang="es-EC" dirty="0"/>
              <a:t> &lt;- </a:t>
            </a:r>
            <a:r>
              <a:rPr lang="es-EC" dirty="0" err="1"/>
              <a:t>get_timeline</a:t>
            </a:r>
            <a:r>
              <a:rPr lang="es-EC" dirty="0"/>
              <a:t>(</a:t>
            </a:r>
            <a:r>
              <a:rPr lang="es-EC" dirty="0" err="1"/>
              <a:t>users,n</a:t>
            </a:r>
            <a:r>
              <a:rPr lang="es-EC" dirty="0"/>
              <a:t>=3200)</a:t>
            </a:r>
          </a:p>
          <a:p>
            <a:endParaRPr lang="es-EC" dirty="0"/>
          </a:p>
          <a:p>
            <a:r>
              <a:rPr lang="es-EC" dirty="0" err="1"/>
              <a:t>usersTL</a:t>
            </a:r>
            <a:r>
              <a:rPr lang="es-EC" dirty="0"/>
              <a:t> &lt;- </a:t>
            </a:r>
            <a:r>
              <a:rPr lang="es-EC" dirty="0" err="1"/>
              <a:t>usersTL</a:t>
            </a:r>
            <a:r>
              <a:rPr lang="es-EC" dirty="0"/>
              <a:t> %&gt;% </a:t>
            </a:r>
            <a:r>
              <a:rPr lang="es-EC" dirty="0" err="1"/>
              <a:t>mutate</a:t>
            </a:r>
            <a:r>
              <a:rPr lang="es-EC" dirty="0"/>
              <a:t>(</a:t>
            </a:r>
            <a:r>
              <a:rPr lang="es-EC" dirty="0" err="1"/>
              <a:t>created_at</a:t>
            </a:r>
            <a:r>
              <a:rPr lang="es-EC" dirty="0"/>
              <a:t> = </a:t>
            </a:r>
            <a:r>
              <a:rPr lang="es-EC" dirty="0" err="1"/>
              <a:t>with_tz</a:t>
            </a:r>
            <a:r>
              <a:rPr lang="es-EC" dirty="0"/>
              <a:t>(</a:t>
            </a:r>
            <a:r>
              <a:rPr lang="es-EC" dirty="0" err="1"/>
              <a:t>created_at</a:t>
            </a:r>
            <a:r>
              <a:rPr lang="es-EC" dirty="0"/>
              <a:t>, </a:t>
            </a:r>
            <a:r>
              <a:rPr lang="es-EC" dirty="0" err="1"/>
              <a:t>tz</a:t>
            </a:r>
            <a:r>
              <a:rPr lang="es-EC" dirty="0"/>
              <a:t> = "</a:t>
            </a:r>
            <a:r>
              <a:rPr lang="es-EC" dirty="0" err="1"/>
              <a:t>America</a:t>
            </a:r>
            <a:r>
              <a:rPr lang="es-EC" dirty="0"/>
              <a:t>/</a:t>
            </a:r>
            <a:r>
              <a:rPr lang="es-EC" dirty="0" err="1"/>
              <a:t>Bogota</a:t>
            </a:r>
            <a:r>
              <a:rPr lang="es-EC" dirty="0"/>
              <a:t>") )</a:t>
            </a:r>
          </a:p>
          <a:p>
            <a:endParaRPr lang="es-EC" dirty="0"/>
          </a:p>
          <a:p>
            <a:r>
              <a:rPr lang="es-EC" dirty="0" err="1"/>
              <a:t>saveRDS</a:t>
            </a:r>
            <a:r>
              <a:rPr lang="es-EC" dirty="0"/>
              <a:t>(</a:t>
            </a:r>
            <a:r>
              <a:rPr lang="es-EC" dirty="0" err="1"/>
              <a:t>usersTL,file</a:t>
            </a:r>
            <a:r>
              <a:rPr lang="es-EC" dirty="0"/>
              <a:t> = "</a:t>
            </a:r>
            <a:r>
              <a:rPr lang="es-EC" dirty="0" err="1"/>
              <a:t>usersTL.rds</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65375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E7BFBFD-D2C9-4955-A0B5-E751AD476177}"/>
              </a:ext>
            </a:extLst>
          </p:cNvPr>
          <p:cNvPicPr>
            <a:picLocks noChangeAspect="1"/>
          </p:cNvPicPr>
          <p:nvPr/>
        </p:nvPicPr>
        <p:blipFill>
          <a:blip r:embed="rId3"/>
          <a:stretch>
            <a:fillRect/>
          </a:stretch>
        </p:blipFill>
        <p:spPr>
          <a:xfrm>
            <a:off x="380592" y="485947"/>
            <a:ext cx="11263086" cy="5812939"/>
          </a:xfrm>
          <a:prstGeom prst="rect">
            <a:avLst/>
          </a:prstGeom>
        </p:spPr>
      </p:pic>
    </p:spTree>
    <p:extLst>
      <p:ext uri="{BB962C8B-B14F-4D97-AF65-F5344CB8AC3E}">
        <p14:creationId xmlns:p14="http://schemas.microsoft.com/office/powerpoint/2010/main" val="1981582698"/>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3063</Words>
  <Application>Microsoft Office PowerPoint</Application>
  <PresentationFormat>Panorámica</PresentationFormat>
  <Paragraphs>380</Paragraphs>
  <Slides>55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55</vt:i4>
      </vt:variant>
    </vt:vector>
  </HeadingPairs>
  <TitlesOfParts>
    <vt:vector size="63" baseType="lpstr">
      <vt:lpstr>Arial</vt:lpstr>
      <vt:lpstr>Bahnschrift Light</vt:lpstr>
      <vt:lpstr>Calibri</vt:lpstr>
      <vt:lpstr>Calibri Light</vt:lpstr>
      <vt:lpstr>Dubai</vt:lpstr>
      <vt:lpstr>Dubai Medium</vt:lpstr>
      <vt:lpstr>Roboto</vt:lpstr>
      <vt:lpstr>Tema de Office</vt:lpstr>
      <vt:lpstr>Análisis de Redes Sociales</vt:lpstr>
      <vt:lpstr>Presentación de PowerPoint</vt:lpstr>
      <vt:lpstr>Presentación de PowerPoint</vt:lpstr>
      <vt:lpstr>Contexto</vt:lpstr>
      <vt:lpstr>Presentación de PowerPoint</vt:lpstr>
      <vt:lpstr>Presentación de PowerPoint</vt:lpstr>
      <vt:lpstr>Empecemos…. Programemos</vt:lpstr>
      <vt:lpstr>Programemos….</vt:lpstr>
      <vt:lpstr>Presentación de PowerPoint</vt:lpstr>
      <vt:lpstr>Programemos….</vt:lpstr>
      <vt:lpstr>Presentación de PowerPoint</vt:lpstr>
      <vt:lpstr>Programemos….</vt:lpstr>
      <vt:lpstr>Presentación de PowerPoint</vt:lpstr>
      <vt:lpstr>Presentación de PowerPoint</vt:lpstr>
      <vt:lpstr>Presentación de PowerPoint</vt:lpstr>
      <vt:lpstr>Presentación de PowerPoint</vt:lpstr>
      <vt:lpstr>Presentación de PowerPoint</vt:lpstr>
      <vt:lpstr>Presentación de PowerPoint</vt:lpstr>
      <vt:lpstr>Programemos….</vt:lpstr>
      <vt:lpstr>Presentación de PowerPoint</vt:lpstr>
      <vt:lpstr>Programemos….</vt:lpstr>
      <vt:lpstr>Programemos….</vt:lpstr>
      <vt:lpstr>Programemos….</vt:lpstr>
      <vt:lpstr>Programemos….</vt:lpstr>
      <vt:lpstr>Programemos….</vt:lpstr>
      <vt:lpstr>Presentación de PowerPoint</vt:lpstr>
      <vt:lpstr>Temas relacionados</vt:lpstr>
      <vt:lpstr>A programar </vt:lpstr>
      <vt:lpstr>Presentación de PowerPoint</vt:lpstr>
      <vt:lpstr>A programar </vt:lpstr>
      <vt:lpstr>Programemos….</vt:lpstr>
      <vt:lpstr>Programemos….</vt:lpstr>
      <vt:lpstr>Programemos….</vt:lpstr>
      <vt:lpstr>Programemos….</vt:lpstr>
      <vt:lpstr> “Topic Modeling – LDA”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Ejemplo de Entregable Ejemplo de Post Ejemplo nota de prensa</vt:lpstr>
      <vt:lpstr>Presentación de PowerPoint</vt:lpstr>
      <vt:lpstr>Presentación de PowerPoint</vt:lpstr>
      <vt:lpstr>Presentación de PowerPoint</vt:lpstr>
      <vt:lpstr>Presentación de PowerPoint</vt:lpstr>
      <vt:lpstr>Presentación de PowerPoint</vt:lpstr>
      <vt:lpstr>Clasificar el sentimiento de los tweets -&gt;  MACHINE LEARNING  Identificar a quien le pertenece un tweet -&gt; MACHINE LEARNING  N-gramas como herramienta de comunicación  Twitter Network Analysis</vt:lpstr>
      <vt:lpstr>Presentación de PowerPoint</vt:lpstr>
      <vt:lpstr>Conclusiones</vt:lpstr>
      <vt:lpstr>Conclusiones</vt:lpstr>
      <vt:lpstr>Presentación de PowerPoint</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Redes Sociales</dc:title>
  <dc:creator>Roberto Esteves</dc:creator>
  <cp:lastModifiedBy>Roberto Esteves</cp:lastModifiedBy>
  <cp:revision>16</cp:revision>
  <dcterms:created xsi:type="dcterms:W3CDTF">2020-03-25T22:28:30Z</dcterms:created>
  <dcterms:modified xsi:type="dcterms:W3CDTF">2020-07-03T01:55:41Z</dcterms:modified>
</cp:coreProperties>
</file>