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301" r:id="rId2"/>
    <p:sldId id="610" r:id="rId3"/>
    <p:sldId id="611" r:id="rId4"/>
    <p:sldId id="613" r:id="rId5"/>
    <p:sldId id="614" r:id="rId6"/>
    <p:sldId id="330" r:id="rId7"/>
    <p:sldId id="372" r:id="rId8"/>
    <p:sldId id="332" r:id="rId9"/>
    <p:sldId id="342" r:id="rId10"/>
    <p:sldId id="333" r:id="rId11"/>
    <p:sldId id="340" r:id="rId12"/>
    <p:sldId id="335" r:id="rId13"/>
    <p:sldId id="350" r:id="rId14"/>
    <p:sldId id="343" r:id="rId15"/>
    <p:sldId id="355" r:id="rId16"/>
    <p:sldId id="360" r:id="rId17"/>
    <p:sldId id="361" r:id="rId18"/>
    <p:sldId id="359" r:id="rId19"/>
    <p:sldId id="367" r:id="rId20"/>
    <p:sldId id="353" r:id="rId21"/>
    <p:sldId id="363" r:id="rId22"/>
    <p:sldId id="365" r:id="rId23"/>
    <p:sldId id="366" r:id="rId24"/>
    <p:sldId id="369" r:id="rId25"/>
    <p:sldId id="258" r:id="rId26"/>
    <p:sldId id="344" r:id="rId27"/>
    <p:sldId id="331" r:id="rId28"/>
    <p:sldId id="334" r:id="rId29"/>
    <p:sldId id="336" r:id="rId30"/>
    <p:sldId id="339" r:id="rId31"/>
    <p:sldId id="341" r:id="rId32"/>
    <p:sldId id="345" r:id="rId33"/>
    <p:sldId id="347" r:id="rId34"/>
    <p:sldId id="349" r:id="rId35"/>
    <p:sldId id="323" r:id="rId36"/>
    <p:sldId id="371" r:id="rId37"/>
    <p:sldId id="352" r:id="rId38"/>
    <p:sldId id="356" r:id="rId39"/>
    <p:sldId id="357" r:id="rId40"/>
    <p:sldId id="364" r:id="rId41"/>
    <p:sldId id="370" r:id="rId42"/>
    <p:sldId id="362" r:id="rId43"/>
    <p:sldId id="615" r:id="rId44"/>
    <p:sldId id="616" r:id="rId45"/>
    <p:sldId id="373" r:id="rId46"/>
    <p:sldId id="354" r:id="rId47"/>
    <p:sldId id="368" r:id="rId48"/>
    <p:sldId id="29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914D"/>
    <a:srgbClr val="EEF8FD"/>
    <a:srgbClr val="008DC4"/>
    <a:srgbClr val="FFFFFF"/>
    <a:srgbClr val="809AC1"/>
    <a:srgbClr val="A8B3C4"/>
    <a:srgbClr val="5CBF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00" autoAdjust="0"/>
    <p:restoredTop sz="94660"/>
  </p:normalViewPr>
  <p:slideViewPr>
    <p:cSldViewPr snapToGrid="0">
      <p:cViewPr>
        <p:scale>
          <a:sx n="70" d="100"/>
          <a:sy n="70" d="100"/>
        </p:scale>
        <p:origin x="864" y="90"/>
      </p:cViewPr>
      <p:guideLst/>
    </p:cSldViewPr>
  </p:slideViewPr>
  <p:notesTextViewPr>
    <p:cViewPr>
      <p:scale>
        <a:sx n="3" d="2"/>
        <a:sy n="3" d="2"/>
      </p:scale>
      <p:origin x="0" y="0"/>
    </p:cViewPr>
  </p:notesTextViewPr>
  <p:sorterViewPr>
    <p:cViewPr>
      <p:scale>
        <a:sx n="50" d="100"/>
        <a:sy n="50" d="100"/>
      </p:scale>
      <p:origin x="0" y="-375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ADA3EE-08B7-4128-9FD9-37E2BFCCF5B1}" type="datetimeFigureOut">
              <a:rPr lang="es-EC" smtClean="0"/>
              <a:t>19/5/2020</a:t>
            </a:fld>
            <a:endParaRPr lang="es-EC"/>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3234C5-43F4-44B6-B145-0A63F14A2208}" type="slidenum">
              <a:rPr lang="es-EC" smtClean="0"/>
              <a:t>‹Nº›</a:t>
            </a:fld>
            <a:endParaRPr lang="es-EC"/>
          </a:p>
        </p:txBody>
      </p:sp>
    </p:spTree>
    <p:extLst>
      <p:ext uri="{BB962C8B-B14F-4D97-AF65-F5344CB8AC3E}">
        <p14:creationId xmlns:p14="http://schemas.microsoft.com/office/powerpoint/2010/main" val="2397329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fdc22cb87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fdc22cb87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1045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EA1A81-192D-4278-B969-808D84990D4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85E98F3B-7B97-413A-88DE-6976F3F74C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BFA5E059-991A-4D1B-A03A-78BC1A95ACC1}"/>
              </a:ext>
            </a:extLst>
          </p:cNvPr>
          <p:cNvSpPr>
            <a:spLocks noGrp="1"/>
          </p:cNvSpPr>
          <p:nvPr>
            <p:ph type="dt" sz="half" idx="10"/>
          </p:nvPr>
        </p:nvSpPr>
        <p:spPr/>
        <p:txBody>
          <a:bodyPr/>
          <a:lstStyle/>
          <a:p>
            <a:fld id="{96FFF4BA-95EE-4541-9DB6-9082F159B665}" type="datetimeFigureOut">
              <a:rPr lang="en-US" smtClean="0"/>
              <a:t>5/19/2020</a:t>
            </a:fld>
            <a:endParaRPr lang="en-US"/>
          </a:p>
        </p:txBody>
      </p:sp>
      <p:sp>
        <p:nvSpPr>
          <p:cNvPr id="5" name="Marcador de pie de página 4">
            <a:extLst>
              <a:ext uri="{FF2B5EF4-FFF2-40B4-BE49-F238E27FC236}">
                <a16:creationId xmlns:a16="http://schemas.microsoft.com/office/drawing/2014/main" id="{399FDFD0-A8BB-44FA-90B5-E19D251C8473}"/>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2BDF75BC-911F-418E-BA0B-4FCDB3D5143C}"/>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3834071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A4B8E6-838B-4539-B859-E1F1ED4A101E}"/>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28449694-5E5B-4FCC-9A1C-299E2F192E5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E7D078CD-5C9C-4A90-980B-991510517C6B}"/>
              </a:ext>
            </a:extLst>
          </p:cNvPr>
          <p:cNvSpPr>
            <a:spLocks noGrp="1"/>
          </p:cNvSpPr>
          <p:nvPr>
            <p:ph type="dt" sz="half" idx="10"/>
          </p:nvPr>
        </p:nvSpPr>
        <p:spPr/>
        <p:txBody>
          <a:bodyPr/>
          <a:lstStyle/>
          <a:p>
            <a:fld id="{96FFF4BA-95EE-4541-9DB6-9082F159B665}" type="datetimeFigureOut">
              <a:rPr lang="en-US" smtClean="0"/>
              <a:t>5/19/2020</a:t>
            </a:fld>
            <a:endParaRPr lang="en-US"/>
          </a:p>
        </p:txBody>
      </p:sp>
      <p:sp>
        <p:nvSpPr>
          <p:cNvPr id="5" name="Marcador de pie de página 4">
            <a:extLst>
              <a:ext uri="{FF2B5EF4-FFF2-40B4-BE49-F238E27FC236}">
                <a16:creationId xmlns:a16="http://schemas.microsoft.com/office/drawing/2014/main" id="{8C36D716-0FB2-4FEA-BFAA-D5BF88A9E8ED}"/>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AC5F1B4A-C55A-4B19-9729-98C29FF0665C}"/>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4052561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F39847A-2188-4FDA-BAFE-331B9C15897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65E1E03C-0288-4267-815C-D055FE57371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119370B4-5613-44BD-9EC0-A6F5E3AA81D1}"/>
              </a:ext>
            </a:extLst>
          </p:cNvPr>
          <p:cNvSpPr>
            <a:spLocks noGrp="1"/>
          </p:cNvSpPr>
          <p:nvPr>
            <p:ph type="dt" sz="half" idx="10"/>
          </p:nvPr>
        </p:nvSpPr>
        <p:spPr/>
        <p:txBody>
          <a:bodyPr/>
          <a:lstStyle/>
          <a:p>
            <a:fld id="{96FFF4BA-95EE-4541-9DB6-9082F159B665}" type="datetimeFigureOut">
              <a:rPr lang="en-US" smtClean="0"/>
              <a:t>5/19/2020</a:t>
            </a:fld>
            <a:endParaRPr lang="en-US"/>
          </a:p>
        </p:txBody>
      </p:sp>
      <p:sp>
        <p:nvSpPr>
          <p:cNvPr id="5" name="Marcador de pie de página 4">
            <a:extLst>
              <a:ext uri="{FF2B5EF4-FFF2-40B4-BE49-F238E27FC236}">
                <a16:creationId xmlns:a16="http://schemas.microsoft.com/office/drawing/2014/main" id="{24D5256E-F32D-4475-B4EB-06013B549338}"/>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DC1BAAD4-7DB4-47E5-837C-B8CAD030204E}"/>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788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631E50-896A-437C-8295-A710E1642EE7}"/>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9F611678-59A7-46F7-B58C-140D9108318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99E52DF3-7090-4B64-A85F-8F2D1F349F7D}"/>
              </a:ext>
            </a:extLst>
          </p:cNvPr>
          <p:cNvSpPr>
            <a:spLocks noGrp="1"/>
          </p:cNvSpPr>
          <p:nvPr>
            <p:ph type="dt" sz="half" idx="10"/>
          </p:nvPr>
        </p:nvSpPr>
        <p:spPr/>
        <p:txBody>
          <a:bodyPr/>
          <a:lstStyle/>
          <a:p>
            <a:fld id="{96FFF4BA-95EE-4541-9DB6-9082F159B665}" type="datetimeFigureOut">
              <a:rPr lang="en-US" smtClean="0"/>
              <a:t>5/19/2020</a:t>
            </a:fld>
            <a:endParaRPr lang="en-US"/>
          </a:p>
        </p:txBody>
      </p:sp>
      <p:sp>
        <p:nvSpPr>
          <p:cNvPr id="5" name="Marcador de pie de página 4">
            <a:extLst>
              <a:ext uri="{FF2B5EF4-FFF2-40B4-BE49-F238E27FC236}">
                <a16:creationId xmlns:a16="http://schemas.microsoft.com/office/drawing/2014/main" id="{2DC4A8DD-0663-42CC-9708-29E9C5CDEF13}"/>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1E9FC034-4833-463F-B76F-2E8CCC89791C}"/>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2386803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DCB9ED-6B19-4ADF-AD48-B0B7E0E9ACE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7BD148CD-0E68-4D64-A6C8-3CBE1E1069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EBC9352-52BE-44F4-AF8D-C50686073E54}"/>
              </a:ext>
            </a:extLst>
          </p:cNvPr>
          <p:cNvSpPr>
            <a:spLocks noGrp="1"/>
          </p:cNvSpPr>
          <p:nvPr>
            <p:ph type="dt" sz="half" idx="10"/>
          </p:nvPr>
        </p:nvSpPr>
        <p:spPr/>
        <p:txBody>
          <a:bodyPr/>
          <a:lstStyle/>
          <a:p>
            <a:fld id="{96FFF4BA-95EE-4541-9DB6-9082F159B665}" type="datetimeFigureOut">
              <a:rPr lang="en-US" smtClean="0"/>
              <a:t>5/19/2020</a:t>
            </a:fld>
            <a:endParaRPr lang="en-US"/>
          </a:p>
        </p:txBody>
      </p:sp>
      <p:sp>
        <p:nvSpPr>
          <p:cNvPr id="5" name="Marcador de pie de página 4">
            <a:extLst>
              <a:ext uri="{FF2B5EF4-FFF2-40B4-BE49-F238E27FC236}">
                <a16:creationId xmlns:a16="http://schemas.microsoft.com/office/drawing/2014/main" id="{F3CE46C2-44D5-4F61-B519-4F11555C5F41}"/>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47D2E756-B1AB-4B56-829D-517E846D7EB6}"/>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1457981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C91257-C520-4480-BDEA-C129E41121D3}"/>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288A2062-ECB8-4E5A-909C-A69C63883D9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89FA792C-5636-4C2E-80CC-0BD303E4611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21EA2F69-E58A-41E2-A661-A8586C7F6E1B}"/>
              </a:ext>
            </a:extLst>
          </p:cNvPr>
          <p:cNvSpPr>
            <a:spLocks noGrp="1"/>
          </p:cNvSpPr>
          <p:nvPr>
            <p:ph type="dt" sz="half" idx="10"/>
          </p:nvPr>
        </p:nvSpPr>
        <p:spPr/>
        <p:txBody>
          <a:bodyPr/>
          <a:lstStyle/>
          <a:p>
            <a:fld id="{96FFF4BA-95EE-4541-9DB6-9082F159B665}" type="datetimeFigureOut">
              <a:rPr lang="en-US" smtClean="0"/>
              <a:t>5/19/2020</a:t>
            </a:fld>
            <a:endParaRPr lang="en-US"/>
          </a:p>
        </p:txBody>
      </p:sp>
      <p:sp>
        <p:nvSpPr>
          <p:cNvPr id="6" name="Marcador de pie de página 5">
            <a:extLst>
              <a:ext uri="{FF2B5EF4-FFF2-40B4-BE49-F238E27FC236}">
                <a16:creationId xmlns:a16="http://schemas.microsoft.com/office/drawing/2014/main" id="{9B99DED1-B78E-4159-9ED0-A8FDE1AEEFE0}"/>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EA2F13DB-93B5-4A4A-8A5C-B6FD2C2ED5F4}"/>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3110895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51A448-A3CB-4AF1-8FB3-1489847D3F1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7C791E2B-8903-4972-8322-34A82E06EA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E665C69-B24A-49D2-A5F8-34E4C1EB539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1004C16B-BFCD-4C95-8D20-B380B85FEB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0C01102-1847-490B-A3E3-050C9B72C85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C02B343A-7DD9-48CD-B5BA-781A3D6D5C9E}"/>
              </a:ext>
            </a:extLst>
          </p:cNvPr>
          <p:cNvSpPr>
            <a:spLocks noGrp="1"/>
          </p:cNvSpPr>
          <p:nvPr>
            <p:ph type="dt" sz="half" idx="10"/>
          </p:nvPr>
        </p:nvSpPr>
        <p:spPr/>
        <p:txBody>
          <a:bodyPr/>
          <a:lstStyle/>
          <a:p>
            <a:fld id="{96FFF4BA-95EE-4541-9DB6-9082F159B665}" type="datetimeFigureOut">
              <a:rPr lang="en-US" smtClean="0"/>
              <a:t>5/19/2020</a:t>
            </a:fld>
            <a:endParaRPr lang="en-US"/>
          </a:p>
        </p:txBody>
      </p:sp>
      <p:sp>
        <p:nvSpPr>
          <p:cNvPr id="8" name="Marcador de pie de página 7">
            <a:extLst>
              <a:ext uri="{FF2B5EF4-FFF2-40B4-BE49-F238E27FC236}">
                <a16:creationId xmlns:a16="http://schemas.microsoft.com/office/drawing/2014/main" id="{CF84EEC2-7955-4BC4-84F8-BF625183F388}"/>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BAFB9615-6A70-41A4-B41D-543C6CE4A6E5}"/>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3163221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5D7833-033A-4E2F-969A-12EAE2D207CE}"/>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A7C61560-3419-4A1B-A98D-26A3E52DAFB8}"/>
              </a:ext>
            </a:extLst>
          </p:cNvPr>
          <p:cNvSpPr>
            <a:spLocks noGrp="1"/>
          </p:cNvSpPr>
          <p:nvPr>
            <p:ph type="dt" sz="half" idx="10"/>
          </p:nvPr>
        </p:nvSpPr>
        <p:spPr/>
        <p:txBody>
          <a:bodyPr/>
          <a:lstStyle/>
          <a:p>
            <a:fld id="{96FFF4BA-95EE-4541-9DB6-9082F159B665}" type="datetimeFigureOut">
              <a:rPr lang="en-US" smtClean="0"/>
              <a:t>5/19/2020</a:t>
            </a:fld>
            <a:endParaRPr lang="en-US"/>
          </a:p>
        </p:txBody>
      </p:sp>
      <p:sp>
        <p:nvSpPr>
          <p:cNvPr id="4" name="Marcador de pie de página 3">
            <a:extLst>
              <a:ext uri="{FF2B5EF4-FFF2-40B4-BE49-F238E27FC236}">
                <a16:creationId xmlns:a16="http://schemas.microsoft.com/office/drawing/2014/main" id="{7D3B0A86-F1DC-4958-A342-83C718430815}"/>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7C4BC87F-1879-4969-AD66-7DB6DDD2B339}"/>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3964095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504F7B4-CF65-4E97-ABA3-AFF7BE27918B}"/>
              </a:ext>
            </a:extLst>
          </p:cNvPr>
          <p:cNvSpPr>
            <a:spLocks noGrp="1"/>
          </p:cNvSpPr>
          <p:nvPr>
            <p:ph type="dt" sz="half" idx="10"/>
          </p:nvPr>
        </p:nvSpPr>
        <p:spPr/>
        <p:txBody>
          <a:bodyPr/>
          <a:lstStyle/>
          <a:p>
            <a:fld id="{96FFF4BA-95EE-4541-9DB6-9082F159B665}" type="datetimeFigureOut">
              <a:rPr lang="en-US" smtClean="0"/>
              <a:t>5/19/2020</a:t>
            </a:fld>
            <a:endParaRPr lang="en-US"/>
          </a:p>
        </p:txBody>
      </p:sp>
      <p:sp>
        <p:nvSpPr>
          <p:cNvPr id="3" name="Marcador de pie de página 2">
            <a:extLst>
              <a:ext uri="{FF2B5EF4-FFF2-40B4-BE49-F238E27FC236}">
                <a16:creationId xmlns:a16="http://schemas.microsoft.com/office/drawing/2014/main" id="{C115FB0F-4CB5-4D86-9A1D-7B1456706121}"/>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99044DCE-B9D7-41FD-9103-A3C548C0CC40}"/>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1609936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C42B50-2F9A-46E4-91AF-73F17BB66A7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247F302E-E82A-46B5-A894-68A5F12C44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3D429850-F3A4-45E4-AC1D-D21818BE4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6BC6BD2-0909-4DA4-A907-CB0912983468}"/>
              </a:ext>
            </a:extLst>
          </p:cNvPr>
          <p:cNvSpPr>
            <a:spLocks noGrp="1"/>
          </p:cNvSpPr>
          <p:nvPr>
            <p:ph type="dt" sz="half" idx="10"/>
          </p:nvPr>
        </p:nvSpPr>
        <p:spPr/>
        <p:txBody>
          <a:bodyPr/>
          <a:lstStyle/>
          <a:p>
            <a:fld id="{96FFF4BA-95EE-4541-9DB6-9082F159B665}" type="datetimeFigureOut">
              <a:rPr lang="en-US" smtClean="0"/>
              <a:t>5/19/2020</a:t>
            </a:fld>
            <a:endParaRPr lang="en-US"/>
          </a:p>
        </p:txBody>
      </p:sp>
      <p:sp>
        <p:nvSpPr>
          <p:cNvPr id="6" name="Marcador de pie de página 5">
            <a:extLst>
              <a:ext uri="{FF2B5EF4-FFF2-40B4-BE49-F238E27FC236}">
                <a16:creationId xmlns:a16="http://schemas.microsoft.com/office/drawing/2014/main" id="{29280996-1DE1-42B2-9751-25312FA25322}"/>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A62A7677-266C-4201-9943-83A6124041BB}"/>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831189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AE17DD-410D-4DF2-89D1-8B5C5732D23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4AC8F5E8-D0CA-4541-A71E-7D3FFCA5CA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06DE8666-CA28-44FB-8537-B416CD2F7C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E2C4813-E44B-48A0-A545-21793F49C062}"/>
              </a:ext>
            </a:extLst>
          </p:cNvPr>
          <p:cNvSpPr>
            <a:spLocks noGrp="1"/>
          </p:cNvSpPr>
          <p:nvPr>
            <p:ph type="dt" sz="half" idx="10"/>
          </p:nvPr>
        </p:nvSpPr>
        <p:spPr/>
        <p:txBody>
          <a:bodyPr/>
          <a:lstStyle/>
          <a:p>
            <a:fld id="{96FFF4BA-95EE-4541-9DB6-9082F159B665}" type="datetimeFigureOut">
              <a:rPr lang="en-US" smtClean="0"/>
              <a:t>5/19/2020</a:t>
            </a:fld>
            <a:endParaRPr lang="en-US"/>
          </a:p>
        </p:txBody>
      </p:sp>
      <p:sp>
        <p:nvSpPr>
          <p:cNvPr id="6" name="Marcador de pie de página 5">
            <a:extLst>
              <a:ext uri="{FF2B5EF4-FFF2-40B4-BE49-F238E27FC236}">
                <a16:creationId xmlns:a16="http://schemas.microsoft.com/office/drawing/2014/main" id="{31D93740-A043-4801-832A-94A13751ABCF}"/>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FF62DB72-EC65-4F47-AD4D-E1F0AFC30A9B}"/>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829602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737A2DA-1150-4118-A299-26FAF743B3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F6EFF1BA-C58E-46EA-8748-A652338AD1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CAB3B784-53EA-4E82-8568-8BEB6628BB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FF4BA-95EE-4541-9DB6-9082F159B665}" type="datetimeFigureOut">
              <a:rPr lang="en-US" smtClean="0"/>
              <a:t>5/19/2020</a:t>
            </a:fld>
            <a:endParaRPr lang="en-US"/>
          </a:p>
        </p:txBody>
      </p:sp>
      <p:sp>
        <p:nvSpPr>
          <p:cNvPr id="5" name="Marcador de pie de página 4">
            <a:extLst>
              <a:ext uri="{FF2B5EF4-FFF2-40B4-BE49-F238E27FC236}">
                <a16:creationId xmlns:a16="http://schemas.microsoft.com/office/drawing/2014/main" id="{547D0407-68C6-4DEB-A119-82229F3E81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36119D7C-2C8E-458E-B4A0-BB5317E142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7081A3-AF06-4A44-B2F3-053CEBB6E237}" type="slidenum">
              <a:rPr lang="en-US" smtClean="0"/>
              <a:t>‹Nº›</a:t>
            </a:fld>
            <a:endParaRPr lang="en-US"/>
          </a:p>
        </p:txBody>
      </p:sp>
    </p:spTree>
    <p:extLst>
      <p:ext uri="{BB962C8B-B14F-4D97-AF65-F5344CB8AC3E}">
        <p14:creationId xmlns:p14="http://schemas.microsoft.com/office/powerpoint/2010/main" val="12017315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www.oracle.com/mx/data-science/what-is-data-science.html"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www.oracle.com/mx/data-science/what-is-data-science.html"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www.expreso.ec/actualidad/coronavirus-guayaquil-gritado-ayuda-8-000-veces-twitter-8688.html" TargetMode="External"/><Relationship Id="rId5" Type="http://schemas.openxmlformats.org/officeDocument/2006/relationships/hyperlink" Target="https://medium.com/@restevesd/guayaquil-ha-gritado-en-twitter-por-ayuda-8000-veces-c2aa3cf436b" TargetMode="Externa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morethanbooks.eu/topic-modeling-introduccion/" TargetMode="External"/><Relationship Id="rId7"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medium.com/@restevesd" TargetMode="External"/><Relationship Id="rId5" Type="http://schemas.openxmlformats.org/officeDocument/2006/relationships/hyperlink" Target="https://github.com/restevesd/AnalisisRedes" TargetMode="External"/><Relationship Id="rId4" Type="http://schemas.openxmlformats.org/officeDocument/2006/relationships/hyperlink" Target="https://es.wikipedia.org/wiki/Latent_Dirichlet_Allocation"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www.oracle.com/mx/data-science/what-is-data-science.html"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73D133C-8FC9-4C8C-BE6D-3419CB59F884}"/>
              </a:ext>
            </a:extLst>
          </p:cNvPr>
          <p:cNvPicPr>
            <a:picLocks noChangeAspect="1"/>
          </p:cNvPicPr>
          <p:nvPr/>
        </p:nvPicPr>
        <p:blipFill rotWithShape="1">
          <a:blip r:embed="rId2">
            <a:duotone>
              <a:schemeClr val="accent3">
                <a:shade val="45000"/>
                <a:satMod val="135000"/>
              </a:schemeClr>
              <a:prstClr val="white"/>
            </a:duotone>
          </a:blip>
          <a:srcRect l="72407"/>
          <a:stretch/>
        </p:blipFill>
        <p:spPr>
          <a:xfrm>
            <a:off x="0" y="0"/>
            <a:ext cx="3749039" cy="6858000"/>
          </a:xfrm>
          <a:prstGeom prst="rect">
            <a:avLst/>
          </a:prstGeom>
        </p:spPr>
      </p:pic>
      <p:pic>
        <p:nvPicPr>
          <p:cNvPr id="8" name="Imagen 7">
            <a:extLst>
              <a:ext uri="{FF2B5EF4-FFF2-40B4-BE49-F238E27FC236}">
                <a16:creationId xmlns:a16="http://schemas.microsoft.com/office/drawing/2014/main" id="{73B2D470-5C4B-4727-8CB2-1E56DBE81DB5}"/>
              </a:ext>
            </a:extLst>
          </p:cNvPr>
          <p:cNvPicPr>
            <a:picLocks noChangeAspect="1"/>
          </p:cNvPicPr>
          <p:nvPr/>
        </p:nvPicPr>
        <p:blipFill rotWithShape="1">
          <a:blip r:embed="rId2">
            <a:duotone>
              <a:schemeClr val="accent3">
                <a:shade val="45000"/>
                <a:satMod val="135000"/>
              </a:schemeClr>
              <a:prstClr val="white"/>
            </a:duotone>
          </a:blip>
          <a:srcRect l="25833"/>
          <a:stretch/>
        </p:blipFill>
        <p:spPr>
          <a:xfrm flipH="1">
            <a:off x="3735975" y="0"/>
            <a:ext cx="8456024" cy="6858000"/>
          </a:xfrm>
          <a:prstGeom prst="rect">
            <a:avLst/>
          </a:prstGeom>
        </p:spPr>
      </p:pic>
      <p:sp>
        <p:nvSpPr>
          <p:cNvPr id="2" name="Título 1">
            <a:extLst>
              <a:ext uri="{FF2B5EF4-FFF2-40B4-BE49-F238E27FC236}">
                <a16:creationId xmlns:a16="http://schemas.microsoft.com/office/drawing/2014/main" id="{02A32019-3379-4DDD-85F7-F61F96F6E4D2}"/>
              </a:ext>
            </a:extLst>
          </p:cNvPr>
          <p:cNvSpPr>
            <a:spLocks noGrp="1"/>
          </p:cNvSpPr>
          <p:nvPr>
            <p:ph type="ctrTitle"/>
          </p:nvPr>
        </p:nvSpPr>
        <p:spPr>
          <a:xfrm>
            <a:off x="468650" y="816407"/>
            <a:ext cx="6547716" cy="2599530"/>
          </a:xfrm>
        </p:spPr>
        <p:txBody>
          <a:bodyPr anchor="t">
            <a:noAutofit/>
          </a:bodyPr>
          <a:lstStyle/>
          <a:p>
            <a:pPr algn="l"/>
            <a:r>
              <a:rPr lang="es-US" b="1" dirty="0">
                <a:solidFill>
                  <a:schemeClr val="accent1">
                    <a:lumMod val="75000"/>
                  </a:schemeClr>
                </a:solidFill>
                <a:latin typeface="Dubai Medium" panose="020B0603030403030204" pitchFamily="34" charset="-78"/>
                <a:ea typeface="+mn-ea"/>
                <a:cs typeface="Dubai Medium" panose="020B0603030403030204" pitchFamily="34" charset="-78"/>
              </a:rPr>
              <a:t>Análisis de Redes Sociales</a:t>
            </a:r>
            <a:endParaRPr lang="en-US" b="1" dirty="0">
              <a:solidFill>
                <a:schemeClr val="accent1">
                  <a:lumMod val="75000"/>
                </a:schemeClr>
              </a:solidFill>
              <a:latin typeface="Dubai Medium" panose="020B0603030403030204" pitchFamily="34" charset="-78"/>
              <a:ea typeface="+mn-ea"/>
              <a:cs typeface="Dubai Medium" panose="020B0603030403030204" pitchFamily="34" charset="-78"/>
            </a:endParaRPr>
          </a:p>
        </p:txBody>
      </p:sp>
      <p:sp>
        <p:nvSpPr>
          <p:cNvPr id="3" name="Subtítulo 2">
            <a:extLst>
              <a:ext uri="{FF2B5EF4-FFF2-40B4-BE49-F238E27FC236}">
                <a16:creationId xmlns:a16="http://schemas.microsoft.com/office/drawing/2014/main" id="{2F82AE5A-F70B-424A-BD0F-CAD38B351388}"/>
              </a:ext>
            </a:extLst>
          </p:cNvPr>
          <p:cNvSpPr>
            <a:spLocks noGrp="1"/>
          </p:cNvSpPr>
          <p:nvPr>
            <p:ph type="subTitle" idx="1"/>
          </p:nvPr>
        </p:nvSpPr>
        <p:spPr>
          <a:xfrm>
            <a:off x="576224" y="2647935"/>
            <a:ext cx="6547715" cy="768002"/>
          </a:xfrm>
        </p:spPr>
        <p:txBody>
          <a:bodyPr anchor="b">
            <a:noAutofit/>
          </a:bodyPr>
          <a:lstStyle/>
          <a:p>
            <a:pPr algn="l"/>
            <a:r>
              <a:rPr lang="es-US" sz="4000" dirty="0">
                <a:solidFill>
                  <a:srgbClr val="000000"/>
                </a:solidFill>
                <a:latin typeface="Dubai" panose="020B0503030403030204" pitchFamily="34" charset="-78"/>
                <a:ea typeface="+mj-ea"/>
                <a:cs typeface="Dubai" panose="020B0503030403030204" pitchFamily="34" charset="-78"/>
              </a:rPr>
              <a:t>Caso #</a:t>
            </a:r>
            <a:r>
              <a:rPr lang="es-US" sz="4000" dirty="0" err="1">
                <a:solidFill>
                  <a:srgbClr val="000000"/>
                </a:solidFill>
                <a:latin typeface="Dubai" panose="020B0503030403030204" pitchFamily="34" charset="-78"/>
                <a:ea typeface="+mj-ea"/>
                <a:cs typeface="Dubai" panose="020B0503030403030204" pitchFamily="34" charset="-78"/>
              </a:rPr>
              <a:t>CoronaVirus</a:t>
            </a:r>
            <a:endParaRPr lang="en-US" sz="4000" dirty="0">
              <a:solidFill>
                <a:srgbClr val="000000"/>
              </a:solidFill>
              <a:latin typeface="Dubai" panose="020B0503030403030204" pitchFamily="34" charset="-78"/>
              <a:ea typeface="+mj-ea"/>
              <a:cs typeface="Dubai" panose="020B0503030403030204" pitchFamily="34" charset="-78"/>
            </a:endParaRPr>
          </a:p>
        </p:txBody>
      </p:sp>
      <p:sp>
        <p:nvSpPr>
          <p:cNvPr id="5" name="CuadroTexto 4">
            <a:extLst>
              <a:ext uri="{FF2B5EF4-FFF2-40B4-BE49-F238E27FC236}">
                <a16:creationId xmlns:a16="http://schemas.microsoft.com/office/drawing/2014/main" id="{D5DE6492-C0CC-4423-A664-2B9FF4A16483}"/>
              </a:ext>
            </a:extLst>
          </p:cNvPr>
          <p:cNvSpPr txBox="1"/>
          <p:nvPr/>
        </p:nvSpPr>
        <p:spPr>
          <a:xfrm>
            <a:off x="7498078" y="6325206"/>
            <a:ext cx="4285263" cy="323165"/>
          </a:xfrm>
          <a:prstGeom prst="rect">
            <a:avLst/>
          </a:prstGeom>
          <a:noFill/>
        </p:spPr>
        <p:txBody>
          <a:bodyPr wrap="square" rtlCol="0">
            <a:spAutoFit/>
          </a:bodyPr>
          <a:lstStyle/>
          <a:p>
            <a:pPr algn="r"/>
            <a:r>
              <a:rPr lang="es-US" sz="1500" b="1" dirty="0">
                <a:latin typeface="Bahnschrift Light" panose="020B0502040204020203" pitchFamily="34" charset="0"/>
              </a:rPr>
              <a:t>Roberto Esteves</a:t>
            </a:r>
          </a:p>
        </p:txBody>
      </p:sp>
      <p:pic>
        <p:nvPicPr>
          <p:cNvPr id="13" name="Imagen 12">
            <a:extLst>
              <a:ext uri="{FF2B5EF4-FFF2-40B4-BE49-F238E27FC236}">
                <a16:creationId xmlns:a16="http://schemas.microsoft.com/office/drawing/2014/main" id="{B8A3A33B-3EB2-4FEB-9DBA-DB2267F062D2}"/>
              </a:ext>
            </a:extLst>
          </p:cNvPr>
          <p:cNvPicPr>
            <a:picLocks noChangeAspect="1"/>
          </p:cNvPicPr>
          <p:nvPr/>
        </p:nvPicPr>
        <p:blipFill rotWithShape="1">
          <a:blip r:embed="rId3">
            <a:clrChange>
              <a:clrFrom>
                <a:srgbClr val="FFFFFF"/>
              </a:clrFrom>
              <a:clrTo>
                <a:srgbClr val="FFFFFF">
                  <a:alpha val="0"/>
                </a:srgbClr>
              </a:clrTo>
            </a:clrChange>
          </a:blip>
          <a:srcRect l="8495" t="13992" r="10364" b="14733"/>
          <a:stretch/>
        </p:blipFill>
        <p:spPr>
          <a:xfrm>
            <a:off x="468649" y="5380080"/>
            <a:ext cx="2433652" cy="1268291"/>
          </a:xfrm>
          <a:prstGeom prst="rect">
            <a:avLst/>
          </a:prstGeom>
          <a:effectLst/>
        </p:spPr>
      </p:pic>
      <p:pic>
        <p:nvPicPr>
          <p:cNvPr id="6" name="Imagen 5" descr="Imagen que contiene dibujo&#10;&#10;Descripción generada automáticamente">
            <a:extLst>
              <a:ext uri="{FF2B5EF4-FFF2-40B4-BE49-F238E27FC236}">
                <a16:creationId xmlns:a16="http://schemas.microsoft.com/office/drawing/2014/main" id="{21CF97F9-A215-4C41-A5C5-38DA2E8AAC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7603" y="5626282"/>
            <a:ext cx="3112639" cy="775886"/>
          </a:xfrm>
          <a:prstGeom prst="rect">
            <a:avLst/>
          </a:prstGeom>
        </p:spPr>
      </p:pic>
    </p:spTree>
    <p:extLst>
      <p:ext uri="{BB962C8B-B14F-4D97-AF65-F5344CB8AC3E}">
        <p14:creationId xmlns:p14="http://schemas.microsoft.com/office/powerpoint/2010/main" val="73852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6" name="Imagen 5">
            <a:extLst>
              <a:ext uri="{FF2B5EF4-FFF2-40B4-BE49-F238E27FC236}">
                <a16:creationId xmlns:a16="http://schemas.microsoft.com/office/drawing/2014/main" id="{157FB77C-1A43-4BF9-A8DC-90D33E4E64A0}"/>
              </a:ext>
            </a:extLst>
          </p:cNvPr>
          <p:cNvPicPr>
            <a:picLocks noChangeAspect="1"/>
          </p:cNvPicPr>
          <p:nvPr/>
        </p:nvPicPr>
        <p:blipFill>
          <a:blip r:embed="rId3"/>
          <a:stretch>
            <a:fillRect/>
          </a:stretch>
        </p:blipFill>
        <p:spPr>
          <a:xfrm>
            <a:off x="749894" y="776209"/>
            <a:ext cx="10363200" cy="5348503"/>
          </a:xfrm>
          <a:prstGeom prst="rect">
            <a:avLst/>
          </a:prstGeom>
        </p:spPr>
      </p:pic>
      <p:pic>
        <p:nvPicPr>
          <p:cNvPr id="8" name="Imagen 7" descr="Imagen que contiene dibujo&#10;&#10;Descripción generada automáticamente">
            <a:extLst>
              <a:ext uri="{FF2B5EF4-FFF2-40B4-BE49-F238E27FC236}">
                <a16:creationId xmlns:a16="http://schemas.microsoft.com/office/drawing/2014/main" id="{5C729B0D-8E23-4E57-883A-CF32D0C228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3494514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pic>
        <p:nvPicPr>
          <p:cNvPr id="5" name="Imagen 4">
            <a:extLst>
              <a:ext uri="{FF2B5EF4-FFF2-40B4-BE49-F238E27FC236}">
                <a16:creationId xmlns:a16="http://schemas.microsoft.com/office/drawing/2014/main" id="{B416C04E-64F6-4F0E-8A6E-7F5F4EE314B7}"/>
              </a:ext>
            </a:extLst>
          </p:cNvPr>
          <p:cNvPicPr>
            <a:picLocks noChangeAspect="1"/>
          </p:cNvPicPr>
          <p:nvPr/>
        </p:nvPicPr>
        <p:blipFill>
          <a:blip r:embed="rId4"/>
          <a:stretch>
            <a:fillRect/>
          </a:stretch>
        </p:blipFill>
        <p:spPr>
          <a:xfrm>
            <a:off x="504286" y="499544"/>
            <a:ext cx="11266139" cy="5814515"/>
          </a:xfrm>
          <a:prstGeom prst="rect">
            <a:avLst/>
          </a:prstGeom>
        </p:spPr>
      </p:pic>
      <p:pic>
        <p:nvPicPr>
          <p:cNvPr id="14" name="Imagen 13" descr="Imagen que contiene dibujo&#10;&#10;Descripción generada automáticamente">
            <a:extLst>
              <a:ext uri="{FF2B5EF4-FFF2-40B4-BE49-F238E27FC236}">
                <a16:creationId xmlns:a16="http://schemas.microsoft.com/office/drawing/2014/main" id="{4608CAB8-2877-4E62-AED6-48DB528E83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625896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5" name="Imagen 4">
            <a:extLst>
              <a:ext uri="{FF2B5EF4-FFF2-40B4-BE49-F238E27FC236}">
                <a16:creationId xmlns:a16="http://schemas.microsoft.com/office/drawing/2014/main" id="{C4F5132E-D2D2-44E6-ACE4-A9F0F691B7C2}"/>
              </a:ext>
            </a:extLst>
          </p:cNvPr>
          <p:cNvPicPr>
            <a:picLocks noChangeAspect="1"/>
          </p:cNvPicPr>
          <p:nvPr/>
        </p:nvPicPr>
        <p:blipFill>
          <a:blip r:embed="rId3"/>
          <a:stretch>
            <a:fillRect/>
          </a:stretch>
        </p:blipFill>
        <p:spPr>
          <a:xfrm>
            <a:off x="580571" y="477898"/>
            <a:ext cx="11234058" cy="5797957"/>
          </a:xfrm>
          <a:prstGeom prst="rect">
            <a:avLst/>
          </a:prstGeom>
        </p:spPr>
      </p:pic>
      <p:pic>
        <p:nvPicPr>
          <p:cNvPr id="8" name="Imagen 7" descr="Imagen que contiene dibujo&#10;&#10;Descripción generada automáticamente">
            <a:extLst>
              <a:ext uri="{FF2B5EF4-FFF2-40B4-BE49-F238E27FC236}">
                <a16:creationId xmlns:a16="http://schemas.microsoft.com/office/drawing/2014/main" id="{CF88F126-2E68-4CCB-B890-82CB395934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2887568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2" name="Imagen 1">
            <a:extLst>
              <a:ext uri="{FF2B5EF4-FFF2-40B4-BE49-F238E27FC236}">
                <a16:creationId xmlns:a16="http://schemas.microsoft.com/office/drawing/2014/main" id="{E6860F2B-7D10-43D8-97F6-37D3E86C83E5}"/>
              </a:ext>
            </a:extLst>
          </p:cNvPr>
          <p:cNvPicPr>
            <a:picLocks noChangeAspect="1"/>
          </p:cNvPicPr>
          <p:nvPr/>
        </p:nvPicPr>
        <p:blipFill>
          <a:blip r:embed="rId3"/>
          <a:stretch>
            <a:fillRect/>
          </a:stretch>
        </p:blipFill>
        <p:spPr>
          <a:xfrm>
            <a:off x="749893" y="718426"/>
            <a:ext cx="9772963" cy="5486843"/>
          </a:xfrm>
          <a:prstGeom prst="rect">
            <a:avLst/>
          </a:prstGeom>
        </p:spPr>
      </p:pic>
      <p:pic>
        <p:nvPicPr>
          <p:cNvPr id="8" name="Imagen 7" descr="Imagen que contiene dibujo&#10;&#10;Descripción generada automáticamente">
            <a:extLst>
              <a:ext uri="{FF2B5EF4-FFF2-40B4-BE49-F238E27FC236}">
                <a16:creationId xmlns:a16="http://schemas.microsoft.com/office/drawing/2014/main" id="{2769446A-9D42-449F-820A-570D35457E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4047805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6" name="Imagen 5">
            <a:extLst>
              <a:ext uri="{FF2B5EF4-FFF2-40B4-BE49-F238E27FC236}">
                <a16:creationId xmlns:a16="http://schemas.microsoft.com/office/drawing/2014/main" id="{E5BE39C1-B0E2-4C91-A425-45DE604A7271}"/>
              </a:ext>
            </a:extLst>
          </p:cNvPr>
          <p:cNvPicPr>
            <a:picLocks noChangeAspect="1"/>
          </p:cNvPicPr>
          <p:nvPr/>
        </p:nvPicPr>
        <p:blipFill>
          <a:blip r:embed="rId3"/>
          <a:stretch>
            <a:fillRect/>
          </a:stretch>
        </p:blipFill>
        <p:spPr>
          <a:xfrm>
            <a:off x="380592" y="522808"/>
            <a:ext cx="11161486" cy="5686965"/>
          </a:xfrm>
          <a:prstGeom prst="rect">
            <a:avLst/>
          </a:prstGeom>
        </p:spPr>
      </p:pic>
      <p:pic>
        <p:nvPicPr>
          <p:cNvPr id="8" name="Imagen 7" descr="Imagen que contiene dibujo&#10;&#10;Descripción generada automáticamente">
            <a:extLst>
              <a:ext uri="{FF2B5EF4-FFF2-40B4-BE49-F238E27FC236}">
                <a16:creationId xmlns:a16="http://schemas.microsoft.com/office/drawing/2014/main" id="{52E7D17C-15AC-4C35-AADF-12AD45BD0D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4112986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Programa de Data </a:t>
            </a:r>
            <a:r>
              <a:rPr lang="es-US" sz="2400" dirty="0" err="1">
                <a:solidFill>
                  <a:srgbClr val="EEF8FD"/>
                </a:solidFill>
                <a:latin typeface="Dubai Medium" panose="020B0603030403030204" pitchFamily="34" charset="-78"/>
                <a:cs typeface="Dubai Medium" panose="020B0603030403030204" pitchFamily="34" charset="-78"/>
              </a:rPr>
              <a:t>Science</a:t>
            </a:r>
            <a:r>
              <a:rPr lang="es-US" sz="2400" dirty="0">
                <a:solidFill>
                  <a:srgbClr val="EEF8FD"/>
                </a:solidFill>
                <a:latin typeface="Dubai Medium" panose="020B0603030403030204" pitchFamily="34" charset="-78"/>
                <a:cs typeface="Dubai Medium" panose="020B0603030403030204" pitchFamily="34" charset="-78"/>
              </a:rPr>
              <a:t> | Guayaquil 2019</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0" y="37794"/>
            <a:ext cx="8620299" cy="358711"/>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5" name="Imagen 4">
            <a:extLst>
              <a:ext uri="{FF2B5EF4-FFF2-40B4-BE49-F238E27FC236}">
                <a16:creationId xmlns:a16="http://schemas.microsoft.com/office/drawing/2014/main" id="{90987C79-7A56-4EDC-B71E-EAA0547B38FE}"/>
              </a:ext>
            </a:extLst>
          </p:cNvPr>
          <p:cNvPicPr>
            <a:picLocks noChangeAspect="1"/>
          </p:cNvPicPr>
          <p:nvPr/>
        </p:nvPicPr>
        <p:blipFill>
          <a:blip r:embed="rId3"/>
          <a:stretch>
            <a:fillRect/>
          </a:stretch>
        </p:blipFill>
        <p:spPr>
          <a:xfrm>
            <a:off x="506367" y="557466"/>
            <a:ext cx="10918008" cy="5562909"/>
          </a:xfrm>
          <a:prstGeom prst="rect">
            <a:avLst/>
          </a:prstGeom>
        </p:spPr>
      </p:pic>
      <p:sp>
        <p:nvSpPr>
          <p:cNvPr id="14" name="Subtítulo 2">
            <a:extLst>
              <a:ext uri="{FF2B5EF4-FFF2-40B4-BE49-F238E27FC236}">
                <a16:creationId xmlns:a16="http://schemas.microsoft.com/office/drawing/2014/main" id="{16B97580-6EC0-4AB3-AD64-FBBF40ACE1A1}"/>
              </a:ext>
            </a:extLst>
          </p:cNvPr>
          <p:cNvSpPr txBox="1">
            <a:spLocks/>
          </p:cNvSpPr>
          <p:nvPr/>
        </p:nvSpPr>
        <p:spPr>
          <a:xfrm>
            <a:off x="6954254" y="4455886"/>
            <a:ext cx="4323346" cy="121656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5400" b="1" dirty="0">
                <a:solidFill>
                  <a:srgbClr val="008DC4"/>
                </a:solidFill>
                <a:latin typeface="Dubai Medium" panose="020B0603030403030204" pitchFamily="34" charset="-78"/>
                <a:cs typeface="Dubai Medium" panose="020B0603030403030204" pitchFamily="34" charset="-78"/>
              </a:rPr>
              <a:t>9 – 22 Marzo</a:t>
            </a:r>
            <a:endParaRPr lang="en-US" sz="5400" b="1" dirty="0">
              <a:solidFill>
                <a:srgbClr val="008DC4"/>
              </a:solidFill>
              <a:latin typeface="Dubai Medium" panose="020B0603030403030204" pitchFamily="34" charset="-78"/>
              <a:cs typeface="Dubai Medium" panose="020B0603030403030204" pitchFamily="34" charset="-78"/>
            </a:endParaRPr>
          </a:p>
        </p:txBody>
      </p:sp>
      <p:pic>
        <p:nvPicPr>
          <p:cNvPr id="15" name="Imagen 14" descr="Imagen que contiene dibujo&#10;&#10;Descripción generada automáticamente">
            <a:extLst>
              <a:ext uri="{FF2B5EF4-FFF2-40B4-BE49-F238E27FC236}">
                <a16:creationId xmlns:a16="http://schemas.microsoft.com/office/drawing/2014/main" id="{3E8E453A-7F81-4AC1-BF42-C231FC86EC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3991729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595338"/>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5" name="Imagen 4">
            <a:extLst>
              <a:ext uri="{FF2B5EF4-FFF2-40B4-BE49-F238E27FC236}">
                <a16:creationId xmlns:a16="http://schemas.microsoft.com/office/drawing/2014/main" id="{97CBE176-9F8A-45CB-A271-149567DC8151}"/>
              </a:ext>
            </a:extLst>
          </p:cNvPr>
          <p:cNvPicPr>
            <a:picLocks noChangeAspect="1"/>
          </p:cNvPicPr>
          <p:nvPr/>
        </p:nvPicPr>
        <p:blipFill>
          <a:blip r:embed="rId3"/>
          <a:stretch>
            <a:fillRect/>
          </a:stretch>
        </p:blipFill>
        <p:spPr>
          <a:xfrm>
            <a:off x="720866" y="522566"/>
            <a:ext cx="11059886" cy="5635198"/>
          </a:xfrm>
          <a:prstGeom prst="rect">
            <a:avLst/>
          </a:prstGeom>
        </p:spPr>
      </p:pic>
      <p:pic>
        <p:nvPicPr>
          <p:cNvPr id="14" name="Imagen 13" descr="Imagen que contiene dibujo&#10;&#10;Descripción generada automáticamente">
            <a:extLst>
              <a:ext uri="{FF2B5EF4-FFF2-40B4-BE49-F238E27FC236}">
                <a16:creationId xmlns:a16="http://schemas.microsoft.com/office/drawing/2014/main" id="{84DD4684-4CB8-4C9A-8A55-1C6810D302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1678726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595338"/>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4506"/>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386" name="Picture 2">
            <a:extLst>
              <a:ext uri="{FF2B5EF4-FFF2-40B4-BE49-F238E27FC236}">
                <a16:creationId xmlns:a16="http://schemas.microsoft.com/office/drawing/2014/main" id="{F8FB8FBF-510C-4219-87D2-6D5173682F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299" y="1547089"/>
            <a:ext cx="5753101" cy="3458710"/>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669F16AE-9195-4AA6-840F-964CBFCB2764}"/>
              </a:ext>
            </a:extLst>
          </p:cNvPr>
          <p:cNvSpPr/>
          <p:nvPr/>
        </p:nvSpPr>
        <p:spPr>
          <a:xfrm>
            <a:off x="6197603" y="1973180"/>
            <a:ext cx="5297712" cy="2031325"/>
          </a:xfrm>
          <a:prstGeom prst="rect">
            <a:avLst/>
          </a:prstGeom>
        </p:spPr>
        <p:txBody>
          <a:bodyPr wrap="square">
            <a:spAutoFit/>
          </a:bodyPr>
          <a:lstStyle/>
          <a:p>
            <a:r>
              <a:rPr lang="es-EC" dirty="0"/>
              <a:t># tweet más RT </a:t>
            </a:r>
          </a:p>
          <a:p>
            <a:r>
              <a:rPr lang="es-EC" dirty="0" err="1"/>
              <a:t>htGYE</a:t>
            </a:r>
            <a:r>
              <a:rPr lang="es-EC" dirty="0"/>
              <a:t> %&gt;% </a:t>
            </a:r>
          </a:p>
          <a:p>
            <a:r>
              <a:rPr lang="es-EC" dirty="0"/>
              <a:t>  </a:t>
            </a:r>
            <a:r>
              <a:rPr lang="es-EC" dirty="0" err="1"/>
              <a:t>filter</a:t>
            </a:r>
            <a:r>
              <a:rPr lang="es-EC" dirty="0"/>
              <a:t>(!</a:t>
            </a:r>
            <a:r>
              <a:rPr lang="es-EC" dirty="0" err="1"/>
              <a:t>is_retweet</a:t>
            </a:r>
            <a:r>
              <a:rPr lang="es-EC" dirty="0"/>
              <a:t>) %&gt;% </a:t>
            </a:r>
          </a:p>
          <a:p>
            <a:r>
              <a:rPr lang="es-EC" dirty="0"/>
              <a:t>  </a:t>
            </a:r>
            <a:r>
              <a:rPr lang="es-EC" dirty="0" err="1"/>
              <a:t>filter</a:t>
            </a:r>
            <a:r>
              <a:rPr lang="es-EC" dirty="0"/>
              <a:t>(</a:t>
            </a:r>
            <a:r>
              <a:rPr lang="es-EC" dirty="0" err="1"/>
              <a:t>retweet_count</a:t>
            </a:r>
            <a:r>
              <a:rPr lang="es-EC" dirty="0"/>
              <a:t> == </a:t>
            </a:r>
            <a:r>
              <a:rPr lang="es-EC" dirty="0" err="1"/>
              <a:t>max</a:t>
            </a:r>
            <a:r>
              <a:rPr lang="es-EC" dirty="0"/>
              <a:t>(</a:t>
            </a:r>
            <a:r>
              <a:rPr lang="es-EC" dirty="0" err="1"/>
              <a:t>retweet_count</a:t>
            </a:r>
            <a:r>
              <a:rPr lang="es-EC" dirty="0"/>
              <a:t>)) %&gt;% </a:t>
            </a:r>
          </a:p>
          <a:p>
            <a:r>
              <a:rPr lang="es-EC" dirty="0"/>
              <a:t>  </a:t>
            </a:r>
            <a:r>
              <a:rPr lang="es-EC" dirty="0" err="1"/>
              <a:t>select</a:t>
            </a:r>
            <a:r>
              <a:rPr lang="es-EC" dirty="0"/>
              <a:t>(</a:t>
            </a:r>
            <a:r>
              <a:rPr lang="es-EC" dirty="0" err="1"/>
              <a:t>status_id,created_at,screen_name</a:t>
            </a:r>
            <a:r>
              <a:rPr lang="es-EC" dirty="0"/>
              <a:t>, </a:t>
            </a:r>
            <a:r>
              <a:rPr lang="es-EC" dirty="0" err="1"/>
              <a:t>retweet_count</a:t>
            </a:r>
            <a:r>
              <a:rPr lang="es-EC" dirty="0"/>
              <a:t>, </a:t>
            </a:r>
            <a:r>
              <a:rPr lang="es-EC" dirty="0" err="1"/>
              <a:t>followers_count</a:t>
            </a:r>
            <a:r>
              <a:rPr lang="es-EC" dirty="0"/>
              <a:t>, </a:t>
            </a:r>
            <a:r>
              <a:rPr lang="es-EC" dirty="0" err="1"/>
              <a:t>location</a:t>
            </a:r>
            <a:r>
              <a:rPr lang="es-EC" dirty="0"/>
              <a:t>, </a:t>
            </a:r>
            <a:r>
              <a:rPr lang="es-EC" dirty="0" err="1"/>
              <a:t>text</a:t>
            </a:r>
            <a:r>
              <a:rPr lang="es-EC" dirty="0"/>
              <a:t>) %&gt;% View()</a:t>
            </a:r>
          </a:p>
        </p:txBody>
      </p:sp>
      <p:pic>
        <p:nvPicPr>
          <p:cNvPr id="14" name="Imagen 13" descr="Imagen que contiene dibujo&#10;&#10;Descripción generada automáticamente">
            <a:extLst>
              <a:ext uri="{FF2B5EF4-FFF2-40B4-BE49-F238E27FC236}">
                <a16:creationId xmlns:a16="http://schemas.microsoft.com/office/drawing/2014/main" id="{9A20FC07-3418-4053-8F3C-74967472DA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178845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595338"/>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3" name="Imagen 2">
            <a:extLst>
              <a:ext uri="{FF2B5EF4-FFF2-40B4-BE49-F238E27FC236}">
                <a16:creationId xmlns:a16="http://schemas.microsoft.com/office/drawing/2014/main" id="{CD2AEEA1-60AB-4A11-828D-20CB01973A50}"/>
              </a:ext>
            </a:extLst>
          </p:cNvPr>
          <p:cNvPicPr>
            <a:picLocks noChangeAspect="1"/>
          </p:cNvPicPr>
          <p:nvPr/>
        </p:nvPicPr>
        <p:blipFill>
          <a:blip r:embed="rId3"/>
          <a:stretch>
            <a:fillRect/>
          </a:stretch>
        </p:blipFill>
        <p:spPr>
          <a:xfrm>
            <a:off x="217715" y="515413"/>
            <a:ext cx="11190514" cy="5701755"/>
          </a:xfrm>
          <a:prstGeom prst="rect">
            <a:avLst/>
          </a:prstGeom>
        </p:spPr>
      </p:pic>
      <p:sp>
        <p:nvSpPr>
          <p:cNvPr id="15" name="Rectángulo 14">
            <a:extLst>
              <a:ext uri="{FF2B5EF4-FFF2-40B4-BE49-F238E27FC236}">
                <a16:creationId xmlns:a16="http://schemas.microsoft.com/office/drawing/2014/main" id="{CC6E36BC-7382-4993-B4F4-085206A9CEB6}"/>
              </a:ext>
            </a:extLst>
          </p:cNvPr>
          <p:cNvSpPr/>
          <p:nvPr/>
        </p:nvSpPr>
        <p:spPr>
          <a:xfrm>
            <a:off x="10020509" y="5592188"/>
            <a:ext cx="1849161" cy="584775"/>
          </a:xfrm>
          <a:prstGeom prst="rect">
            <a:avLst/>
          </a:prstGeom>
        </p:spPr>
        <p:txBody>
          <a:bodyPr wrap="none">
            <a:spAutoFit/>
          </a:bodyPr>
          <a:lstStyle/>
          <a:p>
            <a:r>
              <a:rPr lang="es-EC" sz="3200" dirty="0"/>
              <a:t>Guayaquil</a:t>
            </a:r>
          </a:p>
        </p:txBody>
      </p:sp>
      <p:sp>
        <p:nvSpPr>
          <p:cNvPr id="17" name="Rectángulo 16">
            <a:extLst>
              <a:ext uri="{FF2B5EF4-FFF2-40B4-BE49-F238E27FC236}">
                <a16:creationId xmlns:a16="http://schemas.microsoft.com/office/drawing/2014/main" id="{9FD7AAFD-DAD3-4BA6-9418-ABBB7C3AAB7C}"/>
              </a:ext>
            </a:extLst>
          </p:cNvPr>
          <p:cNvSpPr/>
          <p:nvPr/>
        </p:nvSpPr>
        <p:spPr>
          <a:xfrm>
            <a:off x="9325464" y="640832"/>
            <a:ext cx="2805576" cy="584775"/>
          </a:xfrm>
          <a:prstGeom prst="rect">
            <a:avLst/>
          </a:prstGeom>
        </p:spPr>
        <p:txBody>
          <a:bodyPr wrap="none">
            <a:spAutoFit/>
          </a:bodyPr>
          <a:lstStyle/>
          <a:p>
            <a:r>
              <a:rPr lang="es-EC" sz="3200" dirty="0"/>
              <a:t>&gt; 10 menciones</a:t>
            </a:r>
          </a:p>
        </p:txBody>
      </p:sp>
      <p:pic>
        <p:nvPicPr>
          <p:cNvPr id="14" name="Imagen 13" descr="Imagen que contiene dibujo&#10;&#10;Descripción generada automáticamente">
            <a:extLst>
              <a:ext uri="{FF2B5EF4-FFF2-40B4-BE49-F238E27FC236}">
                <a16:creationId xmlns:a16="http://schemas.microsoft.com/office/drawing/2014/main" id="{8909E975-C40D-4274-A8A2-ECB33B2946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1287488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2" name="Imagen 1">
            <a:extLst>
              <a:ext uri="{FF2B5EF4-FFF2-40B4-BE49-F238E27FC236}">
                <a16:creationId xmlns:a16="http://schemas.microsoft.com/office/drawing/2014/main" id="{7F4CD1D9-F67C-4D5D-95BE-4758816A216E}"/>
              </a:ext>
            </a:extLst>
          </p:cNvPr>
          <p:cNvPicPr>
            <a:picLocks noChangeAspect="1"/>
          </p:cNvPicPr>
          <p:nvPr/>
        </p:nvPicPr>
        <p:blipFill>
          <a:blip r:embed="rId3"/>
          <a:stretch>
            <a:fillRect/>
          </a:stretch>
        </p:blipFill>
        <p:spPr>
          <a:xfrm>
            <a:off x="749894" y="527587"/>
            <a:ext cx="10945090" cy="5576707"/>
          </a:xfrm>
          <a:prstGeom prst="rect">
            <a:avLst/>
          </a:prstGeom>
        </p:spPr>
      </p:pic>
      <p:pic>
        <p:nvPicPr>
          <p:cNvPr id="8" name="Imagen 7" descr="Imagen que contiene dibujo&#10;&#10;Descripción generada automáticamente">
            <a:extLst>
              <a:ext uri="{FF2B5EF4-FFF2-40B4-BE49-F238E27FC236}">
                <a16:creationId xmlns:a16="http://schemas.microsoft.com/office/drawing/2014/main" id="{801C334B-2F05-414E-9DEC-C8CC21F3F3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816024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4" name="CuadroTexto 3">
            <a:extLst>
              <a:ext uri="{FF2B5EF4-FFF2-40B4-BE49-F238E27FC236}">
                <a16:creationId xmlns:a16="http://schemas.microsoft.com/office/drawing/2014/main" id="{30B4557D-C926-4666-8417-762DF145655F}"/>
              </a:ext>
            </a:extLst>
          </p:cNvPr>
          <p:cNvSpPr txBox="1"/>
          <p:nvPr/>
        </p:nvSpPr>
        <p:spPr>
          <a:xfrm>
            <a:off x="1219200" y="516562"/>
            <a:ext cx="2858218" cy="584775"/>
          </a:xfrm>
          <a:prstGeom prst="rect">
            <a:avLst/>
          </a:prstGeom>
          <a:noFill/>
        </p:spPr>
        <p:txBody>
          <a:bodyPr wrap="none" rtlCol="0">
            <a:spAutoFit/>
          </a:bodyPr>
          <a:lstStyle/>
          <a:p>
            <a:r>
              <a:rPr lang="es-EC" sz="3200" dirty="0"/>
              <a:t>Roberto Esteves</a:t>
            </a:r>
          </a:p>
        </p:txBody>
      </p:sp>
      <p:pic>
        <p:nvPicPr>
          <p:cNvPr id="6" name="Imagen 5">
            <a:extLst>
              <a:ext uri="{FF2B5EF4-FFF2-40B4-BE49-F238E27FC236}">
                <a16:creationId xmlns:a16="http://schemas.microsoft.com/office/drawing/2014/main" id="{78BF8119-75CD-42D2-B26D-74A984D526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48855" cy="6858000"/>
          </a:xfrm>
          <a:prstGeom prst="rect">
            <a:avLst/>
          </a:prstGeom>
        </p:spPr>
      </p:pic>
      <p:sp>
        <p:nvSpPr>
          <p:cNvPr id="8" name="Rectángulo 7">
            <a:extLst>
              <a:ext uri="{FF2B5EF4-FFF2-40B4-BE49-F238E27FC236}">
                <a16:creationId xmlns:a16="http://schemas.microsoft.com/office/drawing/2014/main" id="{272F74F8-DE3D-4D35-9960-9323B598A6E4}"/>
              </a:ext>
            </a:extLst>
          </p:cNvPr>
          <p:cNvSpPr/>
          <p:nvPr/>
        </p:nvSpPr>
        <p:spPr>
          <a:xfrm>
            <a:off x="6705600" y="0"/>
            <a:ext cx="5486400" cy="6858000"/>
          </a:xfrm>
          <a:prstGeom prst="rect">
            <a:avLst/>
          </a:prstGeom>
          <a:solidFill>
            <a:srgbClr val="6038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sz="1400"/>
          </a:p>
        </p:txBody>
      </p:sp>
      <p:sp>
        <p:nvSpPr>
          <p:cNvPr id="9" name="Rectángulo 8">
            <a:extLst>
              <a:ext uri="{FF2B5EF4-FFF2-40B4-BE49-F238E27FC236}">
                <a16:creationId xmlns:a16="http://schemas.microsoft.com/office/drawing/2014/main" id="{F3A814A2-F905-48DF-BE34-65EA7DF7018F}"/>
              </a:ext>
            </a:extLst>
          </p:cNvPr>
          <p:cNvSpPr/>
          <p:nvPr/>
        </p:nvSpPr>
        <p:spPr>
          <a:xfrm>
            <a:off x="5791200" y="516562"/>
            <a:ext cx="6096000" cy="6370975"/>
          </a:xfrm>
          <a:prstGeom prst="rect">
            <a:avLst/>
          </a:prstGeom>
          <a:noFill/>
        </p:spPr>
        <p:txBody>
          <a:bodyPr>
            <a:spAutoFit/>
          </a:bodyPr>
          <a:lstStyle/>
          <a:p>
            <a:pPr marL="990550" lvl="1" indent="-380981">
              <a:buFont typeface="Arial" panose="020B0604020202020204" pitchFamily="34" charset="0"/>
              <a:buChar char="•"/>
            </a:pPr>
            <a:r>
              <a:rPr lang="en-US" sz="2400" dirty="0" err="1">
                <a:solidFill>
                  <a:schemeClr val="bg1"/>
                </a:solidFill>
                <a:latin typeface="Roboto" panose="02000000000000000000" pitchFamily="2" charset="0"/>
                <a:ea typeface="Roboto" panose="02000000000000000000" pitchFamily="2" charset="0"/>
                <a:cs typeface="Arvo"/>
                <a:sym typeface="Arvo"/>
              </a:rPr>
              <a:t>Gerente</a:t>
            </a:r>
            <a:r>
              <a:rPr lang="en-US" sz="2400" dirty="0">
                <a:solidFill>
                  <a:schemeClr val="bg1"/>
                </a:solidFill>
                <a:latin typeface="Roboto" panose="02000000000000000000" pitchFamily="2" charset="0"/>
                <a:ea typeface="Roboto" panose="02000000000000000000" pitchFamily="2" charset="0"/>
                <a:cs typeface="Arvo"/>
                <a:sym typeface="Arvo"/>
              </a:rPr>
              <a:t> de </a:t>
            </a:r>
            <a:r>
              <a:rPr lang="en-US" sz="2400" dirty="0" err="1">
                <a:solidFill>
                  <a:schemeClr val="bg1"/>
                </a:solidFill>
                <a:latin typeface="Roboto" panose="02000000000000000000" pitchFamily="2" charset="0"/>
                <a:ea typeface="Roboto" panose="02000000000000000000" pitchFamily="2" charset="0"/>
                <a:cs typeface="Arvo"/>
                <a:sym typeface="Arvo"/>
              </a:rPr>
              <a:t>Innovación</a:t>
            </a:r>
            <a:r>
              <a:rPr lang="en-US" sz="2400" dirty="0">
                <a:solidFill>
                  <a:schemeClr val="bg1"/>
                </a:solidFill>
                <a:latin typeface="Roboto" panose="02000000000000000000" pitchFamily="2" charset="0"/>
                <a:ea typeface="Roboto" panose="02000000000000000000" pitchFamily="2" charset="0"/>
                <a:cs typeface="Arvo"/>
                <a:sym typeface="Arvo"/>
              </a:rPr>
              <a:t> </a:t>
            </a:r>
            <a:r>
              <a:rPr lang="en-US" sz="2400" dirty="0" err="1">
                <a:solidFill>
                  <a:schemeClr val="bg1"/>
                </a:solidFill>
                <a:latin typeface="Roboto" panose="02000000000000000000" pitchFamily="2" charset="0"/>
                <a:ea typeface="Roboto" panose="02000000000000000000" pitchFamily="2" charset="0"/>
                <a:cs typeface="Arvo"/>
                <a:sym typeface="Arvo"/>
              </a:rPr>
              <a:t>en</a:t>
            </a:r>
            <a:r>
              <a:rPr lang="en-US" sz="2400" dirty="0">
                <a:solidFill>
                  <a:schemeClr val="bg1"/>
                </a:solidFill>
                <a:latin typeface="Roboto" panose="02000000000000000000" pitchFamily="2" charset="0"/>
                <a:ea typeface="Roboto" panose="02000000000000000000" pitchFamily="2" charset="0"/>
                <a:cs typeface="Arvo"/>
                <a:sym typeface="Arvo"/>
              </a:rPr>
              <a:t> </a:t>
            </a:r>
            <a:r>
              <a:rPr lang="en-US" sz="2400" dirty="0" err="1">
                <a:solidFill>
                  <a:schemeClr val="bg1"/>
                </a:solidFill>
                <a:latin typeface="Roboto" panose="02000000000000000000" pitchFamily="2" charset="0"/>
                <a:ea typeface="Roboto" panose="02000000000000000000" pitchFamily="2" charset="0"/>
                <a:cs typeface="Arvo"/>
                <a:sym typeface="Arvo"/>
              </a:rPr>
              <a:t>Eclipdata</a:t>
            </a:r>
            <a:endParaRPr lang="en-US" sz="2400" dirty="0">
              <a:solidFill>
                <a:schemeClr val="bg1"/>
              </a:solidFill>
              <a:latin typeface="Roboto" panose="02000000000000000000" pitchFamily="2" charset="0"/>
              <a:ea typeface="Roboto" panose="02000000000000000000" pitchFamily="2" charset="0"/>
              <a:cs typeface="Raleway"/>
              <a:sym typeface="Raleway"/>
            </a:endParaRPr>
          </a:p>
          <a:p>
            <a:pPr marL="990550" lvl="1" indent="-380981">
              <a:buFont typeface="Arial" panose="020B0604020202020204" pitchFamily="34" charset="0"/>
              <a:buChar char="•"/>
            </a:pPr>
            <a:r>
              <a:rPr lang="es-EC" sz="2400" dirty="0">
                <a:solidFill>
                  <a:schemeClr val="bg1"/>
                </a:solidFill>
                <a:latin typeface="Roboto" panose="02000000000000000000" pitchFamily="2" charset="0"/>
                <a:ea typeface="Roboto" panose="02000000000000000000" pitchFamily="2" charset="0"/>
              </a:rPr>
              <a:t>Sub director de la SEE Núcleo del Guayas</a:t>
            </a:r>
          </a:p>
          <a:p>
            <a:pPr marL="990550" lvl="1" indent="-380981">
              <a:buFont typeface="Arial" panose="020B0604020202020204" pitchFamily="34" charset="0"/>
              <a:buChar char="•"/>
            </a:pPr>
            <a:r>
              <a:rPr lang="es-EC" sz="2400" dirty="0">
                <a:solidFill>
                  <a:schemeClr val="bg1"/>
                </a:solidFill>
                <a:latin typeface="Roboto" panose="02000000000000000000" pitchFamily="2" charset="0"/>
                <a:ea typeface="Roboto" panose="02000000000000000000" pitchFamily="2" charset="0"/>
              </a:rPr>
              <a:t>SMCP – POCP – IMCP – DTCP </a:t>
            </a:r>
          </a:p>
          <a:p>
            <a:pPr marL="990550" lvl="1" indent="-380981">
              <a:buFont typeface="Arial" panose="020B0604020202020204" pitchFamily="34" charset="0"/>
              <a:buChar char="•"/>
            </a:pPr>
            <a:r>
              <a:rPr lang="es-EC" sz="2400" dirty="0" err="1">
                <a:solidFill>
                  <a:schemeClr val="bg1"/>
                </a:solidFill>
                <a:latin typeface="Roboto" panose="02000000000000000000" pitchFamily="2" charset="0"/>
                <a:ea typeface="Roboto" panose="02000000000000000000" pitchFamily="2" charset="0"/>
              </a:rPr>
              <a:t>Design</a:t>
            </a:r>
            <a:r>
              <a:rPr lang="es-EC" sz="2400" dirty="0">
                <a:solidFill>
                  <a:schemeClr val="bg1"/>
                </a:solidFill>
                <a:latin typeface="Roboto" panose="02000000000000000000" pitchFamily="2" charset="0"/>
                <a:ea typeface="Roboto" panose="02000000000000000000" pitchFamily="2" charset="0"/>
              </a:rPr>
              <a:t> </a:t>
            </a:r>
            <a:r>
              <a:rPr lang="es-EC" sz="2400" dirty="0" err="1">
                <a:solidFill>
                  <a:schemeClr val="bg1"/>
                </a:solidFill>
                <a:latin typeface="Roboto" panose="02000000000000000000" pitchFamily="2" charset="0"/>
                <a:ea typeface="Roboto" panose="02000000000000000000" pitchFamily="2" charset="0"/>
              </a:rPr>
              <a:t>Thinking</a:t>
            </a:r>
            <a:r>
              <a:rPr lang="es-EC" sz="2400" dirty="0">
                <a:solidFill>
                  <a:schemeClr val="bg1"/>
                </a:solidFill>
                <a:latin typeface="Roboto" panose="02000000000000000000" pitchFamily="2" charset="0"/>
                <a:ea typeface="Roboto" panose="02000000000000000000" pitchFamily="2" charset="0"/>
              </a:rPr>
              <a:t> ESAN – IBM  - PLATZI – Casa Grande – </a:t>
            </a:r>
            <a:r>
              <a:rPr lang="es-EC" sz="2400" dirty="0" err="1">
                <a:solidFill>
                  <a:schemeClr val="bg1"/>
                </a:solidFill>
                <a:latin typeface="Roboto" panose="02000000000000000000" pitchFamily="2" charset="0"/>
                <a:ea typeface="Roboto" panose="02000000000000000000" pitchFamily="2" charset="0"/>
              </a:rPr>
              <a:t>Wakeup</a:t>
            </a:r>
            <a:r>
              <a:rPr lang="es-EC" sz="2400" dirty="0">
                <a:solidFill>
                  <a:schemeClr val="bg1"/>
                </a:solidFill>
                <a:latin typeface="Roboto" panose="02000000000000000000" pitchFamily="2" charset="0"/>
                <a:ea typeface="Roboto" panose="02000000000000000000" pitchFamily="2" charset="0"/>
              </a:rPr>
              <a:t> </a:t>
            </a:r>
            <a:r>
              <a:rPr lang="es-EC" sz="2400" dirty="0" err="1">
                <a:solidFill>
                  <a:schemeClr val="bg1"/>
                </a:solidFill>
                <a:latin typeface="Roboto" panose="02000000000000000000" pitchFamily="2" charset="0"/>
                <a:ea typeface="Roboto" panose="02000000000000000000" pitchFamily="2" charset="0"/>
              </a:rPr>
              <a:t>Brain</a:t>
            </a:r>
            <a:endParaRPr lang="es-EC" sz="2400" dirty="0">
              <a:solidFill>
                <a:schemeClr val="bg1"/>
              </a:solidFill>
              <a:latin typeface="Roboto" panose="02000000000000000000" pitchFamily="2" charset="0"/>
              <a:ea typeface="Roboto" panose="02000000000000000000" pitchFamily="2" charset="0"/>
            </a:endParaRPr>
          </a:p>
          <a:p>
            <a:pPr marL="990550" lvl="1" indent="-380981">
              <a:buFont typeface="Arial" panose="020B0604020202020204" pitchFamily="34" charset="0"/>
              <a:buChar char="•"/>
            </a:pPr>
            <a:r>
              <a:rPr lang="es-EC" sz="2400" dirty="0">
                <a:solidFill>
                  <a:schemeClr val="bg1"/>
                </a:solidFill>
                <a:latin typeface="Roboto" panose="02000000000000000000" pitchFamily="2" charset="0"/>
                <a:ea typeface="Roboto" panose="02000000000000000000" pitchFamily="2" charset="0"/>
              </a:rPr>
              <a:t>Director </a:t>
            </a:r>
            <a:r>
              <a:rPr lang="es-EC" sz="2400" dirty="0" err="1">
                <a:solidFill>
                  <a:schemeClr val="bg1"/>
                </a:solidFill>
                <a:latin typeface="Roboto" panose="02000000000000000000" pitchFamily="2" charset="0"/>
                <a:ea typeface="Roboto" panose="02000000000000000000" pitchFamily="2" charset="0"/>
              </a:rPr>
              <a:t>WakeUp</a:t>
            </a:r>
            <a:r>
              <a:rPr lang="es-EC" sz="2400" dirty="0">
                <a:solidFill>
                  <a:schemeClr val="bg1"/>
                </a:solidFill>
                <a:latin typeface="Roboto" panose="02000000000000000000" pitchFamily="2" charset="0"/>
                <a:ea typeface="Roboto" panose="02000000000000000000" pitchFamily="2" charset="0"/>
              </a:rPr>
              <a:t> </a:t>
            </a:r>
            <a:r>
              <a:rPr lang="es-EC" sz="2400" dirty="0" err="1">
                <a:solidFill>
                  <a:schemeClr val="bg1"/>
                </a:solidFill>
                <a:latin typeface="Roboto" panose="02000000000000000000" pitchFamily="2" charset="0"/>
                <a:ea typeface="Roboto" panose="02000000000000000000" pitchFamily="2" charset="0"/>
              </a:rPr>
              <a:t>Brain</a:t>
            </a:r>
            <a:r>
              <a:rPr lang="es-EC" sz="2400" dirty="0">
                <a:solidFill>
                  <a:schemeClr val="bg1"/>
                </a:solidFill>
                <a:latin typeface="Roboto" panose="02000000000000000000" pitchFamily="2" charset="0"/>
                <a:ea typeface="Roboto" panose="02000000000000000000" pitchFamily="2" charset="0"/>
              </a:rPr>
              <a:t> </a:t>
            </a:r>
            <a:r>
              <a:rPr lang="es-EC" sz="2400" dirty="0" err="1">
                <a:solidFill>
                  <a:schemeClr val="bg1"/>
                </a:solidFill>
                <a:latin typeface="Roboto" panose="02000000000000000000" pitchFamily="2" charset="0"/>
                <a:ea typeface="Roboto" panose="02000000000000000000" pitchFamily="2" charset="0"/>
              </a:rPr>
              <a:t>Academy</a:t>
            </a:r>
            <a:r>
              <a:rPr lang="es-EC" sz="2400" dirty="0">
                <a:solidFill>
                  <a:schemeClr val="bg1"/>
                </a:solidFill>
                <a:latin typeface="Roboto" panose="02000000000000000000" pitchFamily="2" charset="0"/>
                <a:ea typeface="Roboto" panose="02000000000000000000" pitchFamily="2" charset="0"/>
              </a:rPr>
              <a:t> Ecuador</a:t>
            </a:r>
          </a:p>
          <a:p>
            <a:pPr marL="990550" lvl="1" indent="-380981">
              <a:buFont typeface="Arial" panose="020B0604020202020204" pitchFamily="34" charset="0"/>
              <a:buChar char="•"/>
            </a:pPr>
            <a:r>
              <a:rPr lang="es-EC" sz="2400" dirty="0">
                <a:solidFill>
                  <a:schemeClr val="bg1"/>
                </a:solidFill>
                <a:latin typeface="Roboto" panose="02000000000000000000" pitchFamily="2" charset="0"/>
                <a:ea typeface="Roboto" panose="02000000000000000000" pitchFamily="2" charset="0"/>
              </a:rPr>
              <a:t>Data </a:t>
            </a:r>
            <a:r>
              <a:rPr lang="es-EC" sz="2400" dirty="0" err="1">
                <a:solidFill>
                  <a:schemeClr val="bg1"/>
                </a:solidFill>
                <a:latin typeface="Roboto" panose="02000000000000000000" pitchFamily="2" charset="0"/>
                <a:ea typeface="Roboto" panose="02000000000000000000" pitchFamily="2" charset="0"/>
              </a:rPr>
              <a:t>Science</a:t>
            </a:r>
            <a:r>
              <a:rPr lang="es-EC" sz="2400" dirty="0">
                <a:solidFill>
                  <a:schemeClr val="bg1"/>
                </a:solidFill>
                <a:latin typeface="Roboto" panose="02000000000000000000" pitchFamily="2" charset="0"/>
                <a:ea typeface="Roboto" panose="02000000000000000000" pitchFamily="2" charset="0"/>
              </a:rPr>
              <a:t> certificado IBM, SEE, </a:t>
            </a:r>
            <a:r>
              <a:rPr lang="es-EC" sz="2400" dirty="0" err="1">
                <a:solidFill>
                  <a:schemeClr val="bg1"/>
                </a:solidFill>
                <a:latin typeface="Roboto" panose="02000000000000000000" pitchFamily="2" charset="0"/>
                <a:ea typeface="Roboto" panose="02000000000000000000" pitchFamily="2" charset="0"/>
              </a:rPr>
              <a:t>Platzi</a:t>
            </a:r>
            <a:endParaRPr lang="es-EC" sz="2400" dirty="0">
              <a:solidFill>
                <a:schemeClr val="bg1"/>
              </a:solidFill>
              <a:latin typeface="Roboto" panose="02000000000000000000" pitchFamily="2" charset="0"/>
              <a:ea typeface="Roboto" panose="02000000000000000000" pitchFamily="2" charset="0"/>
            </a:endParaRPr>
          </a:p>
          <a:p>
            <a:pPr marL="990550" lvl="1" indent="-380981">
              <a:buFont typeface="Arial" panose="020B0604020202020204" pitchFamily="34" charset="0"/>
              <a:buChar char="•"/>
            </a:pPr>
            <a:r>
              <a:rPr lang="es-EC" sz="2400" dirty="0" err="1">
                <a:solidFill>
                  <a:schemeClr val="bg1"/>
                </a:solidFill>
                <a:latin typeface="Roboto" panose="02000000000000000000" pitchFamily="2" charset="0"/>
                <a:ea typeface="Roboto" panose="02000000000000000000" pitchFamily="2" charset="0"/>
              </a:rPr>
              <a:t>Fellow</a:t>
            </a:r>
            <a:r>
              <a:rPr lang="es-EC" sz="2400" dirty="0">
                <a:solidFill>
                  <a:schemeClr val="bg1"/>
                </a:solidFill>
                <a:latin typeface="Roboto" panose="02000000000000000000" pitchFamily="2" charset="0"/>
                <a:ea typeface="Roboto" panose="02000000000000000000" pitchFamily="2" charset="0"/>
              </a:rPr>
              <a:t> AI </a:t>
            </a:r>
            <a:r>
              <a:rPr lang="es-EC" sz="2400" dirty="0" err="1">
                <a:solidFill>
                  <a:schemeClr val="bg1"/>
                </a:solidFill>
                <a:latin typeface="Roboto" panose="02000000000000000000" pitchFamily="2" charset="0"/>
                <a:ea typeface="Roboto" panose="02000000000000000000" pitchFamily="2" charset="0"/>
              </a:rPr>
              <a:t>Saturday</a:t>
            </a:r>
            <a:endParaRPr lang="es-EC" sz="2400" dirty="0">
              <a:solidFill>
                <a:schemeClr val="bg1"/>
              </a:solidFill>
              <a:latin typeface="Roboto" panose="02000000000000000000" pitchFamily="2" charset="0"/>
              <a:ea typeface="Roboto" panose="02000000000000000000" pitchFamily="2" charset="0"/>
            </a:endParaRPr>
          </a:p>
          <a:p>
            <a:pPr marL="990550" lvl="1" indent="-380981">
              <a:buFont typeface="Arial" panose="020B0604020202020204" pitchFamily="34" charset="0"/>
              <a:buChar char="•"/>
            </a:pPr>
            <a:r>
              <a:rPr lang="es-EC" sz="2400" dirty="0">
                <a:solidFill>
                  <a:schemeClr val="bg1"/>
                </a:solidFill>
                <a:latin typeface="Roboto" panose="02000000000000000000" pitchFamily="2" charset="0"/>
                <a:ea typeface="Roboto" panose="02000000000000000000" pitchFamily="2" charset="0"/>
              </a:rPr>
              <a:t>Instructor ODM Innovación y Tecnología</a:t>
            </a:r>
          </a:p>
          <a:p>
            <a:pPr marL="990550" lvl="1" indent="-380981">
              <a:buFont typeface="Arial" panose="020B0604020202020204" pitchFamily="34" charset="0"/>
              <a:buChar char="•"/>
            </a:pPr>
            <a:r>
              <a:rPr lang="en-US" sz="2400" dirty="0">
                <a:solidFill>
                  <a:schemeClr val="bg1"/>
                </a:solidFill>
                <a:latin typeface="Roboto" panose="02000000000000000000" pitchFamily="2" charset="0"/>
                <a:ea typeface="Roboto" panose="02000000000000000000" pitchFamily="2" charset="0"/>
              </a:rPr>
              <a:t>Marketing Digital INDEG – TEC Monterrey – IDE</a:t>
            </a:r>
          </a:p>
          <a:p>
            <a:pPr marL="609570" lvl="1"/>
            <a:endParaRPr lang="es-EC" sz="2400"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616813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903514" y="1672046"/>
            <a:ext cx="10515600" cy="3239588"/>
          </a:xfrm>
        </p:spPr>
        <p:txBody>
          <a:bodyPr>
            <a:noAutofit/>
          </a:bodyPr>
          <a:lstStyle/>
          <a:p>
            <a:pPr algn="ctr"/>
            <a:br>
              <a:rPr lang="en-US" sz="8000" dirty="0">
                <a:solidFill>
                  <a:schemeClr val="accent2">
                    <a:lumMod val="75000"/>
                  </a:schemeClr>
                </a:solidFill>
                <a:latin typeface="Dubai Medium" panose="020B0603030403030204" pitchFamily="34" charset="-78"/>
                <a:cs typeface="Dubai Medium" panose="020B0603030403030204" pitchFamily="34" charset="-78"/>
              </a:rPr>
            </a:br>
            <a:r>
              <a:rPr lang="en-US" sz="8000" dirty="0">
                <a:solidFill>
                  <a:schemeClr val="accent2">
                    <a:lumMod val="75000"/>
                  </a:schemeClr>
                </a:solidFill>
                <a:latin typeface="Dubai Medium" panose="020B0603030403030204" pitchFamily="34" charset="-78"/>
                <a:cs typeface="Dubai Medium" panose="020B0603030403030204" pitchFamily="34" charset="-78"/>
              </a:rPr>
              <a:t>“Topic Modeling – LDA”</a:t>
            </a: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Programa de Data </a:t>
            </a:r>
            <a:r>
              <a:rPr lang="es-US" sz="2400" dirty="0" err="1">
                <a:solidFill>
                  <a:srgbClr val="EEF8FD"/>
                </a:solidFill>
                <a:latin typeface="Dubai Medium" panose="020B0603030403030204" pitchFamily="34" charset="-78"/>
                <a:cs typeface="Dubai Medium" panose="020B0603030403030204" pitchFamily="34" charset="-78"/>
              </a:rPr>
              <a:t>Science</a:t>
            </a:r>
            <a:r>
              <a:rPr lang="es-US" sz="2400" dirty="0">
                <a:solidFill>
                  <a:srgbClr val="EEF8FD"/>
                </a:solidFill>
                <a:latin typeface="Dubai Medium" panose="020B0603030403030204" pitchFamily="34" charset="-78"/>
                <a:cs typeface="Dubai Medium" panose="020B0603030403030204" pitchFamily="34" charset="-78"/>
              </a:rPr>
              <a:t> | Guayaquil 2019</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8" name="Subtítulo 2">
            <a:extLst>
              <a:ext uri="{FF2B5EF4-FFF2-40B4-BE49-F238E27FC236}">
                <a16:creationId xmlns:a16="http://schemas.microsoft.com/office/drawing/2014/main" id="{2F10DF73-0BF7-4B77-AC79-B64CED845081}"/>
              </a:ext>
            </a:extLst>
          </p:cNvPr>
          <p:cNvSpPr txBox="1">
            <a:spLocks/>
          </p:cNvSpPr>
          <p:nvPr/>
        </p:nvSpPr>
        <p:spPr>
          <a:xfrm>
            <a:off x="60960" y="-4506"/>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2" name="Imagen 11" descr="Imagen que contiene dibujo&#10;&#10;Descripción generada automáticamente">
            <a:extLst>
              <a:ext uri="{FF2B5EF4-FFF2-40B4-BE49-F238E27FC236}">
                <a16:creationId xmlns:a16="http://schemas.microsoft.com/office/drawing/2014/main" id="{DE04244D-8849-4C7E-A3FE-0EFB797604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369555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6" name="Rectángulo 5">
            <a:extLst>
              <a:ext uri="{FF2B5EF4-FFF2-40B4-BE49-F238E27FC236}">
                <a16:creationId xmlns:a16="http://schemas.microsoft.com/office/drawing/2014/main" id="{D5AC4BF4-EBC3-4F06-8621-84C93C3D8480}"/>
              </a:ext>
            </a:extLst>
          </p:cNvPr>
          <p:cNvSpPr/>
          <p:nvPr/>
        </p:nvSpPr>
        <p:spPr>
          <a:xfrm>
            <a:off x="921706" y="496641"/>
            <a:ext cx="9653220" cy="5755422"/>
          </a:xfrm>
          <a:prstGeom prst="rect">
            <a:avLst/>
          </a:prstGeom>
        </p:spPr>
        <p:txBody>
          <a:bodyPr wrap="square">
            <a:spAutoFit/>
          </a:bodyPr>
          <a:lstStyle/>
          <a:p>
            <a:r>
              <a:rPr lang="es-EC" sz="1600" dirty="0"/>
              <a:t>#### TOPICOS #####</a:t>
            </a:r>
          </a:p>
          <a:p>
            <a:r>
              <a:rPr lang="es-EC" sz="1600" dirty="0"/>
              <a:t>tweets &lt;- </a:t>
            </a:r>
            <a:r>
              <a:rPr lang="es-EC" sz="1600" dirty="0" err="1"/>
              <a:t>htGYE$text</a:t>
            </a:r>
            <a:endParaRPr lang="es-EC" sz="1600" dirty="0"/>
          </a:p>
          <a:p>
            <a:r>
              <a:rPr lang="es-EC" sz="1600" dirty="0"/>
              <a:t>tweets &lt;- </a:t>
            </a:r>
            <a:r>
              <a:rPr lang="es-EC" sz="1600" dirty="0" err="1"/>
              <a:t>chartr</a:t>
            </a:r>
            <a:r>
              <a:rPr lang="es-EC" sz="1600" dirty="0"/>
              <a:t>('</a:t>
            </a:r>
            <a:r>
              <a:rPr lang="es-EC" sz="1600" dirty="0" err="1"/>
              <a:t>áéíóúñ</a:t>
            </a:r>
            <a:r>
              <a:rPr lang="es-EC" sz="1600" dirty="0"/>
              <a:t>','</a:t>
            </a:r>
            <a:r>
              <a:rPr lang="es-EC" sz="1600" dirty="0" err="1"/>
              <a:t>aeioun</a:t>
            </a:r>
            <a:r>
              <a:rPr lang="es-EC" sz="1600" dirty="0"/>
              <a:t>',tweets) # Quitar las tildes</a:t>
            </a:r>
          </a:p>
          <a:p>
            <a:r>
              <a:rPr lang="es-EC" sz="1600" dirty="0"/>
              <a:t>tweets &lt;- </a:t>
            </a:r>
            <a:r>
              <a:rPr lang="es-EC" sz="1600" dirty="0" err="1"/>
              <a:t>iconv</a:t>
            </a:r>
            <a:r>
              <a:rPr lang="es-EC" sz="1600" dirty="0"/>
              <a:t>(tweets, </a:t>
            </a:r>
            <a:r>
              <a:rPr lang="es-EC" sz="1600" dirty="0" err="1"/>
              <a:t>to</a:t>
            </a:r>
            <a:r>
              <a:rPr lang="es-EC" sz="1600" dirty="0"/>
              <a:t> = "ASCII", sub = "")  </a:t>
            </a:r>
          </a:p>
          <a:p>
            <a:endParaRPr lang="es-EC" sz="1600" dirty="0"/>
          </a:p>
          <a:p>
            <a:r>
              <a:rPr lang="es-EC" sz="1600" dirty="0"/>
              <a:t>tweets = </a:t>
            </a:r>
            <a:r>
              <a:rPr lang="es-EC" sz="1600" dirty="0" err="1"/>
              <a:t>gsub</a:t>
            </a:r>
            <a:r>
              <a:rPr lang="es-EC" sz="1600" dirty="0"/>
              <a:t>("(</a:t>
            </a:r>
            <a:r>
              <a:rPr lang="es-EC" sz="1600" dirty="0" err="1"/>
              <a:t>RT|via</a:t>
            </a:r>
            <a:r>
              <a:rPr lang="es-EC" sz="1600" dirty="0"/>
              <a:t>)((?:\\b\\W*@\\w+)+)", "", tweets)  # </a:t>
            </a:r>
            <a:r>
              <a:rPr lang="es-EC" sz="1600" dirty="0" err="1"/>
              <a:t>Remove</a:t>
            </a:r>
            <a:r>
              <a:rPr lang="es-EC" sz="1600" dirty="0"/>
              <a:t> </a:t>
            </a:r>
            <a:r>
              <a:rPr lang="es-EC" sz="1600" dirty="0" err="1"/>
              <a:t>the</a:t>
            </a:r>
            <a:r>
              <a:rPr lang="es-EC" sz="1600" dirty="0"/>
              <a:t> "RT" (</a:t>
            </a:r>
            <a:r>
              <a:rPr lang="es-EC" sz="1600" dirty="0" err="1"/>
              <a:t>retweet</a:t>
            </a:r>
            <a:r>
              <a:rPr lang="es-EC" sz="1600" dirty="0"/>
              <a:t>) and </a:t>
            </a:r>
            <a:r>
              <a:rPr lang="es-EC" sz="1600" dirty="0" err="1"/>
              <a:t>usernames</a:t>
            </a:r>
            <a:r>
              <a:rPr lang="es-EC" sz="1600" dirty="0"/>
              <a:t> </a:t>
            </a:r>
          </a:p>
          <a:p>
            <a:r>
              <a:rPr lang="es-EC" sz="1600" dirty="0"/>
              <a:t>tweets = </a:t>
            </a:r>
            <a:r>
              <a:rPr lang="es-EC" sz="1600" dirty="0" err="1"/>
              <a:t>gsub</a:t>
            </a:r>
            <a:r>
              <a:rPr lang="es-EC" sz="1600" dirty="0"/>
              <a:t>("http.+ |http.+$", " ", tweets)  # </a:t>
            </a:r>
            <a:r>
              <a:rPr lang="es-EC" sz="1600" dirty="0" err="1"/>
              <a:t>Remove</a:t>
            </a:r>
            <a:r>
              <a:rPr lang="es-EC" sz="1600" dirty="0"/>
              <a:t> </a:t>
            </a:r>
            <a:r>
              <a:rPr lang="es-EC" sz="1600" dirty="0" err="1"/>
              <a:t>html</a:t>
            </a:r>
            <a:r>
              <a:rPr lang="es-EC" sz="1600" dirty="0"/>
              <a:t> links</a:t>
            </a:r>
          </a:p>
          <a:p>
            <a:r>
              <a:rPr lang="es-EC" sz="1600" dirty="0"/>
              <a:t>tweets = </a:t>
            </a:r>
            <a:r>
              <a:rPr lang="es-EC" sz="1600" dirty="0" err="1"/>
              <a:t>gsub</a:t>
            </a:r>
            <a:r>
              <a:rPr lang="es-EC" sz="1600" dirty="0"/>
              <a:t>("http[[:</a:t>
            </a:r>
            <a:r>
              <a:rPr lang="es-EC" sz="1600" dirty="0" err="1"/>
              <a:t>alnum</a:t>
            </a:r>
            <a:r>
              <a:rPr lang="es-EC" sz="1600" dirty="0"/>
              <a:t>:]]*", "", tweets)</a:t>
            </a:r>
          </a:p>
          <a:p>
            <a:r>
              <a:rPr lang="es-EC" sz="1600" dirty="0"/>
              <a:t>tweets = </a:t>
            </a:r>
            <a:r>
              <a:rPr lang="es-EC" sz="1600" dirty="0" err="1"/>
              <a:t>gsub</a:t>
            </a:r>
            <a:r>
              <a:rPr lang="es-EC" sz="1600" dirty="0"/>
              <a:t>("[[:</a:t>
            </a:r>
            <a:r>
              <a:rPr lang="es-EC" sz="1600" dirty="0" err="1"/>
              <a:t>punct</a:t>
            </a:r>
            <a:r>
              <a:rPr lang="es-EC" sz="1600" dirty="0"/>
              <a:t>:]]", " ", tweets)  # </a:t>
            </a:r>
            <a:r>
              <a:rPr lang="es-EC" sz="1600" dirty="0" err="1"/>
              <a:t>Remove</a:t>
            </a:r>
            <a:r>
              <a:rPr lang="es-EC" sz="1600" dirty="0"/>
              <a:t> </a:t>
            </a:r>
            <a:r>
              <a:rPr lang="es-EC" sz="1600" dirty="0" err="1"/>
              <a:t>punctuation</a:t>
            </a:r>
            <a:endParaRPr lang="es-EC" sz="1600" dirty="0"/>
          </a:p>
          <a:p>
            <a:r>
              <a:rPr lang="es-EC" sz="1600" dirty="0"/>
              <a:t>tweets = </a:t>
            </a:r>
            <a:r>
              <a:rPr lang="es-EC" sz="1600" dirty="0" err="1"/>
              <a:t>gsub</a:t>
            </a:r>
            <a:r>
              <a:rPr lang="es-EC" sz="1600" dirty="0"/>
              <a:t>("[ |\t]{2,}", " ", tweets)  # </a:t>
            </a:r>
            <a:r>
              <a:rPr lang="es-EC" sz="1600" dirty="0" err="1"/>
              <a:t>Remove</a:t>
            </a:r>
            <a:r>
              <a:rPr lang="es-EC" sz="1600" dirty="0"/>
              <a:t> </a:t>
            </a:r>
            <a:r>
              <a:rPr lang="es-EC" sz="1600" dirty="0" err="1"/>
              <a:t>tabs</a:t>
            </a:r>
            <a:endParaRPr lang="es-EC" sz="1600" dirty="0"/>
          </a:p>
          <a:p>
            <a:r>
              <a:rPr lang="es-EC" sz="1600" dirty="0"/>
              <a:t>tweets = </a:t>
            </a:r>
            <a:r>
              <a:rPr lang="es-EC" sz="1600" dirty="0" err="1"/>
              <a:t>gsub</a:t>
            </a:r>
            <a:r>
              <a:rPr lang="es-EC" sz="1600" dirty="0"/>
              <a:t>("^ ", "", tweets)  # </a:t>
            </a:r>
            <a:r>
              <a:rPr lang="es-EC" sz="1600" dirty="0" err="1"/>
              <a:t>Leading</a:t>
            </a:r>
            <a:r>
              <a:rPr lang="es-EC" sz="1600" dirty="0"/>
              <a:t> </a:t>
            </a:r>
            <a:r>
              <a:rPr lang="es-EC" sz="1600" dirty="0" err="1"/>
              <a:t>blanks</a:t>
            </a:r>
            <a:endParaRPr lang="es-EC" sz="1600" dirty="0"/>
          </a:p>
          <a:p>
            <a:r>
              <a:rPr lang="es-EC" sz="1600" dirty="0"/>
              <a:t>tweets = </a:t>
            </a:r>
            <a:r>
              <a:rPr lang="es-EC" sz="1600" dirty="0" err="1"/>
              <a:t>gsub</a:t>
            </a:r>
            <a:r>
              <a:rPr lang="es-EC" sz="1600" dirty="0"/>
              <a:t>(" $", "", tweets)  # </a:t>
            </a:r>
            <a:r>
              <a:rPr lang="es-EC" sz="1600" dirty="0" err="1"/>
              <a:t>Lagging</a:t>
            </a:r>
            <a:r>
              <a:rPr lang="es-EC" sz="1600" dirty="0"/>
              <a:t> </a:t>
            </a:r>
            <a:r>
              <a:rPr lang="es-EC" sz="1600" dirty="0" err="1"/>
              <a:t>blanks</a:t>
            </a:r>
            <a:endParaRPr lang="es-EC" sz="1600" dirty="0"/>
          </a:p>
          <a:p>
            <a:r>
              <a:rPr lang="es-EC" sz="1600" dirty="0"/>
              <a:t>tweets = </a:t>
            </a:r>
            <a:r>
              <a:rPr lang="es-EC" sz="1600" dirty="0" err="1"/>
              <a:t>gsub</a:t>
            </a:r>
            <a:r>
              <a:rPr lang="es-EC" sz="1600" dirty="0"/>
              <a:t>(" +", " ", tweets) # General </a:t>
            </a:r>
            <a:r>
              <a:rPr lang="es-EC" sz="1600" dirty="0" err="1"/>
              <a:t>spaces</a:t>
            </a:r>
            <a:r>
              <a:rPr lang="es-EC" sz="1600" dirty="0"/>
              <a:t> </a:t>
            </a:r>
          </a:p>
          <a:p>
            <a:r>
              <a:rPr lang="es-EC" sz="1600" dirty="0"/>
              <a:t>tweets = </a:t>
            </a:r>
            <a:r>
              <a:rPr lang="es-EC" sz="1600" dirty="0" err="1"/>
              <a:t>gsub</a:t>
            </a:r>
            <a:r>
              <a:rPr lang="es-EC" sz="1600" dirty="0"/>
              <a:t>("[[:</a:t>
            </a:r>
            <a:r>
              <a:rPr lang="es-EC" sz="1600" dirty="0" err="1"/>
              <a:t>cntrl</a:t>
            </a:r>
            <a:r>
              <a:rPr lang="es-EC" sz="1600" dirty="0"/>
              <a:t>:]]", " ", tweets) # saltos de </a:t>
            </a:r>
            <a:r>
              <a:rPr lang="es-EC" sz="1600" dirty="0" err="1"/>
              <a:t>linea</a:t>
            </a:r>
            <a:r>
              <a:rPr lang="es-EC" sz="1600" dirty="0"/>
              <a:t> y tabulaciones</a:t>
            </a:r>
          </a:p>
          <a:p>
            <a:r>
              <a:rPr lang="es-EC" sz="1600" dirty="0"/>
              <a:t>tweets = </a:t>
            </a:r>
            <a:r>
              <a:rPr lang="es-EC" sz="1600" dirty="0" err="1"/>
              <a:t>tolower</a:t>
            </a:r>
            <a:r>
              <a:rPr lang="es-EC" sz="1600" dirty="0"/>
              <a:t>(tweets) #convertimos todo a minúsculas</a:t>
            </a:r>
          </a:p>
          <a:p>
            <a:r>
              <a:rPr lang="es-EC" sz="1600" dirty="0"/>
              <a:t>tweets = </a:t>
            </a:r>
            <a:r>
              <a:rPr lang="es-EC" sz="1600" dirty="0" err="1"/>
              <a:t>removeWords</a:t>
            </a:r>
            <a:r>
              <a:rPr lang="es-EC" sz="1600" dirty="0"/>
              <a:t>(tweets, </a:t>
            </a:r>
            <a:r>
              <a:rPr lang="es-EC" sz="1600" dirty="0" err="1"/>
              <a:t>words</a:t>
            </a:r>
            <a:r>
              <a:rPr lang="es-EC" sz="1600" dirty="0"/>
              <a:t> = </a:t>
            </a:r>
            <a:r>
              <a:rPr lang="es-EC" sz="1600" dirty="0" err="1"/>
              <a:t>stopwords</a:t>
            </a:r>
            <a:r>
              <a:rPr lang="es-EC" sz="1600" dirty="0"/>
              <a:t>("</a:t>
            </a:r>
            <a:r>
              <a:rPr lang="es-EC" sz="1600" dirty="0" err="1"/>
              <a:t>spanish</a:t>
            </a:r>
            <a:r>
              <a:rPr lang="es-EC" sz="1600" dirty="0"/>
              <a:t>"))</a:t>
            </a:r>
          </a:p>
          <a:p>
            <a:r>
              <a:rPr lang="es-EC" sz="1600" dirty="0"/>
              <a:t>tweets = </a:t>
            </a:r>
            <a:r>
              <a:rPr lang="es-EC" sz="1600" dirty="0" err="1"/>
              <a:t>removePunctuation</a:t>
            </a:r>
            <a:r>
              <a:rPr lang="es-EC" sz="1600" dirty="0"/>
              <a:t>(tweets)</a:t>
            </a:r>
          </a:p>
          <a:p>
            <a:r>
              <a:rPr lang="es-EC" sz="1600" dirty="0"/>
              <a:t>tweets = </a:t>
            </a:r>
            <a:r>
              <a:rPr lang="es-EC" sz="1600" dirty="0" err="1"/>
              <a:t>removeNumbers</a:t>
            </a:r>
            <a:r>
              <a:rPr lang="es-EC" sz="1600" dirty="0"/>
              <a:t>(tweets)</a:t>
            </a:r>
          </a:p>
          <a:p>
            <a:r>
              <a:rPr lang="es-EC" sz="1600" dirty="0"/>
              <a:t>tweets = </a:t>
            </a:r>
            <a:r>
              <a:rPr lang="es-EC" sz="1600" dirty="0" err="1"/>
              <a:t>stripWhitespace</a:t>
            </a:r>
            <a:r>
              <a:rPr lang="es-EC" sz="1600" dirty="0"/>
              <a:t>(tweets)</a:t>
            </a:r>
          </a:p>
          <a:p>
            <a:endParaRPr lang="es-EC" sz="1600" dirty="0"/>
          </a:p>
          <a:p>
            <a:r>
              <a:rPr lang="es-EC" sz="1600" dirty="0"/>
              <a:t>tweets = </a:t>
            </a:r>
            <a:r>
              <a:rPr lang="es-EC" sz="1600" dirty="0" err="1"/>
              <a:t>unique</a:t>
            </a:r>
            <a:r>
              <a:rPr lang="es-EC" sz="1600" dirty="0"/>
              <a:t>(tweets)</a:t>
            </a:r>
          </a:p>
          <a:p>
            <a:endParaRPr lang="es-EC" sz="1600" dirty="0"/>
          </a:p>
          <a:p>
            <a:r>
              <a:rPr lang="es-EC" sz="1600" dirty="0"/>
              <a:t>corpus &lt;- Corpus(</a:t>
            </a:r>
            <a:r>
              <a:rPr lang="es-EC" sz="1600" dirty="0" err="1"/>
              <a:t>VectorSource</a:t>
            </a:r>
            <a:r>
              <a:rPr lang="es-EC" sz="1600" dirty="0"/>
              <a:t>(tweets))</a:t>
            </a:r>
          </a:p>
        </p:txBody>
      </p:sp>
      <p:pic>
        <p:nvPicPr>
          <p:cNvPr id="14" name="Imagen 13" descr="Imagen que contiene dibujo&#10;&#10;Descripción generada automáticamente">
            <a:extLst>
              <a:ext uri="{FF2B5EF4-FFF2-40B4-BE49-F238E27FC236}">
                <a16:creationId xmlns:a16="http://schemas.microsoft.com/office/drawing/2014/main" id="{F04017CA-8A85-4CBC-B85D-9116A68D34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3674835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5" name="Rectángulo 4">
            <a:extLst>
              <a:ext uri="{FF2B5EF4-FFF2-40B4-BE49-F238E27FC236}">
                <a16:creationId xmlns:a16="http://schemas.microsoft.com/office/drawing/2014/main" id="{5D23C4AA-73EE-42CA-B78A-FE410F874623}"/>
              </a:ext>
            </a:extLst>
          </p:cNvPr>
          <p:cNvSpPr/>
          <p:nvPr/>
        </p:nvSpPr>
        <p:spPr>
          <a:xfrm>
            <a:off x="427163" y="747529"/>
            <a:ext cx="10262919" cy="4893647"/>
          </a:xfrm>
          <a:prstGeom prst="rect">
            <a:avLst/>
          </a:prstGeom>
        </p:spPr>
        <p:txBody>
          <a:bodyPr wrap="square">
            <a:spAutoFit/>
          </a:bodyPr>
          <a:lstStyle/>
          <a:p>
            <a:r>
              <a:rPr lang="es-EC" sz="3200" dirty="0"/>
              <a:t>&gt; Procesado</a:t>
            </a:r>
          </a:p>
          <a:p>
            <a:r>
              <a:rPr lang="es-MX" sz="3600" dirty="0">
                <a:solidFill>
                  <a:schemeClr val="tx2">
                    <a:lumMod val="60000"/>
                    <a:lumOff val="40000"/>
                  </a:schemeClr>
                </a:solidFill>
              </a:rPr>
              <a:t> actual emergencia sanitaria </a:t>
            </a:r>
            <a:r>
              <a:rPr lang="es-MX" sz="3600" dirty="0" err="1">
                <a:solidFill>
                  <a:schemeClr val="tx2">
                    <a:lumMod val="60000"/>
                    <a:lumOff val="40000"/>
                  </a:schemeClr>
                </a:solidFill>
              </a:rPr>
              <a:t>paul</a:t>
            </a:r>
            <a:r>
              <a:rPr lang="es-MX" sz="3600" dirty="0">
                <a:solidFill>
                  <a:schemeClr val="tx2">
                    <a:lumMod val="60000"/>
                    <a:lumOff val="40000"/>
                  </a:schemeClr>
                </a:solidFill>
              </a:rPr>
              <a:t> granda indico alrededor </a:t>
            </a:r>
            <a:r>
              <a:rPr lang="es-MX" sz="3600" dirty="0" err="1">
                <a:solidFill>
                  <a:schemeClr val="tx2">
                    <a:lumMod val="60000"/>
                    <a:lumOff val="40000"/>
                  </a:schemeClr>
                </a:solidFill>
              </a:rPr>
              <a:t>tramit</a:t>
            </a:r>
            <a:r>
              <a:rPr lang="es-MX" sz="3600" dirty="0">
                <a:solidFill>
                  <a:schemeClr val="tx2">
                    <a:lumMod val="60000"/>
                    <a:lumOff val="40000"/>
                  </a:schemeClr>
                </a:solidFill>
              </a:rPr>
              <a:t> pueden </a:t>
            </a:r>
            <a:r>
              <a:rPr lang="es-MX" sz="3600" dirty="0" err="1">
                <a:solidFill>
                  <a:schemeClr val="tx2">
                    <a:lumMod val="60000"/>
                    <a:lumOff val="40000"/>
                  </a:schemeClr>
                </a:solidFill>
              </a:rPr>
              <a:t>hacers</a:t>
            </a:r>
            <a:r>
              <a:rPr lang="es-MX" sz="3600" dirty="0">
                <a:solidFill>
                  <a:schemeClr val="tx2">
                    <a:lumMod val="60000"/>
                    <a:lumOff val="40000"/>
                  </a:schemeClr>
                </a:solidFill>
              </a:rPr>
              <a:t> </a:t>
            </a:r>
            <a:r>
              <a:rPr lang="es-MX" sz="3600" dirty="0" err="1">
                <a:solidFill>
                  <a:schemeClr val="tx2">
                    <a:lumMod val="60000"/>
                    <a:lumOff val="40000"/>
                  </a:schemeClr>
                </a:solidFill>
              </a:rPr>
              <a:t>digitalment</a:t>
            </a:r>
            <a:endParaRPr lang="es-MX" sz="3600" dirty="0">
              <a:solidFill>
                <a:schemeClr val="tx2">
                  <a:lumMod val="60000"/>
                  <a:lumOff val="40000"/>
                </a:schemeClr>
              </a:solidFill>
            </a:endParaRPr>
          </a:p>
          <a:p>
            <a:endParaRPr lang="es-EC" sz="3200" dirty="0"/>
          </a:p>
          <a:p>
            <a:r>
              <a:rPr lang="es-EC" sz="3200" dirty="0"/>
              <a:t>&gt; Original</a:t>
            </a:r>
          </a:p>
          <a:p>
            <a:r>
              <a:rPr lang="es-MX" sz="3600" dirty="0">
                <a:solidFill>
                  <a:schemeClr val="tx2">
                    <a:lumMod val="60000"/>
                    <a:lumOff val="40000"/>
                  </a:schemeClr>
                </a:solidFill>
              </a:rPr>
              <a:t>#</a:t>
            </a:r>
            <a:r>
              <a:rPr lang="es-MX" sz="3600" dirty="0" err="1">
                <a:solidFill>
                  <a:schemeClr val="tx2">
                    <a:lumMod val="60000"/>
                    <a:lumOff val="40000"/>
                  </a:schemeClr>
                </a:solidFill>
              </a:rPr>
              <a:t>Coronavirusecuador</a:t>
            </a:r>
            <a:r>
              <a:rPr lang="es-MX" sz="3600" dirty="0">
                <a:solidFill>
                  <a:schemeClr val="tx2">
                    <a:lumMod val="60000"/>
                    <a:lumOff val="40000"/>
                  </a:schemeClr>
                </a:solidFill>
              </a:rPr>
              <a:t>: Ante la actual emergencia sanitaria, Paúl Granda indicó que alrededor del 70 % de trámites ya pueden hacerse digitalmente &lt;U+0001F447&gt;</a:t>
            </a:r>
            <a:endParaRPr lang="es-EC" sz="3600" dirty="0">
              <a:solidFill>
                <a:schemeClr val="tx2">
                  <a:lumMod val="60000"/>
                  <a:lumOff val="40000"/>
                </a:schemeClr>
              </a:solidFill>
            </a:endParaRPr>
          </a:p>
        </p:txBody>
      </p:sp>
      <p:pic>
        <p:nvPicPr>
          <p:cNvPr id="14" name="Imagen 13" descr="Imagen que contiene dibujo&#10;&#10;Descripción generada automáticamente">
            <a:extLst>
              <a:ext uri="{FF2B5EF4-FFF2-40B4-BE49-F238E27FC236}">
                <a16:creationId xmlns:a16="http://schemas.microsoft.com/office/drawing/2014/main" id="{665E6A3F-59C6-4735-88DB-D18EA97478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251094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3" name="Imagen 2">
            <a:extLst>
              <a:ext uri="{FF2B5EF4-FFF2-40B4-BE49-F238E27FC236}">
                <a16:creationId xmlns:a16="http://schemas.microsoft.com/office/drawing/2014/main" id="{6129DF8A-FD22-4A40-A339-14F0A5468E3F}"/>
              </a:ext>
            </a:extLst>
          </p:cNvPr>
          <p:cNvPicPr>
            <a:picLocks noChangeAspect="1"/>
          </p:cNvPicPr>
          <p:nvPr/>
        </p:nvPicPr>
        <p:blipFill>
          <a:blip r:embed="rId3"/>
          <a:stretch>
            <a:fillRect/>
          </a:stretch>
        </p:blipFill>
        <p:spPr>
          <a:xfrm>
            <a:off x="787993" y="508130"/>
            <a:ext cx="10157097" cy="5716321"/>
          </a:xfrm>
          <a:prstGeom prst="rect">
            <a:avLst/>
          </a:prstGeom>
        </p:spPr>
      </p:pic>
      <p:pic>
        <p:nvPicPr>
          <p:cNvPr id="8" name="Imagen 7" descr="Imagen que contiene dibujo&#10;&#10;Descripción generada automáticamente">
            <a:extLst>
              <a:ext uri="{FF2B5EF4-FFF2-40B4-BE49-F238E27FC236}">
                <a16:creationId xmlns:a16="http://schemas.microsoft.com/office/drawing/2014/main" id="{2720D166-E9DD-420A-9030-1626138045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1004841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3" name="Imagen 2">
            <a:extLst>
              <a:ext uri="{FF2B5EF4-FFF2-40B4-BE49-F238E27FC236}">
                <a16:creationId xmlns:a16="http://schemas.microsoft.com/office/drawing/2014/main" id="{31A5FE39-2E22-4D9F-A38E-EE13B0B0A5D1}"/>
              </a:ext>
            </a:extLst>
          </p:cNvPr>
          <p:cNvPicPr>
            <a:picLocks noChangeAspect="1"/>
          </p:cNvPicPr>
          <p:nvPr/>
        </p:nvPicPr>
        <p:blipFill>
          <a:blip r:embed="rId3"/>
          <a:stretch>
            <a:fillRect/>
          </a:stretch>
        </p:blipFill>
        <p:spPr>
          <a:xfrm>
            <a:off x="220934" y="989594"/>
            <a:ext cx="11402082" cy="4482291"/>
          </a:xfrm>
          <a:prstGeom prst="rect">
            <a:avLst/>
          </a:prstGeom>
        </p:spPr>
      </p:pic>
      <p:pic>
        <p:nvPicPr>
          <p:cNvPr id="8" name="Imagen 7" descr="Imagen que contiene dibujo&#10;&#10;Descripción generada automáticamente">
            <a:extLst>
              <a:ext uri="{FF2B5EF4-FFF2-40B4-BE49-F238E27FC236}">
                <a16:creationId xmlns:a16="http://schemas.microsoft.com/office/drawing/2014/main" id="{6CBB03C7-55F3-4706-8D0E-DF43F9011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2362424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1793828" y="682763"/>
            <a:ext cx="7572835" cy="802784"/>
          </a:xfrm>
          <a:solidFill>
            <a:schemeClr val="bg1"/>
          </a:solidFill>
        </p:spPr>
        <p:txBody>
          <a:bodyPr>
            <a:normAutofit fontScale="90000"/>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Empecemos…. 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7" name="Rectángulo 6">
            <a:extLst>
              <a:ext uri="{FF2B5EF4-FFF2-40B4-BE49-F238E27FC236}">
                <a16:creationId xmlns:a16="http://schemas.microsoft.com/office/drawing/2014/main" id="{4D212021-F473-448F-9B48-DB0C3BE54ACA}"/>
              </a:ext>
            </a:extLst>
          </p:cNvPr>
          <p:cNvSpPr/>
          <p:nvPr/>
        </p:nvSpPr>
        <p:spPr>
          <a:xfrm>
            <a:off x="1246910" y="1839466"/>
            <a:ext cx="9230426" cy="3693319"/>
          </a:xfrm>
          <a:prstGeom prst="rect">
            <a:avLst/>
          </a:prstGeom>
        </p:spPr>
        <p:txBody>
          <a:bodyPr wrap="square">
            <a:spAutoFit/>
          </a:bodyPr>
          <a:lstStyle/>
          <a:p>
            <a:r>
              <a:rPr lang="es-EC" dirty="0" err="1"/>
              <a:t>library</a:t>
            </a:r>
            <a:r>
              <a:rPr lang="es-EC" dirty="0"/>
              <a:t>(</a:t>
            </a:r>
            <a:r>
              <a:rPr lang="es-EC" dirty="0" err="1"/>
              <a:t>rtweet</a:t>
            </a:r>
            <a:r>
              <a:rPr lang="es-EC" dirty="0"/>
              <a:t>)</a:t>
            </a:r>
          </a:p>
          <a:p>
            <a:r>
              <a:rPr lang="es-EC" dirty="0" err="1"/>
              <a:t>library</a:t>
            </a:r>
            <a:r>
              <a:rPr lang="es-EC" dirty="0"/>
              <a:t>(</a:t>
            </a:r>
            <a:r>
              <a:rPr lang="es-EC" dirty="0" err="1"/>
              <a:t>tidyverse</a:t>
            </a:r>
            <a:r>
              <a:rPr lang="es-EC" dirty="0"/>
              <a:t>)</a:t>
            </a:r>
          </a:p>
          <a:p>
            <a:r>
              <a:rPr lang="es-EC" dirty="0" err="1"/>
              <a:t>library</a:t>
            </a:r>
            <a:r>
              <a:rPr lang="es-EC" dirty="0"/>
              <a:t>(</a:t>
            </a:r>
            <a:r>
              <a:rPr lang="es-EC" dirty="0" err="1"/>
              <a:t>lubridate</a:t>
            </a:r>
            <a:r>
              <a:rPr lang="es-EC" dirty="0"/>
              <a:t>)</a:t>
            </a:r>
          </a:p>
          <a:p>
            <a:r>
              <a:rPr lang="es-EC" dirty="0" err="1"/>
              <a:t>library</a:t>
            </a:r>
            <a:r>
              <a:rPr lang="es-EC" dirty="0"/>
              <a:t>(</a:t>
            </a:r>
            <a:r>
              <a:rPr lang="es-EC" dirty="0" err="1"/>
              <a:t>igraph</a:t>
            </a:r>
            <a:r>
              <a:rPr lang="es-EC" dirty="0"/>
              <a:t>)</a:t>
            </a:r>
          </a:p>
          <a:p>
            <a:r>
              <a:rPr lang="es-EC" dirty="0"/>
              <a:t>Library(</a:t>
            </a:r>
            <a:r>
              <a:rPr lang="es-EC" dirty="0" err="1"/>
              <a:t>ggprah</a:t>
            </a:r>
            <a:r>
              <a:rPr lang="es-EC" dirty="0"/>
              <a:t>)</a:t>
            </a:r>
          </a:p>
          <a:p>
            <a:endParaRPr lang="es-EC" dirty="0"/>
          </a:p>
          <a:p>
            <a:r>
              <a:rPr lang="es-EC" dirty="0"/>
              <a:t>## </a:t>
            </a:r>
            <a:r>
              <a:rPr lang="es-EC" dirty="0" err="1"/>
              <a:t>authenticate</a:t>
            </a:r>
            <a:r>
              <a:rPr lang="es-EC" dirty="0"/>
              <a:t> </a:t>
            </a:r>
            <a:r>
              <a:rPr lang="es-EC" dirty="0" err="1"/>
              <a:t>via</a:t>
            </a:r>
            <a:r>
              <a:rPr lang="es-EC" dirty="0"/>
              <a:t> </a:t>
            </a:r>
            <a:r>
              <a:rPr lang="es-EC" dirty="0" err="1"/>
              <a:t>access</a:t>
            </a:r>
            <a:r>
              <a:rPr lang="es-EC" dirty="0"/>
              <a:t> token</a:t>
            </a:r>
          </a:p>
          <a:p>
            <a:r>
              <a:rPr lang="es-EC" dirty="0"/>
              <a:t>token &lt;- </a:t>
            </a:r>
            <a:r>
              <a:rPr lang="es-EC" dirty="0" err="1"/>
              <a:t>create_token</a:t>
            </a:r>
            <a:r>
              <a:rPr lang="es-EC" dirty="0"/>
              <a:t>(</a:t>
            </a:r>
          </a:p>
          <a:p>
            <a:r>
              <a:rPr lang="es-EC" dirty="0"/>
              <a:t>  app = "</a:t>
            </a:r>
            <a:r>
              <a:rPr lang="es-EC" dirty="0" err="1"/>
              <a:t>DatosTW</a:t>
            </a:r>
            <a:r>
              <a:rPr lang="es-EC" dirty="0"/>
              <a:t>",</a:t>
            </a:r>
          </a:p>
          <a:p>
            <a:r>
              <a:rPr lang="es-EC" dirty="0"/>
              <a:t>  </a:t>
            </a:r>
            <a:r>
              <a:rPr lang="es-EC" dirty="0" err="1"/>
              <a:t>consumer_key</a:t>
            </a:r>
            <a:r>
              <a:rPr lang="es-EC" dirty="0"/>
              <a:t> = ‘</a:t>
            </a:r>
            <a:r>
              <a:rPr lang="es-EC" dirty="0" err="1"/>
              <a:t>xxxx</a:t>
            </a:r>
            <a:r>
              <a:rPr lang="es-EC" dirty="0"/>
              <a:t>',</a:t>
            </a:r>
          </a:p>
          <a:p>
            <a:r>
              <a:rPr lang="es-EC" dirty="0"/>
              <a:t>  </a:t>
            </a:r>
            <a:r>
              <a:rPr lang="es-EC" dirty="0" err="1"/>
              <a:t>consumer_secret</a:t>
            </a:r>
            <a:r>
              <a:rPr lang="es-EC" dirty="0"/>
              <a:t> = ‘</a:t>
            </a:r>
            <a:r>
              <a:rPr lang="es-EC" dirty="0" err="1"/>
              <a:t>xxxxxx</a:t>
            </a:r>
            <a:r>
              <a:rPr lang="es-EC" dirty="0"/>
              <a:t>',</a:t>
            </a:r>
          </a:p>
          <a:p>
            <a:r>
              <a:rPr lang="es-EC" dirty="0"/>
              <a:t>  </a:t>
            </a:r>
            <a:r>
              <a:rPr lang="es-EC" dirty="0" err="1"/>
              <a:t>access_token</a:t>
            </a:r>
            <a:r>
              <a:rPr lang="es-EC" dirty="0"/>
              <a:t> = ‘</a:t>
            </a:r>
            <a:r>
              <a:rPr lang="es-EC" dirty="0" err="1"/>
              <a:t>xxxxxx</a:t>
            </a:r>
            <a:r>
              <a:rPr lang="es-EC" dirty="0"/>
              <a:t>',</a:t>
            </a:r>
          </a:p>
          <a:p>
            <a:r>
              <a:rPr lang="es-EC" dirty="0"/>
              <a:t>  </a:t>
            </a:r>
            <a:r>
              <a:rPr lang="es-EC" dirty="0" err="1"/>
              <a:t>access_secret</a:t>
            </a:r>
            <a:r>
              <a:rPr lang="es-EC" dirty="0"/>
              <a:t> = ‘</a:t>
            </a:r>
            <a:r>
              <a:rPr lang="es-EC" dirty="0" err="1"/>
              <a:t>xxxxxx</a:t>
            </a:r>
            <a:r>
              <a:rPr lang="es-EC" dirty="0"/>
              <a:t>')</a:t>
            </a:r>
          </a:p>
        </p:txBody>
      </p:sp>
      <p:sp>
        <p:nvSpPr>
          <p:cNvPr id="8" name="CuadroTexto 7">
            <a:extLst>
              <a:ext uri="{FF2B5EF4-FFF2-40B4-BE49-F238E27FC236}">
                <a16:creationId xmlns:a16="http://schemas.microsoft.com/office/drawing/2014/main" id="{38C8525C-F458-4CFC-AFED-A737AEC880AF}"/>
              </a:ext>
            </a:extLst>
          </p:cNvPr>
          <p:cNvSpPr txBox="1"/>
          <p:nvPr/>
        </p:nvSpPr>
        <p:spPr>
          <a:xfrm>
            <a:off x="6313055" y="3972564"/>
            <a:ext cx="4800930" cy="523220"/>
          </a:xfrm>
          <a:prstGeom prst="rect">
            <a:avLst/>
          </a:prstGeom>
          <a:noFill/>
        </p:spPr>
        <p:txBody>
          <a:bodyPr wrap="none" rtlCol="0">
            <a:spAutoFit/>
          </a:bodyPr>
          <a:lstStyle/>
          <a:p>
            <a:r>
              <a:rPr lang="es-EC" sz="2800" b="1" dirty="0"/>
              <a:t>https://developer.twitter.com/</a:t>
            </a:r>
          </a:p>
        </p:txBody>
      </p:sp>
      <p:sp>
        <p:nvSpPr>
          <p:cNvPr id="17" name="Flecha: a la derecha 16">
            <a:extLst>
              <a:ext uri="{FF2B5EF4-FFF2-40B4-BE49-F238E27FC236}">
                <a16:creationId xmlns:a16="http://schemas.microsoft.com/office/drawing/2014/main" id="{7EF2A85D-476D-4573-84EE-3CD0C8DB6FAA}"/>
              </a:ext>
            </a:extLst>
          </p:cNvPr>
          <p:cNvSpPr/>
          <p:nvPr/>
        </p:nvSpPr>
        <p:spPr>
          <a:xfrm>
            <a:off x="4731657" y="4136571"/>
            <a:ext cx="1233714" cy="333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14" name="Imagen 13" descr="Imagen que contiene dibujo&#10;&#10;Descripción generada automáticamente">
            <a:extLst>
              <a:ext uri="{FF2B5EF4-FFF2-40B4-BE49-F238E27FC236}">
                <a16:creationId xmlns:a16="http://schemas.microsoft.com/office/drawing/2014/main" id="{0251FB79-3AA8-4FBC-87FA-F75A404F4F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2651915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596111"/>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7" name="Rectángulo 6">
            <a:extLst>
              <a:ext uri="{FF2B5EF4-FFF2-40B4-BE49-F238E27FC236}">
                <a16:creationId xmlns:a16="http://schemas.microsoft.com/office/drawing/2014/main" id="{4D212021-F473-448F-9B48-DB0C3BE54ACA}"/>
              </a:ext>
            </a:extLst>
          </p:cNvPr>
          <p:cNvSpPr/>
          <p:nvPr/>
        </p:nvSpPr>
        <p:spPr>
          <a:xfrm>
            <a:off x="593265" y="1375390"/>
            <a:ext cx="11122132" cy="4832092"/>
          </a:xfrm>
          <a:prstGeom prst="rect">
            <a:avLst/>
          </a:prstGeom>
        </p:spPr>
        <p:txBody>
          <a:bodyPr wrap="square">
            <a:spAutoFit/>
          </a:bodyPr>
          <a:lstStyle/>
          <a:p>
            <a:r>
              <a:rPr lang="es-EC" sz="2800" dirty="0"/>
              <a:t># Serie de tiempo evolución de tweets</a:t>
            </a:r>
          </a:p>
          <a:p>
            <a:r>
              <a:rPr lang="es-EC" sz="2800" dirty="0" err="1"/>
              <a:t>usersTL</a:t>
            </a:r>
            <a:r>
              <a:rPr lang="es-EC" sz="2800" dirty="0"/>
              <a:t> %&gt;% </a:t>
            </a:r>
            <a:r>
              <a:rPr lang="es-EC" sz="2800" dirty="0" err="1"/>
              <a:t>filter</a:t>
            </a:r>
            <a:r>
              <a:rPr lang="es-EC" sz="2800" dirty="0"/>
              <a:t>(</a:t>
            </a:r>
            <a:r>
              <a:rPr lang="es-EC" sz="2800" dirty="0" err="1"/>
              <a:t>created_at</a:t>
            </a:r>
            <a:r>
              <a:rPr lang="es-EC" sz="2800" dirty="0"/>
              <a:t> &gt; '2020/02/01' ) %&gt;%</a:t>
            </a:r>
          </a:p>
          <a:p>
            <a:r>
              <a:rPr lang="es-EC" sz="2800" dirty="0"/>
              <a:t>  </a:t>
            </a:r>
            <a:r>
              <a:rPr lang="es-EC" sz="2800" dirty="0" err="1"/>
              <a:t>ts_plot</a:t>
            </a:r>
            <a:r>
              <a:rPr lang="es-EC" sz="2800" dirty="0"/>
              <a:t>("24 </a:t>
            </a:r>
            <a:r>
              <a:rPr lang="es-EC" sz="2800" dirty="0" err="1"/>
              <a:t>hours</a:t>
            </a:r>
            <a:r>
              <a:rPr lang="es-EC" sz="2800" dirty="0"/>
              <a:t>") +</a:t>
            </a:r>
          </a:p>
          <a:p>
            <a:r>
              <a:rPr lang="es-EC" sz="2800" dirty="0"/>
              <a:t>  ggplot2::</a:t>
            </a:r>
            <a:r>
              <a:rPr lang="es-EC" sz="2800" dirty="0" err="1"/>
              <a:t>theme_minimal</a:t>
            </a:r>
            <a:r>
              <a:rPr lang="es-EC" sz="2800" dirty="0"/>
              <a:t>() +</a:t>
            </a:r>
          </a:p>
          <a:p>
            <a:r>
              <a:rPr lang="es-EC" sz="2800" dirty="0"/>
              <a:t>  ggplot2::</a:t>
            </a:r>
            <a:r>
              <a:rPr lang="es-EC" sz="2800" dirty="0" err="1"/>
              <a:t>theme</a:t>
            </a:r>
            <a:r>
              <a:rPr lang="es-EC" sz="2800" dirty="0"/>
              <a:t>(</a:t>
            </a:r>
            <a:r>
              <a:rPr lang="es-EC" sz="2800" dirty="0" err="1"/>
              <a:t>plot.title</a:t>
            </a:r>
            <a:r>
              <a:rPr lang="es-EC" sz="2800" dirty="0"/>
              <a:t> = ggplot2::</a:t>
            </a:r>
            <a:r>
              <a:rPr lang="es-EC" sz="2800" dirty="0" err="1"/>
              <a:t>element_text</a:t>
            </a:r>
            <a:r>
              <a:rPr lang="es-EC" sz="2800" dirty="0"/>
              <a:t>(</a:t>
            </a:r>
            <a:r>
              <a:rPr lang="es-EC" sz="2800" dirty="0" err="1"/>
              <a:t>face</a:t>
            </a:r>
            <a:r>
              <a:rPr lang="es-EC" sz="2800" dirty="0"/>
              <a:t> = "</a:t>
            </a:r>
            <a:r>
              <a:rPr lang="es-EC" sz="2800" dirty="0" err="1"/>
              <a:t>bold</a:t>
            </a:r>
            <a:r>
              <a:rPr lang="es-EC" sz="2800" dirty="0"/>
              <a:t>")) +</a:t>
            </a:r>
          </a:p>
          <a:p>
            <a:r>
              <a:rPr lang="es-EC" sz="2800" dirty="0"/>
              <a:t>  ggplot2::</a:t>
            </a:r>
            <a:r>
              <a:rPr lang="es-EC" sz="2800" dirty="0" err="1"/>
              <a:t>labs</a:t>
            </a:r>
            <a:r>
              <a:rPr lang="es-EC" sz="2800" dirty="0"/>
              <a:t>(</a:t>
            </a:r>
          </a:p>
          <a:p>
            <a:r>
              <a:rPr lang="es-EC" sz="2800" dirty="0"/>
              <a:t>    x = NULL, y = NULL,</a:t>
            </a:r>
          </a:p>
          <a:p>
            <a:r>
              <a:rPr lang="es-EC" sz="2800" dirty="0"/>
              <a:t>    </a:t>
            </a:r>
            <a:r>
              <a:rPr lang="es-EC" sz="2800" dirty="0" err="1"/>
              <a:t>title</a:t>
            </a:r>
            <a:r>
              <a:rPr lang="es-EC" sz="2800" dirty="0"/>
              <a:t> = "Frecuencia de </a:t>
            </a:r>
            <a:r>
              <a:rPr lang="es-EC" sz="2800" dirty="0" err="1"/>
              <a:t>posteos</a:t>
            </a:r>
            <a:r>
              <a:rPr lang="es-EC" sz="2800" dirty="0"/>
              <a:t> mes Febrero - Marzo",</a:t>
            </a:r>
          </a:p>
          <a:p>
            <a:r>
              <a:rPr lang="es-EC" sz="2800" dirty="0"/>
              <a:t>    </a:t>
            </a:r>
            <a:r>
              <a:rPr lang="es-EC" sz="2800" dirty="0" err="1"/>
              <a:t>subtitle</a:t>
            </a:r>
            <a:r>
              <a:rPr lang="es-EC" sz="2800" dirty="0"/>
              <a:t> = "Gobierno ecuatoriano - cortes cada 24 horas",</a:t>
            </a:r>
          </a:p>
          <a:p>
            <a:r>
              <a:rPr lang="es-EC" sz="2800" dirty="0"/>
              <a:t>    </a:t>
            </a:r>
            <a:r>
              <a:rPr lang="es-EC" sz="2800" dirty="0" err="1"/>
              <a:t>caption</a:t>
            </a:r>
            <a:r>
              <a:rPr lang="es-EC" sz="2800" dirty="0"/>
              <a:t> = "\</a:t>
            </a:r>
            <a:r>
              <a:rPr lang="es-EC" sz="2800" dirty="0" err="1"/>
              <a:t>nSource</a:t>
            </a:r>
            <a:r>
              <a:rPr lang="es-EC" sz="2800" dirty="0"/>
              <a:t>: Data </a:t>
            </a:r>
            <a:r>
              <a:rPr lang="es-EC" sz="2800" dirty="0" err="1"/>
              <a:t>collected</a:t>
            </a:r>
            <a:r>
              <a:rPr lang="es-EC" sz="2800" dirty="0"/>
              <a:t> </a:t>
            </a:r>
            <a:r>
              <a:rPr lang="es-EC" sz="2800" dirty="0" err="1"/>
              <a:t>from</a:t>
            </a:r>
            <a:r>
              <a:rPr lang="es-EC" sz="2800" dirty="0"/>
              <a:t> </a:t>
            </a:r>
            <a:r>
              <a:rPr lang="es-EC" sz="2800" dirty="0" err="1"/>
              <a:t>Twitter's</a:t>
            </a:r>
            <a:r>
              <a:rPr lang="es-EC" sz="2800" dirty="0"/>
              <a:t> REST API </a:t>
            </a:r>
            <a:r>
              <a:rPr lang="es-EC" sz="2800" dirty="0" err="1"/>
              <a:t>via</a:t>
            </a:r>
            <a:r>
              <a:rPr lang="es-EC" sz="2800" dirty="0"/>
              <a:t> </a:t>
            </a:r>
            <a:r>
              <a:rPr lang="es-EC" sz="2800" dirty="0" err="1"/>
              <a:t>rtweet</a:t>
            </a:r>
            <a:r>
              <a:rPr lang="es-EC" sz="2800" dirty="0"/>
              <a:t>"</a:t>
            </a:r>
          </a:p>
          <a:p>
            <a:r>
              <a:rPr lang="es-EC" sz="2800" dirty="0"/>
              <a:t>  )</a:t>
            </a:r>
          </a:p>
        </p:txBody>
      </p:sp>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pic>
        <p:nvPicPr>
          <p:cNvPr id="14" name="Imagen 13" descr="Imagen que contiene dibujo&#10;&#10;Descripción generada automáticamente">
            <a:extLst>
              <a:ext uri="{FF2B5EF4-FFF2-40B4-BE49-F238E27FC236}">
                <a16:creationId xmlns:a16="http://schemas.microsoft.com/office/drawing/2014/main" id="{D522BF5F-2D20-46BE-903F-F740FDEB06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2843296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1035246"/>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7" name="Rectángulo 6">
            <a:extLst>
              <a:ext uri="{FF2B5EF4-FFF2-40B4-BE49-F238E27FC236}">
                <a16:creationId xmlns:a16="http://schemas.microsoft.com/office/drawing/2014/main" id="{4D212021-F473-448F-9B48-DB0C3BE54ACA}"/>
              </a:ext>
            </a:extLst>
          </p:cNvPr>
          <p:cNvSpPr/>
          <p:nvPr/>
        </p:nvSpPr>
        <p:spPr>
          <a:xfrm>
            <a:off x="857332" y="2423275"/>
            <a:ext cx="9230426" cy="2585323"/>
          </a:xfrm>
          <a:prstGeom prst="rect">
            <a:avLst/>
          </a:prstGeom>
        </p:spPr>
        <p:txBody>
          <a:bodyPr wrap="square">
            <a:spAutoFit/>
          </a:bodyPr>
          <a:lstStyle/>
          <a:p>
            <a:r>
              <a:rPr lang="es-EC" dirty="0"/>
              <a:t>#Gobierno</a:t>
            </a:r>
          </a:p>
          <a:p>
            <a:r>
              <a:rPr lang="es-EC" dirty="0" err="1"/>
              <a:t>users</a:t>
            </a:r>
            <a:r>
              <a:rPr lang="es-EC" dirty="0"/>
              <a:t> &lt;- c("Salud_Ec","Lenin","mariapaularomo","monserratcream1","CataAndramuno",</a:t>
            </a:r>
          </a:p>
          <a:p>
            <a:r>
              <a:rPr lang="es-EC" dirty="0"/>
              <a:t>           "</a:t>
            </a:r>
            <a:r>
              <a:rPr lang="es-EC" dirty="0" err="1"/>
              <a:t>ottosonnenh</a:t>
            </a:r>
            <a:r>
              <a:rPr lang="es-EC" dirty="0"/>
              <a:t>","</a:t>
            </a:r>
            <a:r>
              <a:rPr lang="es-EC" dirty="0" err="1"/>
              <a:t>DrJuanCZevallos</a:t>
            </a:r>
            <a:r>
              <a:rPr lang="es-EC" dirty="0"/>
              <a:t>","</a:t>
            </a:r>
            <a:r>
              <a:rPr lang="es-EC" dirty="0" err="1"/>
              <a:t>ComunicacionEc</a:t>
            </a:r>
            <a:r>
              <a:rPr lang="es-EC" dirty="0"/>
              <a:t>","</a:t>
            </a:r>
            <a:r>
              <a:rPr lang="es-EC" dirty="0" err="1"/>
              <a:t>alexocles</a:t>
            </a:r>
            <a:r>
              <a:rPr lang="es-EC" dirty="0"/>
              <a:t>")</a:t>
            </a:r>
          </a:p>
          <a:p>
            <a:endParaRPr lang="es-EC" dirty="0"/>
          </a:p>
          <a:p>
            <a:r>
              <a:rPr lang="es-EC" dirty="0" err="1"/>
              <a:t>usersTL</a:t>
            </a:r>
            <a:r>
              <a:rPr lang="es-EC" dirty="0"/>
              <a:t> &lt;- </a:t>
            </a:r>
            <a:r>
              <a:rPr lang="es-EC" dirty="0" err="1"/>
              <a:t>get_timeline</a:t>
            </a:r>
            <a:r>
              <a:rPr lang="es-EC" dirty="0"/>
              <a:t>(</a:t>
            </a:r>
            <a:r>
              <a:rPr lang="es-EC" dirty="0" err="1"/>
              <a:t>users,n</a:t>
            </a:r>
            <a:r>
              <a:rPr lang="es-EC" dirty="0"/>
              <a:t>=3200)</a:t>
            </a:r>
          </a:p>
          <a:p>
            <a:endParaRPr lang="es-EC" dirty="0"/>
          </a:p>
          <a:p>
            <a:r>
              <a:rPr lang="es-EC" dirty="0" err="1"/>
              <a:t>usersTL</a:t>
            </a:r>
            <a:r>
              <a:rPr lang="es-EC" dirty="0"/>
              <a:t> &lt;- </a:t>
            </a:r>
            <a:r>
              <a:rPr lang="es-EC" dirty="0" err="1"/>
              <a:t>usersTL</a:t>
            </a:r>
            <a:r>
              <a:rPr lang="es-EC" dirty="0"/>
              <a:t> %&gt;% </a:t>
            </a:r>
            <a:r>
              <a:rPr lang="es-EC" dirty="0" err="1"/>
              <a:t>mutate</a:t>
            </a:r>
            <a:r>
              <a:rPr lang="es-EC" dirty="0"/>
              <a:t>(</a:t>
            </a:r>
            <a:r>
              <a:rPr lang="es-EC" dirty="0" err="1"/>
              <a:t>created_at</a:t>
            </a:r>
            <a:r>
              <a:rPr lang="es-EC" dirty="0"/>
              <a:t> = </a:t>
            </a:r>
            <a:r>
              <a:rPr lang="es-EC" dirty="0" err="1"/>
              <a:t>with_tz</a:t>
            </a:r>
            <a:r>
              <a:rPr lang="es-EC" dirty="0"/>
              <a:t>(</a:t>
            </a:r>
            <a:r>
              <a:rPr lang="es-EC" dirty="0" err="1"/>
              <a:t>created_at</a:t>
            </a:r>
            <a:r>
              <a:rPr lang="es-EC" dirty="0"/>
              <a:t>, </a:t>
            </a:r>
            <a:r>
              <a:rPr lang="es-EC" dirty="0" err="1"/>
              <a:t>tz</a:t>
            </a:r>
            <a:r>
              <a:rPr lang="es-EC" dirty="0"/>
              <a:t> = "</a:t>
            </a:r>
            <a:r>
              <a:rPr lang="es-EC" dirty="0" err="1"/>
              <a:t>America</a:t>
            </a:r>
            <a:r>
              <a:rPr lang="es-EC" dirty="0"/>
              <a:t>/</a:t>
            </a:r>
            <a:r>
              <a:rPr lang="es-EC" dirty="0" err="1"/>
              <a:t>Bogota</a:t>
            </a:r>
            <a:r>
              <a:rPr lang="es-EC" dirty="0"/>
              <a:t>") )</a:t>
            </a:r>
          </a:p>
          <a:p>
            <a:endParaRPr lang="es-EC" dirty="0"/>
          </a:p>
          <a:p>
            <a:r>
              <a:rPr lang="es-EC" dirty="0" err="1"/>
              <a:t>saveRDS</a:t>
            </a:r>
            <a:r>
              <a:rPr lang="es-EC" dirty="0"/>
              <a:t>(</a:t>
            </a:r>
            <a:r>
              <a:rPr lang="es-EC" dirty="0" err="1"/>
              <a:t>usersTL,file</a:t>
            </a:r>
            <a:r>
              <a:rPr lang="es-EC" dirty="0"/>
              <a:t> = "</a:t>
            </a:r>
            <a:r>
              <a:rPr lang="es-EC" dirty="0" err="1"/>
              <a:t>usersTL.rds</a:t>
            </a:r>
            <a:r>
              <a:rPr lang="es-EC" dirty="0"/>
              <a:t>")</a:t>
            </a:r>
          </a:p>
        </p:txBody>
      </p:sp>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pic>
        <p:nvPicPr>
          <p:cNvPr id="14" name="Imagen 13" descr="Imagen que contiene dibujo&#10;&#10;Descripción generada automáticamente">
            <a:extLst>
              <a:ext uri="{FF2B5EF4-FFF2-40B4-BE49-F238E27FC236}">
                <a16:creationId xmlns:a16="http://schemas.microsoft.com/office/drawing/2014/main" id="{84A81A6B-E8EF-4575-9B2C-15914E2389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653755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596111"/>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7" name="Rectángulo 6">
            <a:extLst>
              <a:ext uri="{FF2B5EF4-FFF2-40B4-BE49-F238E27FC236}">
                <a16:creationId xmlns:a16="http://schemas.microsoft.com/office/drawing/2014/main" id="{4D212021-F473-448F-9B48-DB0C3BE54ACA}"/>
              </a:ext>
            </a:extLst>
          </p:cNvPr>
          <p:cNvSpPr/>
          <p:nvPr/>
        </p:nvSpPr>
        <p:spPr>
          <a:xfrm>
            <a:off x="648294" y="1398895"/>
            <a:ext cx="9230426" cy="4524315"/>
          </a:xfrm>
          <a:prstGeom prst="rect">
            <a:avLst/>
          </a:prstGeom>
        </p:spPr>
        <p:txBody>
          <a:bodyPr wrap="square">
            <a:spAutoFit/>
          </a:bodyPr>
          <a:lstStyle/>
          <a:p>
            <a:r>
              <a:rPr lang="es-EC" dirty="0" err="1"/>
              <a:t>usersTL</a:t>
            </a:r>
            <a:r>
              <a:rPr lang="es-EC" dirty="0"/>
              <a:t> %&gt;% </a:t>
            </a:r>
            <a:r>
              <a:rPr lang="es-EC" dirty="0" err="1"/>
              <a:t>group_by</a:t>
            </a:r>
            <a:r>
              <a:rPr lang="es-EC" dirty="0"/>
              <a:t>(</a:t>
            </a:r>
            <a:r>
              <a:rPr lang="es-EC" dirty="0" err="1"/>
              <a:t>screen_name</a:t>
            </a:r>
            <a:r>
              <a:rPr lang="es-EC" dirty="0"/>
              <a:t>) %&gt;%</a:t>
            </a:r>
          </a:p>
          <a:p>
            <a:r>
              <a:rPr lang="es-EC" dirty="0"/>
              <a:t>  </a:t>
            </a:r>
            <a:r>
              <a:rPr lang="es-EC" dirty="0" err="1"/>
              <a:t>filter</a:t>
            </a:r>
            <a:r>
              <a:rPr lang="es-EC" dirty="0"/>
              <a:t>(</a:t>
            </a:r>
            <a:r>
              <a:rPr lang="es-EC" dirty="0" err="1"/>
              <a:t>created_at</a:t>
            </a:r>
            <a:r>
              <a:rPr lang="es-EC" dirty="0"/>
              <a:t> &gt; '2020/02/01' ) %&gt;% </a:t>
            </a:r>
            <a:r>
              <a:rPr lang="es-EC" dirty="0" err="1"/>
              <a:t>summarise</a:t>
            </a:r>
            <a:r>
              <a:rPr lang="es-EC" dirty="0"/>
              <a:t>(</a:t>
            </a:r>
            <a:r>
              <a:rPr lang="es-EC" dirty="0" err="1"/>
              <a:t>numero_tweets</a:t>
            </a:r>
            <a:r>
              <a:rPr lang="es-EC" dirty="0"/>
              <a:t> = n()) %&gt;% </a:t>
            </a:r>
          </a:p>
          <a:p>
            <a:r>
              <a:rPr lang="es-EC" dirty="0"/>
              <a:t>  </a:t>
            </a:r>
            <a:r>
              <a:rPr lang="es-EC" dirty="0" err="1"/>
              <a:t>arrange</a:t>
            </a:r>
            <a:r>
              <a:rPr lang="es-EC" dirty="0"/>
              <a:t>(</a:t>
            </a:r>
            <a:r>
              <a:rPr lang="es-EC" dirty="0" err="1"/>
              <a:t>desc</a:t>
            </a:r>
            <a:r>
              <a:rPr lang="es-EC" dirty="0"/>
              <a:t>(</a:t>
            </a:r>
            <a:r>
              <a:rPr lang="es-EC" dirty="0" err="1"/>
              <a:t>numero_tweets</a:t>
            </a:r>
            <a:r>
              <a:rPr lang="es-EC" dirty="0"/>
              <a:t>)) %&gt;% </a:t>
            </a:r>
          </a:p>
          <a:p>
            <a:r>
              <a:rPr lang="es-EC" dirty="0"/>
              <a:t>  </a:t>
            </a:r>
            <a:r>
              <a:rPr lang="es-EC" dirty="0" err="1"/>
              <a:t>ggplot</a:t>
            </a:r>
            <a:r>
              <a:rPr lang="es-EC" dirty="0"/>
              <a:t>(aes(</a:t>
            </a:r>
            <a:r>
              <a:rPr lang="es-EC" dirty="0" err="1"/>
              <a:t>reorder</a:t>
            </a:r>
            <a:r>
              <a:rPr lang="es-EC" dirty="0"/>
              <a:t>(</a:t>
            </a:r>
            <a:r>
              <a:rPr lang="es-EC" dirty="0" err="1"/>
              <a:t>screen_name</a:t>
            </a:r>
            <a:r>
              <a:rPr lang="es-EC" dirty="0"/>
              <a:t>, -</a:t>
            </a:r>
            <a:r>
              <a:rPr lang="es-EC" dirty="0" err="1"/>
              <a:t>numero_tweets</a:t>
            </a:r>
            <a:r>
              <a:rPr lang="es-EC" dirty="0"/>
              <a:t>),</a:t>
            </a:r>
          </a:p>
          <a:p>
            <a:r>
              <a:rPr lang="es-EC" dirty="0"/>
              <a:t>             </a:t>
            </a:r>
            <a:r>
              <a:rPr lang="es-EC" dirty="0" err="1"/>
              <a:t>numero_tweets,label</a:t>
            </a:r>
            <a:r>
              <a:rPr lang="es-EC" dirty="0"/>
              <a:t> = </a:t>
            </a:r>
            <a:r>
              <a:rPr lang="es-EC" dirty="0" err="1"/>
              <a:t>numero_tweets</a:t>
            </a:r>
            <a:r>
              <a:rPr lang="es-EC" dirty="0"/>
              <a:t>))+</a:t>
            </a:r>
          </a:p>
          <a:p>
            <a:r>
              <a:rPr lang="es-EC" dirty="0"/>
              <a:t>  </a:t>
            </a:r>
            <a:r>
              <a:rPr lang="es-EC" dirty="0" err="1"/>
              <a:t>geom_bar</a:t>
            </a:r>
            <a:r>
              <a:rPr lang="es-EC" dirty="0"/>
              <a:t>(</a:t>
            </a:r>
            <a:r>
              <a:rPr lang="es-EC" dirty="0" err="1"/>
              <a:t>stat</a:t>
            </a:r>
            <a:r>
              <a:rPr lang="es-EC" dirty="0"/>
              <a:t>="</a:t>
            </a:r>
            <a:r>
              <a:rPr lang="es-EC" dirty="0" err="1"/>
              <a:t>identity</a:t>
            </a:r>
            <a:r>
              <a:rPr lang="es-EC" dirty="0"/>
              <a:t>") +</a:t>
            </a:r>
          </a:p>
          <a:p>
            <a:r>
              <a:rPr lang="es-EC" dirty="0"/>
              <a:t>  </a:t>
            </a:r>
            <a:r>
              <a:rPr lang="es-EC" dirty="0" err="1"/>
              <a:t>geom_label</a:t>
            </a:r>
            <a:r>
              <a:rPr lang="es-EC" dirty="0"/>
              <a:t>()+</a:t>
            </a:r>
          </a:p>
          <a:p>
            <a:r>
              <a:rPr lang="es-EC" dirty="0"/>
              <a:t>  </a:t>
            </a:r>
            <a:r>
              <a:rPr lang="es-EC" dirty="0" err="1"/>
              <a:t>theme_minimal</a:t>
            </a:r>
            <a:r>
              <a:rPr lang="es-EC" dirty="0"/>
              <a:t>() +</a:t>
            </a:r>
          </a:p>
          <a:p>
            <a:r>
              <a:rPr lang="es-EC" dirty="0"/>
              <a:t>  </a:t>
            </a:r>
            <a:r>
              <a:rPr lang="es-EC" dirty="0" err="1"/>
              <a:t>theme</a:t>
            </a:r>
            <a:r>
              <a:rPr lang="es-EC" dirty="0"/>
              <a:t>(</a:t>
            </a:r>
            <a:r>
              <a:rPr lang="es-EC" dirty="0" err="1"/>
              <a:t>plot.title</a:t>
            </a:r>
            <a:r>
              <a:rPr lang="es-EC" dirty="0"/>
              <a:t> = </a:t>
            </a:r>
            <a:r>
              <a:rPr lang="es-EC" dirty="0" err="1"/>
              <a:t>element_text</a:t>
            </a:r>
            <a:r>
              <a:rPr lang="es-EC" dirty="0"/>
              <a:t>(</a:t>
            </a:r>
            <a:r>
              <a:rPr lang="es-EC" dirty="0" err="1"/>
              <a:t>face</a:t>
            </a:r>
            <a:r>
              <a:rPr lang="es-EC" dirty="0"/>
              <a:t> = "</a:t>
            </a:r>
            <a:r>
              <a:rPr lang="es-EC" dirty="0" err="1"/>
              <a:t>bold</a:t>
            </a:r>
            <a:r>
              <a:rPr lang="es-EC" dirty="0"/>
              <a:t>", </a:t>
            </a:r>
            <a:r>
              <a:rPr lang="es-EC" dirty="0" err="1"/>
              <a:t>size</a:t>
            </a:r>
            <a:r>
              <a:rPr lang="es-EC" dirty="0"/>
              <a:t> = 13)) +</a:t>
            </a:r>
          </a:p>
          <a:p>
            <a:r>
              <a:rPr lang="es-EC" dirty="0"/>
              <a:t>  </a:t>
            </a:r>
            <a:r>
              <a:rPr lang="es-EC" dirty="0" err="1"/>
              <a:t>theme</a:t>
            </a:r>
            <a:r>
              <a:rPr lang="es-EC" dirty="0"/>
              <a:t>(</a:t>
            </a:r>
            <a:r>
              <a:rPr lang="es-EC" dirty="0" err="1"/>
              <a:t>axis.text</a:t>
            </a:r>
            <a:r>
              <a:rPr lang="es-EC" dirty="0"/>
              <a:t> = </a:t>
            </a:r>
            <a:r>
              <a:rPr lang="es-EC" dirty="0" err="1"/>
              <a:t>element_text</a:t>
            </a:r>
            <a:r>
              <a:rPr lang="es-EC" dirty="0"/>
              <a:t>(</a:t>
            </a:r>
            <a:r>
              <a:rPr lang="es-EC" dirty="0" err="1"/>
              <a:t>size</a:t>
            </a:r>
            <a:r>
              <a:rPr lang="es-EC" dirty="0"/>
              <a:t>=10))+</a:t>
            </a:r>
          </a:p>
          <a:p>
            <a:r>
              <a:rPr lang="es-EC" dirty="0"/>
              <a:t>  </a:t>
            </a:r>
            <a:r>
              <a:rPr lang="es-EC" dirty="0" err="1"/>
              <a:t>labs</a:t>
            </a:r>
            <a:r>
              <a:rPr lang="es-EC" dirty="0"/>
              <a:t>(</a:t>
            </a:r>
          </a:p>
          <a:p>
            <a:r>
              <a:rPr lang="es-EC" dirty="0"/>
              <a:t>    x = NULL, y = NULL,</a:t>
            </a:r>
          </a:p>
          <a:p>
            <a:r>
              <a:rPr lang="es-EC" dirty="0"/>
              <a:t>    </a:t>
            </a:r>
            <a:r>
              <a:rPr lang="es-EC" dirty="0" err="1"/>
              <a:t>title</a:t>
            </a:r>
            <a:r>
              <a:rPr lang="es-EC" dirty="0"/>
              <a:t> = "Cantidad de </a:t>
            </a:r>
            <a:r>
              <a:rPr lang="es-EC" dirty="0" err="1"/>
              <a:t>posteos</a:t>
            </a:r>
            <a:r>
              <a:rPr lang="es-EC" dirty="0"/>
              <a:t> mes Febrero - Marzo",</a:t>
            </a:r>
          </a:p>
          <a:p>
            <a:r>
              <a:rPr lang="es-EC" dirty="0"/>
              <a:t>    </a:t>
            </a:r>
            <a:r>
              <a:rPr lang="es-EC" dirty="0" err="1"/>
              <a:t>subtitle</a:t>
            </a:r>
            <a:r>
              <a:rPr lang="es-EC" dirty="0"/>
              <a:t> = "Gobierno ecuatoriano - Conteo por usuario",</a:t>
            </a:r>
          </a:p>
          <a:p>
            <a:r>
              <a:rPr lang="es-EC" dirty="0"/>
              <a:t>    </a:t>
            </a:r>
            <a:r>
              <a:rPr lang="es-EC" dirty="0" err="1"/>
              <a:t>caption</a:t>
            </a:r>
            <a:r>
              <a:rPr lang="es-EC" dirty="0"/>
              <a:t> = "\</a:t>
            </a:r>
            <a:r>
              <a:rPr lang="es-EC" dirty="0" err="1"/>
              <a:t>nSource</a:t>
            </a:r>
            <a:r>
              <a:rPr lang="es-EC" dirty="0"/>
              <a:t>: Data </a:t>
            </a:r>
            <a:r>
              <a:rPr lang="es-EC" dirty="0" err="1"/>
              <a:t>collected</a:t>
            </a:r>
            <a:r>
              <a:rPr lang="es-EC" dirty="0"/>
              <a:t> </a:t>
            </a:r>
            <a:r>
              <a:rPr lang="es-EC" dirty="0" err="1"/>
              <a:t>from</a:t>
            </a:r>
            <a:r>
              <a:rPr lang="es-EC" dirty="0"/>
              <a:t> </a:t>
            </a:r>
            <a:r>
              <a:rPr lang="es-EC" dirty="0" err="1"/>
              <a:t>Twitter's</a:t>
            </a:r>
            <a:r>
              <a:rPr lang="es-EC" dirty="0"/>
              <a:t> REST API </a:t>
            </a:r>
            <a:r>
              <a:rPr lang="es-EC" dirty="0" err="1"/>
              <a:t>via</a:t>
            </a:r>
            <a:r>
              <a:rPr lang="es-EC" dirty="0"/>
              <a:t> </a:t>
            </a:r>
            <a:r>
              <a:rPr lang="es-EC" dirty="0" err="1"/>
              <a:t>rtweet</a:t>
            </a:r>
            <a:r>
              <a:rPr lang="es-EC" dirty="0"/>
              <a:t>"</a:t>
            </a:r>
          </a:p>
          <a:p>
            <a:r>
              <a:rPr lang="es-EC" dirty="0"/>
              <a:t>  )</a:t>
            </a:r>
          </a:p>
        </p:txBody>
      </p:sp>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pic>
        <p:nvPicPr>
          <p:cNvPr id="14" name="Imagen 13" descr="Imagen que contiene dibujo&#10;&#10;Descripción generada automáticamente">
            <a:extLst>
              <a:ext uri="{FF2B5EF4-FFF2-40B4-BE49-F238E27FC236}">
                <a16:creationId xmlns:a16="http://schemas.microsoft.com/office/drawing/2014/main" id="{D3BF957D-5EB9-468F-8D6D-24DF0ECE18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3604723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7" name="Rectángulo 6">
            <a:extLst>
              <a:ext uri="{FF2B5EF4-FFF2-40B4-BE49-F238E27FC236}">
                <a16:creationId xmlns:a16="http://schemas.microsoft.com/office/drawing/2014/main" id="{4D212021-F473-448F-9B48-DB0C3BE54ACA}"/>
              </a:ext>
            </a:extLst>
          </p:cNvPr>
          <p:cNvSpPr/>
          <p:nvPr/>
        </p:nvSpPr>
        <p:spPr>
          <a:xfrm>
            <a:off x="1060532" y="657595"/>
            <a:ext cx="9230426" cy="5355312"/>
          </a:xfrm>
          <a:prstGeom prst="rect">
            <a:avLst/>
          </a:prstGeom>
        </p:spPr>
        <p:txBody>
          <a:bodyPr wrap="square">
            <a:spAutoFit/>
          </a:bodyPr>
          <a:lstStyle/>
          <a:p>
            <a:r>
              <a:rPr lang="es-EC" dirty="0"/>
              <a:t># HT usados desde Febrero</a:t>
            </a:r>
          </a:p>
          <a:p>
            <a:r>
              <a:rPr lang="es-EC" dirty="0" err="1"/>
              <a:t>tweets_tidyGobierno</a:t>
            </a:r>
            <a:r>
              <a:rPr lang="es-EC" dirty="0"/>
              <a:t> &lt;- </a:t>
            </a:r>
            <a:r>
              <a:rPr lang="es-EC" dirty="0" err="1"/>
              <a:t>usersTL</a:t>
            </a:r>
            <a:r>
              <a:rPr lang="es-EC" dirty="0"/>
              <a:t> %&gt;% </a:t>
            </a:r>
            <a:r>
              <a:rPr lang="es-EC" dirty="0" err="1"/>
              <a:t>unnest</a:t>
            </a:r>
            <a:r>
              <a:rPr lang="es-EC" dirty="0"/>
              <a:t>(hashtags)</a:t>
            </a:r>
          </a:p>
          <a:p>
            <a:endParaRPr lang="es-EC" dirty="0"/>
          </a:p>
          <a:p>
            <a:r>
              <a:rPr lang="es-EC" dirty="0" err="1"/>
              <a:t>tweets_tidyGobierno</a:t>
            </a:r>
            <a:r>
              <a:rPr lang="es-EC" dirty="0"/>
              <a:t> %&gt;% </a:t>
            </a:r>
            <a:r>
              <a:rPr lang="es-EC" dirty="0" err="1"/>
              <a:t>filter</a:t>
            </a:r>
            <a:r>
              <a:rPr lang="es-EC" dirty="0"/>
              <a:t>(!is.na(hashtags)) %&gt;% </a:t>
            </a:r>
          </a:p>
          <a:p>
            <a:r>
              <a:rPr lang="es-EC" dirty="0"/>
              <a:t>  </a:t>
            </a:r>
            <a:r>
              <a:rPr lang="es-EC" dirty="0" err="1"/>
              <a:t>filter</a:t>
            </a:r>
            <a:r>
              <a:rPr lang="es-EC" dirty="0"/>
              <a:t>(</a:t>
            </a:r>
            <a:r>
              <a:rPr lang="es-EC" dirty="0" err="1"/>
              <a:t>created_at</a:t>
            </a:r>
            <a:r>
              <a:rPr lang="es-EC" dirty="0"/>
              <a:t> &gt; '2020/02/01' ) %&gt;% </a:t>
            </a:r>
          </a:p>
          <a:p>
            <a:r>
              <a:rPr lang="es-EC" dirty="0"/>
              <a:t>  </a:t>
            </a:r>
            <a:r>
              <a:rPr lang="es-EC" dirty="0" err="1"/>
              <a:t>group_by</a:t>
            </a:r>
            <a:r>
              <a:rPr lang="es-EC" dirty="0"/>
              <a:t>(hashtags) %&gt;% </a:t>
            </a:r>
            <a:r>
              <a:rPr lang="es-EC" dirty="0" err="1"/>
              <a:t>summarise</a:t>
            </a:r>
            <a:r>
              <a:rPr lang="es-EC" dirty="0"/>
              <a:t>(n=n()) %&gt;% </a:t>
            </a:r>
            <a:r>
              <a:rPr lang="es-EC" dirty="0" err="1"/>
              <a:t>arrange</a:t>
            </a:r>
            <a:r>
              <a:rPr lang="es-EC" dirty="0"/>
              <a:t>(</a:t>
            </a:r>
            <a:r>
              <a:rPr lang="es-EC" dirty="0" err="1"/>
              <a:t>desc</a:t>
            </a:r>
            <a:r>
              <a:rPr lang="es-EC" dirty="0"/>
              <a:t>(n)) %&gt;% </a:t>
            </a:r>
          </a:p>
          <a:p>
            <a:r>
              <a:rPr lang="es-EC" dirty="0"/>
              <a:t>  head(n=20L) %&gt;% </a:t>
            </a:r>
          </a:p>
          <a:p>
            <a:r>
              <a:rPr lang="es-EC" dirty="0"/>
              <a:t>  </a:t>
            </a:r>
            <a:r>
              <a:rPr lang="es-EC" dirty="0" err="1"/>
              <a:t>ggplot</a:t>
            </a:r>
            <a:r>
              <a:rPr lang="es-EC" dirty="0"/>
              <a:t>(aes(x = </a:t>
            </a:r>
            <a:r>
              <a:rPr lang="es-EC" dirty="0" err="1"/>
              <a:t>reorder</a:t>
            </a:r>
            <a:r>
              <a:rPr lang="es-EC" dirty="0"/>
              <a:t>(</a:t>
            </a:r>
            <a:r>
              <a:rPr lang="es-EC" dirty="0" err="1"/>
              <a:t>hashtags,n</a:t>
            </a:r>
            <a:r>
              <a:rPr lang="es-EC" dirty="0"/>
              <a:t>), y = n)) +</a:t>
            </a:r>
          </a:p>
          <a:p>
            <a:r>
              <a:rPr lang="es-EC" dirty="0"/>
              <a:t>  </a:t>
            </a:r>
            <a:r>
              <a:rPr lang="es-EC" dirty="0" err="1"/>
              <a:t>geom_col</a:t>
            </a:r>
            <a:r>
              <a:rPr lang="es-EC" dirty="0"/>
              <a:t>() +</a:t>
            </a:r>
          </a:p>
          <a:p>
            <a:r>
              <a:rPr lang="es-EC" dirty="0"/>
              <a:t>  </a:t>
            </a:r>
            <a:r>
              <a:rPr lang="es-EC" dirty="0" err="1"/>
              <a:t>theme_minimal</a:t>
            </a:r>
            <a:r>
              <a:rPr lang="es-EC" dirty="0"/>
              <a:t>() +</a:t>
            </a:r>
          </a:p>
          <a:p>
            <a:r>
              <a:rPr lang="es-EC" dirty="0"/>
              <a:t>  </a:t>
            </a:r>
            <a:r>
              <a:rPr lang="es-EC" dirty="0" err="1"/>
              <a:t>theme</a:t>
            </a:r>
            <a:r>
              <a:rPr lang="es-EC" dirty="0"/>
              <a:t>(</a:t>
            </a:r>
            <a:r>
              <a:rPr lang="es-EC" dirty="0" err="1"/>
              <a:t>plot.title</a:t>
            </a:r>
            <a:r>
              <a:rPr lang="es-EC" dirty="0"/>
              <a:t> = </a:t>
            </a:r>
            <a:r>
              <a:rPr lang="es-EC" dirty="0" err="1"/>
              <a:t>element_text</a:t>
            </a:r>
            <a:r>
              <a:rPr lang="es-EC" dirty="0"/>
              <a:t>(</a:t>
            </a:r>
            <a:r>
              <a:rPr lang="es-EC" dirty="0" err="1"/>
              <a:t>face</a:t>
            </a:r>
            <a:r>
              <a:rPr lang="es-EC" dirty="0"/>
              <a:t> = "</a:t>
            </a:r>
            <a:r>
              <a:rPr lang="es-EC" dirty="0" err="1"/>
              <a:t>bold</a:t>
            </a:r>
            <a:r>
              <a:rPr lang="es-EC" dirty="0"/>
              <a:t>", </a:t>
            </a:r>
            <a:r>
              <a:rPr lang="es-EC" dirty="0" err="1"/>
              <a:t>size</a:t>
            </a:r>
            <a:r>
              <a:rPr lang="es-EC" dirty="0"/>
              <a:t> = 13)) +</a:t>
            </a:r>
          </a:p>
          <a:p>
            <a:r>
              <a:rPr lang="es-EC" dirty="0"/>
              <a:t>  </a:t>
            </a:r>
            <a:r>
              <a:rPr lang="es-EC" dirty="0" err="1"/>
              <a:t>theme</a:t>
            </a:r>
            <a:r>
              <a:rPr lang="es-EC" dirty="0"/>
              <a:t>(</a:t>
            </a:r>
            <a:r>
              <a:rPr lang="es-EC" dirty="0" err="1"/>
              <a:t>axis.text</a:t>
            </a:r>
            <a:r>
              <a:rPr lang="es-EC" dirty="0"/>
              <a:t> = </a:t>
            </a:r>
            <a:r>
              <a:rPr lang="es-EC" dirty="0" err="1"/>
              <a:t>element_text</a:t>
            </a:r>
            <a:r>
              <a:rPr lang="es-EC" dirty="0"/>
              <a:t>(</a:t>
            </a:r>
            <a:r>
              <a:rPr lang="es-EC" dirty="0" err="1"/>
              <a:t>size</a:t>
            </a:r>
            <a:r>
              <a:rPr lang="es-EC" dirty="0"/>
              <a:t>=10))+</a:t>
            </a:r>
          </a:p>
          <a:p>
            <a:r>
              <a:rPr lang="es-EC" dirty="0"/>
              <a:t>  </a:t>
            </a:r>
            <a:r>
              <a:rPr lang="es-EC" dirty="0" err="1"/>
              <a:t>labs</a:t>
            </a:r>
            <a:r>
              <a:rPr lang="es-EC" dirty="0"/>
              <a:t>(</a:t>
            </a:r>
          </a:p>
          <a:p>
            <a:r>
              <a:rPr lang="es-EC" dirty="0"/>
              <a:t>    x = NULL, y = NULL,</a:t>
            </a:r>
          </a:p>
          <a:p>
            <a:r>
              <a:rPr lang="es-EC" dirty="0"/>
              <a:t>    </a:t>
            </a:r>
            <a:r>
              <a:rPr lang="es-EC" dirty="0" err="1"/>
              <a:t>title</a:t>
            </a:r>
            <a:r>
              <a:rPr lang="es-EC" dirty="0"/>
              <a:t> = "Hashtag más utilizados mes Febrero - Marzo",</a:t>
            </a:r>
          </a:p>
          <a:p>
            <a:r>
              <a:rPr lang="es-EC" dirty="0"/>
              <a:t>    </a:t>
            </a:r>
            <a:r>
              <a:rPr lang="es-EC" dirty="0" err="1"/>
              <a:t>subtitle</a:t>
            </a:r>
            <a:r>
              <a:rPr lang="es-EC" dirty="0"/>
              <a:t> = "Gobierno ecuatoriano",</a:t>
            </a:r>
          </a:p>
          <a:p>
            <a:r>
              <a:rPr lang="es-EC" dirty="0"/>
              <a:t>    </a:t>
            </a:r>
            <a:r>
              <a:rPr lang="es-EC" dirty="0" err="1"/>
              <a:t>caption</a:t>
            </a:r>
            <a:r>
              <a:rPr lang="es-EC" dirty="0"/>
              <a:t> = "\</a:t>
            </a:r>
            <a:r>
              <a:rPr lang="es-EC" dirty="0" err="1"/>
              <a:t>nSource</a:t>
            </a:r>
            <a:r>
              <a:rPr lang="es-EC" dirty="0"/>
              <a:t>: Data </a:t>
            </a:r>
            <a:r>
              <a:rPr lang="es-EC" dirty="0" err="1"/>
              <a:t>collected</a:t>
            </a:r>
            <a:r>
              <a:rPr lang="es-EC" dirty="0"/>
              <a:t> </a:t>
            </a:r>
            <a:r>
              <a:rPr lang="es-EC" dirty="0" err="1"/>
              <a:t>from</a:t>
            </a:r>
            <a:r>
              <a:rPr lang="es-EC" dirty="0"/>
              <a:t> </a:t>
            </a:r>
            <a:r>
              <a:rPr lang="es-EC" dirty="0" err="1"/>
              <a:t>Twitter's</a:t>
            </a:r>
            <a:r>
              <a:rPr lang="es-EC" dirty="0"/>
              <a:t> REST API </a:t>
            </a:r>
            <a:r>
              <a:rPr lang="es-EC" dirty="0" err="1"/>
              <a:t>via</a:t>
            </a:r>
            <a:r>
              <a:rPr lang="es-EC" dirty="0"/>
              <a:t> </a:t>
            </a:r>
            <a:r>
              <a:rPr lang="es-EC" dirty="0" err="1"/>
              <a:t>rtweet</a:t>
            </a:r>
            <a:r>
              <a:rPr lang="es-EC" dirty="0"/>
              <a:t>"</a:t>
            </a:r>
          </a:p>
          <a:p>
            <a:r>
              <a:rPr lang="es-EC" dirty="0"/>
              <a:t>  ) +</a:t>
            </a:r>
          </a:p>
          <a:p>
            <a:r>
              <a:rPr lang="es-EC" dirty="0"/>
              <a:t>  </a:t>
            </a:r>
            <a:r>
              <a:rPr lang="es-EC" dirty="0" err="1"/>
              <a:t>coord_flip</a:t>
            </a:r>
            <a:r>
              <a:rPr lang="es-EC" dirty="0"/>
              <a:t>()</a:t>
            </a:r>
          </a:p>
        </p:txBody>
      </p:sp>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pic>
        <p:nvPicPr>
          <p:cNvPr id="14" name="Imagen 13" descr="Imagen que contiene dibujo&#10;&#10;Descripción generada automáticamente">
            <a:extLst>
              <a:ext uri="{FF2B5EF4-FFF2-40B4-BE49-F238E27FC236}">
                <a16:creationId xmlns:a16="http://schemas.microsoft.com/office/drawing/2014/main" id="{4D3BEDFB-4CA1-4A72-B6B2-FCA10319A3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2725716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749894" y="549294"/>
            <a:ext cx="10527706"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 Qué es Ciencia de Datos ?</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6" name="CuadroTexto 5">
            <a:extLst>
              <a:ext uri="{FF2B5EF4-FFF2-40B4-BE49-F238E27FC236}">
                <a16:creationId xmlns:a16="http://schemas.microsoft.com/office/drawing/2014/main" id="{6D0DFF6E-D402-4C5A-93E0-C9F2A3B578CC}"/>
              </a:ext>
            </a:extLst>
          </p:cNvPr>
          <p:cNvSpPr txBox="1"/>
          <p:nvPr/>
        </p:nvSpPr>
        <p:spPr>
          <a:xfrm>
            <a:off x="749894" y="1497415"/>
            <a:ext cx="11044541" cy="3554819"/>
          </a:xfrm>
          <a:prstGeom prst="rect">
            <a:avLst/>
          </a:prstGeom>
          <a:noFill/>
        </p:spPr>
        <p:txBody>
          <a:bodyPr wrap="square" rtlCol="0">
            <a:spAutoFit/>
          </a:bodyPr>
          <a:lstStyle/>
          <a:p>
            <a:r>
              <a:rPr lang="es-MX" dirty="0"/>
              <a:t>La ciencia de datos es </a:t>
            </a:r>
            <a:r>
              <a:rPr lang="es-MX" sz="2400" dirty="0">
                <a:solidFill>
                  <a:schemeClr val="bg2">
                    <a:lumMod val="75000"/>
                  </a:schemeClr>
                </a:solidFill>
              </a:rPr>
              <a:t>un campo interdisciplinario </a:t>
            </a:r>
            <a:r>
              <a:rPr lang="es-MX" dirty="0"/>
              <a:t>que utiliza métodos, procesos, algoritmos y sistemas científicos para </a:t>
            </a:r>
            <a:r>
              <a:rPr lang="es-MX" sz="2000" b="1" dirty="0">
                <a:solidFill>
                  <a:schemeClr val="bg2">
                    <a:lumMod val="75000"/>
                  </a:schemeClr>
                </a:solidFill>
              </a:rPr>
              <a:t>extraer valor de los datos</a:t>
            </a:r>
            <a:r>
              <a:rPr lang="es-MX" dirty="0"/>
              <a:t>. </a:t>
            </a:r>
          </a:p>
          <a:p>
            <a:endParaRPr lang="es-MX" dirty="0"/>
          </a:p>
          <a:p>
            <a:r>
              <a:rPr lang="es-MX" dirty="0"/>
              <a:t>Los </a:t>
            </a:r>
            <a:r>
              <a:rPr lang="es-MX" sz="2000" b="1" dirty="0">
                <a:solidFill>
                  <a:schemeClr val="bg2">
                    <a:lumMod val="75000"/>
                  </a:schemeClr>
                </a:solidFill>
              </a:rPr>
              <a:t>científicos de datos </a:t>
            </a:r>
            <a:r>
              <a:rPr lang="es-MX" dirty="0"/>
              <a:t>combinan una variedad de habilidades, entre ellas estadísticas, informática y conocimiento empresarial, para analizar datos recopilados de la web, de teléfonos inteligentes, de clientes, sensores y otras fuentes.</a:t>
            </a:r>
          </a:p>
          <a:p>
            <a:endParaRPr lang="es-MX" dirty="0"/>
          </a:p>
          <a:p>
            <a:r>
              <a:rPr lang="es-MX" dirty="0"/>
              <a:t>La ciencia de datos </a:t>
            </a:r>
            <a:r>
              <a:rPr lang="es-MX" sz="2400" b="1" dirty="0">
                <a:solidFill>
                  <a:schemeClr val="bg2">
                    <a:lumMod val="75000"/>
                  </a:schemeClr>
                </a:solidFill>
              </a:rPr>
              <a:t>revela tendencias y genera información </a:t>
            </a:r>
            <a:r>
              <a:rPr lang="es-MX" dirty="0"/>
              <a:t>que las empresas pueden utilizar para tomar mejores decisiones y crear productos y servicios más innovadores. Los datos son el cimiento de la innovación, pero su valor proviene de la información que los científicos pueden extraer y luego utilizar a partir de los mismos.</a:t>
            </a:r>
          </a:p>
          <a:p>
            <a:endParaRPr lang="es-MX" dirty="0"/>
          </a:p>
          <a:p>
            <a:r>
              <a:rPr lang="es-EC" sz="1100" dirty="0">
                <a:hlinkClick r:id="rId3"/>
              </a:rPr>
              <a:t>https://www.oracle.com/mx/data-science/what-is-data-science.html</a:t>
            </a:r>
            <a:endParaRPr lang="es-MX" sz="1100" dirty="0"/>
          </a:p>
        </p:txBody>
      </p:sp>
      <p:pic>
        <p:nvPicPr>
          <p:cNvPr id="14" name="Imagen 13" descr="Imagen que contiene dibujo&#10;&#10;Descripción generada automáticamente">
            <a:extLst>
              <a:ext uri="{FF2B5EF4-FFF2-40B4-BE49-F238E27FC236}">
                <a16:creationId xmlns:a16="http://schemas.microsoft.com/office/drawing/2014/main" id="{E2C81DAD-55F2-4C10-8A43-9327E93C50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2815386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5" name="Rectángulo 4">
            <a:extLst>
              <a:ext uri="{FF2B5EF4-FFF2-40B4-BE49-F238E27FC236}">
                <a16:creationId xmlns:a16="http://schemas.microsoft.com/office/drawing/2014/main" id="{1E86E288-D789-4730-8AA6-2A51BB078205}"/>
              </a:ext>
            </a:extLst>
          </p:cNvPr>
          <p:cNvSpPr/>
          <p:nvPr/>
        </p:nvSpPr>
        <p:spPr>
          <a:xfrm>
            <a:off x="575722" y="1658131"/>
            <a:ext cx="8771477" cy="3416320"/>
          </a:xfrm>
          <a:prstGeom prst="rect">
            <a:avLst/>
          </a:prstGeom>
        </p:spPr>
        <p:txBody>
          <a:bodyPr wrap="square">
            <a:spAutoFit/>
          </a:bodyPr>
          <a:lstStyle/>
          <a:p>
            <a:r>
              <a:rPr lang="es-EC" sz="2400" dirty="0"/>
              <a:t>#Para crear nubes de palabras </a:t>
            </a:r>
          </a:p>
          <a:p>
            <a:r>
              <a:rPr lang="es-EC" sz="2400" dirty="0" err="1"/>
              <a:t>df_grouped</a:t>
            </a:r>
            <a:r>
              <a:rPr lang="es-EC" sz="2400" dirty="0"/>
              <a:t> &lt;- </a:t>
            </a:r>
            <a:r>
              <a:rPr lang="es-EC" sz="2400" dirty="0" err="1"/>
              <a:t>tweets_tidyGobierno</a:t>
            </a:r>
            <a:r>
              <a:rPr lang="es-EC" sz="2400" dirty="0"/>
              <a:t> %&gt;% </a:t>
            </a:r>
            <a:r>
              <a:rPr lang="es-EC" sz="2400" dirty="0" err="1"/>
              <a:t>filter</a:t>
            </a:r>
            <a:r>
              <a:rPr lang="es-EC" sz="2400" dirty="0"/>
              <a:t>(!is.na(hashtags)) %&gt;%</a:t>
            </a:r>
          </a:p>
          <a:p>
            <a:r>
              <a:rPr lang="es-EC" sz="2400" dirty="0"/>
              <a:t>  </a:t>
            </a:r>
            <a:r>
              <a:rPr lang="es-EC" sz="2400" dirty="0" err="1"/>
              <a:t>filter</a:t>
            </a:r>
            <a:r>
              <a:rPr lang="es-EC" sz="2400" dirty="0"/>
              <a:t>(</a:t>
            </a:r>
            <a:r>
              <a:rPr lang="es-EC" sz="2400" dirty="0" err="1"/>
              <a:t>created_at</a:t>
            </a:r>
            <a:r>
              <a:rPr lang="es-EC" sz="2400" dirty="0"/>
              <a:t> &gt;= '2020/02/01' ) %&gt;% </a:t>
            </a:r>
          </a:p>
          <a:p>
            <a:r>
              <a:rPr lang="es-EC" sz="2400" dirty="0"/>
              <a:t>  </a:t>
            </a:r>
            <a:r>
              <a:rPr lang="es-EC" sz="2400" dirty="0" err="1"/>
              <a:t>group_by</a:t>
            </a:r>
            <a:r>
              <a:rPr lang="es-EC" sz="2400" dirty="0"/>
              <a:t>(hashtags) %&gt;% </a:t>
            </a:r>
          </a:p>
          <a:p>
            <a:r>
              <a:rPr lang="es-EC" sz="2400" dirty="0"/>
              <a:t>  </a:t>
            </a:r>
            <a:r>
              <a:rPr lang="es-EC" sz="2400" dirty="0" err="1"/>
              <a:t>summarise</a:t>
            </a:r>
            <a:r>
              <a:rPr lang="es-EC" sz="2400" dirty="0"/>
              <a:t>(total=n()) %&gt;% </a:t>
            </a:r>
          </a:p>
          <a:p>
            <a:r>
              <a:rPr lang="es-EC" sz="2400" dirty="0"/>
              <a:t>  </a:t>
            </a:r>
            <a:r>
              <a:rPr lang="es-EC" sz="2400" dirty="0" err="1"/>
              <a:t>mutate</a:t>
            </a:r>
            <a:r>
              <a:rPr lang="es-EC" sz="2400" dirty="0"/>
              <a:t>(frecuencia = (total / n()) ) %&gt;%</a:t>
            </a:r>
          </a:p>
          <a:p>
            <a:r>
              <a:rPr lang="es-EC" sz="2400" dirty="0"/>
              <a:t>  </a:t>
            </a:r>
            <a:r>
              <a:rPr lang="es-EC" sz="2400" dirty="0" err="1"/>
              <a:t>arrange</a:t>
            </a:r>
            <a:r>
              <a:rPr lang="es-EC" sz="2400" dirty="0"/>
              <a:t>(</a:t>
            </a:r>
            <a:r>
              <a:rPr lang="es-EC" sz="2400" dirty="0" err="1"/>
              <a:t>desc</a:t>
            </a:r>
            <a:r>
              <a:rPr lang="es-EC" sz="2400" dirty="0"/>
              <a:t>(frecuencia))</a:t>
            </a:r>
          </a:p>
          <a:p>
            <a:endParaRPr lang="es-EC" sz="2400" dirty="0"/>
          </a:p>
          <a:p>
            <a:r>
              <a:rPr lang="es-EC" sz="2400" dirty="0" err="1"/>
              <a:t>df_grouped</a:t>
            </a:r>
            <a:r>
              <a:rPr lang="es-EC" sz="2400" dirty="0"/>
              <a:t> %&gt;% </a:t>
            </a:r>
            <a:r>
              <a:rPr lang="es-EC" sz="2400" dirty="0" err="1"/>
              <a:t>filter</a:t>
            </a:r>
            <a:r>
              <a:rPr lang="es-EC" sz="2400" dirty="0"/>
              <a:t>(total &gt; 20) %&gt;% wordcloud2::wordcloud2()</a:t>
            </a:r>
          </a:p>
        </p:txBody>
      </p:sp>
      <p:pic>
        <p:nvPicPr>
          <p:cNvPr id="14" name="Imagen 13" descr="Imagen que contiene dibujo&#10;&#10;Descripción generada automáticamente">
            <a:extLst>
              <a:ext uri="{FF2B5EF4-FFF2-40B4-BE49-F238E27FC236}">
                <a16:creationId xmlns:a16="http://schemas.microsoft.com/office/drawing/2014/main" id="{788EA797-1F40-4F61-B575-F7BD6F95B9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19439401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1035246"/>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3" name="Rectángulo 2">
            <a:extLst>
              <a:ext uri="{FF2B5EF4-FFF2-40B4-BE49-F238E27FC236}">
                <a16:creationId xmlns:a16="http://schemas.microsoft.com/office/drawing/2014/main" id="{411C9E21-3CBF-4A12-B07C-011783EB34AB}"/>
              </a:ext>
            </a:extLst>
          </p:cNvPr>
          <p:cNvSpPr/>
          <p:nvPr/>
        </p:nvSpPr>
        <p:spPr>
          <a:xfrm>
            <a:off x="627627" y="1675318"/>
            <a:ext cx="10936746" cy="4893647"/>
          </a:xfrm>
          <a:prstGeom prst="rect">
            <a:avLst/>
          </a:prstGeom>
        </p:spPr>
        <p:txBody>
          <a:bodyPr wrap="square">
            <a:spAutoFit/>
          </a:bodyPr>
          <a:lstStyle/>
          <a:p>
            <a:r>
              <a:rPr lang="es-EC" sz="2400" b="1" dirty="0"/>
              <a:t>#Distribución de Tweets por usuario</a:t>
            </a:r>
          </a:p>
          <a:p>
            <a:r>
              <a:rPr lang="es-EC" sz="2400" dirty="0" err="1"/>
              <a:t>usersTL</a:t>
            </a:r>
            <a:r>
              <a:rPr lang="es-EC" sz="2400" dirty="0"/>
              <a:t> %&gt;% </a:t>
            </a:r>
            <a:r>
              <a:rPr lang="es-EC" sz="2400" dirty="0" err="1"/>
              <a:t>filter</a:t>
            </a:r>
            <a:r>
              <a:rPr lang="es-EC" sz="2400" dirty="0"/>
              <a:t>(</a:t>
            </a:r>
            <a:r>
              <a:rPr lang="es-EC" sz="2400" dirty="0" err="1"/>
              <a:t>created_at</a:t>
            </a:r>
            <a:r>
              <a:rPr lang="es-EC" sz="2400" dirty="0"/>
              <a:t> &gt; '2020/02/01' ) %&gt;% </a:t>
            </a:r>
          </a:p>
          <a:p>
            <a:r>
              <a:rPr lang="es-EC" sz="2400" dirty="0"/>
              <a:t>  </a:t>
            </a:r>
            <a:r>
              <a:rPr lang="es-EC" sz="2400" dirty="0" err="1"/>
              <a:t>ggplot</a:t>
            </a:r>
            <a:r>
              <a:rPr lang="es-EC" sz="2400" dirty="0"/>
              <a:t>(aes(x =</a:t>
            </a:r>
            <a:r>
              <a:rPr lang="es-EC" sz="2400" dirty="0" err="1"/>
              <a:t>created_at</a:t>
            </a:r>
            <a:r>
              <a:rPr lang="es-EC" sz="2400" dirty="0"/>
              <a:t>, </a:t>
            </a:r>
            <a:r>
              <a:rPr lang="es-EC" sz="2400" dirty="0" err="1"/>
              <a:t>fill</a:t>
            </a:r>
            <a:r>
              <a:rPr lang="es-EC" sz="2400" dirty="0"/>
              <a:t> = </a:t>
            </a:r>
            <a:r>
              <a:rPr lang="es-EC" sz="2400" dirty="0" err="1"/>
              <a:t>screen_name</a:t>
            </a:r>
            <a:r>
              <a:rPr lang="es-EC" sz="2400" dirty="0"/>
              <a:t>)) +</a:t>
            </a:r>
          </a:p>
          <a:p>
            <a:r>
              <a:rPr lang="es-EC" sz="2400" dirty="0"/>
              <a:t>  </a:t>
            </a:r>
            <a:r>
              <a:rPr lang="es-EC" sz="2400" dirty="0" err="1"/>
              <a:t>geom_histogram</a:t>
            </a:r>
            <a:r>
              <a:rPr lang="es-EC" sz="2400" dirty="0"/>
              <a:t>(position = "</a:t>
            </a:r>
            <a:r>
              <a:rPr lang="es-EC" sz="2400" dirty="0" err="1"/>
              <a:t>identity</a:t>
            </a:r>
            <a:r>
              <a:rPr lang="es-EC" sz="2400" dirty="0"/>
              <a:t>", </a:t>
            </a:r>
            <a:r>
              <a:rPr lang="es-EC" sz="2400" dirty="0" err="1"/>
              <a:t>bins</a:t>
            </a:r>
            <a:r>
              <a:rPr lang="es-EC" sz="2400" dirty="0"/>
              <a:t> = 20, </a:t>
            </a:r>
            <a:r>
              <a:rPr lang="es-EC" sz="2400" dirty="0" err="1"/>
              <a:t>show.legend</a:t>
            </a:r>
            <a:r>
              <a:rPr lang="es-EC" sz="2400" dirty="0"/>
              <a:t> = FALSE) +</a:t>
            </a:r>
          </a:p>
          <a:p>
            <a:r>
              <a:rPr lang="es-EC" sz="2400" dirty="0"/>
              <a:t>  </a:t>
            </a:r>
            <a:r>
              <a:rPr lang="es-EC" sz="2400" dirty="0" err="1"/>
              <a:t>facet_wrap</a:t>
            </a:r>
            <a:r>
              <a:rPr lang="es-EC" sz="2400" dirty="0"/>
              <a:t>(~</a:t>
            </a:r>
            <a:r>
              <a:rPr lang="es-EC" sz="2400" dirty="0" err="1"/>
              <a:t>screen_name</a:t>
            </a:r>
            <a:r>
              <a:rPr lang="es-EC" sz="2400" dirty="0"/>
              <a:t>, </a:t>
            </a:r>
            <a:r>
              <a:rPr lang="es-EC" sz="2400" dirty="0" err="1"/>
              <a:t>ncol</a:t>
            </a:r>
            <a:r>
              <a:rPr lang="es-EC" sz="2400" dirty="0"/>
              <a:t> = 2,scales="free") +</a:t>
            </a:r>
          </a:p>
          <a:p>
            <a:r>
              <a:rPr lang="es-EC" sz="2400" dirty="0"/>
              <a:t>  ggplot2::</a:t>
            </a:r>
            <a:r>
              <a:rPr lang="es-EC" sz="2400" dirty="0" err="1"/>
              <a:t>theme_minimal</a:t>
            </a:r>
            <a:r>
              <a:rPr lang="es-EC" sz="2400" dirty="0"/>
              <a:t>() +</a:t>
            </a:r>
          </a:p>
          <a:p>
            <a:r>
              <a:rPr lang="es-EC" sz="2400" dirty="0"/>
              <a:t>  ggplot2::</a:t>
            </a:r>
            <a:r>
              <a:rPr lang="es-EC" sz="2400" dirty="0" err="1"/>
              <a:t>theme</a:t>
            </a:r>
            <a:r>
              <a:rPr lang="es-EC" sz="2400" dirty="0"/>
              <a:t>(</a:t>
            </a:r>
            <a:r>
              <a:rPr lang="es-EC" sz="2400" dirty="0" err="1"/>
              <a:t>plot.title</a:t>
            </a:r>
            <a:r>
              <a:rPr lang="es-EC" sz="2400" dirty="0"/>
              <a:t> = ggplot2::</a:t>
            </a:r>
            <a:r>
              <a:rPr lang="es-EC" sz="2400" dirty="0" err="1"/>
              <a:t>element_text</a:t>
            </a:r>
            <a:r>
              <a:rPr lang="es-EC" sz="2400" dirty="0"/>
              <a:t>(</a:t>
            </a:r>
            <a:r>
              <a:rPr lang="es-EC" sz="2400" dirty="0" err="1"/>
              <a:t>face</a:t>
            </a:r>
            <a:r>
              <a:rPr lang="es-EC" sz="2400" dirty="0"/>
              <a:t> = "</a:t>
            </a:r>
            <a:r>
              <a:rPr lang="es-EC" sz="2400" dirty="0" err="1"/>
              <a:t>bold</a:t>
            </a:r>
            <a:r>
              <a:rPr lang="es-EC" sz="2400" dirty="0"/>
              <a:t>")) +</a:t>
            </a:r>
          </a:p>
          <a:p>
            <a:r>
              <a:rPr lang="es-EC" sz="2400" dirty="0"/>
              <a:t>  ggplot2::</a:t>
            </a:r>
            <a:r>
              <a:rPr lang="es-EC" sz="2400" dirty="0" err="1"/>
              <a:t>labs</a:t>
            </a:r>
            <a:r>
              <a:rPr lang="es-EC" sz="2400" dirty="0"/>
              <a:t>(</a:t>
            </a:r>
          </a:p>
          <a:p>
            <a:r>
              <a:rPr lang="es-EC" sz="2400" dirty="0"/>
              <a:t>    x = NULL, y = NULL,</a:t>
            </a:r>
          </a:p>
          <a:p>
            <a:r>
              <a:rPr lang="es-EC" sz="2400" dirty="0"/>
              <a:t>    </a:t>
            </a:r>
            <a:r>
              <a:rPr lang="es-EC" sz="2400" dirty="0" err="1"/>
              <a:t>title</a:t>
            </a:r>
            <a:r>
              <a:rPr lang="es-EC" sz="2400" dirty="0"/>
              <a:t> = "Distribución de </a:t>
            </a:r>
            <a:r>
              <a:rPr lang="es-EC" sz="2400" dirty="0" err="1"/>
              <a:t>posteos</a:t>
            </a:r>
            <a:r>
              <a:rPr lang="es-EC" sz="2400" dirty="0"/>
              <a:t> mes Febrero - Marzo",</a:t>
            </a:r>
          </a:p>
          <a:p>
            <a:r>
              <a:rPr lang="es-EC" sz="2400" dirty="0"/>
              <a:t>    </a:t>
            </a:r>
            <a:r>
              <a:rPr lang="es-EC" sz="2400" dirty="0" err="1"/>
              <a:t>subtitle</a:t>
            </a:r>
            <a:r>
              <a:rPr lang="es-EC" sz="2400" dirty="0"/>
              <a:t> = "Gobierno ecuatoriano - Distribución por usuario",</a:t>
            </a:r>
          </a:p>
          <a:p>
            <a:r>
              <a:rPr lang="es-EC" sz="2400" dirty="0"/>
              <a:t>    </a:t>
            </a:r>
            <a:r>
              <a:rPr lang="es-EC" sz="2400" dirty="0" err="1"/>
              <a:t>caption</a:t>
            </a:r>
            <a:r>
              <a:rPr lang="es-EC" sz="2400" dirty="0"/>
              <a:t> = "\</a:t>
            </a:r>
            <a:r>
              <a:rPr lang="es-EC" sz="2400" dirty="0" err="1"/>
              <a:t>nSource</a:t>
            </a:r>
            <a:r>
              <a:rPr lang="es-EC" sz="2400" dirty="0"/>
              <a:t>: Data </a:t>
            </a:r>
            <a:r>
              <a:rPr lang="es-EC" sz="2400" dirty="0" err="1"/>
              <a:t>collected</a:t>
            </a:r>
            <a:r>
              <a:rPr lang="es-EC" sz="2400" dirty="0"/>
              <a:t> </a:t>
            </a:r>
            <a:r>
              <a:rPr lang="es-EC" sz="2400" dirty="0" err="1"/>
              <a:t>from</a:t>
            </a:r>
            <a:r>
              <a:rPr lang="es-EC" sz="2400" dirty="0"/>
              <a:t> </a:t>
            </a:r>
            <a:r>
              <a:rPr lang="es-EC" sz="2400" dirty="0" err="1"/>
              <a:t>Twitter's</a:t>
            </a:r>
            <a:r>
              <a:rPr lang="es-EC" sz="2400" dirty="0"/>
              <a:t> REST API </a:t>
            </a:r>
            <a:r>
              <a:rPr lang="es-EC" sz="2400" dirty="0" err="1"/>
              <a:t>via</a:t>
            </a:r>
            <a:r>
              <a:rPr lang="es-EC" sz="2400" dirty="0"/>
              <a:t> </a:t>
            </a:r>
            <a:r>
              <a:rPr lang="es-EC" sz="2400" dirty="0" err="1"/>
              <a:t>rtweet</a:t>
            </a:r>
            <a:r>
              <a:rPr lang="es-EC" sz="2400" dirty="0"/>
              <a:t>"</a:t>
            </a:r>
          </a:p>
          <a:p>
            <a:r>
              <a:rPr lang="es-EC" sz="2400" dirty="0"/>
              <a:t>  )</a:t>
            </a:r>
          </a:p>
        </p:txBody>
      </p:sp>
      <p:pic>
        <p:nvPicPr>
          <p:cNvPr id="14" name="Imagen 13" descr="Imagen que contiene dibujo&#10;&#10;Descripción generada automáticamente">
            <a:extLst>
              <a:ext uri="{FF2B5EF4-FFF2-40B4-BE49-F238E27FC236}">
                <a16:creationId xmlns:a16="http://schemas.microsoft.com/office/drawing/2014/main" id="{9B18D9F1-68D0-4929-BFAA-AC21D22ACE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1793668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1035246"/>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3" name="Rectángulo 2">
            <a:extLst>
              <a:ext uri="{FF2B5EF4-FFF2-40B4-BE49-F238E27FC236}">
                <a16:creationId xmlns:a16="http://schemas.microsoft.com/office/drawing/2014/main" id="{411C9E21-3CBF-4A12-B07C-011783EB34AB}"/>
              </a:ext>
            </a:extLst>
          </p:cNvPr>
          <p:cNvSpPr/>
          <p:nvPr/>
        </p:nvSpPr>
        <p:spPr>
          <a:xfrm>
            <a:off x="627627" y="1675318"/>
            <a:ext cx="10936746" cy="3785652"/>
          </a:xfrm>
          <a:prstGeom prst="rect">
            <a:avLst/>
          </a:prstGeom>
        </p:spPr>
        <p:txBody>
          <a:bodyPr wrap="square">
            <a:spAutoFit/>
          </a:bodyPr>
          <a:lstStyle/>
          <a:p>
            <a:r>
              <a:rPr lang="en-US" sz="2400" b="1" dirty="0"/>
              <a:t># </a:t>
            </a:r>
            <a:r>
              <a:rPr lang="en-US" sz="2400" b="1" dirty="0" err="1"/>
              <a:t>Grafo</a:t>
            </a:r>
            <a:r>
              <a:rPr lang="en-US" sz="2400" b="1" dirty="0"/>
              <a:t> de </a:t>
            </a:r>
            <a:r>
              <a:rPr lang="en-US" sz="2400" b="1" dirty="0" err="1"/>
              <a:t>Relaciones</a:t>
            </a:r>
            <a:endParaRPr lang="en-US" sz="2400" b="1" dirty="0"/>
          </a:p>
          <a:p>
            <a:r>
              <a:rPr lang="en-US" sz="2400" dirty="0" err="1"/>
              <a:t>from_to_gobierno</a:t>
            </a:r>
            <a:r>
              <a:rPr lang="en-US" sz="2400" dirty="0"/>
              <a:t> &lt;- </a:t>
            </a:r>
            <a:r>
              <a:rPr lang="en-US" sz="2400" dirty="0" err="1"/>
              <a:t>usersTL</a:t>
            </a:r>
            <a:r>
              <a:rPr lang="en-US" sz="2400" dirty="0"/>
              <a:t> %&gt;% filter(</a:t>
            </a:r>
            <a:r>
              <a:rPr lang="en-US" sz="2400" dirty="0" err="1"/>
              <a:t>created_at</a:t>
            </a:r>
            <a:r>
              <a:rPr lang="en-US" sz="2400" dirty="0"/>
              <a:t> &gt;= '2020-02-01 00:00:00') %&gt;%</a:t>
            </a:r>
          </a:p>
          <a:p>
            <a:r>
              <a:rPr lang="en-US" sz="2400" dirty="0"/>
              <a:t>  mutate(</a:t>
            </a:r>
            <a:r>
              <a:rPr lang="en-US" sz="2400" dirty="0" err="1"/>
              <a:t>menciones</a:t>
            </a:r>
            <a:r>
              <a:rPr lang="en-US" sz="2400" dirty="0"/>
              <a:t>=</a:t>
            </a:r>
            <a:r>
              <a:rPr lang="en-US" sz="2400" dirty="0" err="1"/>
              <a:t>purrr</a:t>
            </a:r>
            <a:r>
              <a:rPr lang="en-US" sz="2400" dirty="0"/>
              <a:t>::map(.x=text,</a:t>
            </a:r>
          </a:p>
          <a:p>
            <a:r>
              <a:rPr lang="en-US" sz="2400" dirty="0"/>
              <a:t>                              pattern='@\\w+',</a:t>
            </a:r>
          </a:p>
          <a:p>
            <a:r>
              <a:rPr lang="en-US" sz="2400" dirty="0"/>
              <a:t>                              .f=</a:t>
            </a:r>
            <a:r>
              <a:rPr lang="en-US" sz="2400" dirty="0" err="1"/>
              <a:t>str_extract_all</a:t>
            </a:r>
            <a:r>
              <a:rPr lang="en-US" sz="2400" dirty="0"/>
              <a:t>)) %&gt;% </a:t>
            </a:r>
          </a:p>
          <a:p>
            <a:r>
              <a:rPr lang="en-US" sz="2400" dirty="0"/>
              <a:t>  select(</a:t>
            </a:r>
            <a:r>
              <a:rPr lang="en-US" sz="2400" dirty="0" err="1"/>
              <a:t>screen_name,menciones,created_at</a:t>
            </a:r>
            <a:r>
              <a:rPr lang="en-US" sz="2400" dirty="0"/>
              <a:t>) %&gt;% </a:t>
            </a:r>
          </a:p>
          <a:p>
            <a:r>
              <a:rPr lang="en-US" sz="2400" dirty="0"/>
              <a:t>  mutate(</a:t>
            </a:r>
            <a:r>
              <a:rPr lang="en-US" sz="2400" dirty="0" err="1"/>
              <a:t>nombre_usuario</a:t>
            </a:r>
            <a:r>
              <a:rPr lang="en-US" sz="2400" dirty="0"/>
              <a:t>=</a:t>
            </a:r>
            <a:r>
              <a:rPr lang="en-US" sz="2400" dirty="0" err="1"/>
              <a:t>str_to_lower</a:t>
            </a:r>
            <a:r>
              <a:rPr lang="en-US" sz="2400" dirty="0"/>
              <a:t>(paste0('@',</a:t>
            </a:r>
            <a:r>
              <a:rPr lang="en-US" sz="2400" dirty="0" err="1"/>
              <a:t>screen_name</a:t>
            </a:r>
            <a:r>
              <a:rPr lang="en-US" sz="2400" dirty="0"/>
              <a:t>))) %&gt;% </a:t>
            </a:r>
          </a:p>
          <a:p>
            <a:r>
              <a:rPr lang="en-US" sz="2400" dirty="0"/>
              <a:t>  </a:t>
            </a:r>
            <a:r>
              <a:rPr lang="en-US" sz="2400" dirty="0" err="1"/>
              <a:t>unnest</a:t>
            </a:r>
            <a:r>
              <a:rPr lang="en-US" sz="2400" dirty="0"/>
              <a:t>(</a:t>
            </a:r>
            <a:r>
              <a:rPr lang="en-US" sz="2400" dirty="0" err="1"/>
              <a:t>menciones</a:t>
            </a:r>
            <a:r>
              <a:rPr lang="en-US" sz="2400" dirty="0"/>
              <a:t>) %&gt;% </a:t>
            </a:r>
          </a:p>
          <a:p>
            <a:r>
              <a:rPr lang="en-US" sz="2400" dirty="0"/>
              <a:t>  </a:t>
            </a:r>
            <a:r>
              <a:rPr lang="en-US" sz="2400" dirty="0" err="1"/>
              <a:t>unnest</a:t>
            </a:r>
            <a:r>
              <a:rPr lang="en-US" sz="2400" dirty="0"/>
              <a:t>(</a:t>
            </a:r>
            <a:r>
              <a:rPr lang="en-US" sz="2400" dirty="0" err="1"/>
              <a:t>menciones</a:t>
            </a:r>
            <a:r>
              <a:rPr lang="en-US" sz="2400" dirty="0"/>
              <a:t>) %&gt;% </a:t>
            </a:r>
          </a:p>
          <a:p>
            <a:r>
              <a:rPr lang="en-US" sz="2400" dirty="0"/>
              <a:t>  mutate(</a:t>
            </a:r>
            <a:r>
              <a:rPr lang="en-US" sz="2400" dirty="0" err="1"/>
              <a:t>menciones</a:t>
            </a:r>
            <a:r>
              <a:rPr lang="en-US" sz="2400" dirty="0"/>
              <a:t>=</a:t>
            </a:r>
            <a:r>
              <a:rPr lang="en-US" sz="2400" dirty="0" err="1"/>
              <a:t>str_to_lower</a:t>
            </a:r>
            <a:r>
              <a:rPr lang="en-US" sz="2400" dirty="0"/>
              <a:t>(</a:t>
            </a:r>
            <a:r>
              <a:rPr lang="en-US" sz="2400" dirty="0" err="1"/>
              <a:t>menciones</a:t>
            </a:r>
            <a:r>
              <a:rPr lang="en-US" sz="2400" dirty="0"/>
              <a:t>))</a:t>
            </a:r>
            <a:r>
              <a:rPr lang="es-EC" sz="2400" dirty="0"/>
              <a:t>  )</a:t>
            </a:r>
          </a:p>
        </p:txBody>
      </p:sp>
      <p:pic>
        <p:nvPicPr>
          <p:cNvPr id="14" name="Imagen 13" descr="Imagen que contiene dibujo&#10;&#10;Descripción generada automáticamente">
            <a:extLst>
              <a:ext uri="{FF2B5EF4-FFF2-40B4-BE49-F238E27FC236}">
                <a16:creationId xmlns:a16="http://schemas.microsoft.com/office/drawing/2014/main" id="{3A35A2A2-3DB0-49A5-B7CF-6BCC751696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1936027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1035246"/>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3" name="Rectángulo 2">
            <a:extLst>
              <a:ext uri="{FF2B5EF4-FFF2-40B4-BE49-F238E27FC236}">
                <a16:creationId xmlns:a16="http://schemas.microsoft.com/office/drawing/2014/main" id="{411C9E21-3CBF-4A12-B07C-011783EB34AB}"/>
              </a:ext>
            </a:extLst>
          </p:cNvPr>
          <p:cNvSpPr/>
          <p:nvPr/>
        </p:nvSpPr>
        <p:spPr>
          <a:xfrm>
            <a:off x="749894" y="2732684"/>
            <a:ext cx="10936746" cy="1938992"/>
          </a:xfrm>
          <a:prstGeom prst="rect">
            <a:avLst/>
          </a:prstGeom>
        </p:spPr>
        <p:txBody>
          <a:bodyPr wrap="square">
            <a:spAutoFit/>
          </a:bodyPr>
          <a:lstStyle/>
          <a:p>
            <a:r>
              <a:rPr lang="es-MX" sz="2400" b="1" dirty="0"/>
              <a:t>### Agrupo y cuento cuantas </a:t>
            </a:r>
            <a:r>
              <a:rPr lang="es-MX" sz="2400" b="1" dirty="0" err="1"/>
              <a:t>interaciones</a:t>
            </a:r>
            <a:r>
              <a:rPr lang="es-MX" sz="2400" b="1" dirty="0"/>
              <a:t> tienen cada par de usuarios ####</a:t>
            </a:r>
          </a:p>
          <a:p>
            <a:endParaRPr lang="es-MX" sz="2400" dirty="0"/>
          </a:p>
          <a:p>
            <a:r>
              <a:rPr lang="es-MX" sz="2400" dirty="0"/>
              <a:t>grafo &lt;- </a:t>
            </a:r>
            <a:r>
              <a:rPr lang="es-MX" sz="2400" dirty="0" err="1"/>
              <a:t>from_to_gobierno</a:t>
            </a:r>
            <a:r>
              <a:rPr lang="es-MX" sz="2400" dirty="0"/>
              <a:t> %&gt;% </a:t>
            </a:r>
            <a:r>
              <a:rPr lang="es-MX" sz="2400" dirty="0" err="1"/>
              <a:t>select</a:t>
            </a:r>
            <a:r>
              <a:rPr lang="es-MX" sz="2400" dirty="0"/>
              <a:t>(</a:t>
            </a:r>
            <a:r>
              <a:rPr lang="es-MX" sz="2400" dirty="0" err="1"/>
              <a:t>nombre_usuario,menciones</a:t>
            </a:r>
            <a:r>
              <a:rPr lang="es-MX" sz="2400" dirty="0"/>
              <a:t>) %&gt;% </a:t>
            </a:r>
          </a:p>
          <a:p>
            <a:r>
              <a:rPr lang="es-MX" sz="2400" dirty="0"/>
              <a:t>  </a:t>
            </a:r>
            <a:r>
              <a:rPr lang="es-MX" sz="2400" dirty="0" err="1"/>
              <a:t>group_by</a:t>
            </a:r>
            <a:r>
              <a:rPr lang="es-MX" sz="2400" dirty="0"/>
              <a:t>(</a:t>
            </a:r>
            <a:r>
              <a:rPr lang="es-MX" sz="2400" dirty="0" err="1"/>
              <a:t>nombre_usuario,menciones</a:t>
            </a:r>
            <a:r>
              <a:rPr lang="es-MX" sz="2400" dirty="0"/>
              <a:t>) %&gt;% </a:t>
            </a:r>
          </a:p>
          <a:p>
            <a:r>
              <a:rPr lang="es-MX" sz="2400" dirty="0"/>
              <a:t>  </a:t>
            </a:r>
            <a:r>
              <a:rPr lang="es-MX" sz="2400" dirty="0" err="1"/>
              <a:t>summarise</a:t>
            </a:r>
            <a:r>
              <a:rPr lang="es-MX" sz="2400" dirty="0"/>
              <a:t>(n=n()) %&gt;% </a:t>
            </a:r>
            <a:r>
              <a:rPr lang="es-MX" sz="2400" dirty="0" err="1"/>
              <a:t>arrange</a:t>
            </a:r>
            <a:r>
              <a:rPr lang="es-MX" sz="2400" dirty="0"/>
              <a:t>(</a:t>
            </a:r>
            <a:r>
              <a:rPr lang="es-MX" sz="2400" dirty="0" err="1"/>
              <a:t>desc</a:t>
            </a:r>
            <a:r>
              <a:rPr lang="es-MX" sz="2400" dirty="0"/>
              <a:t>(n))</a:t>
            </a:r>
            <a:endParaRPr lang="es-EC" sz="2400" dirty="0"/>
          </a:p>
        </p:txBody>
      </p:sp>
      <p:pic>
        <p:nvPicPr>
          <p:cNvPr id="14" name="Imagen 13" descr="Imagen que contiene dibujo&#10;&#10;Descripción generada automáticamente">
            <a:extLst>
              <a:ext uri="{FF2B5EF4-FFF2-40B4-BE49-F238E27FC236}">
                <a16:creationId xmlns:a16="http://schemas.microsoft.com/office/drawing/2014/main" id="{D5B46499-5BBC-42C1-A51F-BC3B12BD0F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4028775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1035246"/>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3" name="Rectángulo 2">
            <a:extLst>
              <a:ext uri="{FF2B5EF4-FFF2-40B4-BE49-F238E27FC236}">
                <a16:creationId xmlns:a16="http://schemas.microsoft.com/office/drawing/2014/main" id="{411C9E21-3CBF-4A12-B07C-011783EB34AB}"/>
              </a:ext>
            </a:extLst>
          </p:cNvPr>
          <p:cNvSpPr/>
          <p:nvPr/>
        </p:nvSpPr>
        <p:spPr>
          <a:xfrm>
            <a:off x="627627" y="1681984"/>
            <a:ext cx="10936746" cy="4401205"/>
          </a:xfrm>
          <a:prstGeom prst="rect">
            <a:avLst/>
          </a:prstGeom>
        </p:spPr>
        <p:txBody>
          <a:bodyPr wrap="square">
            <a:spAutoFit/>
          </a:bodyPr>
          <a:lstStyle/>
          <a:p>
            <a:r>
              <a:rPr lang="es-MX" sz="2000" b="1" dirty="0"/>
              <a:t>### </a:t>
            </a:r>
            <a:r>
              <a:rPr lang="es-MX" sz="2000" b="1" dirty="0" err="1"/>
              <a:t>Aqui</a:t>
            </a:r>
            <a:r>
              <a:rPr lang="es-MX" sz="2000" b="1" dirty="0"/>
              <a:t> selecciono las veces que ha interactuado las cuentas</a:t>
            </a:r>
          </a:p>
          <a:p>
            <a:r>
              <a:rPr lang="es-MX" sz="2000" dirty="0"/>
              <a:t>grafo &lt;- grafo %&gt;% </a:t>
            </a:r>
            <a:r>
              <a:rPr lang="es-MX" sz="2000" dirty="0" err="1"/>
              <a:t>filter</a:t>
            </a:r>
            <a:r>
              <a:rPr lang="es-MX" sz="2000" dirty="0"/>
              <a:t>(n&gt;9)</a:t>
            </a:r>
          </a:p>
          <a:p>
            <a:endParaRPr lang="es-MX" sz="2000" b="1" dirty="0"/>
          </a:p>
          <a:p>
            <a:r>
              <a:rPr lang="es-MX" sz="2000" b="1" dirty="0"/>
              <a:t>#### Creo el grafo ######</a:t>
            </a:r>
          </a:p>
          <a:p>
            <a:r>
              <a:rPr lang="es-MX" sz="2000" dirty="0" err="1"/>
              <a:t>BP_graph</a:t>
            </a:r>
            <a:r>
              <a:rPr lang="es-MX" sz="2000" dirty="0"/>
              <a:t> &lt;- </a:t>
            </a:r>
          </a:p>
          <a:p>
            <a:r>
              <a:rPr lang="es-MX" sz="2000" dirty="0"/>
              <a:t>  </a:t>
            </a:r>
            <a:r>
              <a:rPr lang="es-MX" sz="2000" dirty="0" err="1"/>
              <a:t>graph_from_data_frame</a:t>
            </a:r>
            <a:r>
              <a:rPr lang="es-MX" sz="2000" dirty="0"/>
              <a:t>(d = </a:t>
            </a:r>
            <a:r>
              <a:rPr lang="es-MX" sz="2000" dirty="0" err="1"/>
              <a:t>grafo,directed</a:t>
            </a:r>
            <a:r>
              <a:rPr lang="es-MX" sz="2000" dirty="0"/>
              <a:t> = TRUE)</a:t>
            </a:r>
          </a:p>
          <a:p>
            <a:endParaRPr lang="es-MX" sz="2000" dirty="0"/>
          </a:p>
          <a:p>
            <a:r>
              <a:rPr lang="es-EC" sz="2000" b="1" dirty="0"/>
              <a:t>## Gráfico Final  ###</a:t>
            </a:r>
          </a:p>
          <a:p>
            <a:r>
              <a:rPr lang="es-EC" sz="2000" dirty="0" err="1"/>
              <a:t>BP_graph</a:t>
            </a:r>
            <a:r>
              <a:rPr lang="es-EC" sz="2000" dirty="0"/>
              <a:t> %&gt;%</a:t>
            </a:r>
          </a:p>
          <a:p>
            <a:r>
              <a:rPr lang="es-EC" sz="2000" dirty="0"/>
              <a:t>  </a:t>
            </a:r>
            <a:r>
              <a:rPr lang="es-EC" sz="2000" dirty="0" err="1"/>
              <a:t>ggraph</a:t>
            </a:r>
            <a:r>
              <a:rPr lang="es-EC" sz="2000" dirty="0"/>
              <a:t>() +</a:t>
            </a:r>
          </a:p>
          <a:p>
            <a:r>
              <a:rPr lang="es-EC" sz="2000" dirty="0"/>
              <a:t>  </a:t>
            </a:r>
            <a:r>
              <a:rPr lang="es-EC" sz="2000" dirty="0" err="1"/>
              <a:t>geom_edge_link</a:t>
            </a:r>
            <a:r>
              <a:rPr lang="es-EC" sz="2000" dirty="0"/>
              <a:t>(</a:t>
            </a:r>
            <a:r>
              <a:rPr lang="es-EC" sz="2000" dirty="0" err="1"/>
              <a:t>arrow</a:t>
            </a:r>
            <a:r>
              <a:rPr lang="es-EC" sz="2000" dirty="0"/>
              <a:t> = </a:t>
            </a:r>
            <a:r>
              <a:rPr lang="es-EC" sz="2000" dirty="0" err="1"/>
              <a:t>arrow</a:t>
            </a:r>
            <a:r>
              <a:rPr lang="es-EC" sz="2000" dirty="0"/>
              <a:t>(</a:t>
            </a:r>
            <a:r>
              <a:rPr lang="es-EC" sz="2000" dirty="0" err="1"/>
              <a:t>type</a:t>
            </a:r>
            <a:r>
              <a:rPr lang="es-EC" sz="2000" dirty="0"/>
              <a:t> = "</a:t>
            </a:r>
            <a:r>
              <a:rPr lang="es-EC" sz="2000" dirty="0" err="1"/>
              <a:t>closed</a:t>
            </a:r>
            <a:r>
              <a:rPr lang="es-EC" sz="2000" dirty="0"/>
              <a:t>", </a:t>
            </a:r>
            <a:r>
              <a:rPr lang="es-EC" sz="2000" dirty="0" err="1"/>
              <a:t>length</a:t>
            </a:r>
            <a:r>
              <a:rPr lang="es-EC" sz="2000" dirty="0"/>
              <a:t> = </a:t>
            </a:r>
            <a:r>
              <a:rPr lang="es-EC" sz="2000" dirty="0" err="1"/>
              <a:t>unit</a:t>
            </a:r>
            <a:r>
              <a:rPr lang="es-EC" sz="2000" dirty="0"/>
              <a:t>(1.5, "mm")),</a:t>
            </a:r>
          </a:p>
          <a:p>
            <a:r>
              <a:rPr lang="es-EC" sz="2000" dirty="0"/>
              <a:t>                 aes(</a:t>
            </a:r>
            <a:r>
              <a:rPr lang="es-EC" sz="2000" dirty="0" err="1"/>
              <a:t>end_cap</a:t>
            </a:r>
            <a:r>
              <a:rPr lang="es-EC" sz="2000" dirty="0"/>
              <a:t> = </a:t>
            </a:r>
            <a:r>
              <a:rPr lang="es-EC" sz="2000" dirty="0" err="1"/>
              <a:t>label_rect</a:t>
            </a:r>
            <a:r>
              <a:rPr lang="es-EC" sz="2000" dirty="0"/>
              <a:t>(node2.name))) +</a:t>
            </a:r>
          </a:p>
          <a:p>
            <a:r>
              <a:rPr lang="es-EC" sz="2000" dirty="0"/>
              <a:t>  </a:t>
            </a:r>
            <a:r>
              <a:rPr lang="es-EC" sz="2000" dirty="0" err="1"/>
              <a:t>geom_node_label</a:t>
            </a:r>
            <a:r>
              <a:rPr lang="es-EC" sz="2000" dirty="0"/>
              <a:t>(aes(</a:t>
            </a:r>
            <a:r>
              <a:rPr lang="es-EC" sz="2000" dirty="0" err="1"/>
              <a:t>label</a:t>
            </a:r>
            <a:r>
              <a:rPr lang="es-EC" sz="2000" dirty="0"/>
              <a:t> = </a:t>
            </a:r>
            <a:r>
              <a:rPr lang="es-EC" sz="2000" dirty="0" err="1"/>
              <a:t>name</a:t>
            </a:r>
            <a:r>
              <a:rPr lang="es-EC" sz="2000" dirty="0"/>
              <a:t>)) +</a:t>
            </a:r>
          </a:p>
          <a:p>
            <a:r>
              <a:rPr lang="es-EC" sz="2000" dirty="0"/>
              <a:t>  </a:t>
            </a:r>
            <a:r>
              <a:rPr lang="es-EC" sz="2000" dirty="0" err="1"/>
              <a:t>theme_graph</a:t>
            </a:r>
            <a:r>
              <a:rPr lang="es-EC" sz="2000" dirty="0"/>
              <a:t>()</a:t>
            </a:r>
          </a:p>
        </p:txBody>
      </p:sp>
      <p:pic>
        <p:nvPicPr>
          <p:cNvPr id="14" name="Imagen 13" descr="Imagen que contiene dibujo&#10;&#10;Descripción generada automáticamente">
            <a:extLst>
              <a:ext uri="{FF2B5EF4-FFF2-40B4-BE49-F238E27FC236}">
                <a16:creationId xmlns:a16="http://schemas.microsoft.com/office/drawing/2014/main" id="{2FC4DAEE-3ACF-4261-9BB2-F496CA2D7B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29650188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903514" y="1672046"/>
            <a:ext cx="10515600" cy="3239588"/>
          </a:xfrm>
        </p:spPr>
        <p:txBody>
          <a:bodyPr>
            <a:noAutofit/>
          </a:bodyPr>
          <a:lstStyle/>
          <a:p>
            <a:pPr algn="ctr"/>
            <a:r>
              <a:rPr lang="en-US" sz="8000" dirty="0" err="1">
                <a:solidFill>
                  <a:schemeClr val="accent2">
                    <a:lumMod val="75000"/>
                  </a:schemeClr>
                </a:solidFill>
                <a:latin typeface="Dubai Medium" panose="020B0603030403030204" pitchFamily="34" charset="-78"/>
                <a:cs typeface="Dubai Medium" panose="020B0603030403030204" pitchFamily="34" charset="-78"/>
              </a:rPr>
              <a:t>Temas</a:t>
            </a:r>
            <a:r>
              <a:rPr lang="en-US" sz="8000" dirty="0">
                <a:solidFill>
                  <a:schemeClr val="accent2">
                    <a:lumMod val="75000"/>
                  </a:schemeClr>
                </a:solidFill>
                <a:latin typeface="Dubai Medium" panose="020B0603030403030204" pitchFamily="34" charset="-78"/>
                <a:cs typeface="Dubai Medium" panose="020B0603030403030204" pitchFamily="34" charset="-78"/>
              </a:rPr>
              <a:t> </a:t>
            </a:r>
            <a:r>
              <a:rPr lang="en-US" sz="8000" dirty="0" err="1">
                <a:solidFill>
                  <a:schemeClr val="accent2">
                    <a:lumMod val="75000"/>
                  </a:schemeClr>
                </a:solidFill>
                <a:latin typeface="Dubai Medium" panose="020B0603030403030204" pitchFamily="34" charset="-78"/>
                <a:cs typeface="Dubai Medium" panose="020B0603030403030204" pitchFamily="34" charset="-78"/>
              </a:rPr>
              <a:t>relacionados</a:t>
            </a:r>
            <a:endParaRPr lang="en-US" sz="8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Programa de Data </a:t>
            </a:r>
            <a:r>
              <a:rPr lang="es-US" sz="2400" dirty="0" err="1">
                <a:solidFill>
                  <a:srgbClr val="EEF8FD"/>
                </a:solidFill>
                <a:latin typeface="Dubai Medium" panose="020B0603030403030204" pitchFamily="34" charset="-78"/>
                <a:cs typeface="Dubai Medium" panose="020B0603030403030204" pitchFamily="34" charset="-78"/>
              </a:rPr>
              <a:t>Science</a:t>
            </a:r>
            <a:r>
              <a:rPr lang="es-US" sz="2400" dirty="0">
                <a:solidFill>
                  <a:srgbClr val="EEF8FD"/>
                </a:solidFill>
                <a:latin typeface="Dubai Medium" panose="020B0603030403030204" pitchFamily="34" charset="-78"/>
                <a:cs typeface="Dubai Medium" panose="020B0603030403030204" pitchFamily="34" charset="-78"/>
              </a:rPr>
              <a:t> | Guayaquil 2019</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0" y="37794"/>
            <a:ext cx="8620299" cy="358711"/>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8" name="Imagen 7" descr="Imagen que contiene dibujo&#10;&#10;Descripción generada automáticamente">
            <a:extLst>
              <a:ext uri="{FF2B5EF4-FFF2-40B4-BE49-F238E27FC236}">
                <a16:creationId xmlns:a16="http://schemas.microsoft.com/office/drawing/2014/main" id="{609A247F-0423-4948-B912-46893F026E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13650012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4519749" y="549294"/>
            <a:ext cx="3396342" cy="802784"/>
          </a:xfrm>
          <a:solidFill>
            <a:schemeClr val="bg1"/>
          </a:solidFill>
        </p:spPr>
        <p:txBody>
          <a:bodyPr>
            <a:normAutofit fontScale="90000"/>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A programar </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6" name="CuadroTexto 5">
            <a:extLst>
              <a:ext uri="{FF2B5EF4-FFF2-40B4-BE49-F238E27FC236}">
                <a16:creationId xmlns:a16="http://schemas.microsoft.com/office/drawing/2014/main" id="{6D0DFF6E-D402-4C5A-93E0-C9F2A3B578CC}"/>
              </a:ext>
            </a:extLst>
          </p:cNvPr>
          <p:cNvSpPr txBox="1"/>
          <p:nvPr/>
        </p:nvSpPr>
        <p:spPr>
          <a:xfrm>
            <a:off x="799243" y="1124104"/>
            <a:ext cx="11044541" cy="1569660"/>
          </a:xfrm>
          <a:prstGeom prst="rect">
            <a:avLst/>
          </a:prstGeom>
          <a:noFill/>
        </p:spPr>
        <p:txBody>
          <a:bodyPr wrap="square" rtlCol="0">
            <a:spAutoFit/>
          </a:bodyPr>
          <a:lstStyle/>
          <a:p>
            <a:r>
              <a:rPr lang="es-EC" sz="2400" b="1" dirty="0"/>
              <a:t>#Hashtags</a:t>
            </a:r>
          </a:p>
          <a:p>
            <a:r>
              <a:rPr lang="es-EC" sz="2400" dirty="0" err="1"/>
              <a:t>ht</a:t>
            </a:r>
            <a:r>
              <a:rPr lang="es-EC" sz="2400" dirty="0"/>
              <a:t> &lt;- c("#CoronaVirusecuador","#CODVID19","#Covid_19","#pandemia",</a:t>
            </a:r>
          </a:p>
          <a:p>
            <a:r>
              <a:rPr lang="es-EC" sz="2400" dirty="0"/>
              <a:t>        "#EmergenciaSanitaria","#COVID2019","#QuedateEnCasa",</a:t>
            </a:r>
          </a:p>
          <a:p>
            <a:r>
              <a:rPr lang="es-EC" sz="2400" dirty="0"/>
              <a:t>        "#</a:t>
            </a:r>
            <a:r>
              <a:rPr lang="es-EC" sz="2400" dirty="0" err="1"/>
              <a:t>ToqueDeQuedaEcuador</a:t>
            </a:r>
            <a:r>
              <a:rPr lang="es-EC" sz="2400" dirty="0"/>
              <a:t>","#</a:t>
            </a:r>
            <a:r>
              <a:rPr lang="es-EC" sz="2400" dirty="0" err="1"/>
              <a:t>CoronaVirus</a:t>
            </a:r>
            <a:r>
              <a:rPr lang="es-EC" sz="2400" dirty="0"/>
              <a:t>")</a:t>
            </a:r>
          </a:p>
        </p:txBody>
      </p:sp>
      <p:pic>
        <p:nvPicPr>
          <p:cNvPr id="14" name="Imagen 13" descr="Imagen que contiene dibujo&#10;&#10;Descripción generada automáticamente">
            <a:extLst>
              <a:ext uri="{FF2B5EF4-FFF2-40B4-BE49-F238E27FC236}">
                <a16:creationId xmlns:a16="http://schemas.microsoft.com/office/drawing/2014/main" id="{F845A63C-0688-4C85-B206-11CC6082DB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5523940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4519749" y="549294"/>
            <a:ext cx="3396342" cy="802784"/>
          </a:xfrm>
          <a:solidFill>
            <a:schemeClr val="bg1"/>
          </a:solidFill>
        </p:spPr>
        <p:txBody>
          <a:bodyPr>
            <a:normAutofit fontScale="90000"/>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A programar </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6" name="CuadroTexto 5">
            <a:extLst>
              <a:ext uri="{FF2B5EF4-FFF2-40B4-BE49-F238E27FC236}">
                <a16:creationId xmlns:a16="http://schemas.microsoft.com/office/drawing/2014/main" id="{6D0DFF6E-D402-4C5A-93E0-C9F2A3B578CC}"/>
              </a:ext>
            </a:extLst>
          </p:cNvPr>
          <p:cNvSpPr txBox="1"/>
          <p:nvPr/>
        </p:nvSpPr>
        <p:spPr>
          <a:xfrm>
            <a:off x="799243" y="1124104"/>
            <a:ext cx="11044541" cy="5262979"/>
          </a:xfrm>
          <a:prstGeom prst="rect">
            <a:avLst/>
          </a:prstGeom>
          <a:noFill/>
        </p:spPr>
        <p:txBody>
          <a:bodyPr wrap="square" rtlCol="0">
            <a:spAutoFit/>
          </a:bodyPr>
          <a:lstStyle/>
          <a:p>
            <a:r>
              <a:rPr lang="es-EC" sz="2400" b="1" dirty="0"/>
              <a:t>#Hashtags</a:t>
            </a:r>
          </a:p>
          <a:p>
            <a:r>
              <a:rPr lang="es-EC" sz="2400" dirty="0" err="1"/>
              <a:t>ht</a:t>
            </a:r>
            <a:r>
              <a:rPr lang="es-EC" sz="2400" dirty="0"/>
              <a:t> &lt;- c("#CoronaVirusecuador","#CODVID19","#Covid_19","#pandemia",</a:t>
            </a:r>
          </a:p>
          <a:p>
            <a:r>
              <a:rPr lang="es-EC" sz="2400" dirty="0"/>
              <a:t>        "#EmergenciaSanitaria","#COVID2019","#QuedateEnCasa",</a:t>
            </a:r>
          </a:p>
          <a:p>
            <a:r>
              <a:rPr lang="es-EC" sz="2400" dirty="0"/>
              <a:t>        "#</a:t>
            </a:r>
            <a:r>
              <a:rPr lang="es-EC" sz="2400" dirty="0" err="1"/>
              <a:t>ToqueDeQuedaEcuador</a:t>
            </a:r>
            <a:r>
              <a:rPr lang="es-EC" sz="2400" dirty="0"/>
              <a:t>","#</a:t>
            </a:r>
            <a:r>
              <a:rPr lang="es-EC" sz="2400" dirty="0" err="1"/>
              <a:t>CoronaVirus</a:t>
            </a:r>
            <a:r>
              <a:rPr lang="es-EC" sz="2400" dirty="0"/>
              <a:t>")</a:t>
            </a:r>
          </a:p>
          <a:p>
            <a:endParaRPr lang="es-EC" sz="2400" dirty="0"/>
          </a:p>
          <a:p>
            <a:r>
              <a:rPr lang="es-EC" sz="2400" dirty="0" err="1"/>
              <a:t>coronaGYE</a:t>
            </a:r>
            <a:r>
              <a:rPr lang="es-EC" sz="2400" dirty="0"/>
              <a:t> &lt;- search_tweets2(</a:t>
            </a:r>
            <a:r>
              <a:rPr lang="es-EC" sz="2400" dirty="0" err="1"/>
              <a:t>ht,n</a:t>
            </a:r>
            <a:r>
              <a:rPr lang="es-EC" sz="2400" dirty="0"/>
              <a:t>=10000,include_rts=FALSE, </a:t>
            </a:r>
            <a:r>
              <a:rPr lang="es-EC" sz="2400" dirty="0" err="1"/>
              <a:t>lang</a:t>
            </a:r>
            <a:r>
              <a:rPr lang="es-EC" sz="2400" dirty="0"/>
              <a:t> = "es",</a:t>
            </a:r>
          </a:p>
          <a:p>
            <a:r>
              <a:rPr lang="es-EC" sz="2400" dirty="0"/>
              <a:t>                          </a:t>
            </a:r>
            <a:r>
              <a:rPr lang="es-EC" sz="2400" dirty="0" err="1"/>
              <a:t>geocode</a:t>
            </a:r>
            <a:r>
              <a:rPr lang="es-EC" sz="2400" dirty="0"/>
              <a:t> = </a:t>
            </a:r>
            <a:r>
              <a:rPr lang="es-EC" sz="2400" dirty="0" err="1"/>
              <a:t>lookup_coords</a:t>
            </a:r>
            <a:r>
              <a:rPr lang="es-EC" sz="2400" dirty="0"/>
              <a:t>("</a:t>
            </a:r>
            <a:r>
              <a:rPr lang="es-EC" sz="2400" dirty="0" err="1"/>
              <a:t>Guayaquil,Ecuador</a:t>
            </a:r>
            <a:r>
              <a:rPr lang="es-EC" sz="2400" dirty="0"/>
              <a:t>"),</a:t>
            </a:r>
          </a:p>
          <a:p>
            <a:r>
              <a:rPr lang="es-EC" sz="2400" dirty="0"/>
              <a:t>                          </a:t>
            </a:r>
            <a:r>
              <a:rPr lang="es-EC" sz="2400" dirty="0" err="1"/>
              <a:t>retryonratelimit</a:t>
            </a:r>
            <a:r>
              <a:rPr lang="es-EC" sz="2400" dirty="0"/>
              <a:t> = TRUE)</a:t>
            </a:r>
          </a:p>
          <a:p>
            <a:r>
              <a:rPr lang="es-EC" sz="2400" dirty="0" err="1"/>
              <a:t>coronaUIO</a:t>
            </a:r>
            <a:r>
              <a:rPr lang="es-EC" sz="2400" dirty="0"/>
              <a:t> &lt;- search_tweets2(</a:t>
            </a:r>
            <a:r>
              <a:rPr lang="es-EC" sz="2400" dirty="0" err="1"/>
              <a:t>ht,n</a:t>
            </a:r>
            <a:r>
              <a:rPr lang="es-EC" sz="2400" dirty="0"/>
              <a:t>=10000,include_rts=FALSE, </a:t>
            </a:r>
            <a:r>
              <a:rPr lang="es-EC" sz="2400" dirty="0" err="1"/>
              <a:t>lang</a:t>
            </a:r>
            <a:r>
              <a:rPr lang="es-EC" sz="2400" dirty="0"/>
              <a:t> = "es",</a:t>
            </a:r>
          </a:p>
          <a:p>
            <a:r>
              <a:rPr lang="es-EC" sz="2400" dirty="0"/>
              <a:t>                          </a:t>
            </a:r>
            <a:r>
              <a:rPr lang="es-EC" sz="2400" dirty="0" err="1"/>
              <a:t>geocode</a:t>
            </a:r>
            <a:r>
              <a:rPr lang="es-EC" sz="2400" dirty="0"/>
              <a:t> = </a:t>
            </a:r>
            <a:r>
              <a:rPr lang="es-EC" sz="2400" dirty="0" err="1"/>
              <a:t>lookup_coords</a:t>
            </a:r>
            <a:r>
              <a:rPr lang="es-EC" sz="2400" dirty="0"/>
              <a:t>("</a:t>
            </a:r>
            <a:r>
              <a:rPr lang="es-EC" sz="2400" dirty="0" err="1"/>
              <a:t>Quito,Ecuador</a:t>
            </a:r>
            <a:r>
              <a:rPr lang="es-EC" sz="2400" dirty="0"/>
              <a:t>"),</a:t>
            </a:r>
          </a:p>
          <a:p>
            <a:r>
              <a:rPr lang="es-EC" sz="2400" dirty="0"/>
              <a:t>                          </a:t>
            </a:r>
            <a:r>
              <a:rPr lang="es-EC" sz="2400" dirty="0" err="1"/>
              <a:t>retryonratelimit</a:t>
            </a:r>
            <a:r>
              <a:rPr lang="es-EC" sz="2400" dirty="0"/>
              <a:t> = FALSE)</a:t>
            </a:r>
          </a:p>
          <a:p>
            <a:r>
              <a:rPr lang="es-EC" sz="2400" dirty="0" err="1"/>
              <a:t>coronaEC</a:t>
            </a:r>
            <a:r>
              <a:rPr lang="es-EC" sz="2400" dirty="0"/>
              <a:t> &lt;- search_tweets2(</a:t>
            </a:r>
            <a:r>
              <a:rPr lang="es-EC" sz="2400" dirty="0" err="1"/>
              <a:t>ht,n</a:t>
            </a:r>
            <a:r>
              <a:rPr lang="es-EC" sz="2400" dirty="0"/>
              <a:t>=10000,include_rts=FALSE, </a:t>
            </a:r>
            <a:r>
              <a:rPr lang="es-EC" sz="2400" dirty="0" err="1"/>
              <a:t>lang</a:t>
            </a:r>
            <a:r>
              <a:rPr lang="es-EC" sz="2400" dirty="0"/>
              <a:t> = "es",</a:t>
            </a:r>
          </a:p>
          <a:p>
            <a:r>
              <a:rPr lang="es-EC" sz="2400" dirty="0"/>
              <a:t>                           </a:t>
            </a:r>
            <a:r>
              <a:rPr lang="es-EC" sz="2400" dirty="0" err="1"/>
              <a:t>geocode</a:t>
            </a:r>
            <a:r>
              <a:rPr lang="es-EC" sz="2400" dirty="0"/>
              <a:t> = </a:t>
            </a:r>
            <a:r>
              <a:rPr lang="es-EC" sz="2400" dirty="0" err="1"/>
              <a:t>lookup_coords</a:t>
            </a:r>
            <a:r>
              <a:rPr lang="es-EC" sz="2400" dirty="0"/>
              <a:t>("Ecuador"),</a:t>
            </a:r>
          </a:p>
          <a:p>
            <a:r>
              <a:rPr lang="es-EC" sz="2400" dirty="0"/>
              <a:t>                           </a:t>
            </a:r>
            <a:r>
              <a:rPr lang="es-EC" sz="2400" dirty="0" err="1"/>
              <a:t>retryonratelimit</a:t>
            </a:r>
            <a:r>
              <a:rPr lang="es-EC" sz="2400" dirty="0"/>
              <a:t> = TRUE)</a:t>
            </a:r>
            <a:endParaRPr lang="es-EC" sz="2800" b="1" dirty="0">
              <a:solidFill>
                <a:schemeClr val="tx2">
                  <a:lumMod val="60000"/>
                  <a:lumOff val="40000"/>
                </a:schemeClr>
              </a:solidFill>
            </a:endParaRPr>
          </a:p>
        </p:txBody>
      </p:sp>
      <p:pic>
        <p:nvPicPr>
          <p:cNvPr id="14" name="Imagen 13" descr="Imagen que contiene dibujo&#10;&#10;Descripción generada automáticamente">
            <a:extLst>
              <a:ext uri="{FF2B5EF4-FFF2-40B4-BE49-F238E27FC236}">
                <a16:creationId xmlns:a16="http://schemas.microsoft.com/office/drawing/2014/main" id="{96561FE7-7179-49DD-9186-C025A7520F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3963968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595338"/>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3" name="Rectángulo 2">
            <a:extLst>
              <a:ext uri="{FF2B5EF4-FFF2-40B4-BE49-F238E27FC236}">
                <a16:creationId xmlns:a16="http://schemas.microsoft.com/office/drawing/2014/main" id="{411C9E21-3CBF-4A12-B07C-011783EB34AB}"/>
              </a:ext>
            </a:extLst>
          </p:cNvPr>
          <p:cNvSpPr/>
          <p:nvPr/>
        </p:nvSpPr>
        <p:spPr>
          <a:xfrm>
            <a:off x="627627" y="1222825"/>
            <a:ext cx="10936746" cy="5324535"/>
          </a:xfrm>
          <a:prstGeom prst="rect">
            <a:avLst/>
          </a:prstGeom>
        </p:spPr>
        <p:txBody>
          <a:bodyPr wrap="square">
            <a:spAutoFit/>
          </a:bodyPr>
          <a:lstStyle/>
          <a:p>
            <a:r>
              <a:rPr lang="es-MX" sz="2000" dirty="0" err="1"/>
              <a:t>gye</a:t>
            </a:r>
            <a:r>
              <a:rPr lang="es-MX" sz="2000" dirty="0"/>
              <a:t> &lt;- </a:t>
            </a:r>
            <a:r>
              <a:rPr lang="es-MX" sz="2000" dirty="0" err="1"/>
              <a:t>htGYE</a:t>
            </a:r>
            <a:r>
              <a:rPr lang="es-MX" sz="2000" dirty="0"/>
              <a:t> %&gt;% </a:t>
            </a:r>
            <a:r>
              <a:rPr lang="es-MX" sz="2000" dirty="0" err="1"/>
              <a:t>group_by</a:t>
            </a:r>
            <a:r>
              <a:rPr lang="es-MX" sz="2000" dirty="0"/>
              <a:t>(</a:t>
            </a:r>
            <a:r>
              <a:rPr lang="es-MX" sz="2000" dirty="0" err="1"/>
              <a:t>screen_name</a:t>
            </a:r>
            <a:r>
              <a:rPr lang="es-MX" sz="2000" dirty="0"/>
              <a:t>) %&gt;%</a:t>
            </a:r>
          </a:p>
          <a:p>
            <a:r>
              <a:rPr lang="es-MX" sz="2000" dirty="0"/>
              <a:t>  </a:t>
            </a:r>
            <a:r>
              <a:rPr lang="es-MX" sz="2000" dirty="0" err="1"/>
              <a:t>filter</a:t>
            </a:r>
            <a:r>
              <a:rPr lang="es-MX" sz="2000" dirty="0"/>
              <a:t>(</a:t>
            </a:r>
            <a:r>
              <a:rPr lang="es-MX" sz="2000" dirty="0" err="1"/>
              <a:t>created_at</a:t>
            </a:r>
            <a:r>
              <a:rPr lang="es-MX" sz="2000" dirty="0"/>
              <a:t> &gt;= '2020/03/01' ) %&gt;% </a:t>
            </a:r>
            <a:r>
              <a:rPr lang="es-MX" sz="2000" dirty="0" err="1"/>
              <a:t>summarise</a:t>
            </a:r>
            <a:r>
              <a:rPr lang="es-MX" sz="2000" dirty="0"/>
              <a:t>(</a:t>
            </a:r>
            <a:r>
              <a:rPr lang="es-MX" sz="2000" dirty="0" err="1"/>
              <a:t>numero_tweets</a:t>
            </a:r>
            <a:r>
              <a:rPr lang="es-MX" sz="2000" dirty="0"/>
              <a:t> = n()) %&gt;% </a:t>
            </a:r>
          </a:p>
          <a:p>
            <a:r>
              <a:rPr lang="es-MX" sz="2000" dirty="0"/>
              <a:t>  </a:t>
            </a:r>
            <a:r>
              <a:rPr lang="es-MX" sz="2000" dirty="0" err="1"/>
              <a:t>arrange</a:t>
            </a:r>
            <a:r>
              <a:rPr lang="es-MX" sz="2000" dirty="0"/>
              <a:t>(</a:t>
            </a:r>
            <a:r>
              <a:rPr lang="es-MX" sz="2000" dirty="0" err="1"/>
              <a:t>desc</a:t>
            </a:r>
            <a:r>
              <a:rPr lang="es-MX" sz="2000" dirty="0"/>
              <a:t>(</a:t>
            </a:r>
            <a:r>
              <a:rPr lang="es-MX" sz="2000" dirty="0" err="1"/>
              <a:t>numero_tweets</a:t>
            </a:r>
            <a:r>
              <a:rPr lang="es-MX" sz="2000" dirty="0"/>
              <a:t>)) %&gt;% </a:t>
            </a:r>
            <a:r>
              <a:rPr lang="es-MX" sz="2000" dirty="0" err="1"/>
              <a:t>top_n</a:t>
            </a:r>
            <a:r>
              <a:rPr lang="es-MX" sz="2000" dirty="0"/>
              <a:t>(10,numero_tweets) %&gt;% </a:t>
            </a:r>
          </a:p>
          <a:p>
            <a:r>
              <a:rPr lang="es-MX" sz="2000" dirty="0"/>
              <a:t>  </a:t>
            </a:r>
            <a:r>
              <a:rPr lang="es-MX" sz="2000" dirty="0" err="1"/>
              <a:t>ggplot</a:t>
            </a:r>
            <a:r>
              <a:rPr lang="es-MX" sz="2000" dirty="0"/>
              <a:t>(aes(</a:t>
            </a:r>
            <a:r>
              <a:rPr lang="es-MX" sz="2000" dirty="0" err="1"/>
              <a:t>reorder</a:t>
            </a:r>
            <a:r>
              <a:rPr lang="es-MX" sz="2000" dirty="0"/>
              <a:t>(</a:t>
            </a:r>
            <a:r>
              <a:rPr lang="es-MX" sz="2000" dirty="0" err="1"/>
              <a:t>screen_name</a:t>
            </a:r>
            <a:r>
              <a:rPr lang="es-MX" sz="2000" dirty="0"/>
              <a:t>, -</a:t>
            </a:r>
            <a:r>
              <a:rPr lang="es-MX" sz="2000" dirty="0" err="1"/>
              <a:t>numero_tweets</a:t>
            </a:r>
            <a:r>
              <a:rPr lang="es-MX" sz="2000" dirty="0"/>
              <a:t>),</a:t>
            </a:r>
          </a:p>
          <a:p>
            <a:r>
              <a:rPr lang="es-MX" sz="2000" dirty="0"/>
              <a:t>             </a:t>
            </a:r>
            <a:r>
              <a:rPr lang="es-MX" sz="2000" dirty="0" err="1"/>
              <a:t>numero_tweets,label</a:t>
            </a:r>
            <a:r>
              <a:rPr lang="es-MX" sz="2000" dirty="0"/>
              <a:t> = </a:t>
            </a:r>
            <a:r>
              <a:rPr lang="es-MX" sz="2000" dirty="0" err="1"/>
              <a:t>numero_tweets</a:t>
            </a:r>
            <a:r>
              <a:rPr lang="es-MX" sz="2000" dirty="0"/>
              <a:t>))+</a:t>
            </a:r>
          </a:p>
          <a:p>
            <a:r>
              <a:rPr lang="es-MX" sz="2000" dirty="0"/>
              <a:t>  </a:t>
            </a:r>
            <a:r>
              <a:rPr lang="es-MX" sz="2000" dirty="0" err="1"/>
              <a:t>geom_bar</a:t>
            </a:r>
            <a:r>
              <a:rPr lang="es-MX" sz="2000" dirty="0"/>
              <a:t>(</a:t>
            </a:r>
            <a:r>
              <a:rPr lang="es-MX" sz="2000" dirty="0" err="1"/>
              <a:t>stat</a:t>
            </a:r>
            <a:r>
              <a:rPr lang="es-MX" sz="2000" dirty="0"/>
              <a:t>="</a:t>
            </a:r>
            <a:r>
              <a:rPr lang="es-MX" sz="2000" dirty="0" err="1"/>
              <a:t>identity</a:t>
            </a:r>
            <a:r>
              <a:rPr lang="es-MX" sz="2000" dirty="0"/>
              <a:t>") +</a:t>
            </a:r>
          </a:p>
          <a:p>
            <a:r>
              <a:rPr lang="es-MX" sz="2000" dirty="0"/>
              <a:t>  </a:t>
            </a:r>
            <a:r>
              <a:rPr lang="es-MX" sz="2000" dirty="0" err="1"/>
              <a:t>geom_label</a:t>
            </a:r>
            <a:r>
              <a:rPr lang="es-MX" sz="2000" dirty="0"/>
              <a:t>()+</a:t>
            </a:r>
          </a:p>
          <a:p>
            <a:r>
              <a:rPr lang="es-MX" sz="2000" dirty="0"/>
              <a:t>  </a:t>
            </a:r>
            <a:r>
              <a:rPr lang="es-MX" sz="2000" dirty="0" err="1"/>
              <a:t>theme_minimal</a:t>
            </a:r>
            <a:r>
              <a:rPr lang="es-MX" sz="2000" dirty="0"/>
              <a:t>() +</a:t>
            </a:r>
          </a:p>
          <a:p>
            <a:r>
              <a:rPr lang="es-MX" sz="2000" dirty="0"/>
              <a:t>  </a:t>
            </a:r>
            <a:r>
              <a:rPr lang="es-MX" sz="2000" dirty="0" err="1"/>
              <a:t>theme</a:t>
            </a:r>
            <a:r>
              <a:rPr lang="es-MX" sz="2000" dirty="0"/>
              <a:t>(</a:t>
            </a:r>
            <a:r>
              <a:rPr lang="es-MX" sz="2000" dirty="0" err="1"/>
              <a:t>plot.title</a:t>
            </a:r>
            <a:r>
              <a:rPr lang="es-MX" sz="2000" dirty="0"/>
              <a:t> = </a:t>
            </a:r>
            <a:r>
              <a:rPr lang="es-MX" sz="2000" dirty="0" err="1"/>
              <a:t>element_text</a:t>
            </a:r>
            <a:r>
              <a:rPr lang="es-MX" sz="2000" dirty="0"/>
              <a:t>(</a:t>
            </a:r>
            <a:r>
              <a:rPr lang="es-MX" sz="2000" dirty="0" err="1"/>
              <a:t>face</a:t>
            </a:r>
            <a:r>
              <a:rPr lang="es-MX" sz="2000" dirty="0"/>
              <a:t> = "</a:t>
            </a:r>
            <a:r>
              <a:rPr lang="es-MX" sz="2000" dirty="0" err="1"/>
              <a:t>bold</a:t>
            </a:r>
            <a:r>
              <a:rPr lang="es-MX" sz="2000" dirty="0"/>
              <a:t>", </a:t>
            </a:r>
            <a:r>
              <a:rPr lang="es-MX" sz="2000" dirty="0" err="1"/>
              <a:t>size</a:t>
            </a:r>
            <a:r>
              <a:rPr lang="es-MX" sz="2000" dirty="0"/>
              <a:t> = 13)) +</a:t>
            </a:r>
          </a:p>
          <a:p>
            <a:r>
              <a:rPr lang="es-MX" sz="2000" dirty="0"/>
              <a:t>  </a:t>
            </a:r>
            <a:r>
              <a:rPr lang="es-MX" sz="2000" dirty="0" err="1"/>
              <a:t>theme</a:t>
            </a:r>
            <a:r>
              <a:rPr lang="es-MX" sz="2000" dirty="0"/>
              <a:t>(</a:t>
            </a:r>
            <a:r>
              <a:rPr lang="es-MX" sz="2000" dirty="0" err="1"/>
              <a:t>axis.text</a:t>
            </a:r>
            <a:r>
              <a:rPr lang="es-MX" sz="2000" dirty="0"/>
              <a:t> = </a:t>
            </a:r>
            <a:r>
              <a:rPr lang="es-MX" sz="2000" dirty="0" err="1"/>
              <a:t>element_text</a:t>
            </a:r>
            <a:r>
              <a:rPr lang="es-MX" sz="2000" dirty="0"/>
              <a:t>(</a:t>
            </a:r>
            <a:r>
              <a:rPr lang="es-MX" sz="2000" dirty="0" err="1"/>
              <a:t>size</a:t>
            </a:r>
            <a:r>
              <a:rPr lang="es-MX" sz="2000" dirty="0"/>
              <a:t>=9))+</a:t>
            </a:r>
          </a:p>
          <a:p>
            <a:r>
              <a:rPr lang="es-MX" sz="2000" dirty="0"/>
              <a:t>  </a:t>
            </a:r>
            <a:r>
              <a:rPr lang="es-MX" sz="2000" dirty="0" err="1"/>
              <a:t>theme</a:t>
            </a:r>
            <a:r>
              <a:rPr lang="es-MX" sz="2000" dirty="0"/>
              <a:t>(</a:t>
            </a:r>
            <a:r>
              <a:rPr lang="es-MX" sz="2000" dirty="0" err="1"/>
              <a:t>axis.text.x</a:t>
            </a:r>
            <a:r>
              <a:rPr lang="es-MX" sz="2000" dirty="0"/>
              <a:t> = </a:t>
            </a:r>
            <a:r>
              <a:rPr lang="es-MX" sz="2000" dirty="0" err="1"/>
              <a:t>element_text</a:t>
            </a:r>
            <a:r>
              <a:rPr lang="es-MX" sz="2000" dirty="0"/>
              <a:t>(</a:t>
            </a:r>
            <a:r>
              <a:rPr lang="es-MX" sz="2000" dirty="0" err="1"/>
              <a:t>angle</a:t>
            </a:r>
            <a:r>
              <a:rPr lang="es-MX" sz="2000" dirty="0"/>
              <a:t> = 90))+</a:t>
            </a:r>
          </a:p>
          <a:p>
            <a:r>
              <a:rPr lang="es-MX" sz="2000" dirty="0"/>
              <a:t>  </a:t>
            </a:r>
            <a:r>
              <a:rPr lang="es-MX" sz="2000" dirty="0" err="1"/>
              <a:t>labs</a:t>
            </a:r>
            <a:r>
              <a:rPr lang="es-MX" sz="2000" dirty="0"/>
              <a:t>(</a:t>
            </a:r>
          </a:p>
          <a:p>
            <a:r>
              <a:rPr lang="es-MX" sz="2000" dirty="0"/>
              <a:t>    x = NULL, y = NULL,</a:t>
            </a:r>
          </a:p>
          <a:p>
            <a:r>
              <a:rPr lang="es-MX" sz="2000" dirty="0"/>
              <a:t>    </a:t>
            </a:r>
            <a:r>
              <a:rPr lang="es-MX" sz="2000" dirty="0" err="1"/>
              <a:t>title</a:t>
            </a:r>
            <a:r>
              <a:rPr lang="es-MX" sz="2000" dirty="0"/>
              <a:t> = "Cantidad de </a:t>
            </a:r>
            <a:r>
              <a:rPr lang="es-MX" sz="2000" dirty="0" err="1"/>
              <a:t>posteos</a:t>
            </a:r>
            <a:r>
              <a:rPr lang="es-MX" sz="2000" dirty="0"/>
              <a:t> mes Marzo Guayaquil",</a:t>
            </a:r>
          </a:p>
          <a:p>
            <a:r>
              <a:rPr lang="es-MX" sz="2000" dirty="0"/>
              <a:t>    </a:t>
            </a:r>
            <a:r>
              <a:rPr lang="es-MX" sz="2000" dirty="0" err="1"/>
              <a:t>subtitle</a:t>
            </a:r>
            <a:r>
              <a:rPr lang="es-MX" sz="2000" dirty="0"/>
              <a:t> = "Hashtags relacionados al #</a:t>
            </a:r>
            <a:r>
              <a:rPr lang="es-MX" sz="2000" dirty="0" err="1"/>
              <a:t>CoronaVirus</a:t>
            </a:r>
            <a:r>
              <a:rPr lang="es-MX" sz="2000" dirty="0"/>
              <a:t>",</a:t>
            </a:r>
          </a:p>
          <a:p>
            <a:r>
              <a:rPr lang="es-MX" sz="2000" dirty="0"/>
              <a:t>    </a:t>
            </a:r>
            <a:r>
              <a:rPr lang="es-MX" sz="2000" dirty="0" err="1"/>
              <a:t>caption</a:t>
            </a:r>
            <a:r>
              <a:rPr lang="es-MX" sz="2000" dirty="0"/>
              <a:t> = "\</a:t>
            </a:r>
            <a:r>
              <a:rPr lang="es-MX" sz="2000" dirty="0" err="1"/>
              <a:t>nSource</a:t>
            </a:r>
            <a:r>
              <a:rPr lang="es-MX" sz="2000" dirty="0"/>
              <a:t>: Data </a:t>
            </a:r>
            <a:r>
              <a:rPr lang="es-MX" sz="2000" dirty="0" err="1"/>
              <a:t>collected</a:t>
            </a:r>
            <a:r>
              <a:rPr lang="es-MX" sz="2000" dirty="0"/>
              <a:t> </a:t>
            </a:r>
            <a:r>
              <a:rPr lang="es-MX" sz="2000" dirty="0" err="1"/>
              <a:t>from</a:t>
            </a:r>
            <a:r>
              <a:rPr lang="es-MX" sz="2000" dirty="0"/>
              <a:t> </a:t>
            </a:r>
            <a:r>
              <a:rPr lang="es-MX" sz="2000" dirty="0" err="1"/>
              <a:t>Twitter's</a:t>
            </a:r>
            <a:r>
              <a:rPr lang="es-MX" sz="2000" dirty="0"/>
              <a:t> REST API </a:t>
            </a:r>
            <a:r>
              <a:rPr lang="es-MX" sz="2000" dirty="0" err="1"/>
              <a:t>via</a:t>
            </a:r>
            <a:r>
              <a:rPr lang="es-MX" sz="2000" dirty="0"/>
              <a:t> </a:t>
            </a:r>
            <a:r>
              <a:rPr lang="es-MX" sz="2000" dirty="0" err="1"/>
              <a:t>rtweet</a:t>
            </a:r>
            <a:r>
              <a:rPr lang="es-MX" sz="2000" dirty="0"/>
              <a:t>"</a:t>
            </a:r>
          </a:p>
          <a:p>
            <a:r>
              <a:rPr lang="es-MX" sz="2000" b="1" dirty="0"/>
              <a:t>  )</a:t>
            </a:r>
            <a:endParaRPr lang="es-EC" sz="2000" dirty="0"/>
          </a:p>
        </p:txBody>
      </p:sp>
      <p:pic>
        <p:nvPicPr>
          <p:cNvPr id="14" name="Imagen 13" descr="Imagen que contiene dibujo&#10;&#10;Descripción generada automáticamente">
            <a:extLst>
              <a:ext uri="{FF2B5EF4-FFF2-40B4-BE49-F238E27FC236}">
                <a16:creationId xmlns:a16="http://schemas.microsoft.com/office/drawing/2014/main" id="{BAFDD3C1-8DEC-4B8D-9FDD-99D1F1D952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37471256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595338"/>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4" name="Rectángulo 3">
            <a:extLst>
              <a:ext uri="{FF2B5EF4-FFF2-40B4-BE49-F238E27FC236}">
                <a16:creationId xmlns:a16="http://schemas.microsoft.com/office/drawing/2014/main" id="{0D983E94-1A11-4FF6-AA51-65DBD8CD1B7C}"/>
              </a:ext>
            </a:extLst>
          </p:cNvPr>
          <p:cNvSpPr/>
          <p:nvPr/>
        </p:nvSpPr>
        <p:spPr>
          <a:xfrm>
            <a:off x="1912674" y="2968843"/>
            <a:ext cx="5642891" cy="584775"/>
          </a:xfrm>
          <a:prstGeom prst="rect">
            <a:avLst/>
          </a:prstGeom>
        </p:spPr>
        <p:txBody>
          <a:bodyPr wrap="none">
            <a:spAutoFit/>
          </a:bodyPr>
          <a:lstStyle/>
          <a:p>
            <a:r>
              <a:rPr lang="es-EC" sz="3200" dirty="0" err="1"/>
              <a:t>grid.arrange</a:t>
            </a:r>
            <a:r>
              <a:rPr lang="es-EC" sz="3200" dirty="0"/>
              <a:t>(</a:t>
            </a:r>
            <a:r>
              <a:rPr lang="es-EC" sz="3200" dirty="0" err="1"/>
              <a:t>gye</a:t>
            </a:r>
            <a:r>
              <a:rPr lang="es-EC" sz="3200" dirty="0"/>
              <a:t>, </a:t>
            </a:r>
            <a:r>
              <a:rPr lang="es-EC" sz="3200" dirty="0" err="1"/>
              <a:t>uio</a:t>
            </a:r>
            <a:r>
              <a:rPr lang="es-EC" sz="3200" dirty="0"/>
              <a:t>, </a:t>
            </a:r>
            <a:r>
              <a:rPr lang="es-EC" sz="3200" dirty="0" err="1"/>
              <a:t>ec</a:t>
            </a:r>
            <a:r>
              <a:rPr lang="es-EC" sz="3200" dirty="0"/>
              <a:t>, </a:t>
            </a:r>
            <a:r>
              <a:rPr lang="es-EC" sz="3200" dirty="0" err="1"/>
              <a:t>ncol</a:t>
            </a:r>
            <a:r>
              <a:rPr lang="es-EC" sz="3200" dirty="0"/>
              <a:t>=2)</a:t>
            </a:r>
          </a:p>
        </p:txBody>
      </p:sp>
      <p:sp>
        <p:nvSpPr>
          <p:cNvPr id="14" name="Rectángulo 13">
            <a:extLst>
              <a:ext uri="{FF2B5EF4-FFF2-40B4-BE49-F238E27FC236}">
                <a16:creationId xmlns:a16="http://schemas.microsoft.com/office/drawing/2014/main" id="{29203DFE-FF46-4144-9BB9-43999D5F7EFB}"/>
              </a:ext>
            </a:extLst>
          </p:cNvPr>
          <p:cNvSpPr/>
          <p:nvPr/>
        </p:nvSpPr>
        <p:spPr>
          <a:xfrm>
            <a:off x="1933827" y="2203953"/>
            <a:ext cx="3000758" cy="584775"/>
          </a:xfrm>
          <a:prstGeom prst="rect">
            <a:avLst/>
          </a:prstGeom>
        </p:spPr>
        <p:txBody>
          <a:bodyPr wrap="none">
            <a:spAutoFit/>
          </a:bodyPr>
          <a:lstStyle/>
          <a:p>
            <a:r>
              <a:rPr lang="es-EC" sz="3200" dirty="0" err="1"/>
              <a:t>library</a:t>
            </a:r>
            <a:r>
              <a:rPr lang="es-EC" sz="3200" dirty="0"/>
              <a:t>(</a:t>
            </a:r>
            <a:r>
              <a:rPr lang="es-EC" sz="3200" dirty="0" err="1"/>
              <a:t>gridExtra</a:t>
            </a:r>
            <a:r>
              <a:rPr lang="es-EC" sz="3200" dirty="0"/>
              <a:t>)</a:t>
            </a:r>
          </a:p>
        </p:txBody>
      </p:sp>
      <p:pic>
        <p:nvPicPr>
          <p:cNvPr id="15" name="Imagen 14" descr="Imagen que contiene dibujo&#10;&#10;Descripción generada automáticamente">
            <a:extLst>
              <a:ext uri="{FF2B5EF4-FFF2-40B4-BE49-F238E27FC236}">
                <a16:creationId xmlns:a16="http://schemas.microsoft.com/office/drawing/2014/main" id="{39D4506E-316D-4215-98EE-C29B19E64E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2565301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749894" y="549294"/>
            <a:ext cx="10527706"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Desafíos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6" name="CuadroTexto 5">
            <a:extLst>
              <a:ext uri="{FF2B5EF4-FFF2-40B4-BE49-F238E27FC236}">
                <a16:creationId xmlns:a16="http://schemas.microsoft.com/office/drawing/2014/main" id="{6D0DFF6E-D402-4C5A-93E0-C9F2A3B578CC}"/>
              </a:ext>
            </a:extLst>
          </p:cNvPr>
          <p:cNvSpPr txBox="1"/>
          <p:nvPr/>
        </p:nvSpPr>
        <p:spPr>
          <a:xfrm>
            <a:off x="749894" y="1497415"/>
            <a:ext cx="11044541" cy="3370153"/>
          </a:xfrm>
          <a:prstGeom prst="rect">
            <a:avLst/>
          </a:prstGeom>
          <a:noFill/>
        </p:spPr>
        <p:txBody>
          <a:bodyPr wrap="square" rtlCol="0">
            <a:spAutoFit/>
          </a:bodyPr>
          <a:lstStyle/>
          <a:p>
            <a:r>
              <a:rPr lang="es-MX" dirty="0">
                <a:solidFill>
                  <a:srgbClr val="000000"/>
                </a:solidFill>
                <a:latin typeface="OracleSansVF"/>
              </a:rPr>
              <a:t>A pesar de la promesa de la ciencia de datos y las grandes inversiones en equipos de ciencia de datos, </a:t>
            </a:r>
            <a:r>
              <a:rPr lang="es-MX" sz="2000" b="1" i="1" dirty="0">
                <a:solidFill>
                  <a:schemeClr val="bg2">
                    <a:lumMod val="75000"/>
                  </a:schemeClr>
                </a:solidFill>
                <a:latin typeface="OracleSansVF"/>
              </a:rPr>
              <a:t>muchas empresas no se percatan del valor total de sus datos</a:t>
            </a:r>
            <a:r>
              <a:rPr lang="es-MX" dirty="0">
                <a:solidFill>
                  <a:srgbClr val="000000"/>
                </a:solidFill>
                <a:latin typeface="OracleSansVF"/>
              </a:rPr>
              <a:t>. </a:t>
            </a:r>
          </a:p>
          <a:p>
            <a:endParaRPr lang="es-MX" dirty="0">
              <a:solidFill>
                <a:srgbClr val="000000"/>
              </a:solidFill>
              <a:latin typeface="OracleSansVF"/>
            </a:endParaRPr>
          </a:p>
          <a:p>
            <a:r>
              <a:rPr lang="es-MX" b="1" i="1" dirty="0">
                <a:solidFill>
                  <a:schemeClr val="bg2">
                    <a:lumMod val="75000"/>
                  </a:schemeClr>
                </a:solidFill>
                <a:latin typeface="OracleSansVF"/>
              </a:rPr>
              <a:t>Los científicos de datos no pueden trabajar de forma eficiente. </a:t>
            </a:r>
            <a:r>
              <a:rPr lang="es-MX" dirty="0">
                <a:solidFill>
                  <a:srgbClr val="000000"/>
                </a:solidFill>
                <a:latin typeface="OracleSansVF"/>
              </a:rPr>
              <a:t>Debido a que el acceso a los datos lo debe otorgar un administrador de Tecnología Informática, los científicos de datos a menudo tienen una larga espera por los datos y los recursos que necesitan para analizarlos. Una vez que tengan acceso, el equipo de ciencia de datos podría analizar los datos a través de varias herramientas posiblemente incompatibles. Por ejemplo, un científico podría desarrollar un modelo utilizando el lenguaje R, pero la aplicación en la que se usará está escrita en un lenguaje distinto. Es por eso que la implementación de modelos en aplicaciones útiles puede tomar desde semanas hasta incluso meses.</a:t>
            </a:r>
          </a:p>
          <a:p>
            <a:endParaRPr lang="es-MX" dirty="0"/>
          </a:p>
          <a:p>
            <a:r>
              <a:rPr lang="es-EC" sz="1100" dirty="0">
                <a:hlinkClick r:id="rId3"/>
              </a:rPr>
              <a:t>https://www.oracle.com/mx/data-science/what-is-data-science.html</a:t>
            </a:r>
            <a:endParaRPr lang="es-MX" sz="1100" dirty="0"/>
          </a:p>
        </p:txBody>
      </p:sp>
      <p:pic>
        <p:nvPicPr>
          <p:cNvPr id="14" name="Imagen 13" descr="Imagen que contiene dibujo&#10;&#10;Descripción generada automáticamente">
            <a:extLst>
              <a:ext uri="{FF2B5EF4-FFF2-40B4-BE49-F238E27FC236}">
                <a16:creationId xmlns:a16="http://schemas.microsoft.com/office/drawing/2014/main" id="{BD7BD282-CF4F-44F9-A358-DC3BA97A1E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14175854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2" name="Rectángulo 1">
            <a:extLst>
              <a:ext uri="{FF2B5EF4-FFF2-40B4-BE49-F238E27FC236}">
                <a16:creationId xmlns:a16="http://schemas.microsoft.com/office/drawing/2014/main" id="{16C93F38-FB82-43FE-9556-D1AF5E2A46DB}"/>
              </a:ext>
            </a:extLst>
          </p:cNvPr>
          <p:cNvSpPr/>
          <p:nvPr/>
        </p:nvSpPr>
        <p:spPr>
          <a:xfrm>
            <a:off x="749894" y="1276072"/>
            <a:ext cx="10469649" cy="3108543"/>
          </a:xfrm>
          <a:prstGeom prst="rect">
            <a:avLst/>
          </a:prstGeom>
        </p:spPr>
        <p:txBody>
          <a:bodyPr wrap="square">
            <a:spAutoFit/>
          </a:bodyPr>
          <a:lstStyle/>
          <a:p>
            <a:endParaRPr lang="es-EC" sz="2800" dirty="0"/>
          </a:p>
          <a:p>
            <a:r>
              <a:rPr lang="es-EC" sz="2800" dirty="0"/>
              <a:t>corpus &lt;- </a:t>
            </a:r>
            <a:r>
              <a:rPr lang="es-EC" sz="2800" dirty="0" err="1"/>
              <a:t>tm_map</a:t>
            </a:r>
            <a:r>
              <a:rPr lang="es-EC" sz="2800" dirty="0"/>
              <a:t>(corpus, </a:t>
            </a:r>
            <a:r>
              <a:rPr lang="es-EC" sz="2800" dirty="0" err="1"/>
              <a:t>stemDocument</a:t>
            </a:r>
            <a:r>
              <a:rPr lang="es-EC" sz="2800" dirty="0"/>
              <a:t>)</a:t>
            </a:r>
          </a:p>
          <a:p>
            <a:r>
              <a:rPr lang="es-EC" sz="2800" dirty="0"/>
              <a:t>corpus &lt;- </a:t>
            </a:r>
            <a:r>
              <a:rPr lang="es-EC" sz="2800" dirty="0" err="1"/>
              <a:t>tm_map</a:t>
            </a:r>
            <a:r>
              <a:rPr lang="es-EC" sz="2800" dirty="0"/>
              <a:t>(corpus, </a:t>
            </a:r>
            <a:r>
              <a:rPr lang="es-EC" sz="2800" dirty="0" err="1"/>
              <a:t>removeWords</a:t>
            </a:r>
            <a:r>
              <a:rPr lang="es-EC" sz="2800" dirty="0"/>
              <a:t>, c("coronavirus","</a:t>
            </a:r>
            <a:r>
              <a:rPr lang="es-EC" sz="2800" dirty="0" err="1"/>
              <a:t>covid</a:t>
            </a:r>
            <a:r>
              <a:rPr lang="es-EC" sz="2800" dirty="0"/>
              <a:t>", "coronavirusecuador","codvid19",                   "pandemia","</a:t>
            </a:r>
            <a:r>
              <a:rPr lang="es-EC" sz="2800" dirty="0" err="1"/>
              <a:t>emergenciasanitaria</a:t>
            </a:r>
            <a:r>
              <a:rPr lang="es-EC" sz="2800" dirty="0"/>
              <a:t>",                                       "</a:t>
            </a:r>
            <a:r>
              <a:rPr lang="es-EC" sz="2800" dirty="0" err="1"/>
              <a:t>quedateencasa</a:t>
            </a:r>
            <a:r>
              <a:rPr lang="es-EC" sz="2800" dirty="0"/>
              <a:t>","</a:t>
            </a:r>
            <a:r>
              <a:rPr lang="es-EC" sz="2800" dirty="0" err="1"/>
              <a:t>toquedequedaecuador</a:t>
            </a:r>
            <a:r>
              <a:rPr lang="es-EC" sz="2800" dirty="0"/>
              <a:t>",</a:t>
            </a:r>
          </a:p>
          <a:p>
            <a:r>
              <a:rPr lang="es-EC" sz="2800" dirty="0"/>
              <a:t>                                       "</a:t>
            </a:r>
            <a:r>
              <a:rPr lang="es-EC" sz="2800" dirty="0" err="1"/>
              <a:t>quedateenlacasa</a:t>
            </a:r>
            <a:r>
              <a:rPr lang="es-EC" sz="2800" dirty="0"/>
              <a:t>"))</a:t>
            </a:r>
          </a:p>
        </p:txBody>
      </p:sp>
      <p:pic>
        <p:nvPicPr>
          <p:cNvPr id="14" name="Imagen 13" descr="Imagen que contiene dibujo&#10;&#10;Descripción generada automáticamente">
            <a:extLst>
              <a:ext uri="{FF2B5EF4-FFF2-40B4-BE49-F238E27FC236}">
                <a16:creationId xmlns:a16="http://schemas.microsoft.com/office/drawing/2014/main" id="{ED9BACEC-C8CC-4809-9382-AC9D97BA94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14227313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2" name="Rectángulo 1">
            <a:extLst>
              <a:ext uri="{FF2B5EF4-FFF2-40B4-BE49-F238E27FC236}">
                <a16:creationId xmlns:a16="http://schemas.microsoft.com/office/drawing/2014/main" id="{16C93F38-FB82-43FE-9556-D1AF5E2A46DB}"/>
              </a:ext>
            </a:extLst>
          </p:cNvPr>
          <p:cNvSpPr/>
          <p:nvPr/>
        </p:nvSpPr>
        <p:spPr>
          <a:xfrm>
            <a:off x="749894" y="1223263"/>
            <a:ext cx="10469649" cy="3970318"/>
          </a:xfrm>
          <a:prstGeom prst="rect">
            <a:avLst/>
          </a:prstGeom>
        </p:spPr>
        <p:txBody>
          <a:bodyPr wrap="square">
            <a:spAutoFit/>
          </a:bodyPr>
          <a:lstStyle/>
          <a:p>
            <a:r>
              <a:rPr lang="es-EC" sz="2800" dirty="0" err="1"/>
              <a:t>library</a:t>
            </a:r>
            <a:r>
              <a:rPr lang="es-EC" sz="2800" dirty="0"/>
              <a:t>(</a:t>
            </a:r>
            <a:r>
              <a:rPr lang="es-EC" sz="2800" dirty="0" err="1"/>
              <a:t>topicmodels</a:t>
            </a:r>
            <a:r>
              <a:rPr lang="es-EC" sz="2800" dirty="0"/>
              <a:t>)</a:t>
            </a:r>
          </a:p>
          <a:p>
            <a:endParaRPr lang="es-EC" sz="2800" dirty="0"/>
          </a:p>
          <a:p>
            <a:r>
              <a:rPr lang="es-EC" sz="2800" dirty="0"/>
              <a:t>#LDA </a:t>
            </a:r>
            <a:r>
              <a:rPr lang="es-EC" sz="2800" dirty="0" err="1"/>
              <a:t>model</a:t>
            </a:r>
            <a:r>
              <a:rPr lang="es-EC" sz="2800" dirty="0"/>
              <a:t> </a:t>
            </a:r>
            <a:r>
              <a:rPr lang="es-EC" sz="2800" dirty="0" err="1"/>
              <a:t>with</a:t>
            </a:r>
            <a:r>
              <a:rPr lang="es-EC" sz="2800" dirty="0"/>
              <a:t> 10 </a:t>
            </a:r>
            <a:r>
              <a:rPr lang="es-EC" sz="2800" dirty="0" err="1"/>
              <a:t>topics</a:t>
            </a:r>
            <a:r>
              <a:rPr lang="es-EC" sz="2800" dirty="0"/>
              <a:t> </a:t>
            </a:r>
            <a:r>
              <a:rPr lang="es-EC" sz="2800" dirty="0" err="1"/>
              <a:t>selected</a:t>
            </a:r>
            <a:endParaRPr lang="es-EC" sz="2800" dirty="0"/>
          </a:p>
          <a:p>
            <a:endParaRPr lang="es-EC" sz="2800" dirty="0"/>
          </a:p>
          <a:p>
            <a:r>
              <a:rPr lang="es-EC" sz="2800" dirty="0"/>
              <a:t>lda_10 = LDA(</a:t>
            </a:r>
            <a:r>
              <a:rPr lang="es-EC" sz="2800" dirty="0" err="1"/>
              <a:t>dtm</a:t>
            </a:r>
            <a:r>
              <a:rPr lang="es-EC" sz="2800" dirty="0"/>
              <a:t>, k = 10, </a:t>
            </a:r>
            <a:r>
              <a:rPr lang="es-EC" sz="2800" dirty="0" err="1"/>
              <a:t>method</a:t>
            </a:r>
            <a:r>
              <a:rPr lang="es-EC" sz="2800" dirty="0"/>
              <a:t> = 'Gibbs', control = </a:t>
            </a:r>
            <a:r>
              <a:rPr lang="es-EC" sz="2800" dirty="0" err="1"/>
              <a:t>list</a:t>
            </a:r>
            <a:r>
              <a:rPr lang="es-EC" sz="2800" dirty="0"/>
              <a:t>(</a:t>
            </a:r>
            <a:r>
              <a:rPr lang="es-EC" sz="2800" dirty="0" err="1"/>
              <a:t>nstart</a:t>
            </a:r>
            <a:r>
              <a:rPr lang="es-EC" sz="2800" dirty="0"/>
              <a:t> = 5, </a:t>
            </a:r>
            <a:r>
              <a:rPr lang="es-EC" sz="2800" dirty="0" err="1"/>
              <a:t>seed</a:t>
            </a:r>
            <a:r>
              <a:rPr lang="es-EC" sz="2800" dirty="0"/>
              <a:t> = </a:t>
            </a:r>
            <a:r>
              <a:rPr lang="es-EC" sz="2800" dirty="0" err="1"/>
              <a:t>list</a:t>
            </a:r>
            <a:r>
              <a:rPr lang="es-EC" sz="2800" dirty="0"/>
              <a:t>(1505,99,36,56,88), </a:t>
            </a:r>
            <a:r>
              <a:rPr lang="es-EC" sz="2800" dirty="0" err="1"/>
              <a:t>best</a:t>
            </a:r>
            <a:r>
              <a:rPr lang="es-EC" sz="2800" dirty="0"/>
              <a:t> = TRUE,  </a:t>
            </a:r>
            <a:r>
              <a:rPr lang="es-EC" sz="2800" dirty="0" err="1"/>
              <a:t>thin</a:t>
            </a:r>
            <a:r>
              <a:rPr lang="es-EC" sz="2800" dirty="0"/>
              <a:t> = 500, </a:t>
            </a:r>
            <a:r>
              <a:rPr lang="es-EC" sz="2800" dirty="0" err="1"/>
              <a:t>burnin</a:t>
            </a:r>
            <a:r>
              <a:rPr lang="es-EC" sz="2800" dirty="0"/>
              <a:t> = 4000, </a:t>
            </a:r>
            <a:r>
              <a:rPr lang="es-EC" sz="2800" dirty="0" err="1"/>
              <a:t>iter</a:t>
            </a:r>
            <a:r>
              <a:rPr lang="es-EC" sz="2800" dirty="0"/>
              <a:t> = 2000))</a:t>
            </a:r>
          </a:p>
          <a:p>
            <a:endParaRPr lang="es-EC" sz="2800" dirty="0"/>
          </a:p>
          <a:p>
            <a:r>
              <a:rPr lang="en-US" sz="2800" dirty="0"/>
              <a:t>top10terms_10 = </a:t>
            </a:r>
            <a:r>
              <a:rPr lang="en-US" sz="2800" dirty="0" err="1"/>
              <a:t>as.matrix</a:t>
            </a:r>
            <a:r>
              <a:rPr lang="en-US" sz="2800" dirty="0"/>
              <a:t>(terms(lda_10,10))</a:t>
            </a:r>
            <a:endParaRPr lang="es-EC" sz="2800" dirty="0"/>
          </a:p>
        </p:txBody>
      </p:sp>
      <p:sp>
        <p:nvSpPr>
          <p:cNvPr id="3" name="Rectángulo 2">
            <a:extLst>
              <a:ext uri="{FF2B5EF4-FFF2-40B4-BE49-F238E27FC236}">
                <a16:creationId xmlns:a16="http://schemas.microsoft.com/office/drawing/2014/main" id="{DEA0A2EB-F851-4FA1-BF5E-D1EC3BBB2266}"/>
              </a:ext>
            </a:extLst>
          </p:cNvPr>
          <p:cNvSpPr/>
          <p:nvPr/>
        </p:nvSpPr>
        <p:spPr>
          <a:xfrm>
            <a:off x="6096000" y="5469077"/>
            <a:ext cx="6003759" cy="707886"/>
          </a:xfrm>
          <a:prstGeom prst="rect">
            <a:avLst/>
          </a:prstGeom>
        </p:spPr>
        <p:txBody>
          <a:bodyPr wrap="none">
            <a:spAutoFit/>
          </a:bodyPr>
          <a:lstStyle/>
          <a:p>
            <a:r>
              <a:rPr lang="es-EC" sz="4000" b="1" dirty="0" err="1">
                <a:solidFill>
                  <a:schemeClr val="tx2">
                    <a:lumMod val="60000"/>
                    <a:lumOff val="40000"/>
                  </a:schemeClr>
                </a:solidFill>
              </a:rPr>
              <a:t>Latent_Dirichlet_Allocation</a:t>
            </a:r>
            <a:endParaRPr lang="es-EC" sz="4000" b="1" dirty="0">
              <a:solidFill>
                <a:schemeClr val="tx2">
                  <a:lumMod val="60000"/>
                  <a:lumOff val="40000"/>
                </a:schemeClr>
              </a:solidFill>
            </a:endParaRPr>
          </a:p>
        </p:txBody>
      </p:sp>
      <p:pic>
        <p:nvPicPr>
          <p:cNvPr id="14" name="Imagen 13" descr="Imagen que contiene dibujo&#10;&#10;Descripción generada automáticamente">
            <a:extLst>
              <a:ext uri="{FF2B5EF4-FFF2-40B4-BE49-F238E27FC236}">
                <a16:creationId xmlns:a16="http://schemas.microsoft.com/office/drawing/2014/main" id="{292ECC4B-6E76-48A2-9A6B-4396EA7F2C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41783689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903514" y="1672046"/>
            <a:ext cx="10515600" cy="3239588"/>
          </a:xfrm>
        </p:spPr>
        <p:txBody>
          <a:bodyPr>
            <a:noAutofit/>
          </a:bodyPr>
          <a:lstStyle/>
          <a:p>
            <a:pPr algn="ctr"/>
            <a:r>
              <a:rPr lang="en-US" sz="8000" dirty="0" err="1">
                <a:solidFill>
                  <a:schemeClr val="accent2">
                    <a:lumMod val="75000"/>
                  </a:schemeClr>
                </a:solidFill>
                <a:latin typeface="Dubai Medium" panose="020B0603030403030204" pitchFamily="34" charset="-78"/>
                <a:cs typeface="Dubai Medium" panose="020B0603030403030204" pitchFamily="34" charset="-78"/>
              </a:rPr>
              <a:t>Otros</a:t>
            </a:r>
            <a:r>
              <a:rPr lang="en-US" sz="8000" dirty="0">
                <a:solidFill>
                  <a:schemeClr val="accent2">
                    <a:lumMod val="75000"/>
                  </a:schemeClr>
                </a:solidFill>
                <a:latin typeface="Dubai Medium" panose="020B0603030403030204" pitchFamily="34" charset="-78"/>
                <a:cs typeface="Dubai Medium" panose="020B0603030403030204" pitchFamily="34" charset="-78"/>
              </a:rPr>
              <a:t> Casos</a:t>
            </a: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Programa de Data </a:t>
            </a:r>
            <a:r>
              <a:rPr lang="es-US" sz="2400" dirty="0" err="1">
                <a:solidFill>
                  <a:srgbClr val="EEF8FD"/>
                </a:solidFill>
                <a:latin typeface="Dubai Medium" panose="020B0603030403030204" pitchFamily="34" charset="-78"/>
                <a:cs typeface="Dubai Medium" panose="020B0603030403030204" pitchFamily="34" charset="-78"/>
              </a:rPr>
              <a:t>Science</a:t>
            </a:r>
            <a:r>
              <a:rPr lang="es-US" sz="2400" dirty="0">
                <a:solidFill>
                  <a:srgbClr val="EEF8FD"/>
                </a:solidFill>
                <a:latin typeface="Dubai Medium" panose="020B0603030403030204" pitchFamily="34" charset="-78"/>
                <a:cs typeface="Dubai Medium" panose="020B0603030403030204" pitchFamily="34" charset="-78"/>
              </a:rPr>
              <a:t> | Guayaquil 2019</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8" name="Subtítulo 2">
            <a:extLst>
              <a:ext uri="{FF2B5EF4-FFF2-40B4-BE49-F238E27FC236}">
                <a16:creationId xmlns:a16="http://schemas.microsoft.com/office/drawing/2014/main" id="{2F10DF73-0BF7-4B77-AC79-B64CED845081}"/>
              </a:ext>
            </a:extLst>
          </p:cNvPr>
          <p:cNvSpPr txBox="1">
            <a:spLocks/>
          </p:cNvSpPr>
          <p:nvPr/>
        </p:nvSpPr>
        <p:spPr>
          <a:xfrm>
            <a:off x="60960" y="-4506"/>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2" name="Imagen 11" descr="Imagen que contiene dibujo&#10;&#10;Descripción generada automáticamente">
            <a:extLst>
              <a:ext uri="{FF2B5EF4-FFF2-40B4-BE49-F238E27FC236}">
                <a16:creationId xmlns:a16="http://schemas.microsoft.com/office/drawing/2014/main" id="{E06309FE-9E32-4892-AB4B-159128F4E7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33758545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Programa de Data </a:t>
            </a:r>
            <a:r>
              <a:rPr lang="es-US" sz="2400" dirty="0" err="1">
                <a:solidFill>
                  <a:srgbClr val="EEF8FD"/>
                </a:solidFill>
                <a:latin typeface="Dubai Medium" panose="020B0603030403030204" pitchFamily="34" charset="-78"/>
                <a:cs typeface="Dubai Medium" panose="020B0603030403030204" pitchFamily="34" charset="-78"/>
              </a:rPr>
              <a:t>Science</a:t>
            </a:r>
            <a:r>
              <a:rPr lang="es-US" sz="2400" dirty="0">
                <a:solidFill>
                  <a:srgbClr val="EEF8FD"/>
                </a:solidFill>
                <a:latin typeface="Dubai Medium" panose="020B0603030403030204" pitchFamily="34" charset="-78"/>
                <a:cs typeface="Dubai Medium" panose="020B0603030403030204" pitchFamily="34" charset="-78"/>
              </a:rPr>
              <a:t> | Guayaquil 2019</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8" name="Subtítulo 2">
            <a:extLst>
              <a:ext uri="{FF2B5EF4-FFF2-40B4-BE49-F238E27FC236}">
                <a16:creationId xmlns:a16="http://schemas.microsoft.com/office/drawing/2014/main" id="{2F10DF73-0BF7-4B77-AC79-B64CED845081}"/>
              </a:ext>
            </a:extLst>
          </p:cNvPr>
          <p:cNvSpPr txBox="1">
            <a:spLocks/>
          </p:cNvSpPr>
          <p:nvPr/>
        </p:nvSpPr>
        <p:spPr>
          <a:xfrm>
            <a:off x="60960" y="-4506"/>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2" name="Imagen 11" descr="Imagen que contiene dibujo&#10;&#10;Descripción generada automáticamente">
            <a:extLst>
              <a:ext uri="{FF2B5EF4-FFF2-40B4-BE49-F238E27FC236}">
                <a16:creationId xmlns:a16="http://schemas.microsoft.com/office/drawing/2014/main" id="{E06309FE-9E32-4892-AB4B-159128F4E7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pic>
        <p:nvPicPr>
          <p:cNvPr id="5" name="Imagen 4">
            <a:extLst>
              <a:ext uri="{FF2B5EF4-FFF2-40B4-BE49-F238E27FC236}">
                <a16:creationId xmlns:a16="http://schemas.microsoft.com/office/drawing/2014/main" id="{A53C6C0A-DFED-4E3D-9E0D-266821B552D3}"/>
              </a:ext>
            </a:extLst>
          </p:cNvPr>
          <p:cNvPicPr>
            <a:picLocks noChangeAspect="1"/>
          </p:cNvPicPr>
          <p:nvPr/>
        </p:nvPicPr>
        <p:blipFill rotWithShape="1">
          <a:blip r:embed="rId4"/>
          <a:srcRect b="61696"/>
          <a:stretch/>
        </p:blipFill>
        <p:spPr>
          <a:xfrm>
            <a:off x="60960" y="740957"/>
            <a:ext cx="6278326" cy="2169965"/>
          </a:xfrm>
          <a:prstGeom prst="rect">
            <a:avLst/>
          </a:prstGeom>
        </p:spPr>
      </p:pic>
      <p:pic>
        <p:nvPicPr>
          <p:cNvPr id="14" name="Imagen 13">
            <a:extLst>
              <a:ext uri="{FF2B5EF4-FFF2-40B4-BE49-F238E27FC236}">
                <a16:creationId xmlns:a16="http://schemas.microsoft.com/office/drawing/2014/main" id="{63380B2C-4CEC-49C3-93F3-605B24BDFD02}"/>
              </a:ext>
            </a:extLst>
          </p:cNvPr>
          <p:cNvPicPr>
            <a:picLocks noChangeAspect="1"/>
          </p:cNvPicPr>
          <p:nvPr/>
        </p:nvPicPr>
        <p:blipFill rotWithShape="1">
          <a:blip r:embed="rId4"/>
          <a:srcRect t="39996"/>
          <a:stretch/>
        </p:blipFill>
        <p:spPr>
          <a:xfrm>
            <a:off x="4135272" y="1981032"/>
            <a:ext cx="7995768" cy="4329220"/>
          </a:xfrm>
          <a:prstGeom prst="rect">
            <a:avLst/>
          </a:prstGeom>
        </p:spPr>
      </p:pic>
      <p:sp>
        <p:nvSpPr>
          <p:cNvPr id="6" name="Rectángulo 5">
            <a:extLst>
              <a:ext uri="{FF2B5EF4-FFF2-40B4-BE49-F238E27FC236}">
                <a16:creationId xmlns:a16="http://schemas.microsoft.com/office/drawing/2014/main" id="{926166AD-65C4-45E3-B2A4-23164FD26347}"/>
              </a:ext>
            </a:extLst>
          </p:cNvPr>
          <p:cNvSpPr/>
          <p:nvPr/>
        </p:nvSpPr>
        <p:spPr>
          <a:xfrm>
            <a:off x="220776" y="4719300"/>
            <a:ext cx="3754680" cy="923330"/>
          </a:xfrm>
          <a:prstGeom prst="rect">
            <a:avLst/>
          </a:prstGeom>
        </p:spPr>
        <p:txBody>
          <a:bodyPr wrap="square">
            <a:spAutoFit/>
          </a:bodyPr>
          <a:lstStyle/>
          <a:p>
            <a:r>
              <a:rPr lang="es-EC" dirty="0">
                <a:hlinkClick r:id="rId5"/>
              </a:rPr>
              <a:t>https://medium.com/@restevesd/guayaquil-ha-gritado-en-twitter-por-ayuda-8000-veces-c2aa3cf436b</a:t>
            </a:r>
            <a:endParaRPr lang="es-EC" dirty="0"/>
          </a:p>
        </p:txBody>
      </p:sp>
      <p:sp>
        <p:nvSpPr>
          <p:cNvPr id="7" name="Rectángulo 6">
            <a:extLst>
              <a:ext uri="{FF2B5EF4-FFF2-40B4-BE49-F238E27FC236}">
                <a16:creationId xmlns:a16="http://schemas.microsoft.com/office/drawing/2014/main" id="{4FC8E172-89F4-4143-AA6C-93D29F030EDB}"/>
              </a:ext>
            </a:extLst>
          </p:cNvPr>
          <p:cNvSpPr/>
          <p:nvPr/>
        </p:nvSpPr>
        <p:spPr>
          <a:xfrm>
            <a:off x="220776" y="3139064"/>
            <a:ext cx="3516573" cy="1200329"/>
          </a:xfrm>
          <a:prstGeom prst="rect">
            <a:avLst/>
          </a:prstGeom>
        </p:spPr>
        <p:txBody>
          <a:bodyPr wrap="square">
            <a:spAutoFit/>
          </a:bodyPr>
          <a:lstStyle/>
          <a:p>
            <a:r>
              <a:rPr lang="es-EC" dirty="0">
                <a:hlinkClick r:id="rId6"/>
              </a:rPr>
              <a:t>https://www.expreso.ec/actualidad/coronavirus-guayaquil-gritado-ayuda-8-000-veces-twitter-8688.html</a:t>
            </a:r>
            <a:endParaRPr lang="es-EC" dirty="0"/>
          </a:p>
        </p:txBody>
      </p:sp>
    </p:spTree>
    <p:extLst>
      <p:ext uri="{BB962C8B-B14F-4D97-AF65-F5344CB8AC3E}">
        <p14:creationId xmlns:p14="http://schemas.microsoft.com/office/powerpoint/2010/main" val="21835022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Programa de Data </a:t>
            </a:r>
            <a:r>
              <a:rPr lang="es-US" sz="2400" dirty="0" err="1">
                <a:solidFill>
                  <a:srgbClr val="EEF8FD"/>
                </a:solidFill>
                <a:latin typeface="Dubai Medium" panose="020B0603030403030204" pitchFamily="34" charset="-78"/>
                <a:cs typeface="Dubai Medium" panose="020B0603030403030204" pitchFamily="34" charset="-78"/>
              </a:rPr>
              <a:t>Science</a:t>
            </a:r>
            <a:r>
              <a:rPr lang="es-US" sz="2400" dirty="0">
                <a:solidFill>
                  <a:srgbClr val="EEF8FD"/>
                </a:solidFill>
                <a:latin typeface="Dubai Medium" panose="020B0603030403030204" pitchFamily="34" charset="-78"/>
                <a:cs typeface="Dubai Medium" panose="020B0603030403030204" pitchFamily="34" charset="-78"/>
              </a:rPr>
              <a:t> | Guayaquil 2019</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8" name="Subtítulo 2">
            <a:extLst>
              <a:ext uri="{FF2B5EF4-FFF2-40B4-BE49-F238E27FC236}">
                <a16:creationId xmlns:a16="http://schemas.microsoft.com/office/drawing/2014/main" id="{2F10DF73-0BF7-4B77-AC79-B64CED845081}"/>
              </a:ext>
            </a:extLst>
          </p:cNvPr>
          <p:cNvSpPr txBox="1">
            <a:spLocks/>
          </p:cNvSpPr>
          <p:nvPr/>
        </p:nvSpPr>
        <p:spPr>
          <a:xfrm>
            <a:off x="60960" y="-4506"/>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2" name="Imagen 11" descr="Imagen que contiene dibujo&#10;&#10;Descripción generada automáticamente">
            <a:extLst>
              <a:ext uri="{FF2B5EF4-FFF2-40B4-BE49-F238E27FC236}">
                <a16:creationId xmlns:a16="http://schemas.microsoft.com/office/drawing/2014/main" id="{E06309FE-9E32-4892-AB4B-159128F4E7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pic>
        <p:nvPicPr>
          <p:cNvPr id="1026" name="Picture 2">
            <a:extLst>
              <a:ext uri="{FF2B5EF4-FFF2-40B4-BE49-F238E27FC236}">
                <a16:creationId xmlns:a16="http://schemas.microsoft.com/office/drawing/2014/main" id="{EFCDBB33-6E59-4908-8210-9B67500BC8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6910" y="735083"/>
            <a:ext cx="10013281" cy="5123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8871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914" name="Picture 2">
            <a:extLst>
              <a:ext uri="{FF2B5EF4-FFF2-40B4-BE49-F238E27FC236}">
                <a16:creationId xmlns:a16="http://schemas.microsoft.com/office/drawing/2014/main" id="{C011E874-2F82-40FE-A7B2-ADD7856EB5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9688"/>
          <a:stretch/>
        </p:blipFill>
        <p:spPr bwMode="auto">
          <a:xfrm>
            <a:off x="20" y="10"/>
            <a:ext cx="12191980" cy="6857989"/>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Shape 70">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89567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4519749" y="549294"/>
            <a:ext cx="3396342" cy="802784"/>
          </a:xfrm>
          <a:solidFill>
            <a:schemeClr val="bg1"/>
          </a:solidFill>
        </p:spPr>
        <p:txBody>
          <a:bodyPr>
            <a:normAutofit fontScale="90000"/>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Conclusiones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6" name="CuadroTexto 5">
            <a:extLst>
              <a:ext uri="{FF2B5EF4-FFF2-40B4-BE49-F238E27FC236}">
                <a16:creationId xmlns:a16="http://schemas.microsoft.com/office/drawing/2014/main" id="{6D0DFF6E-D402-4C5A-93E0-C9F2A3B578CC}"/>
              </a:ext>
            </a:extLst>
          </p:cNvPr>
          <p:cNvSpPr txBox="1"/>
          <p:nvPr/>
        </p:nvSpPr>
        <p:spPr>
          <a:xfrm>
            <a:off x="749894" y="1497415"/>
            <a:ext cx="11044541" cy="3970318"/>
          </a:xfrm>
          <a:prstGeom prst="rect">
            <a:avLst/>
          </a:prstGeom>
          <a:noFill/>
        </p:spPr>
        <p:txBody>
          <a:bodyPr wrap="square" rtlCol="0">
            <a:spAutoFit/>
          </a:bodyPr>
          <a:lstStyle/>
          <a:p>
            <a:r>
              <a:rPr lang="es-EC" sz="2800" dirty="0"/>
              <a:t>Este tipo de análisis me permite entre otras cosas:</a:t>
            </a:r>
          </a:p>
          <a:p>
            <a:pPr marL="457200" indent="-457200">
              <a:buFont typeface="Arial" panose="020B0604020202020204" pitchFamily="34" charset="0"/>
              <a:buChar char="•"/>
            </a:pPr>
            <a:r>
              <a:rPr lang="es-EC" sz="2800" dirty="0"/>
              <a:t>Hacer Auditorías de campañas de marketing</a:t>
            </a:r>
          </a:p>
          <a:p>
            <a:pPr marL="914400" lvl="1" indent="-457200">
              <a:buFont typeface="Arial" panose="020B0604020202020204" pitchFamily="34" charset="0"/>
              <a:buChar char="•"/>
            </a:pPr>
            <a:r>
              <a:rPr lang="es-EC" sz="2800" dirty="0"/>
              <a:t>Mi mensaje está llegando</a:t>
            </a:r>
          </a:p>
          <a:p>
            <a:pPr marL="914400" lvl="1" indent="-457200">
              <a:buFont typeface="Arial" panose="020B0604020202020204" pitchFamily="34" charset="0"/>
              <a:buChar char="•"/>
            </a:pPr>
            <a:r>
              <a:rPr lang="es-EC" sz="2800" dirty="0"/>
              <a:t>Quienes están interactuando</a:t>
            </a:r>
          </a:p>
          <a:p>
            <a:pPr marL="914400" lvl="1" indent="-457200">
              <a:buFont typeface="Arial" panose="020B0604020202020204" pitchFamily="34" charset="0"/>
              <a:buChar char="•"/>
            </a:pPr>
            <a:r>
              <a:rPr lang="es-EC" sz="2800" dirty="0"/>
              <a:t>Los </a:t>
            </a:r>
            <a:r>
              <a:rPr lang="es-EC" sz="2800" dirty="0" err="1"/>
              <a:t>influencers</a:t>
            </a:r>
            <a:r>
              <a:rPr lang="es-EC" sz="2800" dirty="0"/>
              <a:t> están funcionando</a:t>
            </a:r>
          </a:p>
          <a:p>
            <a:pPr marL="457200" indent="-457200">
              <a:buFont typeface="Arial" panose="020B0604020202020204" pitchFamily="34" charset="0"/>
              <a:buChar char="•"/>
            </a:pPr>
            <a:r>
              <a:rPr lang="es-EC" sz="2800" dirty="0"/>
              <a:t>Para campañas de políticas</a:t>
            </a:r>
          </a:p>
          <a:p>
            <a:pPr marL="914400" lvl="1" indent="-457200">
              <a:buFont typeface="Arial" panose="020B0604020202020204" pitchFamily="34" charset="0"/>
              <a:buChar char="•"/>
            </a:pPr>
            <a:r>
              <a:rPr lang="es-EC" sz="2800" dirty="0"/>
              <a:t>Ver los temas que están hablando los otros candidatos</a:t>
            </a:r>
          </a:p>
          <a:p>
            <a:pPr marL="914400" lvl="1" indent="-457200">
              <a:buFont typeface="Arial" panose="020B0604020202020204" pitchFamily="34" charset="0"/>
              <a:buChar char="•"/>
            </a:pPr>
            <a:r>
              <a:rPr lang="es-EC" sz="2800" dirty="0"/>
              <a:t>Sentimiento</a:t>
            </a:r>
          </a:p>
          <a:p>
            <a:pPr marL="914400" lvl="1" indent="-457200">
              <a:buFont typeface="Arial" panose="020B0604020202020204" pitchFamily="34" charset="0"/>
              <a:buChar char="•"/>
            </a:pPr>
            <a:r>
              <a:rPr lang="es-EC" sz="2800" dirty="0"/>
              <a:t>Temas de interés por parte del electorado ( ejemplo por ciudad ) </a:t>
            </a:r>
            <a:endParaRPr lang="es-EC" sz="3200" b="1" dirty="0">
              <a:solidFill>
                <a:schemeClr val="tx2">
                  <a:lumMod val="60000"/>
                  <a:lumOff val="40000"/>
                </a:schemeClr>
              </a:solidFill>
            </a:endParaRPr>
          </a:p>
        </p:txBody>
      </p:sp>
      <p:pic>
        <p:nvPicPr>
          <p:cNvPr id="14" name="Imagen 13" descr="Imagen que contiene dibujo&#10;&#10;Descripción generada automáticamente">
            <a:extLst>
              <a:ext uri="{FF2B5EF4-FFF2-40B4-BE49-F238E27FC236}">
                <a16:creationId xmlns:a16="http://schemas.microsoft.com/office/drawing/2014/main" id="{EC7F7809-346A-4C30-96F1-B45DBE0694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26201269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4519749" y="549294"/>
            <a:ext cx="3396342" cy="802784"/>
          </a:xfrm>
          <a:solidFill>
            <a:schemeClr val="bg1"/>
          </a:solidFill>
        </p:spPr>
        <p:txBody>
          <a:bodyPr>
            <a:normAutofit fontScale="90000"/>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Conclusiones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6" name="CuadroTexto 5">
            <a:extLst>
              <a:ext uri="{FF2B5EF4-FFF2-40B4-BE49-F238E27FC236}">
                <a16:creationId xmlns:a16="http://schemas.microsoft.com/office/drawing/2014/main" id="{6D0DFF6E-D402-4C5A-93E0-C9F2A3B578CC}"/>
              </a:ext>
            </a:extLst>
          </p:cNvPr>
          <p:cNvSpPr txBox="1"/>
          <p:nvPr/>
        </p:nvSpPr>
        <p:spPr>
          <a:xfrm>
            <a:off x="749894" y="1497415"/>
            <a:ext cx="11044541" cy="1877437"/>
          </a:xfrm>
          <a:prstGeom prst="rect">
            <a:avLst/>
          </a:prstGeom>
          <a:noFill/>
        </p:spPr>
        <p:txBody>
          <a:bodyPr wrap="square" rtlCol="0">
            <a:spAutoFit/>
          </a:bodyPr>
          <a:lstStyle/>
          <a:p>
            <a:r>
              <a:rPr lang="es-EC" sz="2800" dirty="0">
                <a:hlinkClick r:id="rId3"/>
              </a:rPr>
              <a:t>http://www.morethanbooks.eu/topic-modeling-introduccion/</a:t>
            </a:r>
            <a:endParaRPr lang="es-EC" sz="2800" dirty="0"/>
          </a:p>
          <a:p>
            <a:endParaRPr lang="es-EC" sz="2800" dirty="0"/>
          </a:p>
          <a:p>
            <a:r>
              <a:rPr lang="es-EC" sz="2800" dirty="0">
                <a:hlinkClick r:id="rId4"/>
              </a:rPr>
              <a:t>https://es.wikipedia.org/wiki/Latent_Dirichlet_Allocation</a:t>
            </a:r>
            <a:endParaRPr lang="es-EC" sz="2800" dirty="0"/>
          </a:p>
          <a:p>
            <a:endParaRPr lang="es-EC" sz="3200" b="1" dirty="0">
              <a:solidFill>
                <a:schemeClr val="tx2">
                  <a:lumMod val="60000"/>
                  <a:lumOff val="40000"/>
                </a:schemeClr>
              </a:solidFill>
            </a:endParaRPr>
          </a:p>
        </p:txBody>
      </p:sp>
      <p:sp>
        <p:nvSpPr>
          <p:cNvPr id="3" name="Rectángulo 2">
            <a:extLst>
              <a:ext uri="{FF2B5EF4-FFF2-40B4-BE49-F238E27FC236}">
                <a16:creationId xmlns:a16="http://schemas.microsoft.com/office/drawing/2014/main" id="{28842C2E-B1F6-49C2-A27E-6EE7732D99A8}"/>
              </a:ext>
            </a:extLst>
          </p:cNvPr>
          <p:cNvSpPr/>
          <p:nvPr/>
        </p:nvSpPr>
        <p:spPr>
          <a:xfrm>
            <a:off x="749894" y="3520189"/>
            <a:ext cx="9325310" cy="1323439"/>
          </a:xfrm>
          <a:prstGeom prst="rect">
            <a:avLst/>
          </a:prstGeom>
        </p:spPr>
        <p:txBody>
          <a:bodyPr wrap="none">
            <a:spAutoFit/>
          </a:bodyPr>
          <a:lstStyle/>
          <a:p>
            <a:r>
              <a:rPr lang="es-EC" sz="4000" dirty="0">
                <a:hlinkClick r:id="rId5"/>
              </a:rPr>
              <a:t>https://github.com/restevesd/AnalisisRedes</a:t>
            </a:r>
            <a:endParaRPr lang="es-EC" sz="4000" dirty="0"/>
          </a:p>
          <a:p>
            <a:r>
              <a:rPr lang="es-EC" sz="4000" dirty="0">
                <a:hlinkClick r:id="rId6"/>
              </a:rPr>
              <a:t>https://medium.com/@restevesd</a:t>
            </a:r>
            <a:endParaRPr lang="es-EC" sz="4000" dirty="0"/>
          </a:p>
        </p:txBody>
      </p:sp>
      <p:pic>
        <p:nvPicPr>
          <p:cNvPr id="14" name="Imagen 13" descr="Imagen que contiene dibujo&#10;&#10;Descripción generada automáticamente">
            <a:extLst>
              <a:ext uri="{FF2B5EF4-FFF2-40B4-BE49-F238E27FC236}">
                <a16:creationId xmlns:a16="http://schemas.microsoft.com/office/drawing/2014/main" id="{FEB788F8-EFD7-4AFF-81EC-37407D9B6A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3353305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73D133C-8FC9-4C8C-BE6D-3419CB59F884}"/>
              </a:ext>
            </a:extLst>
          </p:cNvPr>
          <p:cNvPicPr>
            <a:picLocks noChangeAspect="1"/>
          </p:cNvPicPr>
          <p:nvPr/>
        </p:nvPicPr>
        <p:blipFill rotWithShape="1">
          <a:blip r:embed="rId2">
            <a:duotone>
              <a:schemeClr val="accent3">
                <a:shade val="45000"/>
                <a:satMod val="135000"/>
              </a:schemeClr>
              <a:prstClr val="white"/>
            </a:duotone>
          </a:blip>
          <a:srcRect l="72407"/>
          <a:stretch/>
        </p:blipFill>
        <p:spPr>
          <a:xfrm>
            <a:off x="8827910" y="0"/>
            <a:ext cx="3364089" cy="6858000"/>
          </a:xfrm>
          <a:prstGeom prst="rect">
            <a:avLst/>
          </a:prstGeom>
        </p:spPr>
      </p:pic>
      <p:pic>
        <p:nvPicPr>
          <p:cNvPr id="8" name="Imagen 7">
            <a:extLst>
              <a:ext uri="{FF2B5EF4-FFF2-40B4-BE49-F238E27FC236}">
                <a16:creationId xmlns:a16="http://schemas.microsoft.com/office/drawing/2014/main" id="{73B2D470-5C4B-4727-8CB2-1E56DBE81DB5}"/>
              </a:ext>
            </a:extLst>
          </p:cNvPr>
          <p:cNvPicPr>
            <a:picLocks noChangeAspect="1"/>
          </p:cNvPicPr>
          <p:nvPr/>
        </p:nvPicPr>
        <p:blipFill rotWithShape="1">
          <a:blip r:embed="rId2">
            <a:duotone>
              <a:schemeClr val="accent3">
                <a:shade val="45000"/>
                <a:satMod val="135000"/>
              </a:schemeClr>
              <a:prstClr val="white"/>
            </a:duotone>
          </a:blip>
          <a:srcRect l="25833"/>
          <a:stretch/>
        </p:blipFill>
        <p:spPr>
          <a:xfrm>
            <a:off x="-187597" y="0"/>
            <a:ext cx="9042400" cy="6858000"/>
          </a:xfrm>
          <a:prstGeom prst="rect">
            <a:avLst/>
          </a:prstGeom>
        </p:spPr>
      </p:pic>
      <p:sp>
        <p:nvSpPr>
          <p:cNvPr id="2" name="Título 1">
            <a:extLst>
              <a:ext uri="{FF2B5EF4-FFF2-40B4-BE49-F238E27FC236}">
                <a16:creationId xmlns:a16="http://schemas.microsoft.com/office/drawing/2014/main" id="{02A32019-3379-4DDD-85F7-F61F96F6E4D2}"/>
              </a:ext>
            </a:extLst>
          </p:cNvPr>
          <p:cNvSpPr>
            <a:spLocks noGrp="1"/>
          </p:cNvSpPr>
          <p:nvPr>
            <p:ph type="ctrTitle"/>
          </p:nvPr>
        </p:nvSpPr>
        <p:spPr>
          <a:xfrm>
            <a:off x="5565422" y="3235906"/>
            <a:ext cx="6400800" cy="1401448"/>
          </a:xfrm>
        </p:spPr>
        <p:txBody>
          <a:bodyPr anchor="t">
            <a:normAutofit/>
          </a:bodyPr>
          <a:lstStyle/>
          <a:p>
            <a:pPr algn="r"/>
            <a:r>
              <a:rPr lang="es-US" sz="4400" dirty="0">
                <a:solidFill>
                  <a:srgbClr val="000000"/>
                </a:solidFill>
                <a:latin typeface="Dubai" panose="020B0503030403030204" pitchFamily="34" charset="-78"/>
                <a:cs typeface="Dubai" panose="020B0503030403030204" pitchFamily="34" charset="-78"/>
              </a:rPr>
              <a:t>Análisis de Redes Sociales</a:t>
            </a:r>
            <a:endParaRPr lang="en-US" sz="4400" dirty="0">
              <a:solidFill>
                <a:srgbClr val="000000"/>
              </a:solidFill>
              <a:latin typeface="Dubai" panose="020B0503030403030204" pitchFamily="34" charset="-78"/>
              <a:cs typeface="Dubai" panose="020B0503030403030204" pitchFamily="34" charset="-78"/>
            </a:endParaRPr>
          </a:p>
        </p:txBody>
      </p:sp>
      <p:sp>
        <p:nvSpPr>
          <p:cNvPr id="3" name="Subtítulo 2">
            <a:extLst>
              <a:ext uri="{FF2B5EF4-FFF2-40B4-BE49-F238E27FC236}">
                <a16:creationId xmlns:a16="http://schemas.microsoft.com/office/drawing/2014/main" id="{2F82AE5A-F70B-424A-BD0F-CAD38B351388}"/>
              </a:ext>
            </a:extLst>
          </p:cNvPr>
          <p:cNvSpPr>
            <a:spLocks noGrp="1"/>
          </p:cNvSpPr>
          <p:nvPr>
            <p:ph type="subTitle" idx="1"/>
          </p:nvPr>
        </p:nvSpPr>
        <p:spPr>
          <a:xfrm>
            <a:off x="6100848" y="2397075"/>
            <a:ext cx="5791200" cy="838831"/>
          </a:xfrm>
        </p:spPr>
        <p:txBody>
          <a:bodyPr anchor="b">
            <a:normAutofit/>
          </a:bodyPr>
          <a:lstStyle/>
          <a:p>
            <a:r>
              <a:rPr lang="es-US" dirty="0">
                <a:solidFill>
                  <a:schemeClr val="accent1">
                    <a:lumMod val="75000"/>
                  </a:schemeClr>
                </a:solidFill>
                <a:latin typeface="Dubai Medium" panose="020B0603030403030204" pitchFamily="34" charset="-78"/>
                <a:cs typeface="Dubai Medium" panose="020B0603030403030204" pitchFamily="34" charset="-78"/>
              </a:rPr>
              <a:t>| Guayaquil 2020 |</a:t>
            </a:r>
            <a:endParaRPr lang="en-US" dirty="0">
              <a:solidFill>
                <a:schemeClr val="accent1">
                  <a:lumMod val="75000"/>
                </a:schemeClr>
              </a:solidFill>
              <a:latin typeface="Dubai Medium" panose="020B0603030403030204" pitchFamily="34" charset="-78"/>
              <a:cs typeface="Dubai Medium" panose="020B0603030403030204" pitchFamily="34" charset="-78"/>
            </a:endParaRPr>
          </a:p>
        </p:txBody>
      </p:sp>
      <p:sp>
        <p:nvSpPr>
          <p:cNvPr id="10" name="Rectángulo: esquinas redondeadas 9">
            <a:extLst>
              <a:ext uri="{FF2B5EF4-FFF2-40B4-BE49-F238E27FC236}">
                <a16:creationId xmlns:a16="http://schemas.microsoft.com/office/drawing/2014/main" id="{45C48810-8A25-460D-9074-6462A0E098D9}"/>
              </a:ext>
            </a:extLst>
          </p:cNvPr>
          <p:cNvSpPr/>
          <p:nvPr/>
        </p:nvSpPr>
        <p:spPr>
          <a:xfrm>
            <a:off x="-201429" y="1"/>
            <a:ext cx="12393428" cy="6857999"/>
          </a:xfrm>
          <a:prstGeom prst="roundRect">
            <a:avLst>
              <a:gd name="adj" fmla="val 0"/>
            </a:avLst>
          </a:prstGeom>
          <a:solidFill>
            <a:srgbClr val="FFFFFF">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Imagen 13">
            <a:extLst>
              <a:ext uri="{FF2B5EF4-FFF2-40B4-BE49-F238E27FC236}">
                <a16:creationId xmlns:a16="http://schemas.microsoft.com/office/drawing/2014/main" id="{9A126928-F4E0-4621-8543-B05843508F24}"/>
              </a:ext>
            </a:extLst>
          </p:cNvPr>
          <p:cNvPicPr>
            <a:picLocks noChangeAspect="1"/>
          </p:cNvPicPr>
          <p:nvPr/>
        </p:nvPicPr>
        <p:blipFill rotWithShape="1">
          <a:blip r:embed="rId3">
            <a:clrChange>
              <a:clrFrom>
                <a:srgbClr val="FFFFFF"/>
              </a:clrFrom>
              <a:clrTo>
                <a:srgbClr val="FFFFFF">
                  <a:alpha val="0"/>
                </a:srgbClr>
              </a:clrTo>
            </a:clrChange>
          </a:blip>
          <a:srcRect l="16942" t="18180" r="21529" b="14896"/>
          <a:stretch/>
        </p:blipFill>
        <p:spPr>
          <a:xfrm>
            <a:off x="8058432" y="5486176"/>
            <a:ext cx="1186920" cy="1290976"/>
          </a:xfrm>
          <a:prstGeom prst="rect">
            <a:avLst/>
          </a:prstGeom>
          <a:effectLst/>
        </p:spPr>
      </p:pic>
      <p:sp>
        <p:nvSpPr>
          <p:cNvPr id="15" name="CuadroTexto 14">
            <a:extLst>
              <a:ext uri="{FF2B5EF4-FFF2-40B4-BE49-F238E27FC236}">
                <a16:creationId xmlns:a16="http://schemas.microsoft.com/office/drawing/2014/main" id="{15D7A236-4C68-4319-B32A-CF78A1F4EDFF}"/>
              </a:ext>
            </a:extLst>
          </p:cNvPr>
          <p:cNvSpPr txBox="1"/>
          <p:nvPr/>
        </p:nvSpPr>
        <p:spPr>
          <a:xfrm>
            <a:off x="4292079" y="4637354"/>
            <a:ext cx="3601499" cy="1169551"/>
          </a:xfrm>
          <a:prstGeom prst="rect">
            <a:avLst/>
          </a:prstGeom>
          <a:noFill/>
        </p:spPr>
        <p:txBody>
          <a:bodyPr wrap="none" rtlCol="0">
            <a:spAutoFit/>
          </a:bodyPr>
          <a:lstStyle/>
          <a:p>
            <a:r>
              <a:rPr lang="es-US" sz="7000" b="1" dirty="0">
                <a:latin typeface="Dubai" panose="020B0503030403030204" pitchFamily="34" charset="-78"/>
                <a:cs typeface="Dubai" panose="020B0503030403030204" pitchFamily="34" charset="-78"/>
              </a:rPr>
              <a:t>¡Gracias!</a:t>
            </a:r>
            <a:endParaRPr lang="en-US" sz="7000" b="1" dirty="0">
              <a:latin typeface="Dubai" panose="020B0503030403030204" pitchFamily="34" charset="-78"/>
              <a:cs typeface="Dubai" panose="020B0503030403030204" pitchFamily="34" charset="-78"/>
            </a:endParaRPr>
          </a:p>
        </p:txBody>
      </p:sp>
      <p:pic>
        <p:nvPicPr>
          <p:cNvPr id="11" name="Imagen 10" descr="Imagen que contiene dibujo&#10;&#10;Descripción generada automáticamente">
            <a:extLst>
              <a:ext uri="{FF2B5EF4-FFF2-40B4-BE49-F238E27FC236}">
                <a16:creationId xmlns:a16="http://schemas.microsoft.com/office/drawing/2014/main" id="{171186E4-064F-4DB7-83D5-8046EDEBD4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0206" y="5763764"/>
            <a:ext cx="2552836" cy="636344"/>
          </a:xfrm>
          <a:prstGeom prst="rect">
            <a:avLst/>
          </a:prstGeom>
        </p:spPr>
      </p:pic>
    </p:spTree>
    <p:extLst>
      <p:ext uri="{BB962C8B-B14F-4D97-AF65-F5344CB8AC3E}">
        <p14:creationId xmlns:p14="http://schemas.microsoft.com/office/powerpoint/2010/main" val="1598209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749894" y="549294"/>
            <a:ext cx="10527706"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Desafíos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6" name="CuadroTexto 5">
            <a:extLst>
              <a:ext uri="{FF2B5EF4-FFF2-40B4-BE49-F238E27FC236}">
                <a16:creationId xmlns:a16="http://schemas.microsoft.com/office/drawing/2014/main" id="{6D0DFF6E-D402-4C5A-93E0-C9F2A3B578CC}"/>
              </a:ext>
            </a:extLst>
          </p:cNvPr>
          <p:cNvSpPr txBox="1"/>
          <p:nvPr/>
        </p:nvSpPr>
        <p:spPr>
          <a:xfrm>
            <a:off x="749894" y="1497415"/>
            <a:ext cx="11044541" cy="3862596"/>
          </a:xfrm>
          <a:prstGeom prst="rect">
            <a:avLst/>
          </a:prstGeom>
          <a:noFill/>
        </p:spPr>
        <p:txBody>
          <a:bodyPr wrap="square" rtlCol="0">
            <a:spAutoFit/>
          </a:bodyPr>
          <a:lstStyle/>
          <a:p>
            <a:r>
              <a:rPr lang="es-MX" b="1" dirty="0">
                <a:solidFill>
                  <a:schemeClr val="bg2">
                    <a:lumMod val="75000"/>
                  </a:schemeClr>
                </a:solidFill>
                <a:latin typeface="OracleSansVF"/>
              </a:rPr>
              <a:t>Los administradores de Tecnología Informática dedican demasiado tiempo al soporte. </a:t>
            </a:r>
            <a:r>
              <a:rPr lang="es-MX" dirty="0">
                <a:solidFill>
                  <a:srgbClr val="000000"/>
                </a:solidFill>
                <a:latin typeface="OracleSansVF"/>
              </a:rPr>
              <a:t>Debido a la proliferación de herramientas de código abierto, la Tecnología Informática tiene una lista cada vez mayor de herramientas para apoyar. Un científico de datos en marketing, por ejemplo, podría usar herramientas distintas a las que usa un científico de datos en finanzas. Los equipos también pueden tener distintos flujos de trabajo, lo que significa que la Tecnología Informática debe reconstruir y actualizar continuamente los entornos.</a:t>
            </a:r>
          </a:p>
          <a:p>
            <a:endParaRPr lang="es-MX" b="1" dirty="0">
              <a:solidFill>
                <a:srgbClr val="000000"/>
              </a:solidFill>
              <a:latin typeface="OracleSansVF"/>
            </a:endParaRPr>
          </a:p>
          <a:p>
            <a:r>
              <a:rPr lang="es-MX" b="1" dirty="0">
                <a:solidFill>
                  <a:schemeClr val="bg2">
                    <a:lumMod val="75000"/>
                  </a:schemeClr>
                </a:solidFill>
                <a:latin typeface="OracleSansVF"/>
              </a:rPr>
              <a:t>Los gerentes empresariales se encuentran muy alejados de la ciencia de datos.</a:t>
            </a:r>
            <a:r>
              <a:rPr lang="es-MX" dirty="0">
                <a:solidFill>
                  <a:schemeClr val="bg2">
                    <a:lumMod val="75000"/>
                  </a:schemeClr>
                </a:solidFill>
                <a:latin typeface="OracleSansVF"/>
              </a:rPr>
              <a:t> </a:t>
            </a:r>
            <a:r>
              <a:rPr lang="es-MX" dirty="0">
                <a:solidFill>
                  <a:srgbClr val="000000"/>
                </a:solidFill>
                <a:latin typeface="OracleSansVF"/>
              </a:rPr>
              <a:t>Los flujos de trabajo de la ciencia de datos no siempre están integrados en los procesos y en los sistemas de toma de decisiones empresariales, lo que dificulta que los gerentes comerciales colaboren de manera inteligente con los científicos de datos. Si no cuentan con una integración mejor, a los gerentes empresariales se les dificulta comprender por qué toma tanto tiempo pasar del prototipo a la producción, y es menos probable que respalden la inversión de proyectos que consideran demasiado lentos.</a:t>
            </a:r>
          </a:p>
          <a:p>
            <a:endParaRPr lang="es-MX" dirty="0"/>
          </a:p>
          <a:p>
            <a:r>
              <a:rPr lang="es-EC" sz="1100" dirty="0">
                <a:hlinkClick r:id="rId3"/>
              </a:rPr>
              <a:t>https://www.oracle.com/mx/data-science/what-is-data-science.html</a:t>
            </a:r>
            <a:endParaRPr lang="es-MX" sz="1100" dirty="0"/>
          </a:p>
        </p:txBody>
      </p:sp>
      <p:pic>
        <p:nvPicPr>
          <p:cNvPr id="14" name="Imagen 13" descr="Imagen que contiene dibujo&#10;&#10;Descripción generada automáticamente">
            <a:extLst>
              <a:ext uri="{FF2B5EF4-FFF2-40B4-BE49-F238E27FC236}">
                <a16:creationId xmlns:a16="http://schemas.microsoft.com/office/drawing/2014/main" id="{30F6BAB1-0E1D-466B-AE2B-CA8C51CCD2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2961423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4519749" y="549294"/>
            <a:ext cx="3396342"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Contexto</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6" name="CuadroTexto 5">
            <a:extLst>
              <a:ext uri="{FF2B5EF4-FFF2-40B4-BE49-F238E27FC236}">
                <a16:creationId xmlns:a16="http://schemas.microsoft.com/office/drawing/2014/main" id="{6D0DFF6E-D402-4C5A-93E0-C9F2A3B578CC}"/>
              </a:ext>
            </a:extLst>
          </p:cNvPr>
          <p:cNvSpPr txBox="1"/>
          <p:nvPr/>
        </p:nvSpPr>
        <p:spPr>
          <a:xfrm>
            <a:off x="749894" y="1497415"/>
            <a:ext cx="11044541" cy="4524315"/>
          </a:xfrm>
          <a:prstGeom prst="rect">
            <a:avLst/>
          </a:prstGeom>
          <a:noFill/>
        </p:spPr>
        <p:txBody>
          <a:bodyPr wrap="square" rtlCol="0">
            <a:spAutoFit/>
          </a:bodyPr>
          <a:lstStyle/>
          <a:p>
            <a:r>
              <a:rPr lang="es-EC" dirty="0"/>
              <a:t>Estamos viviendo una época de cambios en los hábitos, en la forma de ver la vida, en la forma de comunicarnos.</a:t>
            </a:r>
          </a:p>
          <a:p>
            <a:endParaRPr lang="es-EC" dirty="0"/>
          </a:p>
          <a:p>
            <a:r>
              <a:rPr lang="es-EC" dirty="0"/>
              <a:t>Estamos en medio de una pandemia GLOBAL, por un virus llamada </a:t>
            </a:r>
            <a:r>
              <a:rPr lang="es-EC" sz="2400" b="1" dirty="0">
                <a:solidFill>
                  <a:schemeClr val="tx2">
                    <a:lumMod val="60000"/>
                    <a:lumOff val="40000"/>
                  </a:schemeClr>
                </a:solidFill>
              </a:rPr>
              <a:t>COVID-19 o CORONA VIRUS</a:t>
            </a:r>
            <a:endParaRPr lang="es-EC" b="1" dirty="0">
              <a:solidFill>
                <a:schemeClr val="tx2">
                  <a:lumMod val="60000"/>
                  <a:lumOff val="40000"/>
                </a:schemeClr>
              </a:solidFill>
            </a:endParaRPr>
          </a:p>
          <a:p>
            <a:endParaRPr lang="es-EC" dirty="0"/>
          </a:p>
          <a:p>
            <a:r>
              <a:rPr lang="es-EC" dirty="0"/>
              <a:t>En redes sociales, </a:t>
            </a:r>
            <a:r>
              <a:rPr lang="es-EC" sz="2800" b="1" dirty="0" err="1">
                <a:solidFill>
                  <a:schemeClr val="tx2">
                    <a:lumMod val="60000"/>
                    <a:lumOff val="40000"/>
                  </a:schemeClr>
                </a:solidFill>
              </a:rPr>
              <a:t>twitter</a:t>
            </a:r>
            <a:r>
              <a:rPr lang="es-EC" dirty="0"/>
              <a:t> especialmente, vemos que los actores principales se han convertido las cuentas de los dirigentes de nuestro país.</a:t>
            </a:r>
          </a:p>
          <a:p>
            <a:endParaRPr lang="es-EC" dirty="0"/>
          </a:p>
          <a:p>
            <a:r>
              <a:rPr lang="es-EC" dirty="0"/>
              <a:t>Para esta presentación he seleccionado algunos personajes, sin necesidad que sean los más relevantes o los más activos, que a mi perspectiva están aportando más a las conversaciones en redes sociales.</a:t>
            </a:r>
          </a:p>
          <a:p>
            <a:endParaRPr lang="es-EC" dirty="0"/>
          </a:p>
          <a:p>
            <a:r>
              <a:rPr lang="es-EC" dirty="0"/>
              <a:t>He seleccionado: la cuenta del Ministerio de Salud, la cuenta del Presidente de la República, la cuenta de la Ministra de Gobierno, las cuentas de los dos Ministros de Salud, la cuenta de la Ministra de Educación, la cuenta del Vicepresidente de la República, la cuenta de Secretaría de Comunicación y la de la </a:t>
            </a:r>
            <a:r>
              <a:rPr lang="es-MX" dirty="0"/>
              <a:t>Secretaria de Gestión d Riesgos.</a:t>
            </a:r>
          </a:p>
          <a:p>
            <a:endParaRPr lang="es-MX" dirty="0"/>
          </a:p>
          <a:p>
            <a:r>
              <a:rPr lang="es-MX" sz="2000" b="1" dirty="0">
                <a:solidFill>
                  <a:schemeClr val="tx2">
                    <a:lumMod val="60000"/>
                    <a:lumOff val="40000"/>
                  </a:schemeClr>
                </a:solidFill>
              </a:rPr>
              <a:t>En total 9 cuentas.</a:t>
            </a:r>
            <a:endParaRPr lang="es-EC" sz="2000" b="1" dirty="0">
              <a:solidFill>
                <a:schemeClr val="tx2">
                  <a:lumMod val="60000"/>
                  <a:lumOff val="40000"/>
                </a:schemeClr>
              </a:solidFill>
            </a:endParaRPr>
          </a:p>
        </p:txBody>
      </p:sp>
      <p:pic>
        <p:nvPicPr>
          <p:cNvPr id="14" name="Imagen 13" descr="Imagen que contiene dibujo&#10;&#10;Descripción generada automáticamente">
            <a:extLst>
              <a:ext uri="{FF2B5EF4-FFF2-40B4-BE49-F238E27FC236}">
                <a16:creationId xmlns:a16="http://schemas.microsoft.com/office/drawing/2014/main" id="{FF3A6782-86C0-4737-B4D1-707BB0FEB9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681212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3794" name="Picture 2">
            <a:extLst>
              <a:ext uri="{FF2B5EF4-FFF2-40B4-BE49-F238E27FC236}">
                <a16:creationId xmlns:a16="http://schemas.microsoft.com/office/drawing/2014/main" id="{DB13F088-7961-4A16-8FC6-4EBA349C2F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764" r="6013"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47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026" name="Picture 2">
            <a:extLst>
              <a:ext uri="{FF2B5EF4-FFF2-40B4-BE49-F238E27FC236}">
                <a16:creationId xmlns:a16="http://schemas.microsoft.com/office/drawing/2014/main" id="{4CB0FD4B-64AC-4DB8-85F9-DA315BA064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8789" b="10436"/>
          <a:stretch/>
        </p:blipFill>
        <p:spPr bwMode="auto">
          <a:xfrm>
            <a:off x="1099451" y="543087"/>
            <a:ext cx="5007427" cy="5246328"/>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CA7D3F3F-7A2B-45B3-BEDF-87BAC0FB6828}"/>
              </a:ext>
            </a:extLst>
          </p:cNvPr>
          <p:cNvSpPr/>
          <p:nvPr/>
        </p:nvSpPr>
        <p:spPr>
          <a:xfrm>
            <a:off x="6903645" y="770678"/>
            <a:ext cx="4188904" cy="1862048"/>
          </a:xfrm>
          <a:prstGeom prst="rect">
            <a:avLst/>
          </a:prstGeom>
        </p:spPr>
        <p:txBody>
          <a:bodyPr wrap="none">
            <a:spAutoFit/>
          </a:bodyPr>
          <a:lstStyle/>
          <a:p>
            <a:r>
              <a:rPr lang="es-EC" sz="11500" dirty="0" err="1"/>
              <a:t>rtweet</a:t>
            </a:r>
            <a:endParaRPr lang="es-EC" sz="11500" dirty="0"/>
          </a:p>
        </p:txBody>
      </p:sp>
      <p:pic>
        <p:nvPicPr>
          <p:cNvPr id="14" name="Imagen 13">
            <a:extLst>
              <a:ext uri="{FF2B5EF4-FFF2-40B4-BE49-F238E27FC236}">
                <a16:creationId xmlns:a16="http://schemas.microsoft.com/office/drawing/2014/main" id="{64BE9F4C-8800-4B4D-B33E-0DEED5452C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1151" y="3005654"/>
            <a:ext cx="3153892" cy="2443831"/>
          </a:xfrm>
          <a:prstGeom prst="rect">
            <a:avLst/>
          </a:prstGeom>
        </p:spPr>
      </p:pic>
      <p:pic>
        <p:nvPicPr>
          <p:cNvPr id="15" name="Imagen 14" descr="Imagen que contiene dibujo&#10;&#10;Descripción generada automáticamente">
            <a:extLst>
              <a:ext uri="{FF2B5EF4-FFF2-40B4-BE49-F238E27FC236}">
                <a16:creationId xmlns:a16="http://schemas.microsoft.com/office/drawing/2014/main" id="{115C8230-E97F-4BD2-96BE-89F9DC0DA0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798748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6" name="Imagen 5">
            <a:extLst>
              <a:ext uri="{FF2B5EF4-FFF2-40B4-BE49-F238E27FC236}">
                <a16:creationId xmlns:a16="http://schemas.microsoft.com/office/drawing/2014/main" id="{EE7BFBFD-D2C9-4955-A0B5-E751AD476177}"/>
              </a:ext>
            </a:extLst>
          </p:cNvPr>
          <p:cNvPicPr>
            <a:picLocks noChangeAspect="1"/>
          </p:cNvPicPr>
          <p:nvPr/>
        </p:nvPicPr>
        <p:blipFill>
          <a:blip r:embed="rId3"/>
          <a:stretch>
            <a:fillRect/>
          </a:stretch>
        </p:blipFill>
        <p:spPr>
          <a:xfrm>
            <a:off x="380592" y="485947"/>
            <a:ext cx="11263086" cy="5812939"/>
          </a:xfrm>
          <a:prstGeom prst="rect">
            <a:avLst/>
          </a:prstGeom>
        </p:spPr>
      </p:pic>
      <p:pic>
        <p:nvPicPr>
          <p:cNvPr id="8" name="Imagen 7" descr="Imagen que contiene dibujo&#10;&#10;Descripción generada automáticamente">
            <a:extLst>
              <a:ext uri="{FF2B5EF4-FFF2-40B4-BE49-F238E27FC236}">
                <a16:creationId xmlns:a16="http://schemas.microsoft.com/office/drawing/2014/main" id="{966228B3-1E8C-4230-B8E5-AC70FD981B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1981582698"/>
      </p:ext>
    </p:extLst>
  </p:cSld>
  <p:clrMapOvr>
    <a:masterClrMapping/>
  </p:clrMapOvr>
</p:sld>
</file>

<file path=ppt/theme/theme1.xml><?xml version="1.0" encoding="utf-8"?>
<a:theme xmlns:a="http://schemas.openxmlformats.org/drawingml/2006/main" name="Tema de Office">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3438</Words>
  <Application>Microsoft Office PowerPoint</Application>
  <PresentationFormat>Panorámica</PresentationFormat>
  <Paragraphs>376</Paragraphs>
  <Slides>48</Slides>
  <Notes>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48</vt:i4>
      </vt:variant>
    </vt:vector>
  </HeadingPairs>
  <TitlesOfParts>
    <vt:vector size="57" baseType="lpstr">
      <vt:lpstr>Arial</vt:lpstr>
      <vt:lpstr>Bahnschrift Light</vt:lpstr>
      <vt:lpstr>Calibri</vt:lpstr>
      <vt:lpstr>Calibri Light</vt:lpstr>
      <vt:lpstr>Dubai</vt:lpstr>
      <vt:lpstr>Dubai Medium</vt:lpstr>
      <vt:lpstr>OracleSansVF</vt:lpstr>
      <vt:lpstr>Roboto</vt:lpstr>
      <vt:lpstr>Tema de Office</vt:lpstr>
      <vt:lpstr>Análisis de Redes Sociales</vt:lpstr>
      <vt:lpstr>Presentación de PowerPoint</vt:lpstr>
      <vt:lpstr>¿ Qué es Ciencia de Datos ?</vt:lpstr>
      <vt:lpstr>Desafíos</vt:lpstr>
      <vt:lpstr>Desafíos</vt:lpstr>
      <vt:lpstr>Contexto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Programemos….</vt:lpstr>
      <vt:lpstr>Programemos….</vt:lpstr>
      <vt:lpstr>Programemos….</vt:lpstr>
      <vt:lpstr>Presentación de PowerPoint</vt:lpstr>
      <vt:lpstr> “Topic Modeling – LDA”</vt:lpstr>
      <vt:lpstr>Presentación de PowerPoint</vt:lpstr>
      <vt:lpstr>Presentación de PowerPoint</vt:lpstr>
      <vt:lpstr>Presentación de PowerPoint</vt:lpstr>
      <vt:lpstr>Presentación de PowerPoint</vt:lpstr>
      <vt:lpstr>Empecemos…. Programemos</vt:lpstr>
      <vt:lpstr>Programemos….</vt:lpstr>
      <vt:lpstr>Programemos….</vt:lpstr>
      <vt:lpstr>Programemos….</vt:lpstr>
      <vt:lpstr>Presentación de PowerPoint</vt:lpstr>
      <vt:lpstr>Presentación de PowerPoint</vt:lpstr>
      <vt:lpstr>Programemos….</vt:lpstr>
      <vt:lpstr>Programemos….</vt:lpstr>
      <vt:lpstr>Programemos….</vt:lpstr>
      <vt:lpstr>Programemos….</vt:lpstr>
      <vt:lpstr>Temas relacionados</vt:lpstr>
      <vt:lpstr>A programar </vt:lpstr>
      <vt:lpstr>A programar </vt:lpstr>
      <vt:lpstr>Programemos….</vt:lpstr>
      <vt:lpstr>Programemos….</vt:lpstr>
      <vt:lpstr>Presentación de PowerPoint</vt:lpstr>
      <vt:lpstr>Presentación de PowerPoint</vt:lpstr>
      <vt:lpstr>Otros Casos</vt:lpstr>
      <vt:lpstr>Presentación de PowerPoint</vt:lpstr>
      <vt:lpstr>Presentación de PowerPoint</vt:lpstr>
      <vt:lpstr>Presentación de PowerPoint</vt:lpstr>
      <vt:lpstr>Conclusiones</vt:lpstr>
      <vt:lpstr>Conclusiones</vt:lpstr>
      <vt:lpstr>Análisis de Redes Sociales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Redes Sociales</dc:title>
  <dc:creator>Roberto Esteves</dc:creator>
  <cp:lastModifiedBy>Roberto Esteves</cp:lastModifiedBy>
  <cp:revision>9</cp:revision>
  <dcterms:created xsi:type="dcterms:W3CDTF">2020-03-25T22:28:30Z</dcterms:created>
  <dcterms:modified xsi:type="dcterms:W3CDTF">2020-05-19T22:45:46Z</dcterms:modified>
</cp:coreProperties>
</file>