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01" r:id="rId2"/>
    <p:sldId id="684" r:id="rId3"/>
    <p:sldId id="685" r:id="rId4"/>
    <p:sldId id="652" r:id="rId5"/>
    <p:sldId id="654" r:id="rId6"/>
    <p:sldId id="658" r:id="rId7"/>
    <p:sldId id="688" r:id="rId8"/>
    <p:sldId id="655" r:id="rId9"/>
    <p:sldId id="653" r:id="rId10"/>
    <p:sldId id="661" r:id="rId11"/>
    <p:sldId id="662" r:id="rId12"/>
    <p:sldId id="674" r:id="rId13"/>
    <p:sldId id="689" r:id="rId14"/>
    <p:sldId id="691" r:id="rId15"/>
    <p:sldId id="690" r:id="rId16"/>
    <p:sldId id="692" r:id="rId17"/>
    <p:sldId id="693" r:id="rId18"/>
    <p:sldId id="694" r:id="rId19"/>
    <p:sldId id="695" r:id="rId20"/>
    <p:sldId id="696" r:id="rId21"/>
    <p:sldId id="697" r:id="rId22"/>
    <p:sldId id="698" r:id="rId23"/>
    <p:sldId id="699" r:id="rId24"/>
    <p:sldId id="686"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14D"/>
    <a:srgbClr val="EEF8FD"/>
    <a:srgbClr val="008DC4"/>
    <a:srgbClr val="FFFFFF"/>
    <a:srgbClr val="809AC1"/>
    <a:srgbClr val="A8B3C4"/>
    <a:srgbClr val="5CB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4660"/>
  </p:normalViewPr>
  <p:slideViewPr>
    <p:cSldViewPr snapToGrid="0">
      <p:cViewPr varScale="1">
        <p:scale>
          <a:sx n="86" d="100"/>
          <a:sy n="86" d="100"/>
        </p:scale>
        <p:origin x="696"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DA3EE-08B7-4128-9FD9-37E2BFCCF5B1}" type="datetimeFigureOut">
              <a:rPr lang="es-EC" smtClean="0"/>
              <a:t>18/8/2022</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234C5-43F4-44B6-B145-0A63F14A2208}" type="slidenum">
              <a:rPr lang="es-EC" smtClean="0"/>
              <a:t>‹Nº›</a:t>
            </a:fld>
            <a:endParaRPr lang="es-EC"/>
          </a:p>
        </p:txBody>
      </p:sp>
    </p:spTree>
    <p:extLst>
      <p:ext uri="{BB962C8B-B14F-4D97-AF65-F5344CB8AC3E}">
        <p14:creationId xmlns:p14="http://schemas.microsoft.com/office/powerpoint/2010/main" val="239732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fdc22cb8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fdc22cb8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04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A1A81-192D-4278-B969-808D84990D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5E98F3B-7B97-413A-88DE-6976F3F74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BFA5E059-991A-4D1B-A03A-78BC1A95ACC1}"/>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5" name="Marcador de pie de página 4">
            <a:extLst>
              <a:ext uri="{FF2B5EF4-FFF2-40B4-BE49-F238E27FC236}">
                <a16:creationId xmlns:a16="http://schemas.microsoft.com/office/drawing/2014/main" id="{399FDFD0-A8BB-44FA-90B5-E19D251C847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DF75BC-911F-418E-BA0B-4FCDB3D5143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8340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B8E6-838B-4539-B859-E1F1ED4A101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8449694-5E5B-4FCC-9A1C-299E2F192E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7D078CD-5C9C-4A90-980B-991510517C6B}"/>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5" name="Marcador de pie de página 4">
            <a:extLst>
              <a:ext uri="{FF2B5EF4-FFF2-40B4-BE49-F238E27FC236}">
                <a16:creationId xmlns:a16="http://schemas.microsoft.com/office/drawing/2014/main" id="{8C36D716-0FB2-4FEA-BFAA-D5BF88A9E8E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C5F1B4A-C55A-4B19-9729-98C29FF0665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40525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39847A-2188-4FDA-BAFE-331B9C158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5E1E03C-0288-4267-815C-D055FE5737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19370B4-5613-44BD-9EC0-A6F5E3AA81D1}"/>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5" name="Marcador de pie de página 4">
            <a:extLst>
              <a:ext uri="{FF2B5EF4-FFF2-40B4-BE49-F238E27FC236}">
                <a16:creationId xmlns:a16="http://schemas.microsoft.com/office/drawing/2014/main" id="{24D5256E-F32D-4475-B4EB-06013B5493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1BAAD4-7DB4-47E5-837C-B8CAD030204E}"/>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78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1E50-896A-437C-8295-A710E1642EE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F611678-59A7-46F7-B58C-140D910831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E52DF3-7090-4B64-A85F-8F2D1F349F7D}"/>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5" name="Marcador de pie de página 4">
            <a:extLst>
              <a:ext uri="{FF2B5EF4-FFF2-40B4-BE49-F238E27FC236}">
                <a16:creationId xmlns:a16="http://schemas.microsoft.com/office/drawing/2014/main" id="{2DC4A8DD-0663-42CC-9708-29E9C5CDEF1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E9FC034-4833-463F-B76F-2E8CCC89791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23868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B9ED-6B19-4ADF-AD48-B0B7E0E9AC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BD148CD-0E68-4D64-A6C8-3CBE1E106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BC9352-52BE-44F4-AF8D-C50686073E54}"/>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5" name="Marcador de pie de página 4">
            <a:extLst>
              <a:ext uri="{FF2B5EF4-FFF2-40B4-BE49-F238E27FC236}">
                <a16:creationId xmlns:a16="http://schemas.microsoft.com/office/drawing/2014/main" id="{F3CE46C2-44D5-4F61-B519-4F11555C5F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D2E756-B1AB-4B56-829D-517E846D7EB6}"/>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4579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1257-C520-4480-BDEA-C129E41121D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88A2062-ECB8-4E5A-909C-A69C63883D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FA792C-5636-4C2E-80CC-0BD303E461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21EA2F69-E58A-41E2-A661-A8586C7F6E1B}"/>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6" name="Marcador de pie de página 5">
            <a:extLst>
              <a:ext uri="{FF2B5EF4-FFF2-40B4-BE49-F238E27FC236}">
                <a16:creationId xmlns:a16="http://schemas.microsoft.com/office/drawing/2014/main" id="{9B99DED1-B78E-4159-9ED0-A8FDE1AEEFE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A2F13DB-93B5-4A4A-8A5C-B6FD2C2ED5F4}"/>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1089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A448-A3CB-4AF1-8FB3-1489847D3F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791E2B-8903-4972-8322-34A82E06E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665C69-B24A-49D2-A5F8-34E4C1EB5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004C16B-BFCD-4C95-8D20-B380B85F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C01102-1847-490B-A3E3-050C9B72C8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02B343A-7DD9-48CD-B5BA-781A3D6D5C9E}"/>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8" name="Marcador de pie de página 7">
            <a:extLst>
              <a:ext uri="{FF2B5EF4-FFF2-40B4-BE49-F238E27FC236}">
                <a16:creationId xmlns:a16="http://schemas.microsoft.com/office/drawing/2014/main" id="{CF84EEC2-7955-4BC4-84F8-BF625183F388}"/>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AFB9615-6A70-41A4-B41D-543C6CE4A6E5}"/>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6322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7833-033A-4E2F-969A-12EAE2D207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7C61560-3419-4A1B-A98D-26A3E52DAFB8}"/>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4" name="Marcador de pie de página 3">
            <a:extLst>
              <a:ext uri="{FF2B5EF4-FFF2-40B4-BE49-F238E27FC236}">
                <a16:creationId xmlns:a16="http://schemas.microsoft.com/office/drawing/2014/main" id="{7D3B0A86-F1DC-4958-A342-83C71843081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C4BC87F-1879-4969-AD66-7DB6DDD2B339}"/>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9640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04F7B4-CF65-4E97-ABA3-AFF7BE27918B}"/>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3" name="Marcador de pie de página 2">
            <a:extLst>
              <a:ext uri="{FF2B5EF4-FFF2-40B4-BE49-F238E27FC236}">
                <a16:creationId xmlns:a16="http://schemas.microsoft.com/office/drawing/2014/main" id="{C115FB0F-4CB5-4D86-9A1D-7B145670612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9044DCE-B9D7-41FD-9103-A3C548C0CC40}"/>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60993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2B50-2F9A-46E4-91AF-73F17BB66A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7F302E-E82A-46B5-A894-68A5F12C4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D429850-F3A4-45E4-AC1D-D21818B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BC6BD2-0909-4DA4-A907-CB0912983468}"/>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6" name="Marcador de pie de página 5">
            <a:extLst>
              <a:ext uri="{FF2B5EF4-FFF2-40B4-BE49-F238E27FC236}">
                <a16:creationId xmlns:a16="http://schemas.microsoft.com/office/drawing/2014/main" id="{29280996-1DE1-42B2-9751-25312FA2532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62A7677-266C-4201-9943-83A6124041B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311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17DD-410D-4DF2-89D1-8B5C5732D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AC8F5E8-D0CA-4541-A71E-7D3FFCA5C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6DE8666-CA28-44FB-8537-B416CD2F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2C4813-E44B-48A0-A545-21793F49C062}"/>
              </a:ext>
            </a:extLst>
          </p:cNvPr>
          <p:cNvSpPr>
            <a:spLocks noGrp="1"/>
          </p:cNvSpPr>
          <p:nvPr>
            <p:ph type="dt" sz="half" idx="10"/>
          </p:nvPr>
        </p:nvSpPr>
        <p:spPr/>
        <p:txBody>
          <a:bodyPr/>
          <a:lstStyle/>
          <a:p>
            <a:fld id="{96FFF4BA-95EE-4541-9DB6-9082F159B665}" type="datetimeFigureOut">
              <a:rPr lang="en-US" smtClean="0"/>
              <a:t>8/18/2022</a:t>
            </a:fld>
            <a:endParaRPr lang="en-US"/>
          </a:p>
        </p:txBody>
      </p:sp>
      <p:sp>
        <p:nvSpPr>
          <p:cNvPr id="6" name="Marcador de pie de página 5">
            <a:extLst>
              <a:ext uri="{FF2B5EF4-FFF2-40B4-BE49-F238E27FC236}">
                <a16:creationId xmlns:a16="http://schemas.microsoft.com/office/drawing/2014/main" id="{31D93740-A043-4801-832A-94A13751ABC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F62DB72-EC65-4F47-AD4D-E1F0AFC30A9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296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37A2DA-1150-4118-A299-26FAF743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6EFF1BA-C58E-46EA-8748-A652338AD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B3B784-53EA-4E82-8568-8BEB6628B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FF4BA-95EE-4541-9DB6-9082F159B665}" type="datetimeFigureOut">
              <a:rPr lang="en-US" smtClean="0"/>
              <a:t>8/18/2022</a:t>
            </a:fld>
            <a:endParaRPr lang="en-US"/>
          </a:p>
        </p:txBody>
      </p:sp>
      <p:sp>
        <p:nvSpPr>
          <p:cNvPr id="5" name="Marcador de pie de página 4">
            <a:extLst>
              <a:ext uri="{FF2B5EF4-FFF2-40B4-BE49-F238E27FC236}">
                <a16:creationId xmlns:a16="http://schemas.microsoft.com/office/drawing/2014/main" id="{547D0407-68C6-4DEB-A119-82229F3E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6119D7C-2C8E-458E-B4A0-BB5317E14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081A3-AF06-4A44-B2F3-053CEBB6E237}" type="slidenum">
              <a:rPr lang="en-US" smtClean="0"/>
              <a:t>‹Nº›</a:t>
            </a:fld>
            <a:endParaRPr lang="en-US"/>
          </a:p>
        </p:txBody>
      </p:sp>
    </p:spTree>
    <p:extLst>
      <p:ext uri="{BB962C8B-B14F-4D97-AF65-F5344CB8AC3E}">
        <p14:creationId xmlns:p14="http://schemas.microsoft.com/office/powerpoint/2010/main" val="120173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hyperlink" Target="https://open.spotify.com/show/0DTEMygX8IVzq5OocKJXo3" TargetMode="External"/><Relationship Id="rId5" Type="http://schemas.openxmlformats.org/officeDocument/2006/relationships/image" Target="../media/image7.svg"/><Relationship Id="rId10" Type="http://schemas.openxmlformats.org/officeDocument/2006/relationships/hyperlink" Target="https://medium.com/@restevesd" TargetMode="External"/><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4.jp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hyperlink" Target="https://open.spotify.com/show/0DTEMygX8IVzq5OocKJXo3" TargetMode="External"/><Relationship Id="rId5" Type="http://schemas.openxmlformats.org/officeDocument/2006/relationships/image" Target="../media/image7.svg"/><Relationship Id="rId10" Type="http://schemas.openxmlformats.org/officeDocument/2006/relationships/hyperlink" Target="https://medium.com/@restevesd" TargetMode="External"/><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0" y="0"/>
            <a:ext cx="374903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flipH="1">
            <a:off x="3735975" y="0"/>
            <a:ext cx="8456024"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468650" y="816407"/>
            <a:ext cx="6547716" cy="2599530"/>
          </a:xfrm>
        </p:spPr>
        <p:txBody>
          <a:bodyPr anchor="t">
            <a:noAutofit/>
          </a:bodyPr>
          <a:lstStyle/>
          <a:p>
            <a:pPr algn="l"/>
            <a:r>
              <a:rPr lang="es-US" b="1" dirty="0">
                <a:solidFill>
                  <a:schemeClr val="accent1">
                    <a:lumMod val="75000"/>
                  </a:schemeClr>
                </a:solidFill>
                <a:latin typeface="Dubai Medium" panose="020B0603030403030204" pitchFamily="34" charset="-78"/>
                <a:ea typeface="+mn-ea"/>
                <a:cs typeface="Dubai Medium" panose="020B0603030403030204" pitchFamily="34" charset="-78"/>
              </a:rPr>
              <a:t>Análisis de Redes Sociales</a:t>
            </a:r>
            <a:endParaRPr lang="en-US" b="1" dirty="0">
              <a:solidFill>
                <a:schemeClr val="accent1">
                  <a:lumMod val="75000"/>
                </a:schemeClr>
              </a:solidFill>
              <a:latin typeface="Dubai Medium" panose="020B0603030403030204" pitchFamily="34" charset="-78"/>
              <a:ea typeface="+mn-ea"/>
              <a:cs typeface="Dubai Medium" panose="020B06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576224" y="2647935"/>
            <a:ext cx="6547715" cy="768002"/>
          </a:xfrm>
        </p:spPr>
        <p:txBody>
          <a:bodyPr anchor="b">
            <a:noAutofit/>
          </a:bodyPr>
          <a:lstStyle/>
          <a:p>
            <a:pPr algn="l"/>
            <a:endParaRPr lang="en-US" sz="4000" dirty="0">
              <a:solidFill>
                <a:srgbClr val="000000"/>
              </a:solidFill>
              <a:latin typeface="Dubai" panose="020B0503030403030204" pitchFamily="34" charset="-78"/>
              <a:ea typeface="+mj-ea"/>
              <a:cs typeface="Dubai" panose="020B0503030403030204" pitchFamily="34" charset="-78"/>
            </a:endParaRPr>
          </a:p>
        </p:txBody>
      </p:sp>
      <p:sp>
        <p:nvSpPr>
          <p:cNvPr id="5" name="CuadroTexto 4">
            <a:extLst>
              <a:ext uri="{FF2B5EF4-FFF2-40B4-BE49-F238E27FC236}">
                <a16:creationId xmlns:a16="http://schemas.microsoft.com/office/drawing/2014/main" id="{D5DE6492-C0CC-4423-A664-2B9FF4A16483}"/>
              </a:ext>
            </a:extLst>
          </p:cNvPr>
          <p:cNvSpPr txBox="1"/>
          <p:nvPr/>
        </p:nvSpPr>
        <p:spPr>
          <a:xfrm>
            <a:off x="7498078" y="6325206"/>
            <a:ext cx="4285263" cy="323165"/>
          </a:xfrm>
          <a:prstGeom prst="rect">
            <a:avLst/>
          </a:prstGeom>
          <a:noFill/>
        </p:spPr>
        <p:txBody>
          <a:bodyPr wrap="square" rtlCol="0">
            <a:spAutoFit/>
          </a:bodyPr>
          <a:lstStyle/>
          <a:p>
            <a:pPr algn="r"/>
            <a:r>
              <a:rPr lang="es-US" sz="1500" b="1" dirty="0">
                <a:latin typeface="Bahnschrift Light" panose="020B0502040204020203" pitchFamily="34" charset="0"/>
              </a:rPr>
              <a:t>Roberto Esteves</a:t>
            </a:r>
          </a:p>
        </p:txBody>
      </p:sp>
      <p:pic>
        <p:nvPicPr>
          <p:cNvPr id="13" name="Imagen 12">
            <a:extLst>
              <a:ext uri="{FF2B5EF4-FFF2-40B4-BE49-F238E27FC236}">
                <a16:creationId xmlns:a16="http://schemas.microsoft.com/office/drawing/2014/main" id="{B8A3A33B-3EB2-4FEB-9DBA-DB2267F062D2}"/>
              </a:ext>
            </a:extLst>
          </p:cNvPr>
          <p:cNvPicPr>
            <a:picLocks noChangeAspect="1"/>
          </p:cNvPicPr>
          <p:nvPr/>
        </p:nvPicPr>
        <p:blipFill rotWithShape="1">
          <a:blip r:embed="rId3">
            <a:clrChange>
              <a:clrFrom>
                <a:srgbClr val="FFFFFF"/>
              </a:clrFrom>
              <a:clrTo>
                <a:srgbClr val="FFFFFF">
                  <a:alpha val="0"/>
                </a:srgbClr>
              </a:clrTo>
            </a:clrChange>
          </a:blip>
          <a:srcRect l="8495" t="13992" r="10364" b="14733"/>
          <a:stretch/>
        </p:blipFill>
        <p:spPr>
          <a:xfrm>
            <a:off x="468649" y="5380080"/>
            <a:ext cx="2433652" cy="1268291"/>
          </a:xfrm>
          <a:prstGeom prst="rect">
            <a:avLst/>
          </a:prstGeom>
          <a:effectLst/>
        </p:spPr>
      </p:pic>
    </p:spTree>
    <p:extLst>
      <p:ext uri="{BB962C8B-B14F-4D97-AF65-F5344CB8AC3E}">
        <p14:creationId xmlns:p14="http://schemas.microsoft.com/office/powerpoint/2010/main" val="738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latin typeface="+mn-lt"/>
                <a:ea typeface="+mn-ea"/>
                <a:cs typeface="Dubai Medium" panose="020B0603030403030204" pitchFamily="34" charset="-78"/>
              </a:rPr>
              <a:t>Limpieza de texto y </a:t>
            </a:r>
            <a:r>
              <a:rPr lang="es-MX" sz="4800" dirty="0" err="1">
                <a:solidFill>
                  <a:srgbClr val="008DC4"/>
                </a:solidFill>
                <a:latin typeface="+mn-lt"/>
                <a:ea typeface="+mn-ea"/>
                <a:cs typeface="Dubai Medium" panose="020B0603030403030204" pitchFamily="34" charset="-78"/>
              </a:rPr>
              <a:t>tokenización</a:t>
            </a:r>
            <a:endParaRPr lang="es-MX" sz="4800" dirty="0">
              <a:solidFill>
                <a:srgbClr val="008DC4"/>
              </a:solidFill>
              <a:latin typeface="+mn-lt"/>
              <a:ea typeface="+mn-ea"/>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3" name="Rectángulo 2">
            <a:extLst>
              <a:ext uri="{FF2B5EF4-FFF2-40B4-BE49-F238E27FC236}">
                <a16:creationId xmlns:a16="http://schemas.microsoft.com/office/drawing/2014/main" id="{1B9F3A2E-2890-45E2-ABB4-F0B4FBBE2F41}"/>
              </a:ext>
            </a:extLst>
          </p:cNvPr>
          <p:cNvSpPr/>
          <p:nvPr/>
        </p:nvSpPr>
        <p:spPr>
          <a:xfrm>
            <a:off x="380592" y="1710556"/>
            <a:ext cx="11453599" cy="3785652"/>
          </a:xfrm>
          <a:prstGeom prst="rect">
            <a:avLst/>
          </a:prstGeom>
        </p:spPr>
        <p:txBody>
          <a:bodyPr wrap="square">
            <a:spAutoFit/>
          </a:bodyPr>
          <a:lstStyle/>
          <a:p>
            <a:pPr marL="285750" indent="-285750" algn="just">
              <a:buFont typeface="Arial" panose="020B0604020202020204" pitchFamily="34" charset="0"/>
              <a:buChar char="•"/>
            </a:pPr>
            <a:r>
              <a:rPr lang="es-EC" sz="2400" dirty="0"/>
              <a:t>El proceso de limpieza de texto, dentro del ámbito de </a:t>
            </a:r>
            <a:r>
              <a:rPr lang="es-EC" sz="2400" dirty="0" err="1"/>
              <a:t>text</a:t>
            </a:r>
            <a:r>
              <a:rPr lang="es-EC" sz="2400" dirty="0"/>
              <a:t> </a:t>
            </a:r>
            <a:r>
              <a:rPr lang="es-EC" sz="2400" dirty="0" err="1"/>
              <a:t>mining</a:t>
            </a:r>
            <a:r>
              <a:rPr lang="es-EC" sz="2400" dirty="0"/>
              <a:t>, consiste en eliminar del texto todo aquello que no aporte información sobre su temática, estructura o contenido. </a:t>
            </a:r>
          </a:p>
          <a:p>
            <a:pPr marL="285750" indent="-285750" algn="just">
              <a:buFont typeface="Arial" panose="020B0604020202020204" pitchFamily="34" charset="0"/>
              <a:buChar char="•"/>
            </a:pPr>
            <a:r>
              <a:rPr lang="es-EC" sz="2400" dirty="0"/>
              <a:t>No existe una única forma de hacerlo, depende en gran medida de la finalidad del análisis y de la fuente de la que proceda el texto. </a:t>
            </a:r>
          </a:p>
          <a:p>
            <a:pPr marL="285750" indent="-285750" algn="just">
              <a:buFont typeface="Arial" panose="020B0604020202020204" pitchFamily="34" charset="0"/>
              <a:buChar char="•"/>
            </a:pPr>
            <a:r>
              <a:rPr lang="es-EC" sz="2400" dirty="0"/>
              <a:t>Por ejemplo, en las redes sociales los usuarios pueden escribir de la forma que quieran, lo que suele resultar en un uso elevado de abreviaturas y signos de puntuación. </a:t>
            </a:r>
          </a:p>
          <a:p>
            <a:pPr marL="285750" indent="-285750" algn="just">
              <a:buFont typeface="Arial" panose="020B0604020202020204" pitchFamily="34" charset="0"/>
              <a:buChar char="•"/>
            </a:pPr>
            <a:r>
              <a:rPr lang="es-EC" sz="2400" dirty="0"/>
              <a:t>En este ejercicio, dado que los principales objetivos son estudiar el perfil lingüístico de los tres usuarios, identificar la autoría de los tweets y analizar el sentimiento que transmiten</a:t>
            </a:r>
          </a:p>
        </p:txBody>
      </p:sp>
      <p:pic>
        <p:nvPicPr>
          <p:cNvPr id="4" name="Imagen 3">
            <a:extLst>
              <a:ext uri="{FF2B5EF4-FFF2-40B4-BE49-F238E27FC236}">
                <a16:creationId xmlns:a16="http://schemas.microsoft.com/office/drawing/2014/main" id="{89EDBCB8-AE2F-9E6A-3508-787514B5C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883" y="5429944"/>
            <a:ext cx="1152525" cy="704850"/>
          </a:xfrm>
          <a:prstGeom prst="rect">
            <a:avLst/>
          </a:prstGeom>
        </p:spPr>
      </p:pic>
    </p:spTree>
    <p:extLst>
      <p:ext uri="{BB962C8B-B14F-4D97-AF65-F5344CB8AC3E}">
        <p14:creationId xmlns:p14="http://schemas.microsoft.com/office/powerpoint/2010/main" val="57045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cs typeface="Dubai Medium" panose="020B0603030403030204" pitchFamily="34" charset="-78"/>
              </a:rPr>
              <a:t>Limpieza de texto y </a:t>
            </a:r>
            <a:r>
              <a:rPr lang="es-MX" sz="4800" dirty="0" err="1">
                <a:solidFill>
                  <a:srgbClr val="008DC4"/>
                </a:solidFill>
                <a:cs typeface="Dubai Medium" panose="020B0603030403030204" pitchFamily="34" charset="-78"/>
              </a:rPr>
              <a:t>tokenización</a:t>
            </a:r>
            <a:endParaRPr lang="es-MX" sz="4800" dirty="0">
              <a:solidFill>
                <a:srgbClr val="008DC4"/>
              </a:solidFill>
              <a:latin typeface="+mn-lt"/>
              <a:ea typeface="+mn-ea"/>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3" name="Rectángulo 2">
            <a:extLst>
              <a:ext uri="{FF2B5EF4-FFF2-40B4-BE49-F238E27FC236}">
                <a16:creationId xmlns:a16="http://schemas.microsoft.com/office/drawing/2014/main" id="{EA52D0F2-FD6E-4B3B-B77D-84C91D41BF2B}"/>
              </a:ext>
            </a:extLst>
          </p:cNvPr>
          <p:cNvSpPr/>
          <p:nvPr/>
        </p:nvSpPr>
        <p:spPr>
          <a:xfrm>
            <a:off x="623455" y="1779361"/>
            <a:ext cx="10945090" cy="3847207"/>
          </a:xfrm>
          <a:prstGeom prst="rect">
            <a:avLst/>
          </a:prstGeom>
        </p:spPr>
        <p:txBody>
          <a:bodyPr wrap="square">
            <a:spAutoFit/>
          </a:bodyPr>
          <a:lstStyle/>
          <a:p>
            <a:pPr marL="285750" indent="-285750">
              <a:buFont typeface="Arial" panose="020B0604020202020204" pitchFamily="34" charset="0"/>
              <a:buChar char="•"/>
            </a:pPr>
            <a:r>
              <a:rPr lang="es-EC" sz="2400" dirty="0"/>
              <a:t>Se procede a eliminar:</a:t>
            </a:r>
          </a:p>
          <a:p>
            <a:pPr marL="742950" lvl="1" indent="-285750">
              <a:buFont typeface="Arial" panose="020B0604020202020204" pitchFamily="34" charset="0"/>
              <a:buChar char="•"/>
            </a:pPr>
            <a:r>
              <a:rPr lang="es-EC" sz="2400" dirty="0"/>
              <a:t>Patrones no informativos (</a:t>
            </a:r>
            <a:r>
              <a:rPr lang="es-EC" sz="2400" dirty="0" err="1"/>
              <a:t>urls</a:t>
            </a:r>
            <a:r>
              <a:rPr lang="es-EC" sz="2400" dirty="0"/>
              <a:t> de páginas web)</a:t>
            </a:r>
          </a:p>
          <a:p>
            <a:pPr marL="742950" lvl="1" indent="-285750">
              <a:buFont typeface="Arial" panose="020B0604020202020204" pitchFamily="34" charset="0"/>
              <a:buChar char="•"/>
            </a:pPr>
            <a:r>
              <a:rPr lang="es-EC" sz="2400" dirty="0"/>
              <a:t>Signos de puntuación</a:t>
            </a:r>
          </a:p>
          <a:p>
            <a:pPr marL="742950" lvl="1" indent="-285750">
              <a:buFont typeface="Arial" panose="020B0604020202020204" pitchFamily="34" charset="0"/>
              <a:buChar char="•"/>
            </a:pPr>
            <a:r>
              <a:rPr lang="es-EC" sz="2400" dirty="0"/>
              <a:t>Etiquetas HTML</a:t>
            </a:r>
          </a:p>
          <a:p>
            <a:pPr marL="742950" lvl="1" indent="-285750">
              <a:buFont typeface="Arial" panose="020B0604020202020204" pitchFamily="34" charset="0"/>
              <a:buChar char="•"/>
            </a:pPr>
            <a:r>
              <a:rPr lang="es-EC" sz="2400" dirty="0"/>
              <a:t>Caracteres sueltos</a:t>
            </a:r>
          </a:p>
          <a:p>
            <a:pPr marL="742950" lvl="1" indent="-285750">
              <a:buFont typeface="Arial" panose="020B0604020202020204" pitchFamily="34" charset="0"/>
              <a:buChar char="•"/>
            </a:pPr>
            <a:r>
              <a:rPr lang="es-EC" sz="2400" dirty="0"/>
              <a:t>Números</a:t>
            </a:r>
          </a:p>
          <a:p>
            <a:pPr marL="742950" lvl="1" indent="-285750">
              <a:buFont typeface="Arial" panose="020B0604020202020204" pitchFamily="34" charset="0"/>
              <a:buChar char="•"/>
            </a:pPr>
            <a:endParaRPr lang="es-EC" sz="2400" dirty="0"/>
          </a:p>
          <a:p>
            <a:pPr marL="285750" indent="-285750">
              <a:buFont typeface="Arial" panose="020B0604020202020204" pitchFamily="34" charset="0"/>
              <a:buChar char="•"/>
            </a:pPr>
            <a:r>
              <a:rPr lang="es-EC" sz="2800" b="1" dirty="0" err="1">
                <a:solidFill>
                  <a:schemeClr val="bg2">
                    <a:lumMod val="75000"/>
                  </a:schemeClr>
                </a:solidFill>
              </a:rPr>
              <a:t>Tokenizar</a:t>
            </a:r>
            <a:r>
              <a:rPr lang="es-EC" sz="2400" dirty="0"/>
              <a:t> un texto consiste en dividir el texto en las unidades que lo conforman, entendiendo por unidad el elemento más sencillo con significado propio para el análisis en cuestión, en este caso, las palabras.</a:t>
            </a:r>
          </a:p>
        </p:txBody>
      </p:sp>
      <p:pic>
        <p:nvPicPr>
          <p:cNvPr id="4" name="Imagen 3">
            <a:extLst>
              <a:ext uri="{FF2B5EF4-FFF2-40B4-BE49-F238E27FC236}">
                <a16:creationId xmlns:a16="http://schemas.microsoft.com/office/drawing/2014/main" id="{B83B063B-7E23-065D-4267-4A8E6C936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419" y="510077"/>
            <a:ext cx="1152525" cy="704850"/>
          </a:xfrm>
          <a:prstGeom prst="rect">
            <a:avLst/>
          </a:prstGeom>
        </p:spPr>
      </p:pic>
    </p:spTree>
    <p:extLst>
      <p:ext uri="{BB962C8B-B14F-4D97-AF65-F5344CB8AC3E}">
        <p14:creationId xmlns:p14="http://schemas.microsoft.com/office/powerpoint/2010/main" val="1848680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n-US" sz="4300" dirty="0" err="1">
                <a:solidFill>
                  <a:srgbClr val="008DC4"/>
                </a:solidFill>
                <a:latin typeface="+mn-lt"/>
                <a:ea typeface="+mn-ea"/>
                <a:cs typeface="Dubai Medium" panose="020B0603030403030204" pitchFamily="34" charset="-78"/>
              </a:rPr>
              <a:t>Analisis</a:t>
            </a:r>
            <a:r>
              <a:rPr lang="en-US" sz="4300" dirty="0">
                <a:solidFill>
                  <a:srgbClr val="008DC4"/>
                </a:solidFill>
                <a:latin typeface="+mn-lt"/>
                <a:ea typeface="+mn-ea"/>
                <a:cs typeface="Dubai Medium" panose="020B0603030403030204" pitchFamily="34" charset="-78"/>
              </a:rPr>
              <a:t> de </a:t>
            </a:r>
            <a:r>
              <a:rPr lang="en-US" sz="4300" dirty="0" err="1">
                <a:solidFill>
                  <a:srgbClr val="008DC4"/>
                </a:solidFill>
                <a:latin typeface="+mn-lt"/>
                <a:ea typeface="+mn-ea"/>
                <a:cs typeface="Dubai Medium" panose="020B0603030403030204" pitchFamily="34" charset="-78"/>
              </a:rPr>
              <a:t>Sentimiento</a:t>
            </a:r>
            <a:endParaRPr lang="en-US" sz="4300" dirty="0">
              <a:solidFill>
                <a:srgbClr val="008DC4"/>
              </a:solidFill>
              <a:latin typeface="+mn-lt"/>
              <a:ea typeface="+mn-ea"/>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3" name="Rectángulo 2">
            <a:extLst>
              <a:ext uri="{FF2B5EF4-FFF2-40B4-BE49-F238E27FC236}">
                <a16:creationId xmlns:a16="http://schemas.microsoft.com/office/drawing/2014/main" id="{23FA53AE-3B91-449D-85A9-AB7CBB629DD9}"/>
              </a:ext>
            </a:extLst>
          </p:cNvPr>
          <p:cNvSpPr/>
          <p:nvPr/>
        </p:nvSpPr>
        <p:spPr>
          <a:xfrm>
            <a:off x="520721" y="1451371"/>
            <a:ext cx="11150558" cy="3970318"/>
          </a:xfrm>
          <a:prstGeom prst="rect">
            <a:avLst/>
          </a:prstGeom>
        </p:spPr>
        <p:txBody>
          <a:bodyPr wrap="square">
            <a:spAutoFit/>
          </a:bodyPr>
          <a:lstStyle/>
          <a:p>
            <a:pPr marL="285750" indent="-285750">
              <a:buFont typeface="Arial" panose="020B0604020202020204" pitchFamily="34" charset="0"/>
              <a:buChar char="•"/>
            </a:pPr>
            <a:r>
              <a:rPr lang="es-MX" sz="2800" dirty="0"/>
              <a:t>Una forma de analizar el sentimiento de un de un texto es considerando su sentimiento como el la suma de los sentimientos de cada una de las palabras que lo forman. </a:t>
            </a:r>
          </a:p>
          <a:p>
            <a:pPr marL="285750" indent="-285750">
              <a:buFont typeface="Arial" panose="020B0604020202020204" pitchFamily="34" charset="0"/>
              <a:buChar char="•"/>
            </a:pPr>
            <a:r>
              <a:rPr lang="es-MX" sz="2800" dirty="0"/>
              <a:t>Esta no es la única forma abordar el análisis de sentimientos, pero consigue un buen equilibro entre complejidad y resultados.</a:t>
            </a:r>
          </a:p>
          <a:p>
            <a:pPr marL="285750" indent="-285750">
              <a:buFont typeface="Arial" panose="020B0604020202020204" pitchFamily="34" charset="0"/>
              <a:buChar char="•"/>
            </a:pPr>
            <a:r>
              <a:rPr lang="es-MX" sz="2800" dirty="0"/>
              <a:t>Para llevar a cabo esta aproximación es necesario disponer de un diccionario en el que se asocie a cada palabra un sentimiento o nivel de sentimiento. </a:t>
            </a:r>
          </a:p>
          <a:p>
            <a:pPr marL="285750" indent="-285750">
              <a:buFont typeface="Arial" panose="020B0604020202020204" pitchFamily="34" charset="0"/>
              <a:buChar char="•"/>
            </a:pPr>
            <a:r>
              <a:rPr lang="es-MX" sz="2800" dirty="0"/>
              <a:t>A estos diccionarios también se les conoce como </a:t>
            </a:r>
            <a:r>
              <a:rPr lang="es-MX" sz="2800" dirty="0" err="1"/>
              <a:t>sentiment</a:t>
            </a:r>
            <a:r>
              <a:rPr lang="es-MX" sz="2800" dirty="0"/>
              <a:t> </a:t>
            </a:r>
            <a:r>
              <a:rPr lang="es-MX" sz="2800" dirty="0" err="1"/>
              <a:t>lexicon</a:t>
            </a:r>
            <a:r>
              <a:rPr lang="es-MX" sz="2800" dirty="0"/>
              <a:t>.</a:t>
            </a:r>
          </a:p>
        </p:txBody>
      </p:sp>
      <p:pic>
        <p:nvPicPr>
          <p:cNvPr id="4" name="Imagen 3">
            <a:extLst>
              <a:ext uri="{FF2B5EF4-FFF2-40B4-BE49-F238E27FC236}">
                <a16:creationId xmlns:a16="http://schemas.microsoft.com/office/drawing/2014/main" id="{CCAD6057-6695-BDE8-0C56-D41E793E0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3072" y="5446901"/>
            <a:ext cx="1152525" cy="704850"/>
          </a:xfrm>
          <a:prstGeom prst="rect">
            <a:avLst/>
          </a:prstGeom>
        </p:spPr>
      </p:pic>
    </p:spTree>
    <p:extLst>
      <p:ext uri="{BB962C8B-B14F-4D97-AF65-F5344CB8AC3E}">
        <p14:creationId xmlns:p14="http://schemas.microsoft.com/office/powerpoint/2010/main" val="157192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3E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Gráfico&#10;&#10;Descripción generada automáticamente">
            <a:extLst>
              <a:ext uri="{FF2B5EF4-FFF2-40B4-BE49-F238E27FC236}">
                <a16:creationId xmlns:a16="http://schemas.microsoft.com/office/drawing/2014/main" id="{242C743E-AE01-880B-F161-416304646507}"/>
              </a:ext>
            </a:extLst>
          </p:cNvPr>
          <p:cNvPicPr>
            <a:picLocks noChangeAspect="1"/>
          </p:cNvPicPr>
          <p:nvPr/>
        </p:nvPicPr>
        <p:blipFill>
          <a:blip r:embed="rId2"/>
          <a:stretch>
            <a:fillRect/>
          </a:stretch>
        </p:blipFill>
        <p:spPr>
          <a:xfrm>
            <a:off x="1251595" y="643467"/>
            <a:ext cx="9688809" cy="5571066"/>
          </a:xfrm>
          <a:prstGeom prst="rect">
            <a:avLst/>
          </a:prstGeom>
        </p:spPr>
      </p:pic>
    </p:spTree>
    <p:extLst>
      <p:ext uri="{BB962C8B-B14F-4D97-AF65-F5344CB8AC3E}">
        <p14:creationId xmlns:p14="http://schemas.microsoft.com/office/powerpoint/2010/main" val="393242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BDE5F7F-3CF6-152D-CF67-229D38891EAD}"/>
              </a:ext>
            </a:extLst>
          </p:cNvPr>
          <p:cNvPicPr>
            <a:picLocks noChangeAspect="1"/>
          </p:cNvPicPr>
          <p:nvPr/>
        </p:nvPicPr>
        <p:blipFill>
          <a:blip r:embed="rId2"/>
          <a:stretch>
            <a:fillRect/>
          </a:stretch>
        </p:blipFill>
        <p:spPr>
          <a:xfrm>
            <a:off x="0" y="250825"/>
            <a:ext cx="12192000" cy="6356350"/>
          </a:xfrm>
          <a:prstGeom prst="rect">
            <a:avLst/>
          </a:prstGeom>
        </p:spPr>
      </p:pic>
    </p:spTree>
    <p:extLst>
      <p:ext uri="{BB962C8B-B14F-4D97-AF65-F5344CB8AC3E}">
        <p14:creationId xmlns:p14="http://schemas.microsoft.com/office/powerpoint/2010/main" val="142586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8A6F8CB-BA07-835E-3CD4-0F2103AAF034}"/>
              </a:ext>
            </a:extLst>
          </p:cNvPr>
          <p:cNvPicPr>
            <a:picLocks noChangeAspect="1"/>
          </p:cNvPicPr>
          <p:nvPr/>
        </p:nvPicPr>
        <p:blipFill>
          <a:blip r:embed="rId2"/>
          <a:stretch>
            <a:fillRect/>
          </a:stretch>
        </p:blipFill>
        <p:spPr>
          <a:xfrm>
            <a:off x="701964" y="75691"/>
            <a:ext cx="10695709" cy="6765037"/>
          </a:xfrm>
          <a:prstGeom prst="rect">
            <a:avLst/>
          </a:prstGeom>
        </p:spPr>
      </p:pic>
    </p:spTree>
    <p:extLst>
      <p:ext uri="{BB962C8B-B14F-4D97-AF65-F5344CB8AC3E}">
        <p14:creationId xmlns:p14="http://schemas.microsoft.com/office/powerpoint/2010/main" val="356067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5739D84-860A-455B-6177-C0D077B69654}"/>
              </a:ext>
            </a:extLst>
          </p:cNvPr>
          <p:cNvPicPr>
            <a:picLocks noChangeAspect="1"/>
          </p:cNvPicPr>
          <p:nvPr/>
        </p:nvPicPr>
        <p:blipFill>
          <a:blip r:embed="rId2"/>
          <a:stretch>
            <a:fillRect/>
          </a:stretch>
        </p:blipFill>
        <p:spPr>
          <a:xfrm>
            <a:off x="0" y="250825"/>
            <a:ext cx="12192000" cy="6356350"/>
          </a:xfrm>
          <a:prstGeom prst="rect">
            <a:avLst/>
          </a:prstGeom>
        </p:spPr>
      </p:pic>
    </p:spTree>
    <p:extLst>
      <p:ext uri="{BB962C8B-B14F-4D97-AF65-F5344CB8AC3E}">
        <p14:creationId xmlns:p14="http://schemas.microsoft.com/office/powerpoint/2010/main" val="248374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5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39AE5503-079E-7E42-5E86-1F0F5FA4CB6A}"/>
              </a:ext>
            </a:extLst>
          </p:cNvPr>
          <p:cNvPicPr>
            <a:picLocks noChangeAspect="1"/>
          </p:cNvPicPr>
          <p:nvPr/>
        </p:nvPicPr>
        <p:blipFill>
          <a:blip r:embed="rId2"/>
          <a:stretch>
            <a:fillRect/>
          </a:stretch>
        </p:blipFill>
        <p:spPr>
          <a:xfrm>
            <a:off x="1230439" y="643467"/>
            <a:ext cx="9731122" cy="5571066"/>
          </a:xfrm>
          <a:prstGeom prst="rect">
            <a:avLst/>
          </a:prstGeom>
        </p:spPr>
      </p:pic>
    </p:spTree>
    <p:extLst>
      <p:ext uri="{BB962C8B-B14F-4D97-AF65-F5344CB8AC3E}">
        <p14:creationId xmlns:p14="http://schemas.microsoft.com/office/powerpoint/2010/main" val="231094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15125B2-C889-7ACF-D897-88CFF3C07E91}"/>
              </a:ext>
            </a:extLst>
          </p:cNvPr>
          <p:cNvPicPr>
            <a:picLocks noChangeAspect="1"/>
          </p:cNvPicPr>
          <p:nvPr/>
        </p:nvPicPr>
        <p:blipFill>
          <a:blip r:embed="rId2"/>
          <a:stretch>
            <a:fillRect/>
          </a:stretch>
        </p:blipFill>
        <p:spPr>
          <a:xfrm>
            <a:off x="0" y="250825"/>
            <a:ext cx="12192000" cy="6356350"/>
          </a:xfrm>
          <a:prstGeom prst="rect">
            <a:avLst/>
          </a:prstGeom>
        </p:spPr>
      </p:pic>
    </p:spTree>
    <p:extLst>
      <p:ext uri="{BB962C8B-B14F-4D97-AF65-F5344CB8AC3E}">
        <p14:creationId xmlns:p14="http://schemas.microsoft.com/office/powerpoint/2010/main" val="278545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246718B-F892-C3F6-70D4-7265704AFA6D}"/>
              </a:ext>
            </a:extLst>
          </p:cNvPr>
          <p:cNvPicPr>
            <a:picLocks noChangeAspect="1"/>
          </p:cNvPicPr>
          <p:nvPr/>
        </p:nvPicPr>
        <p:blipFill>
          <a:blip r:embed="rId2"/>
          <a:stretch>
            <a:fillRect/>
          </a:stretch>
        </p:blipFill>
        <p:spPr>
          <a:xfrm>
            <a:off x="0" y="250825"/>
            <a:ext cx="12192000" cy="6356350"/>
          </a:xfrm>
          <a:prstGeom prst="rect">
            <a:avLst/>
          </a:prstGeom>
        </p:spPr>
      </p:pic>
    </p:spTree>
    <p:extLst>
      <p:ext uri="{BB962C8B-B14F-4D97-AF65-F5344CB8AC3E}">
        <p14:creationId xmlns:p14="http://schemas.microsoft.com/office/powerpoint/2010/main" val="186386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 name="CuadroTexto 3">
            <a:extLst>
              <a:ext uri="{FF2B5EF4-FFF2-40B4-BE49-F238E27FC236}">
                <a16:creationId xmlns:a16="http://schemas.microsoft.com/office/drawing/2014/main" id="{30B4557D-C926-4666-8417-762DF145655F}"/>
              </a:ext>
            </a:extLst>
          </p:cNvPr>
          <p:cNvSpPr txBox="1"/>
          <p:nvPr/>
        </p:nvSpPr>
        <p:spPr>
          <a:xfrm>
            <a:off x="1222373" y="518460"/>
            <a:ext cx="2856744" cy="584647"/>
          </a:xfrm>
          <a:prstGeom prst="rect">
            <a:avLst/>
          </a:prstGeom>
          <a:noFill/>
        </p:spPr>
        <p:txBody>
          <a:bodyPr wrap="none" rtlCol="0">
            <a:spAutoFit/>
          </a:bodyPr>
          <a:lstStyle/>
          <a:p>
            <a:r>
              <a:rPr lang="es-EC" sz="3199" dirty="0"/>
              <a:t>Roberto Esteves</a:t>
            </a:r>
          </a:p>
        </p:txBody>
      </p:sp>
      <p:pic>
        <p:nvPicPr>
          <p:cNvPr id="6" name="Imagen 5">
            <a:extLst>
              <a:ext uri="{FF2B5EF4-FFF2-40B4-BE49-F238E27FC236}">
                <a16:creationId xmlns:a16="http://schemas.microsoft.com/office/drawing/2014/main" id="{78BF8119-75CD-42D2-B26D-74A984D52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94" y="0"/>
            <a:ext cx="6844399" cy="6853539"/>
          </a:xfrm>
          <a:prstGeom prst="rect">
            <a:avLst/>
          </a:prstGeom>
        </p:spPr>
      </p:pic>
      <p:sp>
        <p:nvSpPr>
          <p:cNvPr id="8" name="Rectángulo 7">
            <a:extLst>
              <a:ext uri="{FF2B5EF4-FFF2-40B4-BE49-F238E27FC236}">
                <a16:creationId xmlns:a16="http://schemas.microsoft.com/office/drawing/2014/main" id="{272F74F8-DE3D-4D35-9960-9323B598A6E4}"/>
              </a:ext>
            </a:extLst>
          </p:cNvPr>
          <p:cNvSpPr/>
          <p:nvPr/>
        </p:nvSpPr>
        <p:spPr>
          <a:xfrm>
            <a:off x="6705205" y="2231"/>
            <a:ext cx="5482831" cy="6853539"/>
          </a:xfrm>
          <a:prstGeom prst="rect">
            <a:avLst/>
          </a:prstGeom>
          <a:solidFill>
            <a:srgbClr val="603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399"/>
          </a:p>
        </p:txBody>
      </p:sp>
      <p:sp>
        <p:nvSpPr>
          <p:cNvPr id="9" name="Rectángulo 8">
            <a:extLst>
              <a:ext uri="{FF2B5EF4-FFF2-40B4-BE49-F238E27FC236}">
                <a16:creationId xmlns:a16="http://schemas.microsoft.com/office/drawing/2014/main" id="{F3A814A2-F905-48DF-BE34-65EA7DF7018F}"/>
              </a:ext>
            </a:extLst>
          </p:cNvPr>
          <p:cNvSpPr/>
          <p:nvPr/>
        </p:nvSpPr>
        <p:spPr>
          <a:xfrm>
            <a:off x="4918544" y="92060"/>
            <a:ext cx="7269491" cy="6737998"/>
          </a:xfrm>
          <a:prstGeom prst="rect">
            <a:avLst/>
          </a:prstGeom>
          <a:noFill/>
        </p:spPr>
        <p:txBody>
          <a:bodyPr wrap="square">
            <a:spAutoFit/>
          </a:bodyPr>
          <a:lstStyle/>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Sub director de la SEE Núcleo del Guayas</a:t>
            </a: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SMCP – POCP – IMCP – DTCP – DMCP - SFCP </a:t>
            </a:r>
          </a:p>
          <a:p>
            <a:pPr marL="989913" lvl="1" indent="-380736">
              <a:buFont typeface="Arial" panose="020B0604020202020204" pitchFamily="34" charset="0"/>
              <a:buChar char="•"/>
            </a:pPr>
            <a:r>
              <a:rPr lang="es-EC" sz="2399" dirty="0" err="1">
                <a:solidFill>
                  <a:schemeClr val="bg1"/>
                </a:solidFill>
                <a:latin typeface="Roboto" panose="02000000000000000000" pitchFamily="2" charset="0"/>
                <a:ea typeface="Roboto" panose="02000000000000000000" pitchFamily="2" charset="0"/>
              </a:rPr>
              <a:t>Design</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Thinking</a:t>
            </a:r>
            <a:r>
              <a:rPr lang="es-EC" sz="2399" dirty="0">
                <a:solidFill>
                  <a:schemeClr val="bg1"/>
                </a:solidFill>
                <a:latin typeface="Roboto" panose="02000000000000000000" pitchFamily="2" charset="0"/>
                <a:ea typeface="Roboto" panose="02000000000000000000" pitchFamily="2" charset="0"/>
              </a:rPr>
              <a:t> ESAN – IBM  - PLATZI – Casa Grande </a:t>
            </a: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Certificado </a:t>
            </a:r>
            <a:r>
              <a:rPr lang="es-EC" sz="2399" dirty="0" err="1">
                <a:solidFill>
                  <a:schemeClr val="bg1"/>
                </a:solidFill>
                <a:latin typeface="Roboto" panose="02000000000000000000" pitchFamily="2" charset="0"/>
                <a:ea typeface="Roboto" panose="02000000000000000000" pitchFamily="2" charset="0"/>
              </a:rPr>
              <a:t>Hello</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Design</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Thinking</a:t>
            </a:r>
            <a:r>
              <a:rPr lang="es-EC" sz="2399" dirty="0">
                <a:solidFill>
                  <a:schemeClr val="bg1"/>
                </a:solidFill>
                <a:latin typeface="Roboto" panose="02000000000000000000" pitchFamily="2" charset="0"/>
                <a:ea typeface="Roboto" panose="02000000000000000000" pitchFamily="2" charset="0"/>
              </a:rPr>
              <a:t> - IDEO</a:t>
            </a: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Director </a:t>
            </a:r>
            <a:r>
              <a:rPr lang="es-EC" sz="2399" dirty="0" err="1">
                <a:solidFill>
                  <a:schemeClr val="bg1"/>
                </a:solidFill>
                <a:latin typeface="Roboto" panose="02000000000000000000" pitchFamily="2" charset="0"/>
                <a:ea typeface="Roboto" panose="02000000000000000000" pitchFamily="2" charset="0"/>
              </a:rPr>
              <a:t>WakeupBrain</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Academy</a:t>
            </a:r>
            <a:r>
              <a:rPr lang="es-EC" sz="2399" dirty="0">
                <a:solidFill>
                  <a:schemeClr val="bg1"/>
                </a:solidFill>
                <a:latin typeface="Roboto" panose="02000000000000000000" pitchFamily="2" charset="0"/>
                <a:ea typeface="Roboto" panose="02000000000000000000" pitchFamily="2" charset="0"/>
              </a:rPr>
              <a:t> Ecuador</a:t>
            </a: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Data </a:t>
            </a:r>
            <a:r>
              <a:rPr lang="es-EC" sz="2399" dirty="0" err="1">
                <a:solidFill>
                  <a:schemeClr val="bg1"/>
                </a:solidFill>
                <a:latin typeface="Roboto" panose="02000000000000000000" pitchFamily="2" charset="0"/>
                <a:ea typeface="Roboto" panose="02000000000000000000" pitchFamily="2" charset="0"/>
              </a:rPr>
              <a:t>Science</a:t>
            </a:r>
            <a:r>
              <a:rPr lang="es-EC" sz="2399" dirty="0">
                <a:solidFill>
                  <a:schemeClr val="bg1"/>
                </a:solidFill>
                <a:latin typeface="Roboto" panose="02000000000000000000" pitchFamily="2" charset="0"/>
                <a:ea typeface="Roboto" panose="02000000000000000000" pitchFamily="2" charset="0"/>
              </a:rPr>
              <a:t> certificado IBM, SEE, </a:t>
            </a:r>
            <a:r>
              <a:rPr lang="es-EC" sz="2399" dirty="0" err="1">
                <a:solidFill>
                  <a:schemeClr val="bg1"/>
                </a:solidFill>
                <a:latin typeface="Roboto" panose="02000000000000000000" pitchFamily="2" charset="0"/>
                <a:ea typeface="Roboto" panose="02000000000000000000" pitchFamily="2" charset="0"/>
              </a:rPr>
              <a:t>Platzi</a:t>
            </a:r>
            <a:endParaRPr lang="es-EC" sz="2399" dirty="0">
              <a:solidFill>
                <a:schemeClr val="bg1"/>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s-EC" sz="2399" dirty="0" err="1">
                <a:solidFill>
                  <a:schemeClr val="bg1"/>
                </a:solidFill>
                <a:latin typeface="Roboto" panose="02000000000000000000" pitchFamily="2" charset="0"/>
                <a:ea typeface="Roboto" panose="02000000000000000000" pitchFamily="2" charset="0"/>
              </a:rPr>
              <a:t>Fellow</a:t>
            </a:r>
            <a:r>
              <a:rPr lang="es-EC" sz="2399" dirty="0">
                <a:solidFill>
                  <a:schemeClr val="bg1"/>
                </a:solidFill>
                <a:latin typeface="Roboto" panose="02000000000000000000" pitchFamily="2" charset="0"/>
                <a:ea typeface="Roboto" panose="02000000000000000000" pitchFamily="2" charset="0"/>
              </a:rPr>
              <a:t> AI </a:t>
            </a:r>
            <a:r>
              <a:rPr lang="es-EC" sz="2399" dirty="0" err="1">
                <a:solidFill>
                  <a:schemeClr val="bg1"/>
                </a:solidFill>
                <a:latin typeface="Roboto" panose="02000000000000000000" pitchFamily="2" charset="0"/>
                <a:ea typeface="Roboto" panose="02000000000000000000" pitchFamily="2" charset="0"/>
              </a:rPr>
              <a:t>Saturday</a:t>
            </a:r>
            <a:r>
              <a:rPr lang="es-EC" sz="2399" dirty="0">
                <a:solidFill>
                  <a:schemeClr val="bg1"/>
                </a:solidFill>
                <a:latin typeface="Roboto" panose="02000000000000000000" pitchFamily="2" charset="0"/>
                <a:ea typeface="Roboto" panose="02000000000000000000" pitchFamily="2" charset="0"/>
              </a:rPr>
              <a:t>.</a:t>
            </a:r>
          </a:p>
          <a:p>
            <a:pPr marL="989913" lvl="1" indent="-380736">
              <a:buFont typeface="Arial" panose="020B0604020202020204" pitchFamily="34" charset="0"/>
              <a:buChar char="•"/>
            </a:pPr>
            <a:r>
              <a:rPr lang="en-US" sz="2399" dirty="0">
                <a:solidFill>
                  <a:schemeClr val="bg1"/>
                </a:solidFill>
                <a:latin typeface="Roboto" panose="02000000000000000000" pitchFamily="2" charset="0"/>
                <a:ea typeface="Roboto" panose="02000000000000000000" pitchFamily="2" charset="0"/>
              </a:rPr>
              <a:t>Nanodegree Data Science - NPL Udacity</a:t>
            </a:r>
          </a:p>
          <a:p>
            <a:pPr marL="989913" lvl="1" indent="-380736">
              <a:buFont typeface="Arial" panose="020B0604020202020204" pitchFamily="34" charset="0"/>
              <a:buChar char="•"/>
            </a:pPr>
            <a:r>
              <a:rPr lang="en-US" sz="2399" dirty="0">
                <a:solidFill>
                  <a:schemeClr val="bg1"/>
                </a:solidFill>
                <a:latin typeface="Roboto" panose="02000000000000000000" pitchFamily="2" charset="0"/>
                <a:ea typeface="Roboto" panose="02000000000000000000" pitchFamily="2" charset="0"/>
              </a:rPr>
              <a:t>Marketing Digital INDEG – TEC Monterrey – IDE</a:t>
            </a:r>
          </a:p>
          <a:p>
            <a:pPr marL="989913" lvl="1" indent="-380736">
              <a:buFont typeface="Arial" panose="020B0604020202020204" pitchFamily="34" charset="0"/>
              <a:buChar char="•"/>
            </a:pPr>
            <a:r>
              <a:rPr lang="en-US" sz="2399" dirty="0">
                <a:solidFill>
                  <a:schemeClr val="bg1"/>
                </a:solidFill>
                <a:latin typeface="Roboto" panose="02000000000000000000" pitchFamily="2" charset="0"/>
                <a:ea typeface="Roboto" panose="02000000000000000000" pitchFamily="2" charset="0"/>
              </a:rPr>
              <a:t>Consultor </a:t>
            </a:r>
            <a:r>
              <a:rPr lang="en-US" sz="2399" dirty="0" err="1">
                <a:solidFill>
                  <a:schemeClr val="bg1"/>
                </a:solidFill>
                <a:latin typeface="Roboto" panose="02000000000000000000" pitchFamily="2" charset="0"/>
                <a:ea typeface="Roboto" panose="02000000000000000000" pitchFamily="2" charset="0"/>
              </a:rPr>
              <a:t>Fundapi</a:t>
            </a:r>
            <a:endParaRPr lang="en-US" sz="2399" dirty="0">
              <a:solidFill>
                <a:schemeClr val="bg1"/>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Subgerente</a:t>
            </a:r>
            <a:r>
              <a:rPr lang="en-US" sz="2399" dirty="0">
                <a:solidFill>
                  <a:srgbClr val="FFFF00"/>
                </a:solidFill>
                <a:latin typeface="Roboto" panose="02000000000000000000" pitchFamily="2" charset="0"/>
                <a:ea typeface="Roboto" panose="02000000000000000000" pitchFamily="2" charset="0"/>
              </a:rPr>
              <a:t> de </a:t>
            </a:r>
            <a:r>
              <a:rPr lang="en-US" sz="2399" dirty="0" err="1">
                <a:solidFill>
                  <a:srgbClr val="FFFF00"/>
                </a:solidFill>
                <a:latin typeface="Roboto" panose="02000000000000000000" pitchFamily="2" charset="0"/>
                <a:ea typeface="Roboto" panose="02000000000000000000" pitchFamily="2" charset="0"/>
              </a:rPr>
              <a:t>Mercadeo</a:t>
            </a:r>
            <a:r>
              <a:rPr lang="en-US" sz="2399" dirty="0">
                <a:solidFill>
                  <a:srgbClr val="FFFF00"/>
                </a:solidFill>
                <a:latin typeface="Roboto" panose="02000000000000000000" pitchFamily="2" charset="0"/>
                <a:ea typeface="Roboto" panose="02000000000000000000" pitchFamily="2" charset="0"/>
              </a:rPr>
              <a:t> Banco Guayaquil</a:t>
            </a: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Gerente</a:t>
            </a:r>
            <a:r>
              <a:rPr lang="en-US" sz="2399" dirty="0">
                <a:solidFill>
                  <a:srgbClr val="FFFF00"/>
                </a:solidFill>
                <a:latin typeface="Roboto" panose="02000000000000000000" pitchFamily="2" charset="0"/>
                <a:ea typeface="Roboto" panose="02000000000000000000" pitchFamily="2" charset="0"/>
              </a:rPr>
              <a:t> de TI Grupo </a:t>
            </a:r>
            <a:r>
              <a:rPr lang="en-US" sz="2399" dirty="0" err="1">
                <a:solidFill>
                  <a:srgbClr val="FFFF00"/>
                </a:solidFill>
                <a:latin typeface="Roboto" panose="02000000000000000000" pitchFamily="2" charset="0"/>
                <a:ea typeface="Roboto" panose="02000000000000000000" pitchFamily="2" charset="0"/>
              </a:rPr>
              <a:t>Granasa</a:t>
            </a:r>
            <a:endParaRPr lang="en-US" sz="2399" dirty="0">
              <a:solidFill>
                <a:srgbClr val="FFFF00"/>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Gerente</a:t>
            </a:r>
            <a:r>
              <a:rPr lang="en-US" sz="2399" dirty="0">
                <a:solidFill>
                  <a:srgbClr val="FFFF00"/>
                </a:solidFill>
                <a:latin typeface="Roboto" panose="02000000000000000000" pitchFamily="2" charset="0"/>
                <a:ea typeface="Roboto" panose="02000000000000000000" pitchFamily="2" charset="0"/>
              </a:rPr>
              <a:t> de </a:t>
            </a:r>
            <a:r>
              <a:rPr lang="en-US" sz="2399" dirty="0" err="1">
                <a:solidFill>
                  <a:srgbClr val="FFFF00"/>
                </a:solidFill>
                <a:latin typeface="Roboto" panose="02000000000000000000" pitchFamily="2" charset="0"/>
                <a:ea typeface="Roboto" panose="02000000000000000000" pitchFamily="2" charset="0"/>
              </a:rPr>
              <a:t>Innovación</a:t>
            </a:r>
            <a:r>
              <a:rPr lang="en-US" sz="2399" dirty="0">
                <a:solidFill>
                  <a:srgbClr val="FFFF00"/>
                </a:solidFill>
                <a:latin typeface="Roboto" panose="02000000000000000000" pitchFamily="2" charset="0"/>
                <a:ea typeface="Roboto" panose="02000000000000000000" pitchFamily="2" charset="0"/>
              </a:rPr>
              <a:t> Eclipdata</a:t>
            </a: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Gerente</a:t>
            </a:r>
            <a:r>
              <a:rPr lang="en-US" sz="2399" dirty="0">
                <a:solidFill>
                  <a:srgbClr val="FFFF00"/>
                </a:solidFill>
                <a:latin typeface="Roboto" panose="02000000000000000000" pitchFamily="2" charset="0"/>
                <a:ea typeface="Roboto" panose="02000000000000000000" pitchFamily="2" charset="0"/>
              </a:rPr>
              <a:t> General </a:t>
            </a:r>
            <a:r>
              <a:rPr lang="en-US" sz="2399" dirty="0" err="1">
                <a:solidFill>
                  <a:srgbClr val="FFFF00"/>
                </a:solidFill>
                <a:latin typeface="Roboto" panose="02000000000000000000" pitchFamily="2" charset="0"/>
                <a:ea typeface="Roboto" panose="02000000000000000000" pitchFamily="2" charset="0"/>
              </a:rPr>
              <a:t>Masapp</a:t>
            </a:r>
            <a:endParaRPr lang="en-US" sz="2399" dirty="0">
              <a:solidFill>
                <a:srgbClr val="FFFF00"/>
              </a:solidFill>
              <a:latin typeface="Roboto" panose="02000000000000000000" pitchFamily="2" charset="0"/>
              <a:ea typeface="Roboto" panose="02000000000000000000" pitchFamily="2" charset="0"/>
            </a:endParaRPr>
          </a:p>
          <a:p>
            <a:pPr marL="609178" lvl="1"/>
            <a:endParaRPr lang="es-EC" sz="2399"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6751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895D30-6463-06D9-AC8D-0DAC4A730CC6}"/>
              </a:ext>
            </a:extLst>
          </p:cNvPr>
          <p:cNvPicPr>
            <a:picLocks noChangeAspect="1"/>
          </p:cNvPicPr>
          <p:nvPr/>
        </p:nvPicPr>
        <p:blipFill>
          <a:blip r:embed="rId2"/>
          <a:stretch>
            <a:fillRect/>
          </a:stretch>
        </p:blipFill>
        <p:spPr>
          <a:xfrm>
            <a:off x="0" y="250825"/>
            <a:ext cx="12192000" cy="6356350"/>
          </a:xfrm>
          <a:prstGeom prst="rect">
            <a:avLst/>
          </a:prstGeom>
        </p:spPr>
      </p:pic>
    </p:spTree>
    <p:extLst>
      <p:ext uri="{BB962C8B-B14F-4D97-AF65-F5344CB8AC3E}">
        <p14:creationId xmlns:p14="http://schemas.microsoft.com/office/powerpoint/2010/main" val="184896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5F7D2-12CE-ADB6-7894-B1921AB82527}"/>
              </a:ext>
            </a:extLst>
          </p:cNvPr>
          <p:cNvSpPr>
            <a:spLocks noGrp="1"/>
          </p:cNvSpPr>
          <p:nvPr>
            <p:ph type="title"/>
          </p:nvPr>
        </p:nvSpPr>
        <p:spPr>
          <a:xfrm>
            <a:off x="953610" y="2103437"/>
            <a:ext cx="10515600" cy="1325563"/>
          </a:xfrm>
        </p:spPr>
        <p:txBody>
          <a:bodyPr/>
          <a:lstStyle/>
          <a:p>
            <a:r>
              <a:rPr lang="es-EC" dirty="0"/>
              <a:t>https://masapp.shinyapps.io/Asobancos/</a:t>
            </a:r>
          </a:p>
        </p:txBody>
      </p:sp>
    </p:spTree>
    <p:extLst>
      <p:ext uri="{BB962C8B-B14F-4D97-AF65-F5344CB8AC3E}">
        <p14:creationId xmlns:p14="http://schemas.microsoft.com/office/powerpoint/2010/main" val="2775076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7D6DE-0238-5567-2716-AAB1164FE5A6}"/>
              </a:ext>
            </a:extLst>
          </p:cNvPr>
          <p:cNvSpPr>
            <a:spLocks noGrp="1"/>
          </p:cNvSpPr>
          <p:nvPr>
            <p:ph type="title"/>
          </p:nvPr>
        </p:nvSpPr>
        <p:spPr>
          <a:xfrm>
            <a:off x="926977" y="2469133"/>
            <a:ext cx="10515600" cy="1325563"/>
          </a:xfrm>
        </p:spPr>
        <p:txBody>
          <a:bodyPr/>
          <a:lstStyle/>
          <a:p>
            <a:r>
              <a:rPr lang="es-EC" dirty="0"/>
              <a:t>https://restevesd-streamlit-app1-279jne.streamlitapp.com/</a:t>
            </a:r>
          </a:p>
        </p:txBody>
      </p:sp>
    </p:spTree>
    <p:extLst>
      <p:ext uri="{BB962C8B-B14F-4D97-AF65-F5344CB8AC3E}">
        <p14:creationId xmlns:p14="http://schemas.microsoft.com/office/powerpoint/2010/main" val="1435254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E62CB-78F7-BF89-DE3F-626D5253010A}"/>
              </a:ext>
            </a:extLst>
          </p:cNvPr>
          <p:cNvSpPr>
            <a:spLocks noGrp="1"/>
          </p:cNvSpPr>
          <p:nvPr>
            <p:ph type="title"/>
          </p:nvPr>
        </p:nvSpPr>
        <p:spPr>
          <a:xfrm>
            <a:off x="838200" y="2766218"/>
            <a:ext cx="10515600" cy="1325563"/>
          </a:xfrm>
        </p:spPr>
        <p:txBody>
          <a:bodyPr/>
          <a:lstStyle/>
          <a:p>
            <a:r>
              <a:rPr lang="es-EC"/>
              <a:t>https://restevesd-clasificador-app-kh2fa9.streamlitapp.com/</a:t>
            </a:r>
          </a:p>
        </p:txBody>
      </p:sp>
    </p:spTree>
    <p:extLst>
      <p:ext uri="{BB962C8B-B14F-4D97-AF65-F5344CB8AC3E}">
        <p14:creationId xmlns:p14="http://schemas.microsoft.com/office/powerpoint/2010/main" val="1335287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DA35EF7D-BB48-471E-B87D-5F286E27E39D}"/>
              </a:ext>
            </a:extLst>
          </p:cNvPr>
          <p:cNvSpPr txBox="1"/>
          <p:nvPr/>
        </p:nvSpPr>
        <p:spPr>
          <a:xfrm>
            <a:off x="3269630" y="1481618"/>
            <a:ext cx="2119426" cy="307777"/>
          </a:xfrm>
          <a:prstGeom prst="rect">
            <a:avLst/>
          </a:prstGeom>
          <a:noFill/>
        </p:spPr>
        <p:txBody>
          <a:bodyPr wrap="none" rtlCol="0">
            <a:spAutoFit/>
          </a:bodyPr>
          <a:lstStyle/>
          <a:p>
            <a:r>
              <a:rPr lang="es-EC" sz="1400" dirty="0"/>
              <a:t>@</a:t>
            </a:r>
            <a:r>
              <a:rPr lang="es-EC" sz="1400" dirty="0" err="1"/>
              <a:t>roberto.esteves.delgado</a:t>
            </a:r>
            <a:endParaRPr lang="es-EC" sz="1400" dirty="0"/>
          </a:p>
        </p:txBody>
      </p:sp>
      <p:pic>
        <p:nvPicPr>
          <p:cNvPr id="17" name="Gráfico 16">
            <a:extLst>
              <a:ext uri="{FF2B5EF4-FFF2-40B4-BE49-F238E27FC236}">
                <a16:creationId xmlns:a16="http://schemas.microsoft.com/office/drawing/2014/main" id="{47DA2098-AE82-420E-AEB2-903E7A08E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0315" y="2785039"/>
            <a:ext cx="1050031" cy="1050031"/>
          </a:xfrm>
          <a:prstGeom prst="rect">
            <a:avLst/>
          </a:prstGeom>
        </p:spPr>
      </p:pic>
      <p:pic>
        <p:nvPicPr>
          <p:cNvPr id="18" name="Gráfico 17">
            <a:extLst>
              <a:ext uri="{FF2B5EF4-FFF2-40B4-BE49-F238E27FC236}">
                <a16:creationId xmlns:a16="http://schemas.microsoft.com/office/drawing/2014/main" id="{5897798F-C68C-4856-9314-ED32D26064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6254" y="2831175"/>
            <a:ext cx="1050031" cy="1050031"/>
          </a:xfrm>
          <a:prstGeom prst="rect">
            <a:avLst/>
          </a:prstGeom>
        </p:spPr>
      </p:pic>
      <p:pic>
        <p:nvPicPr>
          <p:cNvPr id="19" name="Gráfico 18">
            <a:extLst>
              <a:ext uri="{FF2B5EF4-FFF2-40B4-BE49-F238E27FC236}">
                <a16:creationId xmlns:a16="http://schemas.microsoft.com/office/drawing/2014/main" id="{9199B5D2-67FD-4A63-BAF6-326E2B3A2A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93659" y="1245946"/>
            <a:ext cx="1050031" cy="1050031"/>
          </a:xfrm>
          <a:prstGeom prst="rect">
            <a:avLst/>
          </a:prstGeom>
        </p:spPr>
      </p:pic>
      <p:pic>
        <p:nvPicPr>
          <p:cNvPr id="20" name="Gráfico 19">
            <a:extLst>
              <a:ext uri="{FF2B5EF4-FFF2-40B4-BE49-F238E27FC236}">
                <a16:creationId xmlns:a16="http://schemas.microsoft.com/office/drawing/2014/main" id="{9C2C14C7-B54E-4A37-8EDA-37E62FA5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97547" y="1137278"/>
            <a:ext cx="1050029" cy="1050029"/>
          </a:xfrm>
          <a:prstGeom prst="rect">
            <a:avLst/>
          </a:prstGeom>
        </p:spPr>
      </p:pic>
      <p:sp>
        <p:nvSpPr>
          <p:cNvPr id="21" name="Rectángulo 20">
            <a:extLst>
              <a:ext uri="{FF2B5EF4-FFF2-40B4-BE49-F238E27FC236}">
                <a16:creationId xmlns:a16="http://schemas.microsoft.com/office/drawing/2014/main" id="{80732668-A105-4F63-A973-3FF38B581D10}"/>
              </a:ext>
            </a:extLst>
          </p:cNvPr>
          <p:cNvSpPr/>
          <p:nvPr/>
        </p:nvSpPr>
        <p:spPr>
          <a:xfrm>
            <a:off x="8243671" y="3107805"/>
            <a:ext cx="1526123" cy="307777"/>
          </a:xfrm>
          <a:prstGeom prst="rect">
            <a:avLst/>
          </a:prstGeom>
        </p:spPr>
        <p:txBody>
          <a:bodyPr wrap="square">
            <a:spAutoFit/>
          </a:bodyPr>
          <a:lstStyle/>
          <a:p>
            <a:r>
              <a:rPr lang="es-EC" sz="1400" dirty="0"/>
              <a:t>/in/</a:t>
            </a:r>
            <a:r>
              <a:rPr lang="es-EC" sz="1400" dirty="0" err="1"/>
              <a:t>restevesd</a:t>
            </a:r>
            <a:r>
              <a:rPr lang="es-EC" sz="1400" dirty="0"/>
              <a:t>/</a:t>
            </a:r>
          </a:p>
        </p:txBody>
      </p:sp>
      <p:sp>
        <p:nvSpPr>
          <p:cNvPr id="22" name="Rectángulo 21">
            <a:extLst>
              <a:ext uri="{FF2B5EF4-FFF2-40B4-BE49-F238E27FC236}">
                <a16:creationId xmlns:a16="http://schemas.microsoft.com/office/drawing/2014/main" id="{7FE9D9BF-C977-4BDA-8C1B-B50A57C5C0F9}"/>
              </a:ext>
            </a:extLst>
          </p:cNvPr>
          <p:cNvSpPr/>
          <p:nvPr/>
        </p:nvSpPr>
        <p:spPr>
          <a:xfrm>
            <a:off x="8254963" y="1481618"/>
            <a:ext cx="860235" cy="307777"/>
          </a:xfrm>
          <a:prstGeom prst="rect">
            <a:avLst/>
          </a:prstGeom>
        </p:spPr>
        <p:txBody>
          <a:bodyPr wrap="none">
            <a:spAutoFit/>
          </a:bodyPr>
          <a:lstStyle/>
          <a:p>
            <a:r>
              <a:rPr lang="es-EC" sz="1400" dirty="0"/>
              <a:t>/</a:t>
            </a:r>
            <a:r>
              <a:rPr lang="es-EC" sz="1400" dirty="0" err="1"/>
              <a:t>resteves</a:t>
            </a:r>
            <a:endParaRPr lang="es-EC" sz="1400" dirty="0"/>
          </a:p>
        </p:txBody>
      </p:sp>
      <p:sp>
        <p:nvSpPr>
          <p:cNvPr id="23" name="Rectángulo 22">
            <a:extLst>
              <a:ext uri="{FF2B5EF4-FFF2-40B4-BE49-F238E27FC236}">
                <a16:creationId xmlns:a16="http://schemas.microsoft.com/office/drawing/2014/main" id="{5288F8DF-39AA-418F-B396-A93FD63B0D75}"/>
              </a:ext>
            </a:extLst>
          </p:cNvPr>
          <p:cNvSpPr/>
          <p:nvPr/>
        </p:nvSpPr>
        <p:spPr>
          <a:xfrm>
            <a:off x="3539609" y="3107806"/>
            <a:ext cx="1046184" cy="307777"/>
          </a:xfrm>
          <a:prstGeom prst="rect">
            <a:avLst/>
          </a:prstGeom>
        </p:spPr>
        <p:txBody>
          <a:bodyPr wrap="none">
            <a:spAutoFit/>
          </a:bodyPr>
          <a:lstStyle/>
          <a:p>
            <a:r>
              <a:rPr lang="es-EC" sz="1400" dirty="0"/>
              <a:t>@</a:t>
            </a:r>
            <a:r>
              <a:rPr lang="es-EC" sz="1400" dirty="0" err="1"/>
              <a:t>restevesd</a:t>
            </a:r>
            <a:endParaRPr lang="es-EC" sz="1400" dirty="0"/>
          </a:p>
        </p:txBody>
      </p:sp>
      <p:sp>
        <p:nvSpPr>
          <p:cNvPr id="2" name="Rectángulo 1">
            <a:extLst>
              <a:ext uri="{FF2B5EF4-FFF2-40B4-BE49-F238E27FC236}">
                <a16:creationId xmlns:a16="http://schemas.microsoft.com/office/drawing/2014/main" id="{6A4CBA19-A869-4E47-B8E4-03C17A32B11C}"/>
              </a:ext>
            </a:extLst>
          </p:cNvPr>
          <p:cNvSpPr/>
          <p:nvPr/>
        </p:nvSpPr>
        <p:spPr>
          <a:xfrm>
            <a:off x="8190680" y="4880811"/>
            <a:ext cx="2823849" cy="307777"/>
          </a:xfrm>
          <a:prstGeom prst="rect">
            <a:avLst/>
          </a:prstGeom>
        </p:spPr>
        <p:txBody>
          <a:bodyPr wrap="square">
            <a:spAutoFit/>
          </a:bodyPr>
          <a:lstStyle/>
          <a:p>
            <a:r>
              <a:rPr lang="es-EC" sz="1400" dirty="0">
                <a:hlinkClick r:id="rId10"/>
              </a:rPr>
              <a:t>https</a:t>
            </a:r>
            <a:r>
              <a:rPr lang="es-EC" sz="1400" dirty="0">
                <a:hlinkClick r:id="rId10">
                  <a:extLst>
                    <a:ext uri="{A12FA001-AC4F-418D-AE19-62706E023703}">
                      <ahyp:hlinkClr xmlns:ahyp="http://schemas.microsoft.com/office/drawing/2018/hyperlinkcolor" val="tx"/>
                    </a:ext>
                  </a:extLst>
                </a:hlinkClick>
              </a:rPr>
              <a:t>://</a:t>
            </a:r>
            <a:r>
              <a:rPr lang="es-EC" sz="1400" dirty="0">
                <a:hlinkClick r:id="rId10"/>
              </a:rPr>
              <a:t>medium.com/@restevesd</a:t>
            </a:r>
            <a:endParaRPr lang="es-EC" sz="1400" dirty="0"/>
          </a:p>
        </p:txBody>
      </p:sp>
      <p:sp>
        <p:nvSpPr>
          <p:cNvPr id="3" name="Rectángulo 2">
            <a:extLst>
              <a:ext uri="{FF2B5EF4-FFF2-40B4-BE49-F238E27FC236}">
                <a16:creationId xmlns:a16="http://schemas.microsoft.com/office/drawing/2014/main" id="{536B22BD-4F4B-43D2-8B1D-1E49424EDA76}"/>
              </a:ext>
            </a:extLst>
          </p:cNvPr>
          <p:cNvSpPr/>
          <p:nvPr/>
        </p:nvSpPr>
        <p:spPr>
          <a:xfrm>
            <a:off x="3539610" y="4773090"/>
            <a:ext cx="2918031" cy="523220"/>
          </a:xfrm>
          <a:prstGeom prst="rect">
            <a:avLst/>
          </a:prstGeom>
        </p:spPr>
        <p:txBody>
          <a:bodyPr wrap="square">
            <a:spAutoFit/>
          </a:bodyPr>
          <a:lstStyle/>
          <a:p>
            <a:r>
              <a:rPr lang="es-EC" sz="1400" dirty="0">
                <a:hlinkClick r:id="rId11"/>
              </a:rPr>
              <a:t>https://open.spotify.com/show/0DTEMygX8IVzq5OocKJXo3</a:t>
            </a:r>
            <a:endParaRPr lang="es-EC" sz="1400" dirty="0"/>
          </a:p>
        </p:txBody>
      </p:sp>
      <p:pic>
        <p:nvPicPr>
          <p:cNvPr id="2050" name="Picture 2">
            <a:extLst>
              <a:ext uri="{FF2B5EF4-FFF2-40B4-BE49-F238E27FC236}">
                <a16:creationId xmlns:a16="http://schemas.microsoft.com/office/drawing/2014/main" id="{D3515D9B-EDDB-4D48-9431-A847F070C9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7546" y="4525074"/>
            <a:ext cx="1050031" cy="10500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og, medium, medium logo icon">
            <a:extLst>
              <a:ext uri="{FF2B5EF4-FFF2-40B4-BE49-F238E27FC236}">
                <a16:creationId xmlns:a16="http://schemas.microsoft.com/office/drawing/2014/main" id="{E2A14A17-98B5-48FE-B617-7A5C3FCD58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90314" y="4562025"/>
            <a:ext cx="1050031" cy="105003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21490B36-ED45-7242-071D-A12ACC96902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37789" y="5982157"/>
            <a:ext cx="1152525" cy="704850"/>
          </a:xfrm>
          <a:prstGeom prst="rect">
            <a:avLst/>
          </a:prstGeom>
        </p:spPr>
      </p:pic>
    </p:spTree>
    <p:extLst>
      <p:ext uri="{BB962C8B-B14F-4D97-AF65-F5344CB8AC3E}">
        <p14:creationId xmlns:p14="http://schemas.microsoft.com/office/powerpoint/2010/main" val="2605707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8827910" y="0"/>
            <a:ext cx="336408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a:off x="-187597" y="0"/>
            <a:ext cx="9042400"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5565422" y="3235906"/>
            <a:ext cx="6400800" cy="1401448"/>
          </a:xfrm>
        </p:spPr>
        <p:txBody>
          <a:bodyPr anchor="t">
            <a:normAutofit/>
          </a:bodyPr>
          <a:lstStyle/>
          <a:p>
            <a:pPr algn="r"/>
            <a:r>
              <a:rPr lang="es-US" sz="4400" dirty="0">
                <a:solidFill>
                  <a:srgbClr val="000000"/>
                </a:solidFill>
                <a:latin typeface="Dubai" panose="020B0503030403030204" pitchFamily="34" charset="-78"/>
                <a:cs typeface="Dubai" panose="020B0503030403030204" pitchFamily="34" charset="-78"/>
              </a:rPr>
              <a:t>Análisis de Redes Sociales</a:t>
            </a:r>
            <a:endParaRPr lang="en-US" sz="4400" dirty="0">
              <a:solidFill>
                <a:srgbClr val="000000"/>
              </a:solidFill>
              <a:latin typeface="Dubai" panose="020B0503030403030204" pitchFamily="34" charset="-78"/>
              <a:cs typeface="Dubai" panose="020B05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6100848" y="2397075"/>
            <a:ext cx="5791200" cy="838831"/>
          </a:xfrm>
        </p:spPr>
        <p:txBody>
          <a:bodyPr anchor="b">
            <a:normAutofit/>
          </a:bodyPr>
          <a:lstStyle/>
          <a:p>
            <a:r>
              <a:rPr lang="es-US" dirty="0">
                <a:solidFill>
                  <a:schemeClr val="accent1">
                    <a:lumMod val="75000"/>
                  </a:schemeClr>
                </a:solidFill>
                <a:latin typeface="Dubai Medium" panose="020B0603030403030204" pitchFamily="34" charset="-78"/>
                <a:cs typeface="Dubai Medium" panose="020B0603030403030204" pitchFamily="34" charset="-78"/>
              </a:rPr>
              <a:t>| Guayaquil 2022 |</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10" name="Rectángulo: esquinas redondeadas 9">
            <a:extLst>
              <a:ext uri="{FF2B5EF4-FFF2-40B4-BE49-F238E27FC236}">
                <a16:creationId xmlns:a16="http://schemas.microsoft.com/office/drawing/2014/main" id="{45C48810-8A25-460D-9074-6462A0E098D9}"/>
              </a:ext>
            </a:extLst>
          </p:cNvPr>
          <p:cNvSpPr/>
          <p:nvPr/>
        </p:nvSpPr>
        <p:spPr>
          <a:xfrm>
            <a:off x="-201920" y="26994"/>
            <a:ext cx="12393428" cy="6857999"/>
          </a:xfrm>
          <a:prstGeom prst="roundRect">
            <a:avLst>
              <a:gd name="adj" fmla="val 0"/>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n 13">
            <a:extLst>
              <a:ext uri="{FF2B5EF4-FFF2-40B4-BE49-F238E27FC236}">
                <a16:creationId xmlns:a16="http://schemas.microsoft.com/office/drawing/2014/main" id="{9A126928-F4E0-4621-8543-B05843508F24}"/>
              </a:ext>
            </a:extLst>
          </p:cNvPr>
          <p:cNvPicPr>
            <a:picLocks noChangeAspect="1"/>
          </p:cNvPicPr>
          <p:nvPr/>
        </p:nvPicPr>
        <p:blipFill rotWithShape="1">
          <a:blip r:embed="rId3">
            <a:clrChange>
              <a:clrFrom>
                <a:srgbClr val="FFFFFF"/>
              </a:clrFrom>
              <a:clrTo>
                <a:srgbClr val="FFFFFF">
                  <a:alpha val="0"/>
                </a:srgbClr>
              </a:clrTo>
            </a:clrChange>
          </a:blip>
          <a:srcRect l="16942" t="18180" r="21529" b="14896"/>
          <a:stretch/>
        </p:blipFill>
        <p:spPr>
          <a:xfrm>
            <a:off x="8402988" y="5495320"/>
            <a:ext cx="1186920" cy="1290976"/>
          </a:xfrm>
          <a:prstGeom prst="rect">
            <a:avLst/>
          </a:prstGeom>
          <a:effectLst/>
        </p:spPr>
      </p:pic>
      <p:sp>
        <p:nvSpPr>
          <p:cNvPr id="15" name="CuadroTexto 14">
            <a:extLst>
              <a:ext uri="{FF2B5EF4-FFF2-40B4-BE49-F238E27FC236}">
                <a16:creationId xmlns:a16="http://schemas.microsoft.com/office/drawing/2014/main" id="{15D7A236-4C68-4319-B32A-CF78A1F4EDFF}"/>
              </a:ext>
            </a:extLst>
          </p:cNvPr>
          <p:cNvSpPr txBox="1"/>
          <p:nvPr/>
        </p:nvSpPr>
        <p:spPr>
          <a:xfrm>
            <a:off x="4292079" y="4637354"/>
            <a:ext cx="3601499" cy="1169551"/>
          </a:xfrm>
          <a:prstGeom prst="rect">
            <a:avLst/>
          </a:prstGeom>
          <a:noFill/>
        </p:spPr>
        <p:txBody>
          <a:bodyPr wrap="none" rtlCol="0">
            <a:spAutoFit/>
          </a:bodyPr>
          <a:lstStyle/>
          <a:p>
            <a:r>
              <a:rPr lang="es-US" sz="7000" b="1" dirty="0">
                <a:latin typeface="Dubai" panose="020B0503030403030204" pitchFamily="34" charset="-78"/>
                <a:cs typeface="Dubai" panose="020B0503030403030204" pitchFamily="34" charset="-78"/>
              </a:rPr>
              <a:t>¡Gracias!</a:t>
            </a:r>
            <a:endParaRPr lang="en-US" sz="70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59820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DA35EF7D-BB48-471E-B87D-5F286E27E39D}"/>
              </a:ext>
            </a:extLst>
          </p:cNvPr>
          <p:cNvSpPr txBox="1"/>
          <p:nvPr/>
        </p:nvSpPr>
        <p:spPr>
          <a:xfrm>
            <a:off x="3269630" y="1481618"/>
            <a:ext cx="2119426" cy="307777"/>
          </a:xfrm>
          <a:prstGeom prst="rect">
            <a:avLst/>
          </a:prstGeom>
          <a:noFill/>
        </p:spPr>
        <p:txBody>
          <a:bodyPr wrap="none" rtlCol="0">
            <a:spAutoFit/>
          </a:bodyPr>
          <a:lstStyle/>
          <a:p>
            <a:r>
              <a:rPr lang="es-EC" sz="1400" dirty="0"/>
              <a:t>@</a:t>
            </a:r>
            <a:r>
              <a:rPr lang="es-EC" sz="1400" dirty="0" err="1"/>
              <a:t>roberto.esteves.delgado</a:t>
            </a:r>
            <a:endParaRPr lang="es-EC" sz="1400" dirty="0"/>
          </a:p>
        </p:txBody>
      </p:sp>
      <p:pic>
        <p:nvPicPr>
          <p:cNvPr id="17" name="Gráfico 16">
            <a:extLst>
              <a:ext uri="{FF2B5EF4-FFF2-40B4-BE49-F238E27FC236}">
                <a16:creationId xmlns:a16="http://schemas.microsoft.com/office/drawing/2014/main" id="{47DA2098-AE82-420E-AEB2-903E7A08E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0315" y="2785039"/>
            <a:ext cx="1050031" cy="1050031"/>
          </a:xfrm>
          <a:prstGeom prst="rect">
            <a:avLst/>
          </a:prstGeom>
        </p:spPr>
      </p:pic>
      <p:pic>
        <p:nvPicPr>
          <p:cNvPr id="18" name="Gráfico 17">
            <a:extLst>
              <a:ext uri="{FF2B5EF4-FFF2-40B4-BE49-F238E27FC236}">
                <a16:creationId xmlns:a16="http://schemas.microsoft.com/office/drawing/2014/main" id="{5897798F-C68C-4856-9314-ED32D26064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6254" y="2831175"/>
            <a:ext cx="1050031" cy="1050031"/>
          </a:xfrm>
          <a:prstGeom prst="rect">
            <a:avLst/>
          </a:prstGeom>
        </p:spPr>
      </p:pic>
      <p:pic>
        <p:nvPicPr>
          <p:cNvPr id="19" name="Gráfico 18">
            <a:extLst>
              <a:ext uri="{FF2B5EF4-FFF2-40B4-BE49-F238E27FC236}">
                <a16:creationId xmlns:a16="http://schemas.microsoft.com/office/drawing/2014/main" id="{9199B5D2-67FD-4A63-BAF6-326E2B3A2A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93659" y="1245946"/>
            <a:ext cx="1050031" cy="1050031"/>
          </a:xfrm>
          <a:prstGeom prst="rect">
            <a:avLst/>
          </a:prstGeom>
        </p:spPr>
      </p:pic>
      <p:pic>
        <p:nvPicPr>
          <p:cNvPr id="20" name="Gráfico 19">
            <a:extLst>
              <a:ext uri="{FF2B5EF4-FFF2-40B4-BE49-F238E27FC236}">
                <a16:creationId xmlns:a16="http://schemas.microsoft.com/office/drawing/2014/main" id="{9C2C14C7-B54E-4A37-8EDA-37E62FA5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97547" y="1137278"/>
            <a:ext cx="1050029" cy="1050029"/>
          </a:xfrm>
          <a:prstGeom prst="rect">
            <a:avLst/>
          </a:prstGeom>
        </p:spPr>
      </p:pic>
      <p:sp>
        <p:nvSpPr>
          <p:cNvPr id="21" name="Rectángulo 20">
            <a:extLst>
              <a:ext uri="{FF2B5EF4-FFF2-40B4-BE49-F238E27FC236}">
                <a16:creationId xmlns:a16="http://schemas.microsoft.com/office/drawing/2014/main" id="{80732668-A105-4F63-A973-3FF38B581D10}"/>
              </a:ext>
            </a:extLst>
          </p:cNvPr>
          <p:cNvSpPr/>
          <p:nvPr/>
        </p:nvSpPr>
        <p:spPr>
          <a:xfrm>
            <a:off x="8243671" y="3107805"/>
            <a:ext cx="1526123" cy="307777"/>
          </a:xfrm>
          <a:prstGeom prst="rect">
            <a:avLst/>
          </a:prstGeom>
        </p:spPr>
        <p:txBody>
          <a:bodyPr wrap="square">
            <a:spAutoFit/>
          </a:bodyPr>
          <a:lstStyle/>
          <a:p>
            <a:r>
              <a:rPr lang="es-EC" sz="1400" dirty="0"/>
              <a:t>/in/</a:t>
            </a:r>
            <a:r>
              <a:rPr lang="es-EC" sz="1400" dirty="0" err="1"/>
              <a:t>restevesd</a:t>
            </a:r>
            <a:r>
              <a:rPr lang="es-EC" sz="1400" dirty="0"/>
              <a:t>/</a:t>
            </a:r>
          </a:p>
        </p:txBody>
      </p:sp>
      <p:sp>
        <p:nvSpPr>
          <p:cNvPr id="22" name="Rectángulo 21">
            <a:extLst>
              <a:ext uri="{FF2B5EF4-FFF2-40B4-BE49-F238E27FC236}">
                <a16:creationId xmlns:a16="http://schemas.microsoft.com/office/drawing/2014/main" id="{7FE9D9BF-C977-4BDA-8C1B-B50A57C5C0F9}"/>
              </a:ext>
            </a:extLst>
          </p:cNvPr>
          <p:cNvSpPr/>
          <p:nvPr/>
        </p:nvSpPr>
        <p:spPr>
          <a:xfrm>
            <a:off x="8254963" y="1481618"/>
            <a:ext cx="860235" cy="307777"/>
          </a:xfrm>
          <a:prstGeom prst="rect">
            <a:avLst/>
          </a:prstGeom>
        </p:spPr>
        <p:txBody>
          <a:bodyPr wrap="none">
            <a:spAutoFit/>
          </a:bodyPr>
          <a:lstStyle/>
          <a:p>
            <a:r>
              <a:rPr lang="es-EC" sz="1400" dirty="0"/>
              <a:t>/</a:t>
            </a:r>
            <a:r>
              <a:rPr lang="es-EC" sz="1400" dirty="0" err="1"/>
              <a:t>resteves</a:t>
            </a:r>
            <a:endParaRPr lang="es-EC" sz="1400" dirty="0"/>
          </a:p>
        </p:txBody>
      </p:sp>
      <p:sp>
        <p:nvSpPr>
          <p:cNvPr id="23" name="Rectángulo 22">
            <a:extLst>
              <a:ext uri="{FF2B5EF4-FFF2-40B4-BE49-F238E27FC236}">
                <a16:creationId xmlns:a16="http://schemas.microsoft.com/office/drawing/2014/main" id="{5288F8DF-39AA-418F-B396-A93FD63B0D75}"/>
              </a:ext>
            </a:extLst>
          </p:cNvPr>
          <p:cNvSpPr/>
          <p:nvPr/>
        </p:nvSpPr>
        <p:spPr>
          <a:xfrm>
            <a:off x="3539609" y="3107806"/>
            <a:ext cx="1046184" cy="307777"/>
          </a:xfrm>
          <a:prstGeom prst="rect">
            <a:avLst/>
          </a:prstGeom>
        </p:spPr>
        <p:txBody>
          <a:bodyPr wrap="none">
            <a:spAutoFit/>
          </a:bodyPr>
          <a:lstStyle/>
          <a:p>
            <a:r>
              <a:rPr lang="es-EC" sz="1400" dirty="0"/>
              <a:t>@</a:t>
            </a:r>
            <a:r>
              <a:rPr lang="es-EC" sz="1400" dirty="0" err="1"/>
              <a:t>restevesd</a:t>
            </a:r>
            <a:endParaRPr lang="es-EC" sz="1400" dirty="0"/>
          </a:p>
        </p:txBody>
      </p:sp>
      <p:sp>
        <p:nvSpPr>
          <p:cNvPr id="2" name="Rectángulo 1">
            <a:extLst>
              <a:ext uri="{FF2B5EF4-FFF2-40B4-BE49-F238E27FC236}">
                <a16:creationId xmlns:a16="http://schemas.microsoft.com/office/drawing/2014/main" id="{6A4CBA19-A869-4E47-B8E4-03C17A32B11C}"/>
              </a:ext>
            </a:extLst>
          </p:cNvPr>
          <p:cNvSpPr/>
          <p:nvPr/>
        </p:nvSpPr>
        <p:spPr>
          <a:xfrm>
            <a:off x="8190680" y="4880811"/>
            <a:ext cx="2823849" cy="307777"/>
          </a:xfrm>
          <a:prstGeom prst="rect">
            <a:avLst/>
          </a:prstGeom>
        </p:spPr>
        <p:txBody>
          <a:bodyPr wrap="square">
            <a:spAutoFit/>
          </a:bodyPr>
          <a:lstStyle/>
          <a:p>
            <a:r>
              <a:rPr lang="es-EC" sz="1400" dirty="0">
                <a:hlinkClick r:id="rId10"/>
              </a:rPr>
              <a:t>https</a:t>
            </a:r>
            <a:r>
              <a:rPr lang="es-EC" sz="1400" dirty="0">
                <a:hlinkClick r:id="rId10">
                  <a:extLst>
                    <a:ext uri="{A12FA001-AC4F-418D-AE19-62706E023703}">
                      <ahyp:hlinkClr xmlns:ahyp="http://schemas.microsoft.com/office/drawing/2018/hyperlinkcolor" val="tx"/>
                    </a:ext>
                  </a:extLst>
                </a:hlinkClick>
              </a:rPr>
              <a:t>://</a:t>
            </a:r>
            <a:r>
              <a:rPr lang="es-EC" sz="1400" dirty="0">
                <a:hlinkClick r:id="rId10"/>
              </a:rPr>
              <a:t>medium.com/@restevesd</a:t>
            </a:r>
            <a:endParaRPr lang="es-EC" sz="1400" dirty="0"/>
          </a:p>
        </p:txBody>
      </p:sp>
      <p:sp>
        <p:nvSpPr>
          <p:cNvPr id="3" name="Rectángulo 2">
            <a:extLst>
              <a:ext uri="{FF2B5EF4-FFF2-40B4-BE49-F238E27FC236}">
                <a16:creationId xmlns:a16="http://schemas.microsoft.com/office/drawing/2014/main" id="{536B22BD-4F4B-43D2-8B1D-1E49424EDA76}"/>
              </a:ext>
            </a:extLst>
          </p:cNvPr>
          <p:cNvSpPr/>
          <p:nvPr/>
        </p:nvSpPr>
        <p:spPr>
          <a:xfrm>
            <a:off x="3539610" y="4773090"/>
            <a:ext cx="2918031" cy="523220"/>
          </a:xfrm>
          <a:prstGeom prst="rect">
            <a:avLst/>
          </a:prstGeom>
        </p:spPr>
        <p:txBody>
          <a:bodyPr wrap="square">
            <a:spAutoFit/>
          </a:bodyPr>
          <a:lstStyle/>
          <a:p>
            <a:r>
              <a:rPr lang="es-EC" sz="1400" dirty="0">
                <a:hlinkClick r:id="rId11"/>
              </a:rPr>
              <a:t>https://open.spotify.com/show/0DTEMygX8IVzq5OocKJXo3</a:t>
            </a:r>
            <a:endParaRPr lang="es-EC" sz="1400" dirty="0"/>
          </a:p>
        </p:txBody>
      </p:sp>
      <p:pic>
        <p:nvPicPr>
          <p:cNvPr id="2050" name="Picture 2">
            <a:extLst>
              <a:ext uri="{FF2B5EF4-FFF2-40B4-BE49-F238E27FC236}">
                <a16:creationId xmlns:a16="http://schemas.microsoft.com/office/drawing/2014/main" id="{D3515D9B-EDDB-4D48-9431-A847F070C9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7546" y="4525074"/>
            <a:ext cx="1050031" cy="10500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og, medium, medium logo icon">
            <a:extLst>
              <a:ext uri="{FF2B5EF4-FFF2-40B4-BE49-F238E27FC236}">
                <a16:creationId xmlns:a16="http://schemas.microsoft.com/office/drawing/2014/main" id="{E2A14A17-98B5-48FE-B617-7A5C3FCD58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90314" y="4562025"/>
            <a:ext cx="1050031" cy="105003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19305204-0F3B-9424-02ED-B0EC5AB6AC4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42152" y="253476"/>
            <a:ext cx="1152525" cy="704850"/>
          </a:xfrm>
          <a:prstGeom prst="rect">
            <a:avLst/>
          </a:prstGeom>
        </p:spPr>
      </p:pic>
    </p:spTree>
    <p:extLst>
      <p:ext uri="{BB962C8B-B14F-4D97-AF65-F5344CB8AC3E}">
        <p14:creationId xmlns:p14="http://schemas.microsoft.com/office/powerpoint/2010/main" val="152463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latin typeface="+mn-lt"/>
                <a:ea typeface="+mn-ea"/>
                <a:cs typeface="Dubai Medium" panose="020B0603030403030204" pitchFamily="34" charset="-78"/>
              </a:rPr>
              <a:t>Investigando con social media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843950"/>
            <a:ext cx="11044541" cy="2739211"/>
          </a:xfrm>
          <a:prstGeom prst="rect">
            <a:avLst/>
          </a:prstGeom>
          <a:noFill/>
        </p:spPr>
        <p:txBody>
          <a:bodyPr wrap="square" rtlCol="0">
            <a:spAutoFit/>
          </a:bodyPr>
          <a:lstStyle/>
          <a:p>
            <a:pPr algn="just"/>
            <a:r>
              <a:rPr lang="es-MX" sz="3200" b="1" dirty="0">
                <a:solidFill>
                  <a:schemeClr val="bg2">
                    <a:lumMod val="75000"/>
                  </a:schemeClr>
                </a:solidFill>
              </a:rPr>
              <a:t>Twitter</a:t>
            </a:r>
            <a:r>
              <a:rPr lang="es-MX" sz="2000" dirty="0"/>
              <a:t> es actualmente una dinámica e ingente fuente de contenidos que, dada su popularidad e impacto, se ha convertido en la principal fuente de información para estudios de Social Media </a:t>
            </a:r>
            <a:r>
              <a:rPr lang="es-MX" sz="2000" dirty="0" err="1"/>
              <a:t>Analytics</a:t>
            </a:r>
            <a:r>
              <a:rPr lang="es-MX" sz="2000" dirty="0"/>
              <a:t>. </a:t>
            </a:r>
          </a:p>
          <a:p>
            <a:pPr algn="just"/>
            <a:endParaRPr lang="es-MX" sz="2000" dirty="0"/>
          </a:p>
          <a:p>
            <a:pPr algn="just"/>
            <a:r>
              <a:rPr lang="es-MX" sz="2000" dirty="0"/>
              <a:t>Análisis de reputación de empresas, productos o personalidades, estudios de impacto relacionados con marketing, extracción de opiniones y predicción de tendencias son sólo algunos ejemplos de aplicaciones. </a:t>
            </a:r>
          </a:p>
          <a:p>
            <a:pPr algn="just"/>
            <a:endParaRPr lang="es-MX" sz="2000" dirty="0"/>
          </a:p>
          <a:p>
            <a:pPr algn="just"/>
            <a:r>
              <a:rPr lang="es-MX" sz="2000" dirty="0"/>
              <a:t>Este taller pretende servir de introducción al análisis de texto y procesamiento de lenguaje natural con R. </a:t>
            </a:r>
            <a:endParaRPr lang="es-EC" sz="2000" dirty="0"/>
          </a:p>
        </p:txBody>
      </p:sp>
      <p:pic>
        <p:nvPicPr>
          <p:cNvPr id="3" name="Imagen 2">
            <a:extLst>
              <a:ext uri="{FF2B5EF4-FFF2-40B4-BE49-F238E27FC236}">
                <a16:creationId xmlns:a16="http://schemas.microsoft.com/office/drawing/2014/main" id="{B371BB94-359B-6A9C-13CA-C7EACB254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7742" y="5472113"/>
            <a:ext cx="1152525" cy="704850"/>
          </a:xfrm>
          <a:prstGeom prst="rect">
            <a:avLst/>
          </a:prstGeom>
        </p:spPr>
      </p:pic>
    </p:spTree>
    <p:extLst>
      <p:ext uri="{BB962C8B-B14F-4D97-AF65-F5344CB8AC3E}">
        <p14:creationId xmlns:p14="http://schemas.microsoft.com/office/powerpoint/2010/main" val="82335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Autofit/>
          </a:bodyPr>
          <a:lstStyle/>
          <a:p>
            <a:pPr algn="ctr"/>
            <a:r>
              <a:rPr lang="es-MX" sz="2800" dirty="0">
                <a:solidFill>
                  <a:schemeClr val="bg2">
                    <a:lumMod val="75000"/>
                  </a:schemeClr>
                </a:solidFill>
                <a:latin typeface="Helvetica Neue"/>
              </a:rPr>
              <a:t>Los desafíos de trabajar con información redes sociales</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3" name="Rectángulo 2">
            <a:extLst>
              <a:ext uri="{FF2B5EF4-FFF2-40B4-BE49-F238E27FC236}">
                <a16:creationId xmlns:a16="http://schemas.microsoft.com/office/drawing/2014/main" id="{C23D50D3-4D97-4728-8FFE-D091DE6633B3}"/>
              </a:ext>
            </a:extLst>
          </p:cNvPr>
          <p:cNvSpPr/>
          <p:nvPr/>
        </p:nvSpPr>
        <p:spPr>
          <a:xfrm>
            <a:off x="384313" y="1582340"/>
            <a:ext cx="11608903" cy="3416320"/>
          </a:xfrm>
          <a:prstGeom prst="rect">
            <a:avLst/>
          </a:prstGeom>
        </p:spPr>
        <p:txBody>
          <a:bodyPr wrap="square">
            <a:spAutoFit/>
          </a:bodyPr>
          <a:lstStyle/>
          <a:p>
            <a:r>
              <a:rPr lang="es-MX" dirty="0">
                <a:solidFill>
                  <a:srgbClr val="333333"/>
                </a:solidFill>
                <a:latin typeface="Helvetica Neue"/>
              </a:rPr>
              <a:t>El </a:t>
            </a:r>
            <a:r>
              <a:rPr lang="es-MX" dirty="0" err="1">
                <a:solidFill>
                  <a:srgbClr val="333333"/>
                </a:solidFill>
                <a:latin typeface="Helvetica Neue"/>
              </a:rPr>
              <a:t>análsis</a:t>
            </a:r>
            <a:r>
              <a:rPr lang="es-MX" dirty="0">
                <a:solidFill>
                  <a:srgbClr val="333333"/>
                </a:solidFill>
                <a:latin typeface="Helvetica Neue"/>
              </a:rPr>
              <a:t> de datos </a:t>
            </a:r>
            <a:r>
              <a:rPr lang="es-MX" dirty="0" err="1">
                <a:solidFill>
                  <a:srgbClr val="333333"/>
                </a:solidFill>
                <a:latin typeface="Helvetica Neue"/>
              </a:rPr>
              <a:t>extraidos</a:t>
            </a:r>
            <a:r>
              <a:rPr lang="es-MX" dirty="0">
                <a:solidFill>
                  <a:srgbClr val="333333"/>
                </a:solidFill>
                <a:latin typeface="Helvetica Neue"/>
              </a:rPr>
              <a:t> de redes sociales se enfrenta a varios obstáculos, entre ellos:</a:t>
            </a:r>
          </a:p>
          <a:p>
            <a:endParaRPr lang="es-MX" dirty="0">
              <a:solidFill>
                <a:srgbClr val="333333"/>
              </a:solidFill>
              <a:latin typeface="Helvetica Neue"/>
            </a:endParaRPr>
          </a:p>
          <a:p>
            <a:pPr>
              <a:buFont typeface="Arial" panose="020B0604020202020204" pitchFamily="34" charset="0"/>
              <a:buChar char="•"/>
            </a:pPr>
            <a:r>
              <a:rPr lang="es-MX" b="1" dirty="0">
                <a:solidFill>
                  <a:srgbClr val="333333"/>
                </a:solidFill>
                <a:latin typeface="Helvetica Neue"/>
              </a:rPr>
              <a:t>“Suciedad” de los datos</a:t>
            </a:r>
            <a:r>
              <a:rPr lang="es-MX" dirty="0">
                <a:solidFill>
                  <a:srgbClr val="333333"/>
                </a:solidFill>
                <a:latin typeface="Helvetica Neue"/>
              </a:rPr>
              <a:t>. Los contenidos publicados en redes sociales suelen combinar texto, imágenes y video, lo cual requiere un esfuerzo considerable para identificar y clasificar los tipos de contenido disponibles. Incluso el contenido más fácil de tratar, el texto, requiere de limpieza previa: hay que lidiar con abreviaciones, </a:t>
            </a:r>
            <a:r>
              <a:rPr lang="es-MX" dirty="0" err="1">
                <a:solidFill>
                  <a:srgbClr val="333333"/>
                </a:solidFill>
                <a:latin typeface="Helvetica Neue"/>
              </a:rPr>
              <a:t>emojis</a:t>
            </a:r>
            <a:r>
              <a:rPr lang="es-MX" dirty="0">
                <a:solidFill>
                  <a:srgbClr val="333333"/>
                </a:solidFill>
                <a:latin typeface="Helvetica Neue"/>
              </a:rPr>
              <a:t>, puntuación inusual, etc.</a:t>
            </a:r>
          </a:p>
          <a:p>
            <a:pPr>
              <a:buFont typeface="Arial" panose="020B0604020202020204" pitchFamily="34" charset="0"/>
              <a:buChar char="•"/>
            </a:pPr>
            <a:endParaRPr lang="es-MX" dirty="0">
              <a:solidFill>
                <a:srgbClr val="333333"/>
              </a:solidFill>
              <a:latin typeface="Helvetica Neue"/>
            </a:endParaRPr>
          </a:p>
          <a:p>
            <a:pPr>
              <a:buFont typeface="Arial" panose="020B0604020202020204" pitchFamily="34" charset="0"/>
              <a:buChar char="•"/>
            </a:pPr>
            <a:r>
              <a:rPr lang="es-MX" b="1" dirty="0">
                <a:solidFill>
                  <a:srgbClr val="333333"/>
                </a:solidFill>
                <a:latin typeface="Helvetica Neue"/>
              </a:rPr>
              <a:t>Inconsistencia</a:t>
            </a:r>
            <a:r>
              <a:rPr lang="es-MX" dirty="0">
                <a:solidFill>
                  <a:srgbClr val="333333"/>
                </a:solidFill>
                <a:latin typeface="Helvetica Neue"/>
              </a:rPr>
              <a:t>. Los registros capturados desde repositorios online suelen ser inconsistentes: Muchas veces, uno o más de los valores de sus atributos (tales como “</a:t>
            </a:r>
            <a:r>
              <a:rPr lang="es-MX" dirty="0" err="1">
                <a:solidFill>
                  <a:srgbClr val="333333"/>
                </a:solidFill>
                <a:latin typeface="Helvetica Neue"/>
              </a:rPr>
              <a:t>usario</a:t>
            </a:r>
            <a:r>
              <a:rPr lang="es-MX" dirty="0">
                <a:solidFill>
                  <a:srgbClr val="333333"/>
                </a:solidFill>
                <a:latin typeface="Helvetica Neue"/>
              </a:rPr>
              <a:t>”, “mensaje”, “idioma”, </a:t>
            </a:r>
            <a:r>
              <a:rPr lang="es-MX" dirty="0" err="1">
                <a:solidFill>
                  <a:srgbClr val="333333"/>
                </a:solidFill>
                <a:latin typeface="Helvetica Neue"/>
              </a:rPr>
              <a:t>etc</a:t>
            </a:r>
            <a:r>
              <a:rPr lang="es-MX" dirty="0">
                <a:solidFill>
                  <a:srgbClr val="333333"/>
                </a:solidFill>
                <a:latin typeface="Helvetica Neue"/>
              </a:rPr>
              <a:t>) faltan en muchos de los registros. Por ejemplo, algunos contienen coordenadas espaciales que permiten ubicarlos en el espacio, pero en muchos casos no están georreferenciados. Eso dificulta saber dónde está siendo producida la información, desde donde se emite.</a:t>
            </a:r>
            <a:endParaRPr lang="es-MX" b="0" i="0" dirty="0">
              <a:solidFill>
                <a:srgbClr val="333333"/>
              </a:solidFill>
              <a:effectLst/>
              <a:latin typeface="Helvetica Neue"/>
            </a:endParaRPr>
          </a:p>
        </p:txBody>
      </p:sp>
      <p:pic>
        <p:nvPicPr>
          <p:cNvPr id="4" name="Imagen 3">
            <a:extLst>
              <a:ext uri="{FF2B5EF4-FFF2-40B4-BE49-F238E27FC236}">
                <a16:creationId xmlns:a16="http://schemas.microsoft.com/office/drawing/2014/main" id="{CA5206B2-A409-7838-50EB-239A468AD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91" y="5432755"/>
            <a:ext cx="1152525" cy="704850"/>
          </a:xfrm>
          <a:prstGeom prst="rect">
            <a:avLst/>
          </a:prstGeom>
        </p:spPr>
      </p:pic>
    </p:spTree>
    <p:extLst>
      <p:ext uri="{BB962C8B-B14F-4D97-AF65-F5344CB8AC3E}">
        <p14:creationId xmlns:p14="http://schemas.microsoft.com/office/powerpoint/2010/main" val="114203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latin typeface="+mn-lt"/>
                <a:ea typeface="+mn-ea"/>
                <a:cs typeface="Dubai Medium" panose="020B0603030403030204" pitchFamily="34" charset="-78"/>
              </a:rPr>
              <a:t>Investigando con social media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4" name="Rectángulo 3">
            <a:extLst>
              <a:ext uri="{FF2B5EF4-FFF2-40B4-BE49-F238E27FC236}">
                <a16:creationId xmlns:a16="http://schemas.microsoft.com/office/drawing/2014/main" id="{65697F6C-E044-4847-82DB-06DD1FFCA3C0}"/>
              </a:ext>
            </a:extLst>
          </p:cNvPr>
          <p:cNvSpPr/>
          <p:nvPr/>
        </p:nvSpPr>
        <p:spPr>
          <a:xfrm>
            <a:off x="499862" y="1451371"/>
            <a:ext cx="11480104" cy="4524315"/>
          </a:xfrm>
          <a:prstGeom prst="rect">
            <a:avLst/>
          </a:prstGeom>
        </p:spPr>
        <p:txBody>
          <a:bodyPr wrap="square">
            <a:spAutoFit/>
          </a:bodyPr>
          <a:lstStyle/>
          <a:p>
            <a:pPr>
              <a:buFont typeface="Arial" panose="020B0604020202020204" pitchFamily="34" charset="0"/>
              <a:buChar char="•"/>
            </a:pPr>
            <a:r>
              <a:rPr lang="es-MX" b="1" dirty="0">
                <a:solidFill>
                  <a:srgbClr val="333333"/>
                </a:solidFill>
                <a:latin typeface="Helvetica Neue"/>
              </a:rPr>
              <a:t>Sesgo y veracidad dudosa</a:t>
            </a:r>
            <a:r>
              <a:rPr lang="es-MX" dirty="0">
                <a:solidFill>
                  <a:srgbClr val="333333"/>
                </a:solidFill>
                <a:latin typeface="Helvetica Neue"/>
              </a:rPr>
              <a:t>. Al analizar los datos, es tentador realizar inferencias acerca de lo que la población en general hace o quiere. Pero hay que tener en cuenta que las personas que producen contenidos online son un grupo particular, que tiende a ser más joven y de nivel socioeconómico mayor a la media. Por otra parte, que algo se haya dicho online dista mucho de ser cierto o sincero. Ni siquiera podemos asumir que los usuarios son individuos humanos; las redes sociales son utilizadas en creciente medida por “</a:t>
            </a:r>
            <a:r>
              <a:rPr lang="es-MX" dirty="0" err="1">
                <a:solidFill>
                  <a:srgbClr val="333333"/>
                </a:solidFill>
                <a:latin typeface="Helvetica Neue"/>
              </a:rPr>
              <a:t>bots</a:t>
            </a:r>
            <a:r>
              <a:rPr lang="es-MX" dirty="0">
                <a:solidFill>
                  <a:srgbClr val="333333"/>
                </a:solidFill>
                <a:latin typeface="Helvetica Neue"/>
              </a:rPr>
              <a:t>”, software automático que publica contenidos en gran volumen simulando ser una persona, o un grupo de personas, con el fin de manipular la opinión pública.</a:t>
            </a:r>
          </a:p>
          <a:p>
            <a:pPr>
              <a:buFont typeface="Arial" panose="020B0604020202020204" pitchFamily="34" charset="0"/>
              <a:buChar char="•"/>
            </a:pPr>
            <a:endParaRPr lang="es-MX" dirty="0">
              <a:solidFill>
                <a:srgbClr val="333333"/>
              </a:solidFill>
              <a:latin typeface="Helvetica Neue"/>
            </a:endParaRPr>
          </a:p>
          <a:p>
            <a:pPr>
              <a:buFont typeface="Arial" panose="020B0604020202020204" pitchFamily="34" charset="0"/>
              <a:buChar char="•"/>
            </a:pPr>
            <a:r>
              <a:rPr lang="es-MX" b="1" dirty="0">
                <a:solidFill>
                  <a:srgbClr val="333333"/>
                </a:solidFill>
                <a:latin typeface="Helvetica Neue"/>
              </a:rPr>
              <a:t>Volumen</a:t>
            </a:r>
            <a:r>
              <a:rPr lang="es-MX" dirty="0">
                <a:solidFill>
                  <a:srgbClr val="333333"/>
                </a:solidFill>
                <a:latin typeface="Helvetica Neue"/>
              </a:rPr>
              <a:t>. Cuando uno decide acumular los datos que obtiene de redes sociales, durante meses o años, el volumen alcanzado no es trivial. Resguardar, ordenar, clasificar y extraer sentido de decenas o centenas de millones de registros es un desafío de </a:t>
            </a:r>
            <a:r>
              <a:rPr lang="es-MX" dirty="0" err="1">
                <a:solidFill>
                  <a:srgbClr val="333333"/>
                </a:solidFill>
                <a:latin typeface="Helvetica Neue"/>
              </a:rPr>
              <a:t>big</a:t>
            </a:r>
            <a:r>
              <a:rPr lang="es-MX" dirty="0">
                <a:solidFill>
                  <a:srgbClr val="333333"/>
                </a:solidFill>
                <a:latin typeface="Helvetica Neue"/>
              </a:rPr>
              <a:t> data.</a:t>
            </a:r>
          </a:p>
          <a:p>
            <a:pPr>
              <a:buFont typeface="Arial" panose="020B0604020202020204" pitchFamily="34" charset="0"/>
              <a:buChar char="•"/>
            </a:pPr>
            <a:endParaRPr lang="es-MX" dirty="0">
              <a:solidFill>
                <a:srgbClr val="333333"/>
              </a:solidFill>
              <a:latin typeface="Helvetica Neue"/>
            </a:endParaRPr>
          </a:p>
          <a:p>
            <a:pPr>
              <a:buFont typeface="Arial" panose="020B0604020202020204" pitchFamily="34" charset="0"/>
              <a:buChar char="•"/>
            </a:pPr>
            <a:r>
              <a:rPr lang="es-MX" b="1" dirty="0">
                <a:solidFill>
                  <a:srgbClr val="333333"/>
                </a:solidFill>
                <a:latin typeface="Helvetica Neue"/>
              </a:rPr>
              <a:t>Limitaciones de acceso</a:t>
            </a:r>
            <a:r>
              <a:rPr lang="es-MX" dirty="0">
                <a:solidFill>
                  <a:srgbClr val="333333"/>
                </a:solidFill>
                <a:latin typeface="Helvetica Neue"/>
              </a:rPr>
              <a:t>: Las empresas que controlan los repositorios de datos producidos en redes sociales vigilan con cuidado a quienes acceden, y limitan la cantidad de información que puede extraerse. En el caso de Twitter, las consultas permitidas a su base de datos se limitan al contenido producido en la última semana, y no entrega más de 18,000 tweets por consulta.</a:t>
            </a:r>
          </a:p>
        </p:txBody>
      </p:sp>
      <p:pic>
        <p:nvPicPr>
          <p:cNvPr id="3" name="Imagen 2">
            <a:extLst>
              <a:ext uri="{FF2B5EF4-FFF2-40B4-BE49-F238E27FC236}">
                <a16:creationId xmlns:a16="http://schemas.microsoft.com/office/drawing/2014/main" id="{C7F0BA06-593C-02C6-D05A-B66C88CBA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115" y="595338"/>
            <a:ext cx="1152525" cy="704850"/>
          </a:xfrm>
          <a:prstGeom prst="rect">
            <a:avLst/>
          </a:prstGeom>
        </p:spPr>
      </p:pic>
    </p:spTree>
    <p:extLst>
      <p:ext uri="{BB962C8B-B14F-4D97-AF65-F5344CB8AC3E}">
        <p14:creationId xmlns:p14="http://schemas.microsoft.com/office/powerpoint/2010/main" val="136985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latin typeface="+mn-lt"/>
                <a:ea typeface="+mn-ea"/>
                <a:cs typeface="Dubai Medium" panose="020B0603030403030204" pitchFamily="34" charset="-78"/>
              </a:rPr>
              <a:t>Investigando con social media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167492" y="2111526"/>
            <a:ext cx="4115069" cy="2862322"/>
          </a:xfrm>
          <a:prstGeom prst="rect">
            <a:avLst/>
          </a:prstGeom>
          <a:noFill/>
        </p:spPr>
        <p:txBody>
          <a:bodyPr wrap="square" rtlCol="0">
            <a:spAutoFit/>
          </a:bodyPr>
          <a:lstStyle/>
          <a:p>
            <a:pPr algn="r"/>
            <a:r>
              <a:rPr lang="es-MX" sz="3600" dirty="0"/>
              <a:t>Para este taller vamos a analizar las conversaciones relacionadas a la seguridad</a:t>
            </a:r>
            <a:endParaRPr lang="es-EC" sz="2400" dirty="0"/>
          </a:p>
        </p:txBody>
      </p:sp>
      <p:pic>
        <p:nvPicPr>
          <p:cNvPr id="1026" name="Picture 2" descr="Sujetos armados asaltan a una mujer en el sur de Quito (VIDEO)">
            <a:extLst>
              <a:ext uri="{FF2B5EF4-FFF2-40B4-BE49-F238E27FC236}">
                <a16:creationId xmlns:a16="http://schemas.microsoft.com/office/drawing/2014/main" id="{85102B11-20EC-BDE4-C60B-B92CE26C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558" y="1652619"/>
            <a:ext cx="6670829" cy="378013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1B3EB2C-0C33-E150-CD88-946444A65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5217" y="5557314"/>
            <a:ext cx="1152525" cy="704850"/>
          </a:xfrm>
          <a:prstGeom prst="rect">
            <a:avLst/>
          </a:prstGeom>
        </p:spPr>
      </p:pic>
    </p:spTree>
    <p:extLst>
      <p:ext uri="{BB962C8B-B14F-4D97-AF65-F5344CB8AC3E}">
        <p14:creationId xmlns:p14="http://schemas.microsoft.com/office/powerpoint/2010/main" val="236229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latin typeface="+mn-lt"/>
                <a:ea typeface="+mn-ea"/>
                <a:cs typeface="Dubai Medium" panose="020B0603030403030204" pitchFamily="34" charset="-78"/>
              </a:rPr>
              <a:t>Puntos a tratar</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2100242"/>
            <a:ext cx="11044541" cy="1815882"/>
          </a:xfrm>
          <a:prstGeom prst="rect">
            <a:avLst/>
          </a:prstGeom>
          <a:noFill/>
        </p:spPr>
        <p:txBody>
          <a:bodyPr wrap="square" rtlCol="0">
            <a:spAutoFit/>
          </a:bodyPr>
          <a:lstStyle/>
          <a:p>
            <a:pPr marL="514350" indent="-514350">
              <a:buFont typeface="+mj-lt"/>
              <a:buAutoNum type="arabicPeriod"/>
            </a:pPr>
            <a:r>
              <a:rPr lang="es-MX" sz="2800" dirty="0"/>
              <a:t>Extracción de datos de Twitter.</a:t>
            </a:r>
          </a:p>
          <a:p>
            <a:pPr marL="514350" indent="-514350">
              <a:buFont typeface="+mj-lt"/>
              <a:buAutoNum type="arabicPeriod"/>
            </a:pPr>
            <a:r>
              <a:rPr lang="es-MX" sz="2800" dirty="0"/>
              <a:t>Análisis de las palabras empleadas.</a:t>
            </a:r>
          </a:p>
          <a:p>
            <a:pPr marL="514350" indent="-514350">
              <a:buFont typeface="+mj-lt"/>
              <a:buAutoNum type="arabicPeriod"/>
            </a:pPr>
            <a:r>
              <a:rPr lang="es-MX" sz="2800" dirty="0"/>
              <a:t>Análisis de sentimientos</a:t>
            </a:r>
          </a:p>
          <a:p>
            <a:pPr marL="514350" indent="-514350">
              <a:buFont typeface="+mj-lt"/>
              <a:buAutoNum type="arabicPeriod"/>
            </a:pPr>
            <a:r>
              <a:rPr lang="es-MX" sz="2800" dirty="0"/>
              <a:t>Análisis de texto</a:t>
            </a:r>
          </a:p>
        </p:txBody>
      </p:sp>
      <p:pic>
        <p:nvPicPr>
          <p:cNvPr id="3" name="Imagen 2">
            <a:extLst>
              <a:ext uri="{FF2B5EF4-FFF2-40B4-BE49-F238E27FC236}">
                <a16:creationId xmlns:a16="http://schemas.microsoft.com/office/drawing/2014/main" id="{30C75828-FDA7-4940-D39B-823A09131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461" y="5500965"/>
            <a:ext cx="1152525" cy="704850"/>
          </a:xfrm>
          <a:prstGeom prst="rect">
            <a:avLst/>
          </a:prstGeom>
        </p:spPr>
      </p:pic>
    </p:spTree>
    <p:extLst>
      <p:ext uri="{BB962C8B-B14F-4D97-AF65-F5344CB8AC3E}">
        <p14:creationId xmlns:p14="http://schemas.microsoft.com/office/powerpoint/2010/main" val="347439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1290" y="549294"/>
            <a:ext cx="12180710" cy="802784"/>
          </a:xfrm>
          <a:solidFill>
            <a:schemeClr val="bg1"/>
          </a:solidFill>
        </p:spPr>
        <p:txBody>
          <a:bodyPr>
            <a:normAutofit/>
          </a:bodyPr>
          <a:lstStyle/>
          <a:p>
            <a:pPr algn="ctr"/>
            <a:r>
              <a:rPr lang="es-MX" sz="4800" dirty="0">
                <a:solidFill>
                  <a:srgbClr val="008DC4"/>
                </a:solidFill>
                <a:latin typeface="+mn-lt"/>
                <a:ea typeface="+mn-ea"/>
                <a:cs typeface="Dubai Medium" panose="020B0603030403030204" pitchFamily="34" charset="-78"/>
              </a:rPr>
              <a:t>Empezamos</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2022</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4" name="Rectángulo 3">
            <a:extLst>
              <a:ext uri="{FF2B5EF4-FFF2-40B4-BE49-F238E27FC236}">
                <a16:creationId xmlns:a16="http://schemas.microsoft.com/office/drawing/2014/main" id="{C8B65008-515F-403C-B4A6-BB03191A55D1}"/>
              </a:ext>
            </a:extLst>
          </p:cNvPr>
          <p:cNvSpPr/>
          <p:nvPr/>
        </p:nvSpPr>
        <p:spPr>
          <a:xfrm>
            <a:off x="814729" y="1451371"/>
            <a:ext cx="11057793" cy="3046988"/>
          </a:xfrm>
          <a:prstGeom prst="rect">
            <a:avLst/>
          </a:prstGeom>
        </p:spPr>
        <p:txBody>
          <a:bodyPr wrap="square">
            <a:spAutoFit/>
          </a:bodyPr>
          <a:lstStyle/>
          <a:p>
            <a:pPr marL="285750" indent="-285750">
              <a:buFont typeface="Arial" panose="020B0604020202020204" pitchFamily="34" charset="0"/>
              <a:buChar char="•"/>
            </a:pPr>
            <a:r>
              <a:rPr lang="es-EC" sz="2400" dirty="0"/>
              <a:t>A lo largo de este taller se analizan los tweets de: </a:t>
            </a:r>
          </a:p>
          <a:p>
            <a:pPr marL="742950" lvl="1" indent="-285750">
              <a:buFont typeface="Arial" panose="020B0604020202020204" pitchFamily="34" charset="0"/>
              <a:buChar char="•"/>
            </a:pPr>
            <a:r>
              <a:rPr lang="es-EC" sz="2400" dirty="0"/>
              <a:t>Tres usuarios de Twitter ( ver en el script )</a:t>
            </a:r>
          </a:p>
          <a:p>
            <a:endParaRPr lang="es-EC" sz="2400" dirty="0"/>
          </a:p>
          <a:p>
            <a:pPr marL="285750" indent="-285750">
              <a:buFont typeface="Arial" panose="020B0604020202020204" pitchFamily="34" charset="0"/>
              <a:buChar char="•"/>
            </a:pPr>
            <a:r>
              <a:rPr lang="es-EC" sz="2400" dirty="0"/>
              <a:t>Para el trabajo de análisis que se quiere realizar, es conveniente recuperar tantos tweets como sea posible, o al menos unos 1000. </a:t>
            </a:r>
          </a:p>
          <a:p>
            <a:endParaRPr lang="es-EC" sz="2400" dirty="0"/>
          </a:p>
          <a:p>
            <a:pPr marL="285750" indent="-285750">
              <a:buFont typeface="Arial" panose="020B0604020202020204" pitchFamily="34" charset="0"/>
              <a:buChar char="•"/>
            </a:pPr>
            <a:r>
              <a:rPr lang="es-EC" sz="2400" dirty="0"/>
              <a:t>Vamos a usar el máximo permitido por la plataforma que es 3.200 cuando se analiza cuentas de </a:t>
            </a:r>
            <a:r>
              <a:rPr lang="es-EC" sz="2400" dirty="0" err="1"/>
              <a:t>twitter</a:t>
            </a:r>
            <a:r>
              <a:rPr lang="es-EC" sz="2400" dirty="0"/>
              <a:t> y 18.000 c/15 minutos cuando se analizan </a:t>
            </a:r>
            <a:r>
              <a:rPr lang="es-EC" sz="2400" dirty="0" err="1"/>
              <a:t>keywords</a:t>
            </a:r>
            <a:endParaRPr lang="es-EC" sz="2400" dirty="0"/>
          </a:p>
        </p:txBody>
      </p:sp>
      <p:pic>
        <p:nvPicPr>
          <p:cNvPr id="3" name="Imagen 2">
            <a:extLst>
              <a:ext uri="{FF2B5EF4-FFF2-40B4-BE49-F238E27FC236}">
                <a16:creationId xmlns:a16="http://schemas.microsoft.com/office/drawing/2014/main" id="{CF878B88-239E-EDB8-96D0-2AC75A309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997" y="5465917"/>
            <a:ext cx="1152525" cy="704850"/>
          </a:xfrm>
          <a:prstGeom prst="rect">
            <a:avLst/>
          </a:prstGeom>
        </p:spPr>
      </p:pic>
    </p:spTree>
    <p:extLst>
      <p:ext uri="{BB962C8B-B14F-4D97-AF65-F5344CB8AC3E}">
        <p14:creationId xmlns:p14="http://schemas.microsoft.com/office/powerpoint/2010/main" val="2315606522"/>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12887</TotalTime>
  <Words>1177</Words>
  <Application>Microsoft Office PowerPoint</Application>
  <PresentationFormat>Panorámica</PresentationFormat>
  <Paragraphs>104</Paragraphs>
  <Slides>25</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25</vt:i4>
      </vt:variant>
    </vt:vector>
  </HeadingPairs>
  <TitlesOfParts>
    <vt:vector size="34" baseType="lpstr">
      <vt:lpstr>Arial</vt:lpstr>
      <vt:lpstr>Bahnschrift Light</vt:lpstr>
      <vt:lpstr>Calibri</vt:lpstr>
      <vt:lpstr>Calibri Light</vt:lpstr>
      <vt:lpstr>Dubai</vt:lpstr>
      <vt:lpstr>Dubai Medium</vt:lpstr>
      <vt:lpstr>Helvetica Neue</vt:lpstr>
      <vt:lpstr>Roboto</vt:lpstr>
      <vt:lpstr>Tema de Office</vt:lpstr>
      <vt:lpstr>Análisis de Redes Sociales</vt:lpstr>
      <vt:lpstr>Presentación de PowerPoint</vt:lpstr>
      <vt:lpstr>Presentación de PowerPoint</vt:lpstr>
      <vt:lpstr>Investigando con social media</vt:lpstr>
      <vt:lpstr>Los desafíos de trabajar con información redes sociales</vt:lpstr>
      <vt:lpstr>Investigando con social media</vt:lpstr>
      <vt:lpstr>Investigando con social media</vt:lpstr>
      <vt:lpstr>Puntos a tratar</vt:lpstr>
      <vt:lpstr>Empezamos</vt:lpstr>
      <vt:lpstr>Limpieza de texto y tokenización</vt:lpstr>
      <vt:lpstr>Limpieza de texto y tokenización</vt:lpstr>
      <vt:lpstr>Analisis de Sentimiento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https://masapp.shinyapps.io/Asobancos/</vt:lpstr>
      <vt:lpstr>https://restevesd-streamlit-app1-279jne.streamlitapp.com/</vt:lpstr>
      <vt:lpstr>https://restevesd-clasificador-app-kh2fa9.streamlitapp.com/</vt:lpstr>
      <vt:lpstr>Presentación de PowerPoint</vt:lpstr>
      <vt:lpstr>Análisis de 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Redes Sociales</dc:title>
  <dc:creator>Roberto Esteves</dc:creator>
  <cp:lastModifiedBy>Roberto Esteves</cp:lastModifiedBy>
  <cp:revision>57</cp:revision>
  <dcterms:created xsi:type="dcterms:W3CDTF">2020-03-25T22:28:30Z</dcterms:created>
  <dcterms:modified xsi:type="dcterms:W3CDTF">2022-08-19T03:54:37Z</dcterms:modified>
</cp:coreProperties>
</file>