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78" r:id="rId7"/>
    <p:sldId id="279" r:id="rId8"/>
    <p:sldId id="281" r:id="rId9"/>
  </p:sldIdLst>
  <p:sldSz cx="12192000" cy="6856413"/>
  <p:notesSz cx="12192000" cy="855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>
      <p:cViewPr varScale="1">
        <p:scale>
          <a:sx n="101" d="100"/>
          <a:sy n="101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8800" y="2113686"/>
            <a:ext cx="49631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8800" y="3964818"/>
            <a:ext cx="866521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8824" y="1610360"/>
            <a:ext cx="5231765" cy="399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E6ECF2"/>
                </a:solidFill>
                <a:latin typeface="Liberation Mono"/>
                <a:cs typeface="Liberation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35" y="575944"/>
            <a:ext cx="4037329" cy="54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7384" y="2732644"/>
            <a:ext cx="705739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8800" y="6282562"/>
            <a:ext cx="1419860" cy="20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58800" y="2113686"/>
            <a:ext cx="5308600" cy="1520288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US" sz="4750" spc="-705" dirty="0"/>
              <a:t>AI </a:t>
            </a:r>
            <a:r>
              <a:rPr lang="ko-KR" altLang="en-US" sz="4750" spc="-705" dirty="0"/>
              <a:t>데이터 분석가 </a:t>
            </a:r>
            <a:r>
              <a:rPr lang="en-US" altLang="ko-KR" sz="4750" spc="-705" dirty="0"/>
              <a:t>‘</a:t>
            </a:r>
            <a:r>
              <a:rPr lang="ko-KR" altLang="en-US" sz="4750" spc="-705" dirty="0" err="1"/>
              <a:t>물어보새</a:t>
            </a:r>
            <a:r>
              <a:rPr lang="en-US" altLang="ko-KR" sz="4750" spc="-705" dirty="0"/>
              <a:t>’ </a:t>
            </a:r>
            <a:r>
              <a:rPr lang="ko-KR" altLang="en-US" sz="4750" spc="-705" dirty="0"/>
              <a:t>등장 </a:t>
            </a:r>
            <a:r>
              <a:rPr lang="en-US" altLang="ko-KR" sz="4750" spc="-705" dirty="0"/>
              <a:t>1</a:t>
            </a:r>
            <a:r>
              <a:rPr lang="ko-KR" altLang="en-US" sz="4750" spc="-705" dirty="0"/>
              <a:t>부</a:t>
            </a:r>
            <a:endParaRPr sz="4750" dirty="0">
              <a:latin typeface="Noto Sans JP"/>
              <a:cs typeface="Noto Sans JP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58800" y="3964818"/>
            <a:ext cx="11099800" cy="685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lnSpc>
                <a:spcPct val="107100"/>
              </a:lnSpc>
              <a:spcBef>
                <a:spcPts val="100"/>
              </a:spcBef>
            </a:pPr>
            <a:r>
              <a:rPr lang="en-US" sz="2000" b="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RAG</a:t>
            </a:r>
            <a:r>
              <a:rPr lang="ko-KR" altLang="en-US" sz="2000" b="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와 </a:t>
            </a:r>
            <a:r>
              <a:rPr lang="en-US" altLang="ko-KR" sz="2000" b="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Text-To-SQL </a:t>
            </a:r>
            <a:r>
              <a:rPr lang="ko-KR" altLang="en-US" sz="2000" b="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활용</a:t>
            </a:r>
            <a:endParaRPr lang="en-US" altLang="ko-KR" sz="2000" b="0" dirty="0">
              <a:solidFill>
                <a:srgbClr val="8B949D"/>
              </a:solidFill>
              <a:latin typeface="Malgun Gothic Semilight"/>
              <a:cs typeface="Malgun Gothic Semilight"/>
            </a:endParaRPr>
          </a:p>
          <a:p>
            <a:pPr marL="12700" marR="5080" algn="l">
              <a:lnSpc>
                <a:spcPct val="107100"/>
              </a:lnSpc>
              <a:spcBef>
                <a:spcPts val="100"/>
              </a:spcBef>
            </a:pPr>
            <a:r>
              <a:rPr lang="en-US" sz="200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#AI  #Artificial Intelligence #RAG</a:t>
            </a:r>
            <a:endParaRPr sz="2100" dirty="0">
              <a:latin typeface="Noto Sans JP Light"/>
              <a:cs typeface="Noto Sans JP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6FCBF-7883-8ACE-CF33-490CAFAC6F2F}"/>
              </a:ext>
            </a:extLst>
          </p:cNvPr>
          <p:cNvSpPr txBox="1"/>
          <p:nvPr/>
        </p:nvSpPr>
        <p:spPr>
          <a:xfrm>
            <a:off x="381000" y="6247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https://techblog.woowahan.com/18144/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F7E9B9E-3AB2-94FC-541D-2C1E01125D09}"/>
              </a:ext>
            </a:extLst>
          </p:cNvPr>
          <p:cNvSpPr txBox="1">
            <a:spLocks/>
          </p:cNvSpPr>
          <p:nvPr/>
        </p:nvSpPr>
        <p:spPr>
          <a:xfrm>
            <a:off x="577850" y="5220999"/>
            <a:ext cx="11099800" cy="685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900" b="0" i="0">
                <a:solidFill>
                  <a:srgbClr val="C8D0D9"/>
                </a:solidFill>
                <a:latin typeface="Dotum"/>
                <a:ea typeface="+mn-ea"/>
                <a:cs typeface="Dotum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5080" algn="r">
              <a:lnSpc>
                <a:spcPct val="107100"/>
              </a:lnSpc>
              <a:spcBef>
                <a:spcPts val="100"/>
              </a:spcBef>
            </a:pPr>
            <a:r>
              <a:rPr lang="en-US" sz="200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2025.07.26</a:t>
            </a:r>
            <a:endParaRPr lang="ko-KR" altLang="en-US" sz="2000" dirty="0">
              <a:solidFill>
                <a:srgbClr val="8B949D"/>
              </a:solidFill>
              <a:latin typeface="Malgun Gothic Semilight"/>
              <a:cs typeface="Malgun Gothic Semilight"/>
            </a:endParaRPr>
          </a:p>
          <a:p>
            <a:pPr marL="12700" marR="5080" algn="r">
              <a:lnSpc>
                <a:spcPct val="107100"/>
              </a:lnSpc>
              <a:spcBef>
                <a:spcPts val="100"/>
              </a:spcBef>
            </a:pPr>
            <a:r>
              <a:rPr lang="ko-KR" altLang="en-US" sz="200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이경연</a:t>
            </a:r>
            <a:endParaRPr lang="en-US" sz="2100" dirty="0">
              <a:latin typeface="Noto Sans JP Light"/>
              <a:cs typeface="Noto Sans JP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DA442-0F70-07F1-5892-C7331F35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8B46D8-4251-F37C-FDA7-E243AA0119AC}"/>
              </a:ext>
            </a:extLst>
          </p:cNvPr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87C68B-0FDA-E1BF-7856-2B5AA2F25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034" y="575944"/>
            <a:ext cx="7726165" cy="5257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z="3300" spc="-50" dirty="0">
                <a:latin typeface="Trebuchet MS"/>
                <a:cs typeface="Trebuchet MS"/>
              </a:rPr>
              <a:t>1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lang="ko-KR" altLang="en-US" sz="3300" dirty="0">
                <a:latin typeface="Trebuchet MS"/>
                <a:cs typeface="Trebuchet MS"/>
              </a:rPr>
              <a:t>문제 정의</a:t>
            </a:r>
            <a:endParaRPr sz="3300" dirty="0">
              <a:latin typeface="Trebuchet MS"/>
              <a:cs typeface="Trebuchet MS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CDDD0251-DAE8-EA45-67B5-97D8A3995C70}"/>
              </a:ext>
            </a:extLst>
          </p:cNvPr>
          <p:cNvGrpSpPr/>
          <p:nvPr/>
        </p:nvGrpSpPr>
        <p:grpSpPr>
          <a:xfrm>
            <a:off x="671075" y="2056606"/>
            <a:ext cx="8839200" cy="3200400"/>
            <a:chOff x="571499" y="2352674"/>
            <a:chExt cx="8839200" cy="310515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09CB98-BF2F-C7E3-E3FB-B01AC88F1507}"/>
                </a:ext>
              </a:extLst>
            </p:cNvPr>
            <p:cNvSpPr/>
            <p:nvPr/>
          </p:nvSpPr>
          <p:spPr>
            <a:xfrm>
              <a:off x="576262" y="2357437"/>
              <a:ext cx="8829675" cy="3095625"/>
            </a:xfrm>
            <a:custGeom>
              <a:avLst/>
              <a:gdLst/>
              <a:ahLst/>
              <a:cxnLst/>
              <a:rect l="l" t="t" r="r" b="b"/>
              <a:pathLst>
                <a:path w="8829675" h="3095625">
                  <a:moveTo>
                    <a:pt x="8745127" y="3095623"/>
                  </a:moveTo>
                  <a:lnTo>
                    <a:pt x="84545" y="3095623"/>
                  </a:lnTo>
                  <a:lnTo>
                    <a:pt x="78661" y="3095044"/>
                  </a:lnTo>
                  <a:lnTo>
                    <a:pt x="35275" y="3077072"/>
                  </a:lnTo>
                  <a:lnTo>
                    <a:pt x="9161" y="3045253"/>
                  </a:lnTo>
                  <a:lnTo>
                    <a:pt x="0" y="3011078"/>
                  </a:lnTo>
                  <a:lnTo>
                    <a:pt x="0" y="30051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8745127" y="0"/>
                  </a:lnTo>
                  <a:lnTo>
                    <a:pt x="8784518" y="11948"/>
                  </a:lnTo>
                  <a:lnTo>
                    <a:pt x="8817723" y="45154"/>
                  </a:lnTo>
                  <a:lnTo>
                    <a:pt x="8829673" y="84545"/>
                  </a:lnTo>
                  <a:lnTo>
                    <a:pt x="8829673" y="3011078"/>
                  </a:lnTo>
                  <a:lnTo>
                    <a:pt x="8817724" y="3050468"/>
                  </a:lnTo>
                  <a:lnTo>
                    <a:pt x="8784518" y="3083674"/>
                  </a:lnTo>
                  <a:lnTo>
                    <a:pt x="8751012" y="3095044"/>
                  </a:lnTo>
                  <a:lnTo>
                    <a:pt x="8745127" y="3095623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4EBAFC28-B6BA-C3A0-AAE1-110615076D2E}"/>
                </a:ext>
              </a:extLst>
            </p:cNvPr>
            <p:cNvSpPr/>
            <p:nvPr/>
          </p:nvSpPr>
          <p:spPr>
            <a:xfrm>
              <a:off x="576262" y="2357437"/>
              <a:ext cx="8829675" cy="3095625"/>
            </a:xfrm>
            <a:custGeom>
              <a:avLst/>
              <a:gdLst/>
              <a:ahLst/>
              <a:cxnLst/>
              <a:rect l="l" t="t" r="r" b="b"/>
              <a:pathLst>
                <a:path w="8829675" h="3095625">
                  <a:moveTo>
                    <a:pt x="0" y="3005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8739186" y="0"/>
                  </a:lnTo>
                  <a:lnTo>
                    <a:pt x="8745127" y="0"/>
                  </a:lnTo>
                  <a:lnTo>
                    <a:pt x="8751012" y="579"/>
                  </a:lnTo>
                  <a:lnTo>
                    <a:pt x="8756839" y="1738"/>
                  </a:lnTo>
                  <a:lnTo>
                    <a:pt x="8762666" y="2897"/>
                  </a:lnTo>
                  <a:lnTo>
                    <a:pt x="8789458" y="15249"/>
                  </a:lnTo>
                  <a:lnTo>
                    <a:pt x="8794398" y="18550"/>
                  </a:lnTo>
                  <a:lnTo>
                    <a:pt x="8820511" y="50369"/>
                  </a:lnTo>
                  <a:lnTo>
                    <a:pt x="8822785" y="55859"/>
                  </a:lnTo>
                  <a:lnTo>
                    <a:pt x="8825059" y="61348"/>
                  </a:lnTo>
                  <a:lnTo>
                    <a:pt x="8826776" y="67006"/>
                  </a:lnTo>
                  <a:lnTo>
                    <a:pt x="8827934" y="72833"/>
                  </a:lnTo>
                  <a:lnTo>
                    <a:pt x="8829094" y="78661"/>
                  </a:lnTo>
                  <a:lnTo>
                    <a:pt x="8829673" y="84545"/>
                  </a:lnTo>
                  <a:lnTo>
                    <a:pt x="8829674" y="90487"/>
                  </a:lnTo>
                  <a:lnTo>
                    <a:pt x="8829674" y="3005137"/>
                  </a:lnTo>
                  <a:lnTo>
                    <a:pt x="8829673" y="3011078"/>
                  </a:lnTo>
                  <a:lnTo>
                    <a:pt x="8829094" y="3016962"/>
                  </a:lnTo>
                  <a:lnTo>
                    <a:pt x="8827934" y="3022790"/>
                  </a:lnTo>
                  <a:lnTo>
                    <a:pt x="8826776" y="3028617"/>
                  </a:lnTo>
                  <a:lnTo>
                    <a:pt x="8825059" y="3034275"/>
                  </a:lnTo>
                  <a:lnTo>
                    <a:pt x="8822785" y="3039764"/>
                  </a:lnTo>
                  <a:lnTo>
                    <a:pt x="8820512" y="3045253"/>
                  </a:lnTo>
                  <a:lnTo>
                    <a:pt x="8794398" y="3077073"/>
                  </a:lnTo>
                  <a:lnTo>
                    <a:pt x="8789458" y="3080373"/>
                  </a:lnTo>
                  <a:lnTo>
                    <a:pt x="8784518" y="3083674"/>
                  </a:lnTo>
                  <a:lnTo>
                    <a:pt x="8779303" y="3086462"/>
                  </a:lnTo>
                  <a:lnTo>
                    <a:pt x="8773814" y="3088736"/>
                  </a:lnTo>
                  <a:lnTo>
                    <a:pt x="8768325" y="3091009"/>
                  </a:lnTo>
                  <a:lnTo>
                    <a:pt x="8739186" y="3095624"/>
                  </a:lnTo>
                  <a:lnTo>
                    <a:pt x="90487" y="3095624"/>
                  </a:lnTo>
                  <a:lnTo>
                    <a:pt x="55859" y="3088736"/>
                  </a:lnTo>
                  <a:lnTo>
                    <a:pt x="50370" y="3086462"/>
                  </a:lnTo>
                  <a:lnTo>
                    <a:pt x="45155" y="3083674"/>
                  </a:lnTo>
                  <a:lnTo>
                    <a:pt x="40215" y="3080373"/>
                  </a:lnTo>
                  <a:lnTo>
                    <a:pt x="35275" y="3077073"/>
                  </a:lnTo>
                  <a:lnTo>
                    <a:pt x="9161" y="3045253"/>
                  </a:lnTo>
                  <a:lnTo>
                    <a:pt x="0" y="3011078"/>
                  </a:lnTo>
                  <a:lnTo>
                    <a:pt x="0" y="3005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48F25907-1733-8257-6EAA-B891808569B4}"/>
              </a:ext>
            </a:extLst>
          </p:cNvPr>
          <p:cNvSpPr txBox="1"/>
          <p:nvPr/>
        </p:nvSpPr>
        <p:spPr>
          <a:xfrm>
            <a:off x="1066800" y="2685354"/>
            <a:ext cx="7907020" cy="21175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lang="ko-KR" altLang="en-US" sz="2400" spc="-335" dirty="0">
                <a:solidFill>
                  <a:schemeClr val="bg1"/>
                </a:solidFill>
                <a:latin typeface="Dotum"/>
                <a:cs typeface="Dotum"/>
              </a:rPr>
              <a:t>구성원 </a:t>
            </a:r>
            <a:r>
              <a:rPr lang="ko-KR" altLang="en-US" sz="2400" spc="-335" dirty="0">
                <a:solidFill>
                  <a:srgbClr val="58A6FF"/>
                </a:solidFill>
                <a:latin typeface="Dotum"/>
                <a:cs typeface="Dotum"/>
              </a:rPr>
              <a:t>약 </a:t>
            </a:r>
            <a:r>
              <a:rPr lang="en-US" altLang="ko-KR" sz="2400" spc="-335" dirty="0">
                <a:solidFill>
                  <a:srgbClr val="58A6FF"/>
                </a:solidFill>
                <a:latin typeface="Dotum"/>
                <a:cs typeface="Dotum"/>
              </a:rPr>
              <a:t>95%</a:t>
            </a:r>
            <a:r>
              <a:rPr lang="ko-KR" altLang="en-US" sz="2400" spc="-335" dirty="0">
                <a:solidFill>
                  <a:schemeClr val="bg1"/>
                </a:solidFill>
                <a:latin typeface="Dotum"/>
                <a:cs typeface="Dotum"/>
              </a:rPr>
              <a:t>가 데이터를 활용해 업무를 수행</a:t>
            </a:r>
            <a:endParaRPr lang="en-US" altLang="ko-KR" sz="2400" spc="-335" dirty="0">
              <a:solidFill>
                <a:schemeClr val="bg1"/>
              </a:solidFill>
              <a:latin typeface="Dotum"/>
              <a:cs typeface="Dotum"/>
            </a:endParaRPr>
          </a:p>
          <a:p>
            <a:pPr marL="12700" marR="5080">
              <a:lnSpc>
                <a:spcPct val="114399"/>
              </a:lnSpc>
              <a:spcBef>
                <a:spcPts val="110"/>
              </a:spcBef>
            </a:pPr>
            <a:endParaRPr lang="en-US" altLang="ko-KR" sz="2400" spc="-335" dirty="0">
              <a:solidFill>
                <a:schemeClr val="bg1"/>
              </a:solidFill>
              <a:latin typeface="Dotum"/>
              <a:cs typeface="Dotum"/>
            </a:endParaRPr>
          </a:p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lang="ko-KR" altLang="en-US" sz="2400" spc="-335" dirty="0">
                <a:solidFill>
                  <a:schemeClr val="bg1"/>
                </a:solidFill>
                <a:latin typeface="Dotum"/>
                <a:cs typeface="Dotum"/>
              </a:rPr>
              <a:t>구성원 절반 이상이 </a:t>
            </a:r>
            <a:r>
              <a:rPr lang="en-US" altLang="ko-KR" sz="2400" spc="-335" dirty="0">
                <a:solidFill>
                  <a:srgbClr val="58A6FF"/>
                </a:solidFill>
                <a:latin typeface="Dotum"/>
                <a:cs typeface="Dotum"/>
              </a:rPr>
              <a:t>SQL</a:t>
            </a:r>
            <a:r>
              <a:rPr lang="ko-KR" altLang="en-US" sz="2400" spc="-335" dirty="0">
                <a:solidFill>
                  <a:srgbClr val="58A6FF"/>
                </a:solidFill>
                <a:latin typeface="Dotum"/>
                <a:cs typeface="Dotum"/>
              </a:rPr>
              <a:t>문 사용에 대해 어려움</a:t>
            </a:r>
            <a:r>
              <a:rPr lang="ko-KR" altLang="en-US" sz="2400" spc="-335" dirty="0">
                <a:solidFill>
                  <a:schemeClr val="bg1"/>
                </a:solidFill>
                <a:latin typeface="Dotum"/>
                <a:cs typeface="Dotum"/>
              </a:rPr>
              <a:t>을 가지고 있음</a:t>
            </a:r>
            <a:endParaRPr lang="en-US" altLang="ko-KR" sz="2400" spc="-335" dirty="0">
              <a:solidFill>
                <a:schemeClr val="bg1"/>
              </a:solidFill>
              <a:latin typeface="Dotum"/>
              <a:cs typeface="Dotum"/>
            </a:endParaRPr>
          </a:p>
          <a:p>
            <a:pPr marL="12700" marR="5080">
              <a:lnSpc>
                <a:spcPct val="114399"/>
              </a:lnSpc>
              <a:spcBef>
                <a:spcPts val="110"/>
              </a:spcBef>
            </a:pPr>
            <a:endParaRPr lang="en-US" altLang="ko-KR" sz="2400" spc="-335" dirty="0">
              <a:solidFill>
                <a:schemeClr val="bg1"/>
              </a:solidFill>
              <a:latin typeface="Dotum"/>
              <a:cs typeface="Dotum"/>
            </a:endParaRPr>
          </a:p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lang="ko-KR" altLang="en-US" sz="2400" spc="-335" dirty="0">
                <a:solidFill>
                  <a:schemeClr val="bg1"/>
                </a:solidFill>
                <a:latin typeface="Dotum"/>
                <a:cs typeface="Dotum"/>
              </a:rPr>
              <a:t>데이터에 대한 </a:t>
            </a:r>
            <a:r>
              <a:rPr lang="ko-KR" altLang="en-US" sz="2400" spc="-335" dirty="0">
                <a:solidFill>
                  <a:srgbClr val="58A6FF"/>
                </a:solidFill>
                <a:latin typeface="Dotum"/>
                <a:cs typeface="Dotum"/>
              </a:rPr>
              <a:t>신뢰도</a:t>
            </a:r>
            <a:r>
              <a:rPr lang="ko-KR" altLang="en-US" sz="2400" spc="-335" dirty="0">
                <a:solidFill>
                  <a:schemeClr val="bg1"/>
                </a:solidFill>
                <a:latin typeface="Dotum"/>
                <a:cs typeface="Dotum"/>
              </a:rPr>
              <a:t>가 있는 지에 대한 고민</a:t>
            </a:r>
            <a:endParaRPr lang="en-US" altLang="ko-KR" sz="2400" spc="-335" dirty="0">
              <a:solidFill>
                <a:schemeClr val="bg1"/>
              </a:solidFill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2433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B26B4-FC24-4602-3225-3F4DFBFE8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6CE3FA-B3CB-E35C-AFC5-5659EF51B7CF}"/>
              </a:ext>
            </a:extLst>
          </p:cNvPr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9AFA91-B663-01B9-51E2-ABC2F2CE0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7016551" cy="5334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lang="en-US" spc="-50" dirty="0">
                <a:latin typeface="Trebuchet MS"/>
                <a:cs typeface="Trebuchet MS"/>
              </a:rPr>
              <a:t>2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lang="ko-KR" altLang="en-US" dirty="0">
                <a:latin typeface="Trebuchet MS"/>
                <a:cs typeface="Trebuchet MS"/>
              </a:rPr>
              <a:t>프로젝트 목표 및 </a:t>
            </a:r>
            <a:r>
              <a:rPr lang="ko-KR" altLang="en-US" spc="-605" dirty="0"/>
              <a:t> 핵심  요소</a:t>
            </a:r>
            <a:endParaRPr spc="-640" dirty="0"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D0EAF2AB-6ACA-26F5-FBB2-6C207FCA6DA2}"/>
              </a:ext>
            </a:extLst>
          </p:cNvPr>
          <p:cNvGrpSpPr/>
          <p:nvPr/>
        </p:nvGrpSpPr>
        <p:grpSpPr>
          <a:xfrm>
            <a:off x="571499" y="1478399"/>
            <a:ext cx="11049000" cy="1631172"/>
            <a:chOff x="571499" y="1523999"/>
            <a:chExt cx="11049000" cy="6762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819CCE-AB9F-0089-9D14-5C29B09F4212}"/>
                </a:ext>
              </a:extLst>
            </p:cNvPr>
            <p:cNvSpPr/>
            <p:nvPr/>
          </p:nvSpPr>
          <p:spPr>
            <a:xfrm>
              <a:off x="571499" y="1523999"/>
              <a:ext cx="11049000" cy="676275"/>
            </a:xfrm>
            <a:custGeom>
              <a:avLst/>
              <a:gdLst/>
              <a:ahLst/>
              <a:cxnLst/>
              <a:rect l="l" t="t" r="r" b="b"/>
              <a:pathLst>
                <a:path w="11049000" h="676275">
                  <a:moveTo>
                    <a:pt x="11048999" y="676274"/>
                  </a:moveTo>
                  <a:lnTo>
                    <a:pt x="0" y="676274"/>
                  </a:lnTo>
                  <a:lnTo>
                    <a:pt x="0" y="0"/>
                  </a:lnTo>
                  <a:lnTo>
                    <a:pt x="11048999" y="0"/>
                  </a:lnTo>
                  <a:lnTo>
                    <a:pt x="11048999" y="6762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D45FA15-5F86-E263-42C7-9450A33950B4}"/>
                </a:ext>
              </a:extLst>
            </p:cNvPr>
            <p:cNvSpPr/>
            <p:nvPr/>
          </p:nvSpPr>
          <p:spPr>
            <a:xfrm>
              <a:off x="571499" y="15239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099" y="676274"/>
                  </a:moveTo>
                  <a:lnTo>
                    <a:pt x="0" y="6762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76274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5BB4C7E6-7061-A6EE-868D-724C105D4518}"/>
              </a:ext>
            </a:extLst>
          </p:cNvPr>
          <p:cNvSpPr txBox="1"/>
          <p:nvPr/>
        </p:nvSpPr>
        <p:spPr>
          <a:xfrm>
            <a:off x="857249" y="1540020"/>
            <a:ext cx="10620376" cy="1471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lang="ko-KR" altLang="en-US" sz="2000" spc="-150" dirty="0">
                <a:solidFill>
                  <a:srgbClr val="58A6FF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목표</a:t>
            </a:r>
            <a:endParaRPr lang="en-US" altLang="ko-KR" sz="2000" spc="-150" dirty="0">
              <a:solidFill>
                <a:srgbClr val="58A6FF"/>
              </a:solidFill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lang="ko-KR" altLang="en-US" sz="2000" spc="-15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자연어를 통해 신뢰도 높은 데이터를 추출할 수 있게 하여 구성원의 데이터 </a:t>
            </a:r>
            <a:r>
              <a:rPr lang="ko-KR" altLang="en-US" sz="2000" spc="-150" dirty="0" err="1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리터러시</a:t>
            </a:r>
            <a:r>
              <a:rPr lang="ko-KR" altLang="en-US" sz="2000" spc="-15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상향 평준화</a:t>
            </a:r>
            <a:endParaRPr lang="en-US" altLang="ko-KR" sz="2000" spc="-15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**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데이터 </a:t>
            </a:r>
            <a:r>
              <a:rPr lang="ko-KR" altLang="en-US" sz="1400" spc="-150" dirty="0" err="1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리터러시</a:t>
            </a:r>
            <a:endParaRPr lang="en-US" altLang="ko-KR" sz="1400" spc="-150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데이터를 통해 유의미한 정보를 추출하고 해석하며 신뢰성을 검증하고</a:t>
            </a:r>
            <a:r>
              <a:rPr lang="en-US" altLang="ko-KR" sz="1400" spc="-15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, </a:t>
            </a:r>
            <a:r>
              <a:rPr lang="ko-KR" altLang="en-US" sz="1400" spc="-150" dirty="0">
                <a:solidFill>
                  <a:schemeClr val="bg1">
                    <a:lumMod val="6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데이터 탐색과 분석을 통해 통찰을 도출하고 합리적인 의사결정을 내릴 수 있는 소통 능력</a:t>
            </a:r>
            <a:endParaRPr lang="en-US" altLang="ko-KR" sz="1400" spc="-150" dirty="0">
              <a:solidFill>
                <a:schemeClr val="bg1">
                  <a:lumMod val="6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  <a:cs typeface="Dotum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9DF630F-51D9-D569-A501-35A33E65AAF6}"/>
              </a:ext>
            </a:extLst>
          </p:cNvPr>
          <p:cNvGrpSpPr/>
          <p:nvPr/>
        </p:nvGrpSpPr>
        <p:grpSpPr>
          <a:xfrm>
            <a:off x="6161013" y="3502861"/>
            <a:ext cx="2667002" cy="2525121"/>
            <a:chOff x="4438649" y="2771774"/>
            <a:chExt cx="3314700" cy="2286000"/>
          </a:xfrm>
        </p:grpSpPr>
        <p:grpSp>
          <p:nvGrpSpPr>
            <p:cNvPr id="13" name="object 13">
              <a:extLst>
                <a:ext uri="{FF2B5EF4-FFF2-40B4-BE49-F238E27FC236}">
                  <a16:creationId xmlns:a16="http://schemas.microsoft.com/office/drawing/2014/main" id="{7F3B3632-BCA4-B1EB-C207-F087803E59D4}"/>
                </a:ext>
              </a:extLst>
            </p:cNvPr>
            <p:cNvGrpSpPr/>
            <p:nvPr/>
          </p:nvGrpSpPr>
          <p:grpSpPr>
            <a:xfrm>
              <a:off x="4438649" y="2771774"/>
              <a:ext cx="3314700" cy="2286000"/>
              <a:chOff x="4438649" y="2771774"/>
              <a:chExt cx="3314700" cy="2286000"/>
            </a:xfrm>
          </p:grpSpPr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5C6A59F7-18E7-36C4-C158-54FF85BF6B67}"/>
                  </a:ext>
                </a:extLst>
              </p:cNvPr>
              <p:cNvSpPr/>
              <p:nvPr/>
            </p:nvSpPr>
            <p:spPr>
              <a:xfrm>
                <a:off x="4443411" y="2776537"/>
                <a:ext cx="3305175" cy="2276475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3220628" y="2276474"/>
                    </a:move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35275" y="2257923"/>
                    </a:lnTo>
                    <a:lnTo>
                      <a:pt x="9161" y="2226104"/>
                    </a:lnTo>
                    <a:lnTo>
                      <a:pt x="0" y="2191928"/>
                    </a:lnTo>
                    <a:lnTo>
                      <a:pt x="0" y="2185987"/>
                    </a:lnTo>
                    <a:lnTo>
                      <a:pt x="0" y="84545"/>
                    </a:lnTo>
                    <a:lnTo>
                      <a:pt x="11948" y="45155"/>
                    </a:lnTo>
                    <a:lnTo>
                      <a:pt x="45155" y="11948"/>
                    </a:lnTo>
                    <a:lnTo>
                      <a:pt x="84545" y="0"/>
                    </a:lnTo>
                    <a:lnTo>
                      <a:pt x="3220628" y="0"/>
                    </a:lnTo>
                    <a:lnTo>
                      <a:pt x="3260018" y="11948"/>
                    </a:lnTo>
                    <a:lnTo>
                      <a:pt x="3293225" y="45155"/>
                    </a:lnTo>
                    <a:lnTo>
                      <a:pt x="3305174" y="84545"/>
                    </a:lnTo>
                    <a:lnTo>
                      <a:pt x="3305174" y="2191928"/>
                    </a:lnTo>
                    <a:lnTo>
                      <a:pt x="3293225" y="2231318"/>
                    </a:lnTo>
                    <a:lnTo>
                      <a:pt x="3260018" y="2264524"/>
                    </a:lnTo>
                    <a:lnTo>
                      <a:pt x="3226513" y="2275894"/>
                    </a:lnTo>
                    <a:lnTo>
                      <a:pt x="3220628" y="2276474"/>
                    </a:lnTo>
                    <a:close/>
                  </a:path>
                </a:pathLst>
              </a:custGeom>
              <a:solidFill>
                <a:srgbClr val="20252D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>
                <a:extLst>
                  <a:ext uri="{FF2B5EF4-FFF2-40B4-BE49-F238E27FC236}">
                    <a16:creationId xmlns:a16="http://schemas.microsoft.com/office/drawing/2014/main" id="{6F108768-1E7B-852E-10D7-30B8C6C4EF2F}"/>
                  </a:ext>
                </a:extLst>
              </p:cNvPr>
              <p:cNvSpPr/>
              <p:nvPr/>
            </p:nvSpPr>
            <p:spPr>
              <a:xfrm>
                <a:off x="4443411" y="2776537"/>
                <a:ext cx="3305175" cy="2276475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0" y="2185987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738" y="72834"/>
                    </a:lnTo>
                    <a:lnTo>
                      <a:pt x="2897" y="67006"/>
                    </a:lnTo>
                    <a:lnTo>
                      <a:pt x="4614" y="61348"/>
                    </a:lnTo>
                    <a:lnTo>
                      <a:pt x="26503" y="26503"/>
                    </a:lnTo>
                    <a:lnTo>
                      <a:pt x="30704" y="22301"/>
                    </a:lnTo>
                    <a:lnTo>
                      <a:pt x="55859" y="6887"/>
                    </a:lnTo>
                    <a:lnTo>
                      <a:pt x="61348" y="4614"/>
                    </a:lnTo>
                    <a:lnTo>
                      <a:pt x="67006" y="2897"/>
                    </a:lnTo>
                    <a:lnTo>
                      <a:pt x="72834" y="1738"/>
                    </a:lnTo>
                    <a:lnTo>
                      <a:pt x="78661" y="579"/>
                    </a:lnTo>
                    <a:lnTo>
                      <a:pt x="84545" y="0"/>
                    </a:lnTo>
                    <a:lnTo>
                      <a:pt x="90487" y="0"/>
                    </a:lnTo>
                    <a:lnTo>
                      <a:pt x="3214687" y="0"/>
                    </a:lnTo>
                    <a:lnTo>
                      <a:pt x="3220628" y="0"/>
                    </a:lnTo>
                    <a:lnTo>
                      <a:pt x="3226513" y="579"/>
                    </a:lnTo>
                    <a:lnTo>
                      <a:pt x="3232340" y="1738"/>
                    </a:lnTo>
                    <a:lnTo>
                      <a:pt x="3238167" y="2897"/>
                    </a:lnTo>
                    <a:lnTo>
                      <a:pt x="3243825" y="4614"/>
                    </a:lnTo>
                    <a:lnTo>
                      <a:pt x="3249314" y="6887"/>
                    </a:lnTo>
                    <a:lnTo>
                      <a:pt x="3254803" y="9161"/>
                    </a:lnTo>
                    <a:lnTo>
                      <a:pt x="3286623" y="35275"/>
                    </a:lnTo>
                    <a:lnTo>
                      <a:pt x="3298286" y="55859"/>
                    </a:lnTo>
                    <a:lnTo>
                      <a:pt x="3300560" y="61348"/>
                    </a:lnTo>
                    <a:lnTo>
                      <a:pt x="3305175" y="90487"/>
                    </a:lnTo>
                    <a:lnTo>
                      <a:pt x="3305175" y="2185987"/>
                    </a:lnTo>
                    <a:lnTo>
                      <a:pt x="3296012" y="2226104"/>
                    </a:lnTo>
                    <a:lnTo>
                      <a:pt x="3269899" y="2257923"/>
                    </a:lnTo>
                    <a:lnTo>
                      <a:pt x="3232340" y="2274735"/>
                    </a:lnTo>
                    <a:lnTo>
                      <a:pt x="3226513" y="2275894"/>
                    </a:lnTo>
                    <a:lnTo>
                      <a:pt x="3220628" y="2276474"/>
                    </a:lnTo>
                    <a:lnTo>
                      <a:pt x="3214687" y="2276474"/>
                    </a:lnTo>
                    <a:lnTo>
                      <a:pt x="90487" y="2276474"/>
                    </a:ln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72834" y="2274735"/>
                    </a:lnTo>
                    <a:lnTo>
                      <a:pt x="67006" y="2273576"/>
                    </a:lnTo>
                    <a:lnTo>
                      <a:pt x="61348" y="2271859"/>
                    </a:lnTo>
                    <a:lnTo>
                      <a:pt x="55859" y="2269586"/>
                    </a:lnTo>
                    <a:lnTo>
                      <a:pt x="50369" y="2267312"/>
                    </a:lnTo>
                    <a:lnTo>
                      <a:pt x="45155" y="2264524"/>
                    </a:lnTo>
                    <a:lnTo>
                      <a:pt x="40215" y="2261223"/>
                    </a:lnTo>
                    <a:lnTo>
                      <a:pt x="35275" y="2257923"/>
                    </a:lnTo>
                    <a:lnTo>
                      <a:pt x="9161" y="2226104"/>
                    </a:lnTo>
                    <a:lnTo>
                      <a:pt x="1738" y="2203640"/>
                    </a:lnTo>
                    <a:lnTo>
                      <a:pt x="579" y="2197812"/>
                    </a:lnTo>
                    <a:lnTo>
                      <a:pt x="0" y="2191928"/>
                    </a:lnTo>
                    <a:lnTo>
                      <a:pt x="0" y="2185987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C314E7BC-316B-5795-C5FF-60EEF4F318DE}"/>
                  </a:ext>
                </a:extLst>
              </p:cNvPr>
              <p:cNvSpPr/>
              <p:nvPr/>
            </p:nvSpPr>
            <p:spPr>
              <a:xfrm>
                <a:off x="5924549" y="3019424"/>
                <a:ext cx="343535" cy="457200"/>
              </a:xfrm>
              <a:custGeom>
                <a:avLst/>
                <a:gdLst/>
                <a:ahLst/>
                <a:cxnLst/>
                <a:rect l="l" t="t" r="r" b="b"/>
                <a:pathLst>
                  <a:path w="343535" h="457200">
                    <a:moveTo>
                      <a:pt x="314325" y="457200"/>
                    </a:moveTo>
                    <a:lnTo>
                      <a:pt x="28575" y="457200"/>
                    </a:lnTo>
                    <a:lnTo>
                      <a:pt x="17442" y="454957"/>
                    </a:lnTo>
                    <a:lnTo>
                      <a:pt x="8360" y="448839"/>
                    </a:lnTo>
                    <a:lnTo>
                      <a:pt x="2242" y="439757"/>
                    </a:lnTo>
                    <a:lnTo>
                      <a:pt x="0" y="428625"/>
                    </a:lnTo>
                    <a:lnTo>
                      <a:pt x="2242" y="417492"/>
                    </a:lnTo>
                    <a:lnTo>
                      <a:pt x="8360" y="408410"/>
                    </a:lnTo>
                    <a:lnTo>
                      <a:pt x="17442" y="402292"/>
                    </a:lnTo>
                    <a:lnTo>
                      <a:pt x="28575" y="400050"/>
                    </a:lnTo>
                    <a:lnTo>
                      <a:pt x="28575" y="390227"/>
                    </a:lnTo>
                    <a:lnTo>
                      <a:pt x="39469" y="335577"/>
                    </a:lnTo>
                    <a:lnTo>
                      <a:pt x="70455" y="289232"/>
                    </a:lnTo>
                    <a:lnTo>
                      <a:pt x="130998" y="228600"/>
                    </a:lnTo>
                    <a:lnTo>
                      <a:pt x="70455" y="167967"/>
                    </a:lnTo>
                    <a:lnTo>
                      <a:pt x="52609" y="146209"/>
                    </a:lnTo>
                    <a:lnTo>
                      <a:pt x="39469" y="121622"/>
                    </a:lnTo>
                    <a:lnTo>
                      <a:pt x="31351" y="94958"/>
                    </a:lnTo>
                    <a:lnTo>
                      <a:pt x="28575" y="66972"/>
                    </a:lnTo>
                    <a:lnTo>
                      <a:pt x="28575" y="57150"/>
                    </a:lnTo>
                    <a:lnTo>
                      <a:pt x="17442" y="54907"/>
                    </a:lnTo>
                    <a:lnTo>
                      <a:pt x="8360" y="48789"/>
                    </a:lnTo>
                    <a:lnTo>
                      <a:pt x="2242" y="39707"/>
                    </a:lnTo>
                    <a:lnTo>
                      <a:pt x="0" y="28575"/>
                    </a:lnTo>
                    <a:lnTo>
                      <a:pt x="2242" y="17442"/>
                    </a:lnTo>
                    <a:lnTo>
                      <a:pt x="8360" y="8360"/>
                    </a:lnTo>
                    <a:lnTo>
                      <a:pt x="17442" y="2242"/>
                    </a:lnTo>
                    <a:lnTo>
                      <a:pt x="28575" y="0"/>
                    </a:lnTo>
                    <a:lnTo>
                      <a:pt x="314414" y="0"/>
                    </a:lnTo>
                    <a:lnTo>
                      <a:pt x="325547" y="2242"/>
                    </a:lnTo>
                    <a:lnTo>
                      <a:pt x="334628" y="8360"/>
                    </a:lnTo>
                    <a:lnTo>
                      <a:pt x="340747" y="17442"/>
                    </a:lnTo>
                    <a:lnTo>
                      <a:pt x="342989" y="28575"/>
                    </a:lnTo>
                    <a:lnTo>
                      <a:pt x="340747" y="39707"/>
                    </a:lnTo>
                    <a:lnTo>
                      <a:pt x="334628" y="48789"/>
                    </a:lnTo>
                    <a:lnTo>
                      <a:pt x="325547" y="54907"/>
                    </a:lnTo>
                    <a:lnTo>
                      <a:pt x="314414" y="57150"/>
                    </a:lnTo>
                    <a:lnTo>
                      <a:pt x="85725" y="57150"/>
                    </a:lnTo>
                    <a:lnTo>
                      <a:pt x="85725" y="66972"/>
                    </a:lnTo>
                    <a:lnTo>
                      <a:pt x="86664" y="79566"/>
                    </a:lnTo>
                    <a:lnTo>
                      <a:pt x="89419" y="91774"/>
                    </a:lnTo>
                    <a:lnTo>
                      <a:pt x="93899" y="103414"/>
                    </a:lnTo>
                    <a:lnTo>
                      <a:pt x="100012" y="114300"/>
                    </a:lnTo>
                    <a:lnTo>
                      <a:pt x="305749" y="114300"/>
                    </a:lnTo>
                    <a:lnTo>
                      <a:pt x="303520" y="121622"/>
                    </a:lnTo>
                    <a:lnTo>
                      <a:pt x="290379" y="146209"/>
                    </a:lnTo>
                    <a:lnTo>
                      <a:pt x="272534" y="167967"/>
                    </a:lnTo>
                    <a:lnTo>
                      <a:pt x="211901" y="228600"/>
                    </a:lnTo>
                    <a:lnTo>
                      <a:pt x="252293" y="269051"/>
                    </a:lnTo>
                    <a:lnTo>
                      <a:pt x="171450" y="269051"/>
                    </a:lnTo>
                    <a:lnTo>
                      <a:pt x="110817" y="329594"/>
                    </a:lnTo>
                    <a:lnTo>
                      <a:pt x="106799" y="333702"/>
                    </a:lnTo>
                    <a:lnTo>
                      <a:pt x="103137" y="338167"/>
                    </a:lnTo>
                    <a:lnTo>
                      <a:pt x="100012" y="342900"/>
                    </a:lnTo>
                    <a:lnTo>
                      <a:pt x="305660" y="342900"/>
                    </a:lnTo>
                    <a:lnTo>
                      <a:pt x="311548" y="362241"/>
                    </a:lnTo>
                    <a:lnTo>
                      <a:pt x="314325" y="390227"/>
                    </a:lnTo>
                    <a:lnTo>
                      <a:pt x="314325" y="400050"/>
                    </a:lnTo>
                    <a:lnTo>
                      <a:pt x="325457" y="402292"/>
                    </a:lnTo>
                    <a:lnTo>
                      <a:pt x="334539" y="408410"/>
                    </a:lnTo>
                    <a:lnTo>
                      <a:pt x="340657" y="417492"/>
                    </a:lnTo>
                    <a:lnTo>
                      <a:pt x="342900" y="428625"/>
                    </a:lnTo>
                    <a:lnTo>
                      <a:pt x="340657" y="439757"/>
                    </a:lnTo>
                    <a:lnTo>
                      <a:pt x="334539" y="448839"/>
                    </a:lnTo>
                    <a:lnTo>
                      <a:pt x="325457" y="454957"/>
                    </a:lnTo>
                    <a:lnTo>
                      <a:pt x="314325" y="457200"/>
                    </a:lnTo>
                    <a:close/>
                  </a:path>
                  <a:path w="343535" h="457200">
                    <a:moveTo>
                      <a:pt x="305749" y="114300"/>
                    </a:moveTo>
                    <a:lnTo>
                      <a:pt x="242887" y="114300"/>
                    </a:lnTo>
                    <a:lnTo>
                      <a:pt x="249037" y="103414"/>
                    </a:lnTo>
                    <a:lnTo>
                      <a:pt x="253513" y="91774"/>
                    </a:lnTo>
                    <a:lnTo>
                      <a:pt x="256248" y="79566"/>
                    </a:lnTo>
                    <a:lnTo>
                      <a:pt x="257175" y="66972"/>
                    </a:lnTo>
                    <a:lnTo>
                      <a:pt x="257175" y="57150"/>
                    </a:lnTo>
                    <a:lnTo>
                      <a:pt x="314414" y="57150"/>
                    </a:lnTo>
                    <a:lnTo>
                      <a:pt x="314414" y="66972"/>
                    </a:lnTo>
                    <a:lnTo>
                      <a:pt x="311637" y="94958"/>
                    </a:lnTo>
                    <a:lnTo>
                      <a:pt x="305749" y="114300"/>
                    </a:lnTo>
                    <a:close/>
                  </a:path>
                  <a:path w="343535" h="457200">
                    <a:moveTo>
                      <a:pt x="305660" y="342900"/>
                    </a:moveTo>
                    <a:lnTo>
                      <a:pt x="242828" y="342900"/>
                    </a:lnTo>
                    <a:lnTo>
                      <a:pt x="239690" y="338167"/>
                    </a:lnTo>
                    <a:lnTo>
                      <a:pt x="236100" y="333702"/>
                    </a:lnTo>
                    <a:lnTo>
                      <a:pt x="171450" y="269051"/>
                    </a:lnTo>
                    <a:lnTo>
                      <a:pt x="252293" y="269051"/>
                    </a:lnTo>
                    <a:lnTo>
                      <a:pt x="272444" y="289232"/>
                    </a:lnTo>
                    <a:lnTo>
                      <a:pt x="290290" y="310990"/>
                    </a:lnTo>
                    <a:lnTo>
                      <a:pt x="303430" y="335577"/>
                    </a:lnTo>
                    <a:lnTo>
                      <a:pt x="305660" y="342900"/>
                    </a:lnTo>
                    <a:close/>
                  </a:path>
                </a:pathLst>
              </a:custGeom>
              <a:solidFill>
                <a:srgbClr val="58A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3D4011D-3ADB-A703-A4E7-BFED9A38318F}"/>
                </a:ext>
              </a:extLst>
            </p:cNvPr>
            <p:cNvSpPr txBox="1"/>
            <p:nvPr/>
          </p:nvSpPr>
          <p:spPr>
            <a:xfrm>
              <a:off x="4732535" y="3450382"/>
              <a:ext cx="2727325" cy="901529"/>
            </a:xfrm>
            <a:prstGeom prst="rect">
              <a:avLst/>
            </a:prstGeom>
          </p:spPr>
          <p:txBody>
            <a:bodyPr vert="horz" wrap="square" lIns="0" tIns="18161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ko-KR" altLang="en-US" sz="2000" b="1" spc="-360" dirty="0">
                  <a:solidFill>
                    <a:srgbClr val="E6ECF2"/>
                  </a:solidFill>
                  <a:latin typeface="Malgun Gothic"/>
                  <a:cs typeface="Malgun Gothic"/>
                </a:rPr>
                <a:t>효율화</a:t>
              </a:r>
              <a:endParaRPr lang="en-US" altLang="ko-KR" sz="2000" b="1" spc="-360" dirty="0">
                <a:solidFill>
                  <a:srgbClr val="E6ECF2"/>
                </a:solidFill>
                <a:latin typeface="Malgun Gothic"/>
                <a:cs typeface="Malgun Gothic"/>
              </a:endParaRPr>
            </a:p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ko-KR" altLang="en-US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사내 도메인</a:t>
              </a:r>
              <a:r>
                <a:rPr lang="en-US" altLang="ko-KR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 </a:t>
              </a:r>
              <a:r>
                <a:rPr lang="ko-KR" altLang="en-US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이해</a:t>
              </a:r>
              <a:r>
                <a:rPr lang="en-US" altLang="ko-KR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, </a:t>
              </a:r>
              <a:r>
                <a:rPr lang="ko-KR" altLang="en-US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빠른 검색</a:t>
              </a:r>
              <a:endParaRPr sz="1550" spc="-150" dirty="0">
                <a:latin typeface="Noto Sans JP"/>
                <a:cs typeface="Noto Sans JP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E35BC6-64B2-9851-8E48-33AC7935A271}"/>
              </a:ext>
            </a:extLst>
          </p:cNvPr>
          <p:cNvGrpSpPr/>
          <p:nvPr/>
        </p:nvGrpSpPr>
        <p:grpSpPr>
          <a:xfrm>
            <a:off x="3368531" y="3502862"/>
            <a:ext cx="2659338" cy="2514600"/>
            <a:chOff x="1986588" y="4345733"/>
            <a:chExt cx="3305175" cy="2276475"/>
          </a:xfrm>
        </p:grpSpPr>
        <p:grpSp>
          <p:nvGrpSpPr>
            <p:cNvPr id="24" name="object 8">
              <a:extLst>
                <a:ext uri="{FF2B5EF4-FFF2-40B4-BE49-F238E27FC236}">
                  <a16:creationId xmlns:a16="http://schemas.microsoft.com/office/drawing/2014/main" id="{90E8A26B-913B-F9E9-24DE-035D33D16BC3}"/>
                </a:ext>
              </a:extLst>
            </p:cNvPr>
            <p:cNvGrpSpPr/>
            <p:nvPr/>
          </p:nvGrpSpPr>
          <p:grpSpPr>
            <a:xfrm>
              <a:off x="1986588" y="4345733"/>
              <a:ext cx="3305175" cy="2276475"/>
              <a:chOff x="576262" y="2776537"/>
              <a:chExt cx="3305175" cy="2276475"/>
            </a:xfrm>
          </p:grpSpPr>
          <p:sp>
            <p:nvSpPr>
              <p:cNvPr id="25" name="object 9">
                <a:extLst>
                  <a:ext uri="{FF2B5EF4-FFF2-40B4-BE49-F238E27FC236}">
                    <a16:creationId xmlns:a16="http://schemas.microsoft.com/office/drawing/2014/main" id="{A8627F6C-6917-FB19-FC96-DBB12ED210E8}"/>
                  </a:ext>
                </a:extLst>
              </p:cNvPr>
              <p:cNvSpPr/>
              <p:nvPr/>
            </p:nvSpPr>
            <p:spPr>
              <a:xfrm>
                <a:off x="576262" y="2776537"/>
                <a:ext cx="3305175" cy="2276475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3220628" y="2276474"/>
                    </a:move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35275" y="2257923"/>
                    </a:lnTo>
                    <a:lnTo>
                      <a:pt x="9161" y="2226104"/>
                    </a:lnTo>
                    <a:lnTo>
                      <a:pt x="0" y="2191928"/>
                    </a:lnTo>
                    <a:lnTo>
                      <a:pt x="0" y="2185987"/>
                    </a:lnTo>
                    <a:lnTo>
                      <a:pt x="0" y="84545"/>
                    </a:lnTo>
                    <a:lnTo>
                      <a:pt x="11948" y="45155"/>
                    </a:lnTo>
                    <a:lnTo>
                      <a:pt x="45155" y="11948"/>
                    </a:lnTo>
                    <a:lnTo>
                      <a:pt x="84545" y="0"/>
                    </a:lnTo>
                    <a:lnTo>
                      <a:pt x="3220628" y="0"/>
                    </a:lnTo>
                    <a:lnTo>
                      <a:pt x="3260018" y="11948"/>
                    </a:lnTo>
                    <a:lnTo>
                      <a:pt x="3293225" y="45155"/>
                    </a:lnTo>
                    <a:lnTo>
                      <a:pt x="3305174" y="84545"/>
                    </a:lnTo>
                    <a:lnTo>
                      <a:pt x="3305174" y="2191928"/>
                    </a:lnTo>
                    <a:lnTo>
                      <a:pt x="3293225" y="2231318"/>
                    </a:lnTo>
                    <a:lnTo>
                      <a:pt x="3260018" y="2264524"/>
                    </a:lnTo>
                    <a:lnTo>
                      <a:pt x="3226512" y="2275894"/>
                    </a:lnTo>
                    <a:lnTo>
                      <a:pt x="3220628" y="2276474"/>
                    </a:lnTo>
                    <a:close/>
                  </a:path>
                </a:pathLst>
              </a:custGeom>
              <a:solidFill>
                <a:srgbClr val="20252D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6" name="object 10">
                <a:extLst>
                  <a:ext uri="{FF2B5EF4-FFF2-40B4-BE49-F238E27FC236}">
                    <a16:creationId xmlns:a16="http://schemas.microsoft.com/office/drawing/2014/main" id="{3ADA4D2F-496F-9118-63D6-3E01CC85F21C}"/>
                  </a:ext>
                </a:extLst>
              </p:cNvPr>
              <p:cNvSpPr/>
              <p:nvPr/>
            </p:nvSpPr>
            <p:spPr>
              <a:xfrm>
                <a:off x="576262" y="2776537"/>
                <a:ext cx="3305175" cy="2276475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0" y="2185987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738" y="72834"/>
                    </a:lnTo>
                    <a:lnTo>
                      <a:pt x="2897" y="67006"/>
                    </a:lnTo>
                    <a:lnTo>
                      <a:pt x="4614" y="61348"/>
                    </a:lnTo>
                    <a:lnTo>
                      <a:pt x="6887" y="55859"/>
                    </a:lnTo>
                    <a:lnTo>
                      <a:pt x="9161" y="50370"/>
                    </a:lnTo>
                    <a:lnTo>
                      <a:pt x="11948" y="45155"/>
                    </a:lnTo>
                    <a:lnTo>
                      <a:pt x="15249" y="40215"/>
                    </a:lnTo>
                    <a:lnTo>
                      <a:pt x="18550" y="35275"/>
                    </a:lnTo>
                    <a:lnTo>
                      <a:pt x="22301" y="30704"/>
                    </a:lnTo>
                    <a:lnTo>
                      <a:pt x="26503" y="26503"/>
                    </a:lnTo>
                    <a:lnTo>
                      <a:pt x="30704" y="22301"/>
                    </a:lnTo>
                    <a:lnTo>
                      <a:pt x="55859" y="6887"/>
                    </a:lnTo>
                    <a:lnTo>
                      <a:pt x="61348" y="4614"/>
                    </a:lnTo>
                    <a:lnTo>
                      <a:pt x="67006" y="2897"/>
                    </a:lnTo>
                    <a:lnTo>
                      <a:pt x="72834" y="1738"/>
                    </a:lnTo>
                    <a:lnTo>
                      <a:pt x="78661" y="579"/>
                    </a:lnTo>
                    <a:lnTo>
                      <a:pt x="84545" y="0"/>
                    </a:lnTo>
                    <a:lnTo>
                      <a:pt x="90487" y="0"/>
                    </a:lnTo>
                    <a:lnTo>
                      <a:pt x="3214687" y="0"/>
                    </a:lnTo>
                    <a:lnTo>
                      <a:pt x="3220628" y="0"/>
                    </a:lnTo>
                    <a:lnTo>
                      <a:pt x="3226512" y="579"/>
                    </a:lnTo>
                    <a:lnTo>
                      <a:pt x="3232339" y="1738"/>
                    </a:lnTo>
                    <a:lnTo>
                      <a:pt x="3238167" y="2897"/>
                    </a:lnTo>
                    <a:lnTo>
                      <a:pt x="3243825" y="4614"/>
                    </a:lnTo>
                    <a:lnTo>
                      <a:pt x="3249314" y="6887"/>
                    </a:lnTo>
                    <a:lnTo>
                      <a:pt x="3254803" y="9161"/>
                    </a:lnTo>
                    <a:lnTo>
                      <a:pt x="3278671" y="26503"/>
                    </a:lnTo>
                    <a:lnTo>
                      <a:pt x="3282872" y="30704"/>
                    </a:lnTo>
                    <a:lnTo>
                      <a:pt x="3298286" y="55859"/>
                    </a:lnTo>
                    <a:lnTo>
                      <a:pt x="3300559" y="61348"/>
                    </a:lnTo>
                    <a:lnTo>
                      <a:pt x="3302276" y="67006"/>
                    </a:lnTo>
                    <a:lnTo>
                      <a:pt x="3303435" y="72834"/>
                    </a:lnTo>
                    <a:lnTo>
                      <a:pt x="3304594" y="78661"/>
                    </a:lnTo>
                    <a:lnTo>
                      <a:pt x="3305174" y="84545"/>
                    </a:lnTo>
                    <a:lnTo>
                      <a:pt x="3305174" y="90487"/>
                    </a:lnTo>
                    <a:lnTo>
                      <a:pt x="3305174" y="2185987"/>
                    </a:lnTo>
                    <a:lnTo>
                      <a:pt x="3305174" y="2191928"/>
                    </a:lnTo>
                    <a:lnTo>
                      <a:pt x="3304594" y="2197812"/>
                    </a:lnTo>
                    <a:lnTo>
                      <a:pt x="3303435" y="2203640"/>
                    </a:lnTo>
                    <a:lnTo>
                      <a:pt x="3302276" y="2209467"/>
                    </a:lnTo>
                    <a:lnTo>
                      <a:pt x="3282872" y="2245769"/>
                    </a:lnTo>
                    <a:lnTo>
                      <a:pt x="3264958" y="2261223"/>
                    </a:lnTo>
                    <a:lnTo>
                      <a:pt x="3260018" y="2264524"/>
                    </a:lnTo>
                    <a:lnTo>
                      <a:pt x="3254803" y="2267312"/>
                    </a:lnTo>
                    <a:lnTo>
                      <a:pt x="3249314" y="2269586"/>
                    </a:lnTo>
                    <a:lnTo>
                      <a:pt x="3243825" y="2271859"/>
                    </a:lnTo>
                    <a:lnTo>
                      <a:pt x="3238167" y="2273576"/>
                    </a:lnTo>
                    <a:lnTo>
                      <a:pt x="3232339" y="2274735"/>
                    </a:lnTo>
                    <a:lnTo>
                      <a:pt x="3226512" y="2275894"/>
                    </a:lnTo>
                    <a:lnTo>
                      <a:pt x="3220628" y="2276474"/>
                    </a:lnTo>
                    <a:lnTo>
                      <a:pt x="3214687" y="2276474"/>
                    </a:lnTo>
                    <a:lnTo>
                      <a:pt x="90487" y="2276474"/>
                    </a:ln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72834" y="2274735"/>
                    </a:lnTo>
                    <a:lnTo>
                      <a:pt x="67006" y="2273576"/>
                    </a:lnTo>
                    <a:lnTo>
                      <a:pt x="61348" y="2271859"/>
                    </a:lnTo>
                    <a:lnTo>
                      <a:pt x="55859" y="2269586"/>
                    </a:lnTo>
                    <a:lnTo>
                      <a:pt x="50370" y="2267312"/>
                    </a:lnTo>
                    <a:lnTo>
                      <a:pt x="45155" y="2264524"/>
                    </a:lnTo>
                    <a:lnTo>
                      <a:pt x="40215" y="2261223"/>
                    </a:lnTo>
                    <a:lnTo>
                      <a:pt x="35275" y="2257923"/>
                    </a:lnTo>
                    <a:lnTo>
                      <a:pt x="9161" y="2226104"/>
                    </a:lnTo>
                    <a:lnTo>
                      <a:pt x="0" y="2191928"/>
                    </a:lnTo>
                    <a:lnTo>
                      <a:pt x="0" y="2185987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2B3F2388-C338-3B8B-3535-8B26C0CD8D6C}"/>
                </a:ext>
              </a:extLst>
            </p:cNvPr>
            <p:cNvSpPr txBox="1"/>
            <p:nvPr/>
          </p:nvSpPr>
          <p:spPr>
            <a:xfrm>
              <a:off x="2228831" y="5019578"/>
              <a:ext cx="2820670" cy="901529"/>
            </a:xfrm>
            <a:prstGeom prst="rect">
              <a:avLst/>
            </a:prstGeom>
          </p:spPr>
          <p:txBody>
            <a:bodyPr vert="horz" wrap="square" lIns="0" tIns="18161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ko-KR" altLang="en-US" sz="2000" b="1" spc="-360" dirty="0">
                  <a:solidFill>
                    <a:srgbClr val="E6ECF2"/>
                  </a:solidFill>
                  <a:latin typeface="Malgun Gothic"/>
                  <a:cs typeface="Malgun Gothic"/>
                </a:rPr>
                <a:t>자동화</a:t>
              </a:r>
            </a:p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en-US" altLang="ko-KR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24/7 </a:t>
              </a:r>
              <a:r>
                <a:rPr lang="ko-KR" altLang="en-US" sz="1500" spc="-150" dirty="0" err="1">
                  <a:solidFill>
                    <a:srgbClr val="8B949D"/>
                  </a:solidFill>
                  <a:latin typeface="Dotum"/>
                  <a:cs typeface="Dotum"/>
                </a:rPr>
                <a:t>무중단</a:t>
              </a:r>
              <a:r>
                <a:rPr lang="ko-KR" altLang="en-US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 운영</a:t>
              </a:r>
              <a:endParaRPr lang="ko-KR" altLang="en-US" sz="1550" spc="-150" dirty="0">
                <a:latin typeface="Noto Sans JP"/>
                <a:cs typeface="Noto Sans JP"/>
              </a:endParaRPr>
            </a:p>
          </p:txBody>
        </p:sp>
        <p:pic>
          <p:nvPicPr>
            <p:cNvPr id="32" name="그래픽 31" descr="마법 지팡이 자동 단색으로 채워진">
              <a:extLst>
                <a:ext uri="{FF2B5EF4-FFF2-40B4-BE49-F238E27FC236}">
                  <a16:creationId xmlns:a16="http://schemas.microsoft.com/office/drawing/2014/main" id="{BD089692-0213-2738-4DF7-4BB5E088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64247" y="4489531"/>
              <a:ext cx="648000" cy="64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E216517-0853-B437-7DA3-702DF7BFEB1E}"/>
              </a:ext>
            </a:extLst>
          </p:cNvPr>
          <p:cNvGrpSpPr/>
          <p:nvPr/>
        </p:nvGrpSpPr>
        <p:grpSpPr>
          <a:xfrm>
            <a:off x="576049" y="3502861"/>
            <a:ext cx="2659338" cy="2935675"/>
            <a:chOff x="576262" y="2776536"/>
            <a:chExt cx="3305175" cy="2657674"/>
          </a:xfrm>
        </p:grpSpPr>
        <p:grpSp>
          <p:nvGrpSpPr>
            <p:cNvPr id="8" name="object 8">
              <a:extLst>
                <a:ext uri="{FF2B5EF4-FFF2-40B4-BE49-F238E27FC236}">
                  <a16:creationId xmlns:a16="http://schemas.microsoft.com/office/drawing/2014/main" id="{B2A828AA-B2D8-BBE7-9FD4-AD583C33DE50}"/>
                </a:ext>
              </a:extLst>
            </p:cNvPr>
            <p:cNvGrpSpPr/>
            <p:nvPr/>
          </p:nvGrpSpPr>
          <p:grpSpPr>
            <a:xfrm>
              <a:off x="576262" y="2776536"/>
              <a:ext cx="3305175" cy="2276477"/>
              <a:chOff x="576262" y="2776536"/>
              <a:chExt cx="3305175" cy="2276477"/>
            </a:xfrm>
          </p:grpSpPr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0AABB5FF-65B9-7378-1755-5696F54C967D}"/>
                  </a:ext>
                </a:extLst>
              </p:cNvPr>
              <p:cNvSpPr/>
              <p:nvPr/>
            </p:nvSpPr>
            <p:spPr>
              <a:xfrm>
                <a:off x="576262" y="2776536"/>
                <a:ext cx="3305175" cy="2276476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3220628" y="2276474"/>
                    </a:move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35275" y="2257923"/>
                    </a:lnTo>
                    <a:lnTo>
                      <a:pt x="9161" y="2226104"/>
                    </a:lnTo>
                    <a:lnTo>
                      <a:pt x="0" y="2191928"/>
                    </a:lnTo>
                    <a:lnTo>
                      <a:pt x="0" y="2185987"/>
                    </a:lnTo>
                    <a:lnTo>
                      <a:pt x="0" y="84545"/>
                    </a:lnTo>
                    <a:lnTo>
                      <a:pt x="11948" y="45155"/>
                    </a:lnTo>
                    <a:lnTo>
                      <a:pt x="45155" y="11948"/>
                    </a:lnTo>
                    <a:lnTo>
                      <a:pt x="84545" y="0"/>
                    </a:lnTo>
                    <a:lnTo>
                      <a:pt x="3220628" y="0"/>
                    </a:lnTo>
                    <a:lnTo>
                      <a:pt x="3260018" y="11948"/>
                    </a:lnTo>
                    <a:lnTo>
                      <a:pt x="3293225" y="45155"/>
                    </a:lnTo>
                    <a:lnTo>
                      <a:pt x="3305174" y="84545"/>
                    </a:lnTo>
                    <a:lnTo>
                      <a:pt x="3305174" y="2191928"/>
                    </a:lnTo>
                    <a:lnTo>
                      <a:pt x="3293225" y="2231318"/>
                    </a:lnTo>
                    <a:lnTo>
                      <a:pt x="3260018" y="2264524"/>
                    </a:lnTo>
                    <a:lnTo>
                      <a:pt x="3226512" y="2275894"/>
                    </a:lnTo>
                    <a:lnTo>
                      <a:pt x="3220628" y="2276474"/>
                    </a:lnTo>
                    <a:close/>
                  </a:path>
                </a:pathLst>
              </a:custGeom>
              <a:solidFill>
                <a:srgbClr val="20252D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>
                <a:extLst>
                  <a:ext uri="{FF2B5EF4-FFF2-40B4-BE49-F238E27FC236}">
                    <a16:creationId xmlns:a16="http://schemas.microsoft.com/office/drawing/2014/main" id="{FBB3382A-99EB-5607-7010-57859B6A2D37}"/>
                  </a:ext>
                </a:extLst>
              </p:cNvPr>
              <p:cNvSpPr/>
              <p:nvPr/>
            </p:nvSpPr>
            <p:spPr>
              <a:xfrm>
                <a:off x="576262" y="2776537"/>
                <a:ext cx="3305175" cy="2276476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0" y="2185987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738" y="72834"/>
                    </a:lnTo>
                    <a:lnTo>
                      <a:pt x="2897" y="67006"/>
                    </a:lnTo>
                    <a:lnTo>
                      <a:pt x="4614" y="61348"/>
                    </a:lnTo>
                    <a:lnTo>
                      <a:pt x="6887" y="55859"/>
                    </a:lnTo>
                    <a:lnTo>
                      <a:pt x="9161" y="50370"/>
                    </a:lnTo>
                    <a:lnTo>
                      <a:pt x="11948" y="45155"/>
                    </a:lnTo>
                    <a:lnTo>
                      <a:pt x="15249" y="40215"/>
                    </a:lnTo>
                    <a:lnTo>
                      <a:pt x="18550" y="35275"/>
                    </a:lnTo>
                    <a:lnTo>
                      <a:pt x="22301" y="30704"/>
                    </a:lnTo>
                    <a:lnTo>
                      <a:pt x="26503" y="26503"/>
                    </a:lnTo>
                    <a:lnTo>
                      <a:pt x="30704" y="22301"/>
                    </a:lnTo>
                    <a:lnTo>
                      <a:pt x="55859" y="6887"/>
                    </a:lnTo>
                    <a:lnTo>
                      <a:pt x="61348" y="4614"/>
                    </a:lnTo>
                    <a:lnTo>
                      <a:pt x="67006" y="2897"/>
                    </a:lnTo>
                    <a:lnTo>
                      <a:pt x="72834" y="1738"/>
                    </a:lnTo>
                    <a:lnTo>
                      <a:pt x="78661" y="579"/>
                    </a:lnTo>
                    <a:lnTo>
                      <a:pt x="84545" y="0"/>
                    </a:lnTo>
                    <a:lnTo>
                      <a:pt x="90487" y="0"/>
                    </a:lnTo>
                    <a:lnTo>
                      <a:pt x="3214687" y="0"/>
                    </a:lnTo>
                    <a:lnTo>
                      <a:pt x="3220628" y="0"/>
                    </a:lnTo>
                    <a:lnTo>
                      <a:pt x="3226512" y="579"/>
                    </a:lnTo>
                    <a:lnTo>
                      <a:pt x="3232339" y="1738"/>
                    </a:lnTo>
                    <a:lnTo>
                      <a:pt x="3238167" y="2897"/>
                    </a:lnTo>
                    <a:lnTo>
                      <a:pt x="3243825" y="4614"/>
                    </a:lnTo>
                    <a:lnTo>
                      <a:pt x="3249314" y="6887"/>
                    </a:lnTo>
                    <a:lnTo>
                      <a:pt x="3254803" y="9161"/>
                    </a:lnTo>
                    <a:lnTo>
                      <a:pt x="3278671" y="26503"/>
                    </a:lnTo>
                    <a:lnTo>
                      <a:pt x="3282872" y="30704"/>
                    </a:lnTo>
                    <a:lnTo>
                      <a:pt x="3298286" y="55859"/>
                    </a:lnTo>
                    <a:lnTo>
                      <a:pt x="3300559" y="61348"/>
                    </a:lnTo>
                    <a:lnTo>
                      <a:pt x="3302276" y="67006"/>
                    </a:lnTo>
                    <a:lnTo>
                      <a:pt x="3303435" y="72834"/>
                    </a:lnTo>
                    <a:lnTo>
                      <a:pt x="3304594" y="78661"/>
                    </a:lnTo>
                    <a:lnTo>
                      <a:pt x="3305174" y="84545"/>
                    </a:lnTo>
                    <a:lnTo>
                      <a:pt x="3305174" y="90487"/>
                    </a:lnTo>
                    <a:lnTo>
                      <a:pt x="3305174" y="2185987"/>
                    </a:lnTo>
                    <a:lnTo>
                      <a:pt x="3305174" y="2191928"/>
                    </a:lnTo>
                    <a:lnTo>
                      <a:pt x="3304594" y="2197812"/>
                    </a:lnTo>
                    <a:lnTo>
                      <a:pt x="3303435" y="2203640"/>
                    </a:lnTo>
                    <a:lnTo>
                      <a:pt x="3302276" y="2209467"/>
                    </a:lnTo>
                    <a:lnTo>
                      <a:pt x="3282872" y="2245769"/>
                    </a:lnTo>
                    <a:lnTo>
                      <a:pt x="3264958" y="2261223"/>
                    </a:lnTo>
                    <a:lnTo>
                      <a:pt x="3260018" y="2264524"/>
                    </a:lnTo>
                    <a:lnTo>
                      <a:pt x="3254803" y="2267312"/>
                    </a:lnTo>
                    <a:lnTo>
                      <a:pt x="3249314" y="2269586"/>
                    </a:lnTo>
                    <a:lnTo>
                      <a:pt x="3243825" y="2271859"/>
                    </a:lnTo>
                    <a:lnTo>
                      <a:pt x="3238167" y="2273576"/>
                    </a:lnTo>
                    <a:lnTo>
                      <a:pt x="3232339" y="2274735"/>
                    </a:lnTo>
                    <a:lnTo>
                      <a:pt x="3226512" y="2275894"/>
                    </a:lnTo>
                    <a:lnTo>
                      <a:pt x="3220628" y="2276474"/>
                    </a:lnTo>
                    <a:lnTo>
                      <a:pt x="3214687" y="2276474"/>
                    </a:lnTo>
                    <a:lnTo>
                      <a:pt x="90487" y="2276474"/>
                    </a:ln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72834" y="2274735"/>
                    </a:lnTo>
                    <a:lnTo>
                      <a:pt x="67006" y="2273576"/>
                    </a:lnTo>
                    <a:lnTo>
                      <a:pt x="61348" y="2271859"/>
                    </a:lnTo>
                    <a:lnTo>
                      <a:pt x="55859" y="2269586"/>
                    </a:lnTo>
                    <a:lnTo>
                      <a:pt x="50370" y="2267312"/>
                    </a:lnTo>
                    <a:lnTo>
                      <a:pt x="45155" y="2264524"/>
                    </a:lnTo>
                    <a:lnTo>
                      <a:pt x="40215" y="2261223"/>
                    </a:lnTo>
                    <a:lnTo>
                      <a:pt x="35275" y="2257923"/>
                    </a:lnTo>
                    <a:lnTo>
                      <a:pt x="9161" y="2226104"/>
                    </a:lnTo>
                    <a:lnTo>
                      <a:pt x="0" y="2191928"/>
                    </a:lnTo>
                    <a:lnTo>
                      <a:pt x="0" y="2185987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94ED45A-E9B6-8CEB-013E-A39631856003}"/>
                </a:ext>
              </a:extLst>
            </p:cNvPr>
            <p:cNvSpPr txBox="1"/>
            <p:nvPr/>
          </p:nvSpPr>
          <p:spPr>
            <a:xfrm>
              <a:off x="818505" y="3450382"/>
              <a:ext cx="2820670" cy="1983828"/>
            </a:xfrm>
            <a:prstGeom prst="rect">
              <a:avLst/>
            </a:prstGeom>
          </p:spPr>
          <p:txBody>
            <a:bodyPr vert="horz" wrap="square" lIns="0" tIns="18161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ko-KR" altLang="en-US" sz="2000" b="1" spc="-360" dirty="0">
                  <a:solidFill>
                    <a:srgbClr val="E6ECF2"/>
                  </a:solidFill>
                  <a:latin typeface="Malgun Gothic"/>
                  <a:cs typeface="Malgun Gothic"/>
                </a:rPr>
                <a:t>체계화</a:t>
              </a:r>
              <a:endParaRPr lang="en-US" altLang="ko-KR" sz="2000" b="1" spc="-360" dirty="0">
                <a:solidFill>
                  <a:srgbClr val="E6ECF2"/>
                </a:solidFill>
                <a:latin typeface="Malgun Gothic"/>
                <a:cs typeface="Malgun Gothic"/>
              </a:endParaRPr>
            </a:p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ko-KR" altLang="en-US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데이터 카탈로그</a:t>
              </a:r>
              <a:r>
                <a:rPr lang="en-US" altLang="ko-KR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, </a:t>
              </a:r>
              <a:r>
                <a:rPr lang="ko-KR" altLang="en-US" sz="1500" spc="-150" dirty="0">
                  <a:solidFill>
                    <a:srgbClr val="8B949D"/>
                  </a:solidFill>
                  <a:latin typeface="Dotum"/>
                  <a:cs typeface="Dotum"/>
                </a:rPr>
                <a:t>데이터 거버넌스 비즈니스 용어 등을 활용한 데이터 용어 표준화</a:t>
              </a:r>
              <a:endParaRPr sz="1550" spc="-150" dirty="0">
                <a:latin typeface="Noto Sans JP"/>
                <a:cs typeface="Noto Sans JP"/>
              </a:endParaRPr>
            </a:p>
          </p:txBody>
        </p:sp>
        <p:pic>
          <p:nvPicPr>
            <p:cNvPr id="36" name="그래픽 35" descr="톱니바퀴 단색으로 채워진">
              <a:extLst>
                <a:ext uri="{FF2B5EF4-FFF2-40B4-BE49-F238E27FC236}">
                  <a16:creationId xmlns:a16="http://schemas.microsoft.com/office/drawing/2014/main" id="{0C4E48AD-50AB-86B2-70F6-9DD3BCC4D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04831" y="2935582"/>
              <a:ext cx="648000" cy="64800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23742C4-C1E9-C210-6B75-59E4135EABBC}"/>
              </a:ext>
            </a:extLst>
          </p:cNvPr>
          <p:cNvGrpSpPr/>
          <p:nvPr/>
        </p:nvGrpSpPr>
        <p:grpSpPr>
          <a:xfrm>
            <a:off x="8961159" y="3502862"/>
            <a:ext cx="2659340" cy="2514600"/>
            <a:chOff x="8310558" y="2776537"/>
            <a:chExt cx="3305177" cy="2276475"/>
          </a:xfrm>
        </p:grpSpPr>
        <p:grpSp>
          <p:nvGrpSpPr>
            <p:cNvPr id="18" name="object 18">
              <a:extLst>
                <a:ext uri="{FF2B5EF4-FFF2-40B4-BE49-F238E27FC236}">
                  <a16:creationId xmlns:a16="http://schemas.microsoft.com/office/drawing/2014/main" id="{CCE6DAD9-FA1D-4725-2B88-EB3F96B3800E}"/>
                </a:ext>
              </a:extLst>
            </p:cNvPr>
            <p:cNvGrpSpPr/>
            <p:nvPr/>
          </p:nvGrpSpPr>
          <p:grpSpPr>
            <a:xfrm>
              <a:off x="8310558" y="2776537"/>
              <a:ext cx="3305177" cy="2276475"/>
              <a:chOff x="8310558" y="2776537"/>
              <a:chExt cx="3305177" cy="2276475"/>
            </a:xfrm>
          </p:grpSpPr>
          <p:sp>
            <p:nvSpPr>
              <p:cNvPr id="19" name="object 19">
                <a:extLst>
                  <a:ext uri="{FF2B5EF4-FFF2-40B4-BE49-F238E27FC236}">
                    <a16:creationId xmlns:a16="http://schemas.microsoft.com/office/drawing/2014/main" id="{ACB65D87-4658-ED5A-76AF-AAF2A901EA41}"/>
                  </a:ext>
                </a:extLst>
              </p:cNvPr>
              <p:cNvSpPr/>
              <p:nvPr/>
            </p:nvSpPr>
            <p:spPr>
              <a:xfrm>
                <a:off x="8310558" y="2776537"/>
                <a:ext cx="3305176" cy="2276475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3220629" y="2276474"/>
                    </a:move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35275" y="2257923"/>
                    </a:lnTo>
                    <a:lnTo>
                      <a:pt x="9161" y="2226104"/>
                    </a:lnTo>
                    <a:lnTo>
                      <a:pt x="0" y="2191928"/>
                    </a:lnTo>
                    <a:lnTo>
                      <a:pt x="0" y="2185987"/>
                    </a:lnTo>
                    <a:lnTo>
                      <a:pt x="0" y="84545"/>
                    </a:lnTo>
                    <a:lnTo>
                      <a:pt x="11948" y="45155"/>
                    </a:lnTo>
                    <a:lnTo>
                      <a:pt x="45155" y="11948"/>
                    </a:lnTo>
                    <a:lnTo>
                      <a:pt x="84545" y="0"/>
                    </a:lnTo>
                    <a:lnTo>
                      <a:pt x="3220629" y="0"/>
                    </a:lnTo>
                    <a:lnTo>
                      <a:pt x="3260017" y="11948"/>
                    </a:lnTo>
                    <a:lnTo>
                      <a:pt x="3293224" y="45155"/>
                    </a:lnTo>
                    <a:lnTo>
                      <a:pt x="3305174" y="84545"/>
                    </a:lnTo>
                    <a:lnTo>
                      <a:pt x="3305174" y="2191928"/>
                    </a:lnTo>
                    <a:lnTo>
                      <a:pt x="3293224" y="2231318"/>
                    </a:lnTo>
                    <a:lnTo>
                      <a:pt x="3260017" y="2264524"/>
                    </a:lnTo>
                    <a:lnTo>
                      <a:pt x="3226513" y="2275894"/>
                    </a:lnTo>
                    <a:lnTo>
                      <a:pt x="3220629" y="2276474"/>
                    </a:lnTo>
                    <a:close/>
                  </a:path>
                </a:pathLst>
              </a:custGeom>
              <a:solidFill>
                <a:srgbClr val="20252D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20">
                <a:extLst>
                  <a:ext uri="{FF2B5EF4-FFF2-40B4-BE49-F238E27FC236}">
                    <a16:creationId xmlns:a16="http://schemas.microsoft.com/office/drawing/2014/main" id="{0322DD34-650B-507C-33DB-245B2B28BFE4}"/>
                  </a:ext>
                </a:extLst>
              </p:cNvPr>
              <p:cNvSpPr/>
              <p:nvPr/>
            </p:nvSpPr>
            <p:spPr>
              <a:xfrm>
                <a:off x="8310560" y="2776537"/>
                <a:ext cx="3305175" cy="2276475"/>
              </a:xfrm>
              <a:custGeom>
                <a:avLst/>
                <a:gdLst/>
                <a:ahLst/>
                <a:cxnLst/>
                <a:rect l="l" t="t" r="r" b="b"/>
                <a:pathLst>
                  <a:path w="3305175" h="2276475">
                    <a:moveTo>
                      <a:pt x="0" y="2185987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738" y="72834"/>
                    </a:lnTo>
                    <a:lnTo>
                      <a:pt x="2897" y="67006"/>
                    </a:lnTo>
                    <a:lnTo>
                      <a:pt x="4613" y="61348"/>
                    </a:lnTo>
                    <a:lnTo>
                      <a:pt x="6887" y="55859"/>
                    </a:lnTo>
                    <a:lnTo>
                      <a:pt x="9161" y="50370"/>
                    </a:lnTo>
                    <a:lnTo>
                      <a:pt x="11948" y="45155"/>
                    </a:lnTo>
                    <a:lnTo>
                      <a:pt x="15249" y="40215"/>
                    </a:lnTo>
                    <a:lnTo>
                      <a:pt x="18550" y="35275"/>
                    </a:lnTo>
                    <a:lnTo>
                      <a:pt x="22302" y="30704"/>
                    </a:lnTo>
                    <a:lnTo>
                      <a:pt x="26503" y="26503"/>
                    </a:lnTo>
                    <a:lnTo>
                      <a:pt x="30704" y="22301"/>
                    </a:lnTo>
                    <a:lnTo>
                      <a:pt x="35275" y="18550"/>
                    </a:lnTo>
                    <a:lnTo>
                      <a:pt x="40215" y="15249"/>
                    </a:lnTo>
                    <a:lnTo>
                      <a:pt x="45155" y="11948"/>
                    </a:lnTo>
                    <a:lnTo>
                      <a:pt x="72833" y="1738"/>
                    </a:lnTo>
                    <a:lnTo>
                      <a:pt x="78661" y="579"/>
                    </a:lnTo>
                    <a:lnTo>
                      <a:pt x="84545" y="0"/>
                    </a:lnTo>
                    <a:lnTo>
                      <a:pt x="90488" y="0"/>
                    </a:lnTo>
                    <a:lnTo>
                      <a:pt x="3214687" y="0"/>
                    </a:lnTo>
                    <a:lnTo>
                      <a:pt x="3220629" y="0"/>
                    </a:lnTo>
                    <a:lnTo>
                      <a:pt x="3226513" y="579"/>
                    </a:lnTo>
                    <a:lnTo>
                      <a:pt x="3232340" y="1738"/>
                    </a:lnTo>
                    <a:lnTo>
                      <a:pt x="3238166" y="2897"/>
                    </a:lnTo>
                    <a:lnTo>
                      <a:pt x="3243825" y="4614"/>
                    </a:lnTo>
                    <a:lnTo>
                      <a:pt x="3249314" y="6887"/>
                    </a:lnTo>
                    <a:lnTo>
                      <a:pt x="3254803" y="9161"/>
                    </a:lnTo>
                    <a:lnTo>
                      <a:pt x="3278671" y="26503"/>
                    </a:lnTo>
                    <a:lnTo>
                      <a:pt x="3282872" y="30704"/>
                    </a:lnTo>
                    <a:lnTo>
                      <a:pt x="3286622" y="35275"/>
                    </a:lnTo>
                    <a:lnTo>
                      <a:pt x="3289923" y="40215"/>
                    </a:lnTo>
                    <a:lnTo>
                      <a:pt x="3293224" y="45155"/>
                    </a:lnTo>
                    <a:lnTo>
                      <a:pt x="3296013" y="50370"/>
                    </a:lnTo>
                    <a:lnTo>
                      <a:pt x="3298286" y="55859"/>
                    </a:lnTo>
                    <a:lnTo>
                      <a:pt x="3300559" y="61348"/>
                    </a:lnTo>
                    <a:lnTo>
                      <a:pt x="3302275" y="67006"/>
                    </a:lnTo>
                    <a:lnTo>
                      <a:pt x="3303434" y="72834"/>
                    </a:lnTo>
                    <a:lnTo>
                      <a:pt x="3304593" y="78661"/>
                    </a:lnTo>
                    <a:lnTo>
                      <a:pt x="3305174" y="84545"/>
                    </a:lnTo>
                    <a:lnTo>
                      <a:pt x="3305175" y="90487"/>
                    </a:lnTo>
                    <a:lnTo>
                      <a:pt x="3305175" y="2185987"/>
                    </a:lnTo>
                    <a:lnTo>
                      <a:pt x="3296013" y="2226104"/>
                    </a:lnTo>
                    <a:lnTo>
                      <a:pt x="3269898" y="2257923"/>
                    </a:lnTo>
                    <a:lnTo>
                      <a:pt x="3264957" y="2261223"/>
                    </a:lnTo>
                    <a:lnTo>
                      <a:pt x="3260017" y="2264524"/>
                    </a:lnTo>
                    <a:lnTo>
                      <a:pt x="3254803" y="2267312"/>
                    </a:lnTo>
                    <a:lnTo>
                      <a:pt x="3249314" y="2269586"/>
                    </a:lnTo>
                    <a:lnTo>
                      <a:pt x="3243825" y="2271859"/>
                    </a:lnTo>
                    <a:lnTo>
                      <a:pt x="3238166" y="2273576"/>
                    </a:lnTo>
                    <a:lnTo>
                      <a:pt x="3232340" y="2274735"/>
                    </a:lnTo>
                    <a:lnTo>
                      <a:pt x="3226513" y="2275894"/>
                    </a:lnTo>
                    <a:lnTo>
                      <a:pt x="3220629" y="2276474"/>
                    </a:lnTo>
                    <a:lnTo>
                      <a:pt x="3214687" y="2276474"/>
                    </a:lnTo>
                    <a:lnTo>
                      <a:pt x="90488" y="2276474"/>
                    </a:lnTo>
                    <a:lnTo>
                      <a:pt x="84545" y="2276474"/>
                    </a:lnTo>
                    <a:lnTo>
                      <a:pt x="78661" y="2275894"/>
                    </a:lnTo>
                    <a:lnTo>
                      <a:pt x="72834" y="2274735"/>
                    </a:lnTo>
                    <a:lnTo>
                      <a:pt x="67006" y="2273576"/>
                    </a:lnTo>
                    <a:lnTo>
                      <a:pt x="61348" y="2271859"/>
                    </a:lnTo>
                    <a:lnTo>
                      <a:pt x="55859" y="2269586"/>
                    </a:lnTo>
                    <a:lnTo>
                      <a:pt x="50370" y="2267312"/>
                    </a:lnTo>
                    <a:lnTo>
                      <a:pt x="45155" y="2264524"/>
                    </a:lnTo>
                    <a:lnTo>
                      <a:pt x="40215" y="2261223"/>
                    </a:lnTo>
                    <a:lnTo>
                      <a:pt x="35275" y="2257923"/>
                    </a:lnTo>
                    <a:lnTo>
                      <a:pt x="30704" y="2254172"/>
                    </a:lnTo>
                    <a:lnTo>
                      <a:pt x="26503" y="2249971"/>
                    </a:lnTo>
                    <a:lnTo>
                      <a:pt x="22302" y="2245769"/>
                    </a:lnTo>
                    <a:lnTo>
                      <a:pt x="2896" y="2209467"/>
                    </a:lnTo>
                    <a:lnTo>
                      <a:pt x="0" y="2191928"/>
                    </a:lnTo>
                    <a:lnTo>
                      <a:pt x="0" y="2185987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>
                <a:extLst>
                  <a:ext uri="{FF2B5EF4-FFF2-40B4-BE49-F238E27FC236}">
                    <a16:creationId xmlns:a16="http://schemas.microsoft.com/office/drawing/2014/main" id="{F097674F-1A15-8D49-80A8-7AC19A5FFAC7}"/>
                  </a:ext>
                </a:extLst>
              </p:cNvPr>
              <p:cNvSpPr/>
              <p:nvPr/>
            </p:nvSpPr>
            <p:spPr>
              <a:xfrm>
                <a:off x="9734582" y="3047999"/>
                <a:ext cx="457200" cy="400050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00050">
                    <a:moveTo>
                      <a:pt x="421447" y="400050"/>
                    </a:moveTo>
                    <a:lnTo>
                      <a:pt x="35685" y="400050"/>
                    </a:lnTo>
                    <a:lnTo>
                      <a:pt x="26348" y="398802"/>
                    </a:lnTo>
                    <a:lnTo>
                      <a:pt x="0" y="364163"/>
                    </a:lnTo>
                    <a:lnTo>
                      <a:pt x="1245" y="354964"/>
                    </a:lnTo>
                    <a:lnTo>
                      <a:pt x="197759" y="17680"/>
                    </a:lnTo>
                    <a:lnTo>
                      <a:pt x="228566" y="0"/>
                    </a:lnTo>
                    <a:lnTo>
                      <a:pt x="237825" y="1218"/>
                    </a:lnTo>
                    <a:lnTo>
                      <a:pt x="316085" y="114300"/>
                    </a:lnTo>
                    <a:lnTo>
                      <a:pt x="228566" y="114300"/>
                    </a:lnTo>
                    <a:lnTo>
                      <a:pt x="220207" y="115978"/>
                    </a:lnTo>
                    <a:lnTo>
                      <a:pt x="213397" y="120561"/>
                    </a:lnTo>
                    <a:lnTo>
                      <a:pt x="208813" y="127372"/>
                    </a:lnTo>
                    <a:lnTo>
                      <a:pt x="207135" y="135731"/>
                    </a:lnTo>
                    <a:lnTo>
                      <a:pt x="207135" y="235743"/>
                    </a:lnTo>
                    <a:lnTo>
                      <a:pt x="208813" y="244102"/>
                    </a:lnTo>
                    <a:lnTo>
                      <a:pt x="213397" y="250913"/>
                    </a:lnTo>
                    <a:lnTo>
                      <a:pt x="220207" y="255496"/>
                    </a:lnTo>
                    <a:lnTo>
                      <a:pt x="228566" y="257175"/>
                    </a:lnTo>
                    <a:lnTo>
                      <a:pt x="399946" y="257175"/>
                    </a:lnTo>
                    <a:lnTo>
                      <a:pt x="416718" y="285750"/>
                    </a:lnTo>
                    <a:lnTo>
                      <a:pt x="224777" y="285750"/>
                    </a:lnTo>
                    <a:lnTo>
                      <a:pt x="221132" y="286475"/>
                    </a:lnTo>
                    <a:lnTo>
                      <a:pt x="199991" y="310535"/>
                    </a:lnTo>
                    <a:lnTo>
                      <a:pt x="199991" y="318114"/>
                    </a:lnTo>
                    <a:lnTo>
                      <a:pt x="224777" y="342899"/>
                    </a:lnTo>
                    <a:lnTo>
                      <a:pt x="450263" y="342899"/>
                    </a:lnTo>
                    <a:lnTo>
                      <a:pt x="452255" y="346293"/>
                    </a:lnTo>
                    <a:lnTo>
                      <a:pt x="455908" y="354964"/>
                    </a:lnTo>
                    <a:lnTo>
                      <a:pt x="457161" y="364163"/>
                    </a:lnTo>
                    <a:lnTo>
                      <a:pt x="455998" y="373379"/>
                    </a:lnTo>
                    <a:lnTo>
                      <a:pt x="452433" y="382101"/>
                    </a:lnTo>
                    <a:lnTo>
                      <a:pt x="446713" y="389577"/>
                    </a:lnTo>
                    <a:lnTo>
                      <a:pt x="439351" y="395227"/>
                    </a:lnTo>
                    <a:lnTo>
                      <a:pt x="430784" y="398802"/>
                    </a:lnTo>
                    <a:lnTo>
                      <a:pt x="421447" y="400050"/>
                    </a:lnTo>
                    <a:close/>
                  </a:path>
                  <a:path w="457200" h="400050">
                    <a:moveTo>
                      <a:pt x="399946" y="257175"/>
                    </a:moveTo>
                    <a:lnTo>
                      <a:pt x="228566" y="257175"/>
                    </a:lnTo>
                    <a:lnTo>
                      <a:pt x="236925" y="255496"/>
                    </a:lnTo>
                    <a:lnTo>
                      <a:pt x="243735" y="250913"/>
                    </a:lnTo>
                    <a:lnTo>
                      <a:pt x="248319" y="244102"/>
                    </a:lnTo>
                    <a:lnTo>
                      <a:pt x="249997" y="235743"/>
                    </a:lnTo>
                    <a:lnTo>
                      <a:pt x="249997" y="135731"/>
                    </a:lnTo>
                    <a:lnTo>
                      <a:pt x="248319" y="127372"/>
                    </a:lnTo>
                    <a:lnTo>
                      <a:pt x="243735" y="120561"/>
                    </a:lnTo>
                    <a:lnTo>
                      <a:pt x="236925" y="115978"/>
                    </a:lnTo>
                    <a:lnTo>
                      <a:pt x="228566" y="114300"/>
                    </a:lnTo>
                    <a:lnTo>
                      <a:pt x="316085" y="114300"/>
                    </a:lnTo>
                    <a:lnTo>
                      <a:pt x="399946" y="257175"/>
                    </a:lnTo>
                    <a:close/>
                  </a:path>
                  <a:path w="457200" h="400050">
                    <a:moveTo>
                      <a:pt x="450263" y="342899"/>
                    </a:moveTo>
                    <a:lnTo>
                      <a:pt x="232355" y="342899"/>
                    </a:lnTo>
                    <a:lnTo>
                      <a:pt x="236000" y="342174"/>
                    </a:lnTo>
                    <a:lnTo>
                      <a:pt x="243002" y="339274"/>
                    </a:lnTo>
                    <a:lnTo>
                      <a:pt x="257141" y="318114"/>
                    </a:lnTo>
                    <a:lnTo>
                      <a:pt x="257141" y="310535"/>
                    </a:lnTo>
                    <a:lnTo>
                      <a:pt x="232355" y="285750"/>
                    </a:lnTo>
                    <a:lnTo>
                      <a:pt x="416718" y="285750"/>
                    </a:lnTo>
                    <a:lnTo>
                      <a:pt x="450263" y="342899"/>
                    </a:lnTo>
                    <a:close/>
                  </a:path>
                </a:pathLst>
              </a:custGeom>
              <a:solidFill>
                <a:srgbClr val="58A6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77CC425D-7D1C-B2DA-7B80-E3B2676E260B}"/>
                </a:ext>
              </a:extLst>
            </p:cNvPr>
            <p:cNvSpPr txBox="1"/>
            <p:nvPr/>
          </p:nvSpPr>
          <p:spPr>
            <a:xfrm>
              <a:off x="8629312" y="3476624"/>
              <a:ext cx="2727325" cy="1025130"/>
            </a:xfrm>
            <a:prstGeom prst="rect">
              <a:avLst/>
            </a:prstGeom>
          </p:spPr>
          <p:txBody>
            <a:bodyPr vert="horz" wrap="square" lIns="0" tIns="18161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ko-KR" altLang="en-US" sz="2000" b="1" spc="-360" dirty="0">
                  <a:solidFill>
                    <a:srgbClr val="E6ECF2"/>
                  </a:solidFill>
                  <a:latin typeface="Malgun Gothic"/>
                  <a:cs typeface="Malgun Gothic"/>
                </a:rPr>
                <a:t>접근성</a:t>
              </a:r>
              <a:endParaRPr lang="en-US" altLang="ko-KR" sz="2000" b="1" spc="-360" dirty="0">
                <a:solidFill>
                  <a:srgbClr val="E6ECF2"/>
                </a:solidFill>
                <a:latin typeface="Malgun Gothic"/>
                <a:cs typeface="Malgun Gothic"/>
              </a:endParaRPr>
            </a:p>
            <a:p>
              <a:pPr algn="ctr">
                <a:lnSpc>
                  <a:spcPct val="100000"/>
                </a:lnSpc>
                <a:spcBef>
                  <a:spcPts val="1430"/>
                </a:spcBef>
              </a:pPr>
              <a:r>
                <a:rPr lang="en-US" altLang="ko-KR" sz="1500" dirty="0">
                  <a:solidFill>
                    <a:srgbClr val="8B949D"/>
                  </a:solidFill>
                  <a:latin typeface="Dotum"/>
                  <a:cs typeface="Dotum"/>
                </a:rPr>
                <a:t>Slack </a:t>
              </a:r>
              <a:r>
                <a:rPr lang="ko-KR" altLang="en-US" sz="1500" dirty="0">
                  <a:solidFill>
                    <a:srgbClr val="8B949D"/>
                  </a:solidFill>
                  <a:latin typeface="Dotum"/>
                  <a:cs typeface="Dotum"/>
                </a:rPr>
                <a:t>기반 </a:t>
              </a:r>
              <a:r>
                <a:rPr lang="en-US" altLang="ko-KR" sz="1500" dirty="0">
                  <a:solidFill>
                    <a:srgbClr val="8B949D"/>
                  </a:solidFill>
                  <a:latin typeface="Dotum"/>
                  <a:cs typeface="Dotum"/>
                </a:rPr>
                <a:t>Q&amp;A </a:t>
              </a:r>
              <a:r>
                <a:rPr lang="ko-KR" altLang="en-US" sz="1500" dirty="0">
                  <a:solidFill>
                    <a:srgbClr val="8B949D"/>
                  </a:solidFill>
                  <a:latin typeface="Dotum"/>
                  <a:cs typeface="Dotum"/>
                </a:rPr>
                <a:t>인터페이스</a:t>
              </a:r>
              <a:endParaRPr sz="1550" dirty="0">
                <a:latin typeface="Noto Sans JP"/>
                <a:cs typeface="Noto Sans JP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31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F3F30-C917-CFF4-59BB-54E97584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8710C72-1797-6CB5-6B57-1681AA4AD964}"/>
              </a:ext>
            </a:extLst>
          </p:cNvPr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075CC0-251C-F556-32C3-CF64ACF25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7016551" cy="5334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lang="en-US" spc="-50" dirty="0">
                <a:latin typeface="Trebuchet MS"/>
                <a:cs typeface="Trebuchet MS"/>
              </a:rPr>
              <a:t>3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lang="ko-KR" altLang="en-US" dirty="0" err="1">
                <a:latin typeface="Trebuchet MS"/>
                <a:cs typeface="Trebuchet MS"/>
              </a:rPr>
              <a:t>물어보새</a:t>
            </a:r>
            <a:r>
              <a:rPr lang="ko-KR" altLang="en-US" dirty="0">
                <a:latin typeface="Trebuchet MS"/>
                <a:cs typeface="Trebuchet MS"/>
              </a:rPr>
              <a:t> 기반 기술</a:t>
            </a:r>
            <a:endParaRPr spc="-64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51EECB5-F3D2-0B24-F88D-DC8ED1281A25}"/>
              </a:ext>
            </a:extLst>
          </p:cNvPr>
          <p:cNvGrpSpPr/>
          <p:nvPr/>
        </p:nvGrpSpPr>
        <p:grpSpPr>
          <a:xfrm>
            <a:off x="3368812" y="1697698"/>
            <a:ext cx="5454376" cy="3864108"/>
            <a:chOff x="3453364" y="1850098"/>
            <a:chExt cx="5454376" cy="386410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6DD5507-1555-1CD1-FD1B-B3A883967765}"/>
                </a:ext>
              </a:extLst>
            </p:cNvPr>
            <p:cNvGrpSpPr/>
            <p:nvPr/>
          </p:nvGrpSpPr>
          <p:grpSpPr>
            <a:xfrm>
              <a:off x="3453364" y="3964879"/>
              <a:ext cx="2659338" cy="1749327"/>
              <a:chOff x="4443411" y="2776537"/>
              <a:chExt cx="3305175" cy="2276475"/>
            </a:xfrm>
          </p:grpSpPr>
          <p:grpSp>
            <p:nvGrpSpPr>
              <p:cNvPr id="13" name="object 13">
                <a:extLst>
                  <a:ext uri="{FF2B5EF4-FFF2-40B4-BE49-F238E27FC236}">
                    <a16:creationId xmlns:a16="http://schemas.microsoft.com/office/drawing/2014/main" id="{334047C1-D0A0-1496-649B-BC63467D8290}"/>
                  </a:ext>
                </a:extLst>
              </p:cNvPr>
              <p:cNvGrpSpPr/>
              <p:nvPr/>
            </p:nvGrpSpPr>
            <p:grpSpPr>
              <a:xfrm>
                <a:off x="4443411" y="2776537"/>
                <a:ext cx="3305175" cy="2276475"/>
                <a:chOff x="4443411" y="2776537"/>
                <a:chExt cx="3305175" cy="2276475"/>
              </a:xfrm>
            </p:grpSpPr>
            <p:sp>
              <p:nvSpPr>
                <p:cNvPr id="14" name="object 14">
                  <a:extLst>
                    <a:ext uri="{FF2B5EF4-FFF2-40B4-BE49-F238E27FC236}">
                      <a16:creationId xmlns:a16="http://schemas.microsoft.com/office/drawing/2014/main" id="{F699A08B-B88D-A180-8706-0A8CE227D1FF}"/>
                    </a:ext>
                  </a:extLst>
                </p:cNvPr>
                <p:cNvSpPr/>
                <p:nvPr/>
              </p:nvSpPr>
              <p:spPr>
                <a:xfrm>
                  <a:off x="4443411" y="2776537"/>
                  <a:ext cx="3305175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3220628" y="2276474"/>
                      </a:move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35275" y="2257923"/>
                      </a:lnTo>
                      <a:lnTo>
                        <a:pt x="9161" y="2226104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lnTo>
                        <a:pt x="0" y="84545"/>
                      </a:lnTo>
                      <a:lnTo>
                        <a:pt x="11948" y="45155"/>
                      </a:lnTo>
                      <a:lnTo>
                        <a:pt x="45155" y="11948"/>
                      </a:lnTo>
                      <a:lnTo>
                        <a:pt x="84545" y="0"/>
                      </a:lnTo>
                      <a:lnTo>
                        <a:pt x="3220628" y="0"/>
                      </a:lnTo>
                      <a:lnTo>
                        <a:pt x="3260018" y="11948"/>
                      </a:lnTo>
                      <a:lnTo>
                        <a:pt x="3293225" y="45155"/>
                      </a:lnTo>
                      <a:lnTo>
                        <a:pt x="3305174" y="84545"/>
                      </a:lnTo>
                      <a:lnTo>
                        <a:pt x="3305174" y="2191928"/>
                      </a:lnTo>
                      <a:lnTo>
                        <a:pt x="3293225" y="2231318"/>
                      </a:lnTo>
                      <a:lnTo>
                        <a:pt x="3260018" y="2264524"/>
                      </a:lnTo>
                      <a:lnTo>
                        <a:pt x="3226513" y="2275894"/>
                      </a:lnTo>
                      <a:lnTo>
                        <a:pt x="3220628" y="2276474"/>
                      </a:lnTo>
                      <a:close/>
                    </a:path>
                  </a:pathLst>
                </a:custGeom>
                <a:solidFill>
                  <a:srgbClr val="20252D">
                    <a:alpha val="70199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5" name="object 15">
                  <a:extLst>
                    <a:ext uri="{FF2B5EF4-FFF2-40B4-BE49-F238E27FC236}">
                      <a16:creationId xmlns:a16="http://schemas.microsoft.com/office/drawing/2014/main" id="{5A3F025F-292D-7523-935F-04734F47AC91}"/>
                    </a:ext>
                  </a:extLst>
                </p:cNvPr>
                <p:cNvSpPr/>
                <p:nvPr/>
              </p:nvSpPr>
              <p:spPr>
                <a:xfrm>
                  <a:off x="4443411" y="2776537"/>
                  <a:ext cx="3305175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0" y="2185987"/>
                      </a:moveTo>
                      <a:lnTo>
                        <a:pt x="0" y="90487"/>
                      </a:lnTo>
                      <a:lnTo>
                        <a:pt x="0" y="84545"/>
                      </a:lnTo>
                      <a:lnTo>
                        <a:pt x="579" y="78661"/>
                      </a:lnTo>
                      <a:lnTo>
                        <a:pt x="1738" y="72834"/>
                      </a:lnTo>
                      <a:lnTo>
                        <a:pt x="2897" y="67006"/>
                      </a:lnTo>
                      <a:lnTo>
                        <a:pt x="4614" y="61348"/>
                      </a:lnTo>
                      <a:lnTo>
                        <a:pt x="26503" y="26503"/>
                      </a:lnTo>
                      <a:lnTo>
                        <a:pt x="30704" y="22301"/>
                      </a:lnTo>
                      <a:lnTo>
                        <a:pt x="55859" y="6887"/>
                      </a:lnTo>
                      <a:lnTo>
                        <a:pt x="61348" y="4614"/>
                      </a:lnTo>
                      <a:lnTo>
                        <a:pt x="67006" y="2897"/>
                      </a:lnTo>
                      <a:lnTo>
                        <a:pt x="72834" y="1738"/>
                      </a:lnTo>
                      <a:lnTo>
                        <a:pt x="78661" y="579"/>
                      </a:lnTo>
                      <a:lnTo>
                        <a:pt x="84545" y="0"/>
                      </a:lnTo>
                      <a:lnTo>
                        <a:pt x="90487" y="0"/>
                      </a:lnTo>
                      <a:lnTo>
                        <a:pt x="3214687" y="0"/>
                      </a:lnTo>
                      <a:lnTo>
                        <a:pt x="3220628" y="0"/>
                      </a:lnTo>
                      <a:lnTo>
                        <a:pt x="3226513" y="579"/>
                      </a:lnTo>
                      <a:lnTo>
                        <a:pt x="3232340" y="1738"/>
                      </a:lnTo>
                      <a:lnTo>
                        <a:pt x="3238167" y="2897"/>
                      </a:lnTo>
                      <a:lnTo>
                        <a:pt x="3243825" y="4614"/>
                      </a:lnTo>
                      <a:lnTo>
                        <a:pt x="3249314" y="6887"/>
                      </a:lnTo>
                      <a:lnTo>
                        <a:pt x="3254803" y="9161"/>
                      </a:lnTo>
                      <a:lnTo>
                        <a:pt x="3286623" y="35275"/>
                      </a:lnTo>
                      <a:lnTo>
                        <a:pt x="3298286" y="55859"/>
                      </a:lnTo>
                      <a:lnTo>
                        <a:pt x="3300560" y="61348"/>
                      </a:lnTo>
                      <a:lnTo>
                        <a:pt x="3305175" y="90487"/>
                      </a:lnTo>
                      <a:lnTo>
                        <a:pt x="3305175" y="2185987"/>
                      </a:lnTo>
                      <a:lnTo>
                        <a:pt x="3296012" y="2226104"/>
                      </a:lnTo>
                      <a:lnTo>
                        <a:pt x="3269899" y="2257923"/>
                      </a:lnTo>
                      <a:lnTo>
                        <a:pt x="3232340" y="2274735"/>
                      </a:lnTo>
                      <a:lnTo>
                        <a:pt x="3226513" y="2275894"/>
                      </a:lnTo>
                      <a:lnTo>
                        <a:pt x="3220628" y="2276474"/>
                      </a:lnTo>
                      <a:lnTo>
                        <a:pt x="3214687" y="2276474"/>
                      </a:lnTo>
                      <a:lnTo>
                        <a:pt x="90487" y="2276474"/>
                      </a:ln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72834" y="2274735"/>
                      </a:lnTo>
                      <a:lnTo>
                        <a:pt x="67006" y="2273576"/>
                      </a:lnTo>
                      <a:lnTo>
                        <a:pt x="61348" y="2271859"/>
                      </a:lnTo>
                      <a:lnTo>
                        <a:pt x="55859" y="2269586"/>
                      </a:lnTo>
                      <a:lnTo>
                        <a:pt x="50369" y="2267312"/>
                      </a:lnTo>
                      <a:lnTo>
                        <a:pt x="45155" y="2264524"/>
                      </a:lnTo>
                      <a:lnTo>
                        <a:pt x="40215" y="2261223"/>
                      </a:lnTo>
                      <a:lnTo>
                        <a:pt x="35275" y="2257923"/>
                      </a:lnTo>
                      <a:lnTo>
                        <a:pt x="9161" y="2226104"/>
                      </a:lnTo>
                      <a:lnTo>
                        <a:pt x="1738" y="2203640"/>
                      </a:lnTo>
                      <a:lnTo>
                        <a:pt x="579" y="2197812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close/>
                    </a:path>
                  </a:pathLst>
                </a:custGeom>
                <a:ln w="9524">
                  <a:solidFill>
                    <a:srgbClr val="2F363C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7" name="object 17">
                <a:extLst>
                  <a:ext uri="{FF2B5EF4-FFF2-40B4-BE49-F238E27FC236}">
                    <a16:creationId xmlns:a16="http://schemas.microsoft.com/office/drawing/2014/main" id="{3501D0A4-4B04-3C76-9957-86F12490A2AC}"/>
                  </a:ext>
                </a:extLst>
              </p:cNvPr>
              <p:cNvSpPr txBox="1"/>
              <p:nvPr/>
            </p:nvSpPr>
            <p:spPr>
              <a:xfrm>
                <a:off x="4732535" y="2855693"/>
                <a:ext cx="2727325" cy="1773983"/>
              </a:xfrm>
              <a:prstGeom prst="rect">
                <a:avLst/>
              </a:prstGeom>
            </p:spPr>
            <p:txBody>
              <a:bodyPr vert="horz" wrap="square" lIns="0" tIns="18161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en-US" altLang="ko-KR" sz="2000" b="1" spc="-150" dirty="0" err="1">
                    <a:solidFill>
                      <a:srgbClr val="E6ECF2"/>
                    </a:solidFill>
                    <a:latin typeface="Malgun Gothic"/>
                    <a:cs typeface="Malgun Gothic"/>
                  </a:rPr>
                  <a:t>Langchain</a:t>
                </a:r>
                <a:endParaRPr lang="en-US" altLang="ko-KR" sz="2000" b="1" spc="-150" dirty="0">
                  <a:solidFill>
                    <a:srgbClr val="E6ECF2"/>
                  </a:solidFill>
                  <a:latin typeface="Malgun Gothic"/>
                  <a:cs typeface="Malgun Gothic"/>
                </a:endParaRPr>
              </a:p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en-US" altLang="ko-KR" sz="1500" spc="-150" dirty="0">
                    <a:solidFill>
                      <a:srgbClr val="8B949D"/>
                    </a:solidFill>
                    <a:latin typeface="Dotum"/>
                    <a:cs typeface="Dotum"/>
                  </a:rPr>
                  <a:t>LLM</a:t>
                </a: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Dotum"/>
                  </a:rPr>
                  <a:t>과 애플리케이션 개발을 지원하는 </a:t>
                </a:r>
                <a:r>
                  <a:rPr lang="ko-KR" altLang="en-US" sz="1500" spc="-150" dirty="0" err="1">
                    <a:solidFill>
                      <a:srgbClr val="8B949D"/>
                    </a:solidFill>
                    <a:latin typeface="Dotum"/>
                    <a:cs typeface="Dotum"/>
                  </a:rPr>
                  <a:t>모듈화된</a:t>
                </a: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Dotum"/>
                  </a:rPr>
                  <a:t> 체인의 오픈 소스 프레임워크</a:t>
                </a:r>
                <a:endParaRPr sz="1550" spc="-150" dirty="0">
                  <a:latin typeface="Noto Sans JP"/>
                  <a:cs typeface="Noto Sans JP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EC31B3F-C816-01DF-C191-B47B56081859}"/>
                </a:ext>
              </a:extLst>
            </p:cNvPr>
            <p:cNvGrpSpPr/>
            <p:nvPr/>
          </p:nvGrpSpPr>
          <p:grpSpPr>
            <a:xfrm>
              <a:off x="6248401" y="1850098"/>
              <a:ext cx="2659338" cy="1750580"/>
              <a:chOff x="1986588" y="4345733"/>
              <a:chExt cx="3305175" cy="2276475"/>
            </a:xfrm>
          </p:grpSpPr>
          <p:grpSp>
            <p:nvGrpSpPr>
              <p:cNvPr id="24" name="object 8">
                <a:extLst>
                  <a:ext uri="{FF2B5EF4-FFF2-40B4-BE49-F238E27FC236}">
                    <a16:creationId xmlns:a16="http://schemas.microsoft.com/office/drawing/2014/main" id="{3AF3950D-61F9-B4B6-3254-CC2D2C201B5F}"/>
                  </a:ext>
                </a:extLst>
              </p:cNvPr>
              <p:cNvGrpSpPr/>
              <p:nvPr/>
            </p:nvGrpSpPr>
            <p:grpSpPr>
              <a:xfrm>
                <a:off x="1986588" y="4345733"/>
                <a:ext cx="3305175" cy="2276475"/>
                <a:chOff x="576262" y="2776537"/>
                <a:chExt cx="3305175" cy="2276475"/>
              </a:xfrm>
            </p:grpSpPr>
            <p:sp>
              <p:nvSpPr>
                <p:cNvPr id="25" name="object 9">
                  <a:extLst>
                    <a:ext uri="{FF2B5EF4-FFF2-40B4-BE49-F238E27FC236}">
                      <a16:creationId xmlns:a16="http://schemas.microsoft.com/office/drawing/2014/main" id="{0BA57419-0D6B-82A4-B487-8B9036D5DE26}"/>
                    </a:ext>
                  </a:extLst>
                </p:cNvPr>
                <p:cNvSpPr/>
                <p:nvPr/>
              </p:nvSpPr>
              <p:spPr>
                <a:xfrm>
                  <a:off x="576262" y="2776537"/>
                  <a:ext cx="3305175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3220628" y="2276474"/>
                      </a:move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35275" y="2257923"/>
                      </a:lnTo>
                      <a:lnTo>
                        <a:pt x="9161" y="2226104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lnTo>
                        <a:pt x="0" y="84545"/>
                      </a:lnTo>
                      <a:lnTo>
                        <a:pt x="11948" y="45155"/>
                      </a:lnTo>
                      <a:lnTo>
                        <a:pt x="45155" y="11948"/>
                      </a:lnTo>
                      <a:lnTo>
                        <a:pt x="84545" y="0"/>
                      </a:lnTo>
                      <a:lnTo>
                        <a:pt x="3220628" y="0"/>
                      </a:lnTo>
                      <a:lnTo>
                        <a:pt x="3260018" y="11948"/>
                      </a:lnTo>
                      <a:lnTo>
                        <a:pt x="3293225" y="45155"/>
                      </a:lnTo>
                      <a:lnTo>
                        <a:pt x="3305174" y="84545"/>
                      </a:lnTo>
                      <a:lnTo>
                        <a:pt x="3305174" y="2191928"/>
                      </a:lnTo>
                      <a:lnTo>
                        <a:pt x="3293225" y="2231318"/>
                      </a:lnTo>
                      <a:lnTo>
                        <a:pt x="3260018" y="2264524"/>
                      </a:lnTo>
                      <a:lnTo>
                        <a:pt x="3226512" y="2275894"/>
                      </a:lnTo>
                      <a:lnTo>
                        <a:pt x="3220628" y="2276474"/>
                      </a:lnTo>
                      <a:close/>
                    </a:path>
                  </a:pathLst>
                </a:custGeom>
                <a:solidFill>
                  <a:srgbClr val="20252D">
                    <a:alpha val="70199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26" name="object 10">
                  <a:extLst>
                    <a:ext uri="{FF2B5EF4-FFF2-40B4-BE49-F238E27FC236}">
                      <a16:creationId xmlns:a16="http://schemas.microsoft.com/office/drawing/2014/main" id="{1D394CEC-C141-FC7A-820F-2A5922F9AA7A}"/>
                    </a:ext>
                  </a:extLst>
                </p:cNvPr>
                <p:cNvSpPr/>
                <p:nvPr/>
              </p:nvSpPr>
              <p:spPr>
                <a:xfrm>
                  <a:off x="576262" y="2776537"/>
                  <a:ext cx="3305175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0" y="2185987"/>
                      </a:moveTo>
                      <a:lnTo>
                        <a:pt x="0" y="90487"/>
                      </a:lnTo>
                      <a:lnTo>
                        <a:pt x="0" y="84545"/>
                      </a:lnTo>
                      <a:lnTo>
                        <a:pt x="579" y="78661"/>
                      </a:lnTo>
                      <a:lnTo>
                        <a:pt x="1738" y="72834"/>
                      </a:lnTo>
                      <a:lnTo>
                        <a:pt x="2897" y="67006"/>
                      </a:lnTo>
                      <a:lnTo>
                        <a:pt x="4614" y="61348"/>
                      </a:lnTo>
                      <a:lnTo>
                        <a:pt x="6887" y="55859"/>
                      </a:lnTo>
                      <a:lnTo>
                        <a:pt x="9161" y="50370"/>
                      </a:lnTo>
                      <a:lnTo>
                        <a:pt x="11948" y="45155"/>
                      </a:lnTo>
                      <a:lnTo>
                        <a:pt x="15249" y="40215"/>
                      </a:lnTo>
                      <a:lnTo>
                        <a:pt x="18550" y="35275"/>
                      </a:lnTo>
                      <a:lnTo>
                        <a:pt x="22301" y="30704"/>
                      </a:lnTo>
                      <a:lnTo>
                        <a:pt x="26503" y="26503"/>
                      </a:lnTo>
                      <a:lnTo>
                        <a:pt x="30704" y="22301"/>
                      </a:lnTo>
                      <a:lnTo>
                        <a:pt x="55859" y="6887"/>
                      </a:lnTo>
                      <a:lnTo>
                        <a:pt x="61348" y="4614"/>
                      </a:lnTo>
                      <a:lnTo>
                        <a:pt x="67006" y="2897"/>
                      </a:lnTo>
                      <a:lnTo>
                        <a:pt x="72834" y="1738"/>
                      </a:lnTo>
                      <a:lnTo>
                        <a:pt x="78661" y="579"/>
                      </a:lnTo>
                      <a:lnTo>
                        <a:pt x="84545" y="0"/>
                      </a:lnTo>
                      <a:lnTo>
                        <a:pt x="90487" y="0"/>
                      </a:lnTo>
                      <a:lnTo>
                        <a:pt x="3214687" y="0"/>
                      </a:lnTo>
                      <a:lnTo>
                        <a:pt x="3220628" y="0"/>
                      </a:lnTo>
                      <a:lnTo>
                        <a:pt x="3226512" y="579"/>
                      </a:lnTo>
                      <a:lnTo>
                        <a:pt x="3232339" y="1738"/>
                      </a:lnTo>
                      <a:lnTo>
                        <a:pt x="3238167" y="2897"/>
                      </a:lnTo>
                      <a:lnTo>
                        <a:pt x="3243825" y="4614"/>
                      </a:lnTo>
                      <a:lnTo>
                        <a:pt x="3249314" y="6887"/>
                      </a:lnTo>
                      <a:lnTo>
                        <a:pt x="3254803" y="9161"/>
                      </a:lnTo>
                      <a:lnTo>
                        <a:pt x="3278671" y="26503"/>
                      </a:lnTo>
                      <a:lnTo>
                        <a:pt x="3282872" y="30704"/>
                      </a:lnTo>
                      <a:lnTo>
                        <a:pt x="3298286" y="55859"/>
                      </a:lnTo>
                      <a:lnTo>
                        <a:pt x="3300559" y="61348"/>
                      </a:lnTo>
                      <a:lnTo>
                        <a:pt x="3302276" y="67006"/>
                      </a:lnTo>
                      <a:lnTo>
                        <a:pt x="3303435" y="72834"/>
                      </a:lnTo>
                      <a:lnTo>
                        <a:pt x="3304594" y="78661"/>
                      </a:lnTo>
                      <a:lnTo>
                        <a:pt x="3305174" y="84545"/>
                      </a:lnTo>
                      <a:lnTo>
                        <a:pt x="3305174" y="90487"/>
                      </a:lnTo>
                      <a:lnTo>
                        <a:pt x="3305174" y="2185987"/>
                      </a:lnTo>
                      <a:lnTo>
                        <a:pt x="3305174" y="2191928"/>
                      </a:lnTo>
                      <a:lnTo>
                        <a:pt x="3304594" y="2197812"/>
                      </a:lnTo>
                      <a:lnTo>
                        <a:pt x="3303435" y="2203640"/>
                      </a:lnTo>
                      <a:lnTo>
                        <a:pt x="3302276" y="2209467"/>
                      </a:lnTo>
                      <a:lnTo>
                        <a:pt x="3282872" y="2245769"/>
                      </a:lnTo>
                      <a:lnTo>
                        <a:pt x="3264958" y="2261223"/>
                      </a:lnTo>
                      <a:lnTo>
                        <a:pt x="3260018" y="2264524"/>
                      </a:lnTo>
                      <a:lnTo>
                        <a:pt x="3254803" y="2267312"/>
                      </a:lnTo>
                      <a:lnTo>
                        <a:pt x="3249314" y="2269586"/>
                      </a:lnTo>
                      <a:lnTo>
                        <a:pt x="3243825" y="2271859"/>
                      </a:lnTo>
                      <a:lnTo>
                        <a:pt x="3238167" y="2273576"/>
                      </a:lnTo>
                      <a:lnTo>
                        <a:pt x="3232339" y="2274735"/>
                      </a:lnTo>
                      <a:lnTo>
                        <a:pt x="3226512" y="2275894"/>
                      </a:lnTo>
                      <a:lnTo>
                        <a:pt x="3220628" y="2276474"/>
                      </a:lnTo>
                      <a:lnTo>
                        <a:pt x="3214687" y="2276474"/>
                      </a:lnTo>
                      <a:lnTo>
                        <a:pt x="90487" y="2276474"/>
                      </a:ln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72834" y="2274735"/>
                      </a:lnTo>
                      <a:lnTo>
                        <a:pt x="67006" y="2273576"/>
                      </a:lnTo>
                      <a:lnTo>
                        <a:pt x="61348" y="2271859"/>
                      </a:lnTo>
                      <a:lnTo>
                        <a:pt x="55859" y="2269586"/>
                      </a:lnTo>
                      <a:lnTo>
                        <a:pt x="50370" y="2267312"/>
                      </a:lnTo>
                      <a:lnTo>
                        <a:pt x="45155" y="2264524"/>
                      </a:lnTo>
                      <a:lnTo>
                        <a:pt x="40215" y="2261223"/>
                      </a:lnTo>
                      <a:lnTo>
                        <a:pt x="35275" y="2257923"/>
                      </a:lnTo>
                      <a:lnTo>
                        <a:pt x="9161" y="2226104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close/>
                    </a:path>
                  </a:pathLst>
                </a:custGeom>
                <a:ln w="9524">
                  <a:solidFill>
                    <a:srgbClr val="2F363C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28" name="object 12">
                <a:extLst>
                  <a:ext uri="{FF2B5EF4-FFF2-40B4-BE49-F238E27FC236}">
                    <a16:creationId xmlns:a16="http://schemas.microsoft.com/office/drawing/2014/main" id="{07A59475-A7E2-747E-F9E7-00763F1F3478}"/>
                  </a:ext>
                </a:extLst>
              </p:cNvPr>
              <p:cNvSpPr txBox="1"/>
              <p:nvPr/>
            </p:nvSpPr>
            <p:spPr>
              <a:xfrm>
                <a:off x="2228831" y="4429652"/>
                <a:ext cx="2820670" cy="2072890"/>
              </a:xfrm>
              <a:prstGeom prst="rect">
                <a:avLst/>
              </a:prstGeom>
            </p:spPr>
            <p:txBody>
              <a:bodyPr vert="horz" wrap="square" lIns="0" tIns="18161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en-US" altLang="ko-KR" sz="2000" b="1" spc="-150" dirty="0">
                    <a:solidFill>
                      <a:srgbClr val="E6ECF2"/>
                    </a:solidFill>
                    <a:latin typeface="Malgun Gothic"/>
                    <a:cs typeface="Malgun Gothic"/>
                  </a:rPr>
                  <a:t>RAG</a:t>
                </a:r>
                <a:endParaRPr lang="ko-KR" altLang="en-US" sz="2000" b="1" spc="-150" dirty="0">
                  <a:solidFill>
                    <a:srgbClr val="E6ECF2"/>
                  </a:solidFill>
                  <a:latin typeface="Malgun Gothic"/>
                  <a:cs typeface="Malgun Gothic"/>
                </a:endParaRPr>
              </a:p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모델이 데이터를 직접 학습하지 않고 필요한 사내 데이터 검색으로 </a:t>
                </a:r>
                <a:r>
                  <a:rPr lang="en-US" altLang="ko-KR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LLM </a:t>
                </a: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답변 성능 개선</a:t>
                </a:r>
                <a:endParaRPr lang="ko-KR" altLang="en-US" sz="1550" spc="-150" dirty="0">
                  <a:latin typeface="Noto Sans JP"/>
                  <a:cs typeface="Noto Sans JP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0E88DBD-FEE2-660F-7C66-92E2E8B24B09}"/>
                </a:ext>
              </a:extLst>
            </p:cNvPr>
            <p:cNvGrpSpPr/>
            <p:nvPr/>
          </p:nvGrpSpPr>
          <p:grpSpPr>
            <a:xfrm>
              <a:off x="3453364" y="1850098"/>
              <a:ext cx="2659338" cy="1750580"/>
              <a:chOff x="576262" y="2776537"/>
              <a:chExt cx="3305175" cy="2276475"/>
            </a:xfrm>
          </p:grpSpPr>
          <p:grpSp>
            <p:nvGrpSpPr>
              <p:cNvPr id="8" name="object 8">
                <a:extLst>
                  <a:ext uri="{FF2B5EF4-FFF2-40B4-BE49-F238E27FC236}">
                    <a16:creationId xmlns:a16="http://schemas.microsoft.com/office/drawing/2014/main" id="{426AF417-D96C-1E3C-A523-440908F5ECB6}"/>
                  </a:ext>
                </a:extLst>
              </p:cNvPr>
              <p:cNvGrpSpPr/>
              <p:nvPr/>
            </p:nvGrpSpPr>
            <p:grpSpPr>
              <a:xfrm>
                <a:off x="576262" y="2776537"/>
                <a:ext cx="3305175" cy="2276475"/>
                <a:chOff x="576262" y="2776537"/>
                <a:chExt cx="3305175" cy="2276475"/>
              </a:xfrm>
            </p:grpSpPr>
            <p:sp>
              <p:nvSpPr>
                <p:cNvPr id="9" name="object 9">
                  <a:extLst>
                    <a:ext uri="{FF2B5EF4-FFF2-40B4-BE49-F238E27FC236}">
                      <a16:creationId xmlns:a16="http://schemas.microsoft.com/office/drawing/2014/main" id="{24BD79DA-71F6-E42E-113C-14449F8C8DCE}"/>
                    </a:ext>
                  </a:extLst>
                </p:cNvPr>
                <p:cNvSpPr/>
                <p:nvPr/>
              </p:nvSpPr>
              <p:spPr>
                <a:xfrm>
                  <a:off x="576262" y="2776537"/>
                  <a:ext cx="3305175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3220628" y="2276474"/>
                      </a:move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35275" y="2257923"/>
                      </a:lnTo>
                      <a:lnTo>
                        <a:pt x="9161" y="2226104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lnTo>
                        <a:pt x="0" y="84545"/>
                      </a:lnTo>
                      <a:lnTo>
                        <a:pt x="11948" y="45155"/>
                      </a:lnTo>
                      <a:lnTo>
                        <a:pt x="45155" y="11948"/>
                      </a:lnTo>
                      <a:lnTo>
                        <a:pt x="84545" y="0"/>
                      </a:lnTo>
                      <a:lnTo>
                        <a:pt x="3220628" y="0"/>
                      </a:lnTo>
                      <a:lnTo>
                        <a:pt x="3260018" y="11948"/>
                      </a:lnTo>
                      <a:lnTo>
                        <a:pt x="3293225" y="45155"/>
                      </a:lnTo>
                      <a:lnTo>
                        <a:pt x="3305174" y="84545"/>
                      </a:lnTo>
                      <a:lnTo>
                        <a:pt x="3305174" y="2191928"/>
                      </a:lnTo>
                      <a:lnTo>
                        <a:pt x="3293225" y="2231318"/>
                      </a:lnTo>
                      <a:lnTo>
                        <a:pt x="3260018" y="2264524"/>
                      </a:lnTo>
                      <a:lnTo>
                        <a:pt x="3226512" y="2275894"/>
                      </a:lnTo>
                      <a:lnTo>
                        <a:pt x="3220628" y="2276474"/>
                      </a:lnTo>
                      <a:close/>
                    </a:path>
                  </a:pathLst>
                </a:custGeom>
                <a:solidFill>
                  <a:srgbClr val="20252D">
                    <a:alpha val="70199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0" name="object 10">
                  <a:extLst>
                    <a:ext uri="{FF2B5EF4-FFF2-40B4-BE49-F238E27FC236}">
                      <a16:creationId xmlns:a16="http://schemas.microsoft.com/office/drawing/2014/main" id="{1E8C37D2-514A-1FC4-CCFF-0B996FE5F856}"/>
                    </a:ext>
                  </a:extLst>
                </p:cNvPr>
                <p:cNvSpPr/>
                <p:nvPr/>
              </p:nvSpPr>
              <p:spPr>
                <a:xfrm>
                  <a:off x="576262" y="2776537"/>
                  <a:ext cx="3305175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0" y="2185987"/>
                      </a:moveTo>
                      <a:lnTo>
                        <a:pt x="0" y="90487"/>
                      </a:lnTo>
                      <a:lnTo>
                        <a:pt x="0" y="84545"/>
                      </a:lnTo>
                      <a:lnTo>
                        <a:pt x="579" y="78661"/>
                      </a:lnTo>
                      <a:lnTo>
                        <a:pt x="1738" y="72834"/>
                      </a:lnTo>
                      <a:lnTo>
                        <a:pt x="2897" y="67006"/>
                      </a:lnTo>
                      <a:lnTo>
                        <a:pt x="4614" y="61348"/>
                      </a:lnTo>
                      <a:lnTo>
                        <a:pt x="6887" y="55859"/>
                      </a:lnTo>
                      <a:lnTo>
                        <a:pt x="9161" y="50370"/>
                      </a:lnTo>
                      <a:lnTo>
                        <a:pt x="11948" y="45155"/>
                      </a:lnTo>
                      <a:lnTo>
                        <a:pt x="15249" y="40215"/>
                      </a:lnTo>
                      <a:lnTo>
                        <a:pt x="18550" y="35275"/>
                      </a:lnTo>
                      <a:lnTo>
                        <a:pt x="22301" y="30704"/>
                      </a:lnTo>
                      <a:lnTo>
                        <a:pt x="26503" y="26503"/>
                      </a:lnTo>
                      <a:lnTo>
                        <a:pt x="30704" y="22301"/>
                      </a:lnTo>
                      <a:lnTo>
                        <a:pt x="55859" y="6887"/>
                      </a:lnTo>
                      <a:lnTo>
                        <a:pt x="61348" y="4614"/>
                      </a:lnTo>
                      <a:lnTo>
                        <a:pt x="67006" y="2897"/>
                      </a:lnTo>
                      <a:lnTo>
                        <a:pt x="72834" y="1738"/>
                      </a:lnTo>
                      <a:lnTo>
                        <a:pt x="78661" y="579"/>
                      </a:lnTo>
                      <a:lnTo>
                        <a:pt x="84545" y="0"/>
                      </a:lnTo>
                      <a:lnTo>
                        <a:pt x="90487" y="0"/>
                      </a:lnTo>
                      <a:lnTo>
                        <a:pt x="3214687" y="0"/>
                      </a:lnTo>
                      <a:lnTo>
                        <a:pt x="3220628" y="0"/>
                      </a:lnTo>
                      <a:lnTo>
                        <a:pt x="3226512" y="579"/>
                      </a:lnTo>
                      <a:lnTo>
                        <a:pt x="3232339" y="1738"/>
                      </a:lnTo>
                      <a:lnTo>
                        <a:pt x="3238167" y="2897"/>
                      </a:lnTo>
                      <a:lnTo>
                        <a:pt x="3243825" y="4614"/>
                      </a:lnTo>
                      <a:lnTo>
                        <a:pt x="3249314" y="6887"/>
                      </a:lnTo>
                      <a:lnTo>
                        <a:pt x="3254803" y="9161"/>
                      </a:lnTo>
                      <a:lnTo>
                        <a:pt x="3278671" y="26503"/>
                      </a:lnTo>
                      <a:lnTo>
                        <a:pt x="3282872" y="30704"/>
                      </a:lnTo>
                      <a:lnTo>
                        <a:pt x="3298286" y="55859"/>
                      </a:lnTo>
                      <a:lnTo>
                        <a:pt x="3300559" y="61348"/>
                      </a:lnTo>
                      <a:lnTo>
                        <a:pt x="3302276" y="67006"/>
                      </a:lnTo>
                      <a:lnTo>
                        <a:pt x="3303435" y="72834"/>
                      </a:lnTo>
                      <a:lnTo>
                        <a:pt x="3304594" y="78661"/>
                      </a:lnTo>
                      <a:lnTo>
                        <a:pt x="3305174" y="84545"/>
                      </a:lnTo>
                      <a:lnTo>
                        <a:pt x="3305174" y="90487"/>
                      </a:lnTo>
                      <a:lnTo>
                        <a:pt x="3305174" y="2185987"/>
                      </a:lnTo>
                      <a:lnTo>
                        <a:pt x="3305174" y="2191928"/>
                      </a:lnTo>
                      <a:lnTo>
                        <a:pt x="3304594" y="2197812"/>
                      </a:lnTo>
                      <a:lnTo>
                        <a:pt x="3303435" y="2203640"/>
                      </a:lnTo>
                      <a:lnTo>
                        <a:pt x="3302276" y="2209467"/>
                      </a:lnTo>
                      <a:lnTo>
                        <a:pt x="3282872" y="2245769"/>
                      </a:lnTo>
                      <a:lnTo>
                        <a:pt x="3264958" y="2261223"/>
                      </a:lnTo>
                      <a:lnTo>
                        <a:pt x="3260018" y="2264524"/>
                      </a:lnTo>
                      <a:lnTo>
                        <a:pt x="3254803" y="2267312"/>
                      </a:lnTo>
                      <a:lnTo>
                        <a:pt x="3249314" y="2269586"/>
                      </a:lnTo>
                      <a:lnTo>
                        <a:pt x="3243825" y="2271859"/>
                      </a:lnTo>
                      <a:lnTo>
                        <a:pt x="3238167" y="2273576"/>
                      </a:lnTo>
                      <a:lnTo>
                        <a:pt x="3232339" y="2274735"/>
                      </a:lnTo>
                      <a:lnTo>
                        <a:pt x="3226512" y="2275894"/>
                      </a:lnTo>
                      <a:lnTo>
                        <a:pt x="3220628" y="2276474"/>
                      </a:lnTo>
                      <a:lnTo>
                        <a:pt x="3214687" y="2276474"/>
                      </a:lnTo>
                      <a:lnTo>
                        <a:pt x="90487" y="2276474"/>
                      </a:ln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72834" y="2274735"/>
                      </a:lnTo>
                      <a:lnTo>
                        <a:pt x="67006" y="2273576"/>
                      </a:lnTo>
                      <a:lnTo>
                        <a:pt x="61348" y="2271859"/>
                      </a:lnTo>
                      <a:lnTo>
                        <a:pt x="55859" y="2269586"/>
                      </a:lnTo>
                      <a:lnTo>
                        <a:pt x="50370" y="2267312"/>
                      </a:lnTo>
                      <a:lnTo>
                        <a:pt x="45155" y="2264524"/>
                      </a:lnTo>
                      <a:lnTo>
                        <a:pt x="40215" y="2261223"/>
                      </a:lnTo>
                      <a:lnTo>
                        <a:pt x="35275" y="2257923"/>
                      </a:lnTo>
                      <a:lnTo>
                        <a:pt x="9161" y="2226104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close/>
                    </a:path>
                  </a:pathLst>
                </a:custGeom>
                <a:ln w="9524">
                  <a:solidFill>
                    <a:srgbClr val="2F363C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12" name="object 12">
                <a:extLst>
                  <a:ext uri="{FF2B5EF4-FFF2-40B4-BE49-F238E27FC236}">
                    <a16:creationId xmlns:a16="http://schemas.microsoft.com/office/drawing/2014/main" id="{57B7CB61-8249-1FDE-8015-B89724E1BE1B}"/>
                  </a:ext>
                </a:extLst>
              </p:cNvPr>
              <p:cNvSpPr txBox="1"/>
              <p:nvPr/>
            </p:nvSpPr>
            <p:spPr>
              <a:xfrm>
                <a:off x="818515" y="2860456"/>
                <a:ext cx="2820670" cy="2006184"/>
              </a:xfrm>
              <a:prstGeom prst="rect">
                <a:avLst/>
              </a:prstGeom>
            </p:spPr>
            <p:txBody>
              <a:bodyPr vert="horz" wrap="square" lIns="0" tIns="18161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en-US" altLang="ko-KR" sz="2000" b="1" spc="-150" dirty="0">
                    <a:solidFill>
                      <a:srgbClr val="E6ECF2"/>
                    </a:solidFill>
                    <a:latin typeface="Malgun Gothic"/>
                    <a:cs typeface="Malgun Gothic"/>
                  </a:rPr>
                  <a:t>LLM</a:t>
                </a:r>
              </a:p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딥러닝 알고리즘 기반의 대규모 언어 모델</a:t>
                </a:r>
                <a:endParaRPr lang="en-US" altLang="ko-KR" sz="1500" spc="-150" dirty="0">
                  <a:solidFill>
                    <a:srgbClr val="8B949D"/>
                  </a:solidFill>
                  <a:latin typeface="Dotum"/>
                  <a:cs typeface="Noto Sans JP"/>
                </a:endParaRPr>
              </a:p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en-US" altLang="ko-KR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GPT-4o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0F165A2-C624-2057-3497-154901530C22}"/>
                </a:ext>
              </a:extLst>
            </p:cNvPr>
            <p:cNvGrpSpPr/>
            <p:nvPr/>
          </p:nvGrpSpPr>
          <p:grpSpPr>
            <a:xfrm>
              <a:off x="6248400" y="3961606"/>
              <a:ext cx="2659340" cy="1749327"/>
              <a:chOff x="8310558" y="2776537"/>
              <a:chExt cx="3305177" cy="2276475"/>
            </a:xfrm>
          </p:grpSpPr>
          <p:grpSp>
            <p:nvGrpSpPr>
              <p:cNvPr id="18" name="object 18">
                <a:extLst>
                  <a:ext uri="{FF2B5EF4-FFF2-40B4-BE49-F238E27FC236}">
                    <a16:creationId xmlns:a16="http://schemas.microsoft.com/office/drawing/2014/main" id="{FDB2AFAB-8059-7B93-953E-425FBA84D163}"/>
                  </a:ext>
                </a:extLst>
              </p:cNvPr>
              <p:cNvGrpSpPr/>
              <p:nvPr/>
            </p:nvGrpSpPr>
            <p:grpSpPr>
              <a:xfrm>
                <a:off x="8310558" y="2776537"/>
                <a:ext cx="3305177" cy="2276475"/>
                <a:chOff x="8310558" y="2776537"/>
                <a:chExt cx="3305177" cy="2276475"/>
              </a:xfrm>
            </p:grpSpPr>
            <p:sp>
              <p:nvSpPr>
                <p:cNvPr id="19" name="object 19">
                  <a:extLst>
                    <a:ext uri="{FF2B5EF4-FFF2-40B4-BE49-F238E27FC236}">
                      <a16:creationId xmlns:a16="http://schemas.microsoft.com/office/drawing/2014/main" id="{6884C0B2-F121-8129-85ED-7CB73350B464}"/>
                    </a:ext>
                  </a:extLst>
                </p:cNvPr>
                <p:cNvSpPr/>
                <p:nvPr/>
              </p:nvSpPr>
              <p:spPr>
                <a:xfrm>
                  <a:off x="8310558" y="2776537"/>
                  <a:ext cx="3305176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3220629" y="2276474"/>
                      </a:move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35275" y="2257923"/>
                      </a:lnTo>
                      <a:lnTo>
                        <a:pt x="9161" y="2226104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lnTo>
                        <a:pt x="0" y="84545"/>
                      </a:lnTo>
                      <a:lnTo>
                        <a:pt x="11948" y="45155"/>
                      </a:lnTo>
                      <a:lnTo>
                        <a:pt x="45155" y="11948"/>
                      </a:lnTo>
                      <a:lnTo>
                        <a:pt x="84545" y="0"/>
                      </a:lnTo>
                      <a:lnTo>
                        <a:pt x="3220629" y="0"/>
                      </a:lnTo>
                      <a:lnTo>
                        <a:pt x="3260017" y="11948"/>
                      </a:lnTo>
                      <a:lnTo>
                        <a:pt x="3293224" y="45155"/>
                      </a:lnTo>
                      <a:lnTo>
                        <a:pt x="3305174" y="84545"/>
                      </a:lnTo>
                      <a:lnTo>
                        <a:pt x="3305174" y="2191928"/>
                      </a:lnTo>
                      <a:lnTo>
                        <a:pt x="3293224" y="2231318"/>
                      </a:lnTo>
                      <a:lnTo>
                        <a:pt x="3260017" y="2264524"/>
                      </a:lnTo>
                      <a:lnTo>
                        <a:pt x="3226513" y="2275894"/>
                      </a:lnTo>
                      <a:lnTo>
                        <a:pt x="3220629" y="2276474"/>
                      </a:lnTo>
                      <a:close/>
                    </a:path>
                  </a:pathLst>
                </a:custGeom>
                <a:solidFill>
                  <a:srgbClr val="20252D">
                    <a:alpha val="70199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" name="object 20">
                  <a:extLst>
                    <a:ext uri="{FF2B5EF4-FFF2-40B4-BE49-F238E27FC236}">
                      <a16:creationId xmlns:a16="http://schemas.microsoft.com/office/drawing/2014/main" id="{E1607A08-89B2-90CC-07A3-087A61A32738}"/>
                    </a:ext>
                  </a:extLst>
                </p:cNvPr>
                <p:cNvSpPr/>
                <p:nvPr/>
              </p:nvSpPr>
              <p:spPr>
                <a:xfrm>
                  <a:off x="8310560" y="2776537"/>
                  <a:ext cx="3305175" cy="227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5175" h="2276475">
                      <a:moveTo>
                        <a:pt x="0" y="2185987"/>
                      </a:moveTo>
                      <a:lnTo>
                        <a:pt x="0" y="90487"/>
                      </a:lnTo>
                      <a:lnTo>
                        <a:pt x="0" y="84545"/>
                      </a:lnTo>
                      <a:lnTo>
                        <a:pt x="579" y="78661"/>
                      </a:lnTo>
                      <a:lnTo>
                        <a:pt x="1738" y="72834"/>
                      </a:lnTo>
                      <a:lnTo>
                        <a:pt x="2897" y="67006"/>
                      </a:lnTo>
                      <a:lnTo>
                        <a:pt x="4613" y="61348"/>
                      </a:lnTo>
                      <a:lnTo>
                        <a:pt x="6887" y="55859"/>
                      </a:lnTo>
                      <a:lnTo>
                        <a:pt x="9161" y="50370"/>
                      </a:lnTo>
                      <a:lnTo>
                        <a:pt x="11948" y="45155"/>
                      </a:lnTo>
                      <a:lnTo>
                        <a:pt x="15249" y="40215"/>
                      </a:lnTo>
                      <a:lnTo>
                        <a:pt x="18550" y="35275"/>
                      </a:lnTo>
                      <a:lnTo>
                        <a:pt x="22302" y="30704"/>
                      </a:lnTo>
                      <a:lnTo>
                        <a:pt x="26503" y="26503"/>
                      </a:lnTo>
                      <a:lnTo>
                        <a:pt x="30704" y="22301"/>
                      </a:lnTo>
                      <a:lnTo>
                        <a:pt x="35275" y="18550"/>
                      </a:lnTo>
                      <a:lnTo>
                        <a:pt x="40215" y="15249"/>
                      </a:lnTo>
                      <a:lnTo>
                        <a:pt x="45155" y="11948"/>
                      </a:lnTo>
                      <a:lnTo>
                        <a:pt x="72833" y="1738"/>
                      </a:lnTo>
                      <a:lnTo>
                        <a:pt x="78661" y="579"/>
                      </a:lnTo>
                      <a:lnTo>
                        <a:pt x="84545" y="0"/>
                      </a:lnTo>
                      <a:lnTo>
                        <a:pt x="90488" y="0"/>
                      </a:lnTo>
                      <a:lnTo>
                        <a:pt x="3214687" y="0"/>
                      </a:lnTo>
                      <a:lnTo>
                        <a:pt x="3220629" y="0"/>
                      </a:lnTo>
                      <a:lnTo>
                        <a:pt x="3226513" y="579"/>
                      </a:lnTo>
                      <a:lnTo>
                        <a:pt x="3232340" y="1738"/>
                      </a:lnTo>
                      <a:lnTo>
                        <a:pt x="3238166" y="2897"/>
                      </a:lnTo>
                      <a:lnTo>
                        <a:pt x="3243825" y="4614"/>
                      </a:lnTo>
                      <a:lnTo>
                        <a:pt x="3249314" y="6887"/>
                      </a:lnTo>
                      <a:lnTo>
                        <a:pt x="3254803" y="9161"/>
                      </a:lnTo>
                      <a:lnTo>
                        <a:pt x="3278671" y="26503"/>
                      </a:lnTo>
                      <a:lnTo>
                        <a:pt x="3282872" y="30704"/>
                      </a:lnTo>
                      <a:lnTo>
                        <a:pt x="3286622" y="35275"/>
                      </a:lnTo>
                      <a:lnTo>
                        <a:pt x="3289923" y="40215"/>
                      </a:lnTo>
                      <a:lnTo>
                        <a:pt x="3293224" y="45155"/>
                      </a:lnTo>
                      <a:lnTo>
                        <a:pt x="3296013" y="50370"/>
                      </a:lnTo>
                      <a:lnTo>
                        <a:pt x="3298286" y="55859"/>
                      </a:lnTo>
                      <a:lnTo>
                        <a:pt x="3300559" y="61348"/>
                      </a:lnTo>
                      <a:lnTo>
                        <a:pt x="3302275" y="67006"/>
                      </a:lnTo>
                      <a:lnTo>
                        <a:pt x="3303434" y="72834"/>
                      </a:lnTo>
                      <a:lnTo>
                        <a:pt x="3304593" y="78661"/>
                      </a:lnTo>
                      <a:lnTo>
                        <a:pt x="3305174" y="84545"/>
                      </a:lnTo>
                      <a:lnTo>
                        <a:pt x="3305175" y="90487"/>
                      </a:lnTo>
                      <a:lnTo>
                        <a:pt x="3305175" y="2185987"/>
                      </a:lnTo>
                      <a:lnTo>
                        <a:pt x="3296013" y="2226104"/>
                      </a:lnTo>
                      <a:lnTo>
                        <a:pt x="3269898" y="2257923"/>
                      </a:lnTo>
                      <a:lnTo>
                        <a:pt x="3264957" y="2261223"/>
                      </a:lnTo>
                      <a:lnTo>
                        <a:pt x="3260017" y="2264524"/>
                      </a:lnTo>
                      <a:lnTo>
                        <a:pt x="3254803" y="2267312"/>
                      </a:lnTo>
                      <a:lnTo>
                        <a:pt x="3249314" y="2269586"/>
                      </a:lnTo>
                      <a:lnTo>
                        <a:pt x="3243825" y="2271859"/>
                      </a:lnTo>
                      <a:lnTo>
                        <a:pt x="3238166" y="2273576"/>
                      </a:lnTo>
                      <a:lnTo>
                        <a:pt x="3232340" y="2274735"/>
                      </a:lnTo>
                      <a:lnTo>
                        <a:pt x="3226513" y="2275894"/>
                      </a:lnTo>
                      <a:lnTo>
                        <a:pt x="3220629" y="2276474"/>
                      </a:lnTo>
                      <a:lnTo>
                        <a:pt x="3214687" y="2276474"/>
                      </a:lnTo>
                      <a:lnTo>
                        <a:pt x="90488" y="2276474"/>
                      </a:lnTo>
                      <a:lnTo>
                        <a:pt x="84545" y="2276474"/>
                      </a:lnTo>
                      <a:lnTo>
                        <a:pt x="78661" y="2275894"/>
                      </a:lnTo>
                      <a:lnTo>
                        <a:pt x="72834" y="2274735"/>
                      </a:lnTo>
                      <a:lnTo>
                        <a:pt x="67006" y="2273576"/>
                      </a:lnTo>
                      <a:lnTo>
                        <a:pt x="61348" y="2271859"/>
                      </a:lnTo>
                      <a:lnTo>
                        <a:pt x="55859" y="2269586"/>
                      </a:lnTo>
                      <a:lnTo>
                        <a:pt x="50370" y="2267312"/>
                      </a:lnTo>
                      <a:lnTo>
                        <a:pt x="45155" y="2264524"/>
                      </a:lnTo>
                      <a:lnTo>
                        <a:pt x="40215" y="2261223"/>
                      </a:lnTo>
                      <a:lnTo>
                        <a:pt x="35275" y="2257923"/>
                      </a:lnTo>
                      <a:lnTo>
                        <a:pt x="30704" y="2254172"/>
                      </a:lnTo>
                      <a:lnTo>
                        <a:pt x="26503" y="2249971"/>
                      </a:lnTo>
                      <a:lnTo>
                        <a:pt x="22302" y="2245769"/>
                      </a:lnTo>
                      <a:lnTo>
                        <a:pt x="2896" y="2209467"/>
                      </a:lnTo>
                      <a:lnTo>
                        <a:pt x="0" y="2191928"/>
                      </a:lnTo>
                      <a:lnTo>
                        <a:pt x="0" y="2185987"/>
                      </a:lnTo>
                      <a:close/>
                    </a:path>
                  </a:pathLst>
                </a:custGeom>
                <a:ln w="9524">
                  <a:solidFill>
                    <a:srgbClr val="2F363C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37" name="object 17">
                <a:extLst>
                  <a:ext uri="{FF2B5EF4-FFF2-40B4-BE49-F238E27FC236}">
                    <a16:creationId xmlns:a16="http://schemas.microsoft.com/office/drawing/2014/main" id="{16637BF1-4330-2ACD-0B6D-53A5C2D44280}"/>
                  </a:ext>
                </a:extLst>
              </p:cNvPr>
              <p:cNvSpPr txBox="1"/>
              <p:nvPr/>
            </p:nvSpPr>
            <p:spPr>
              <a:xfrm>
                <a:off x="8629312" y="2860454"/>
                <a:ext cx="2727325" cy="2074375"/>
              </a:xfrm>
              <a:prstGeom prst="rect">
                <a:avLst/>
              </a:prstGeom>
            </p:spPr>
            <p:txBody>
              <a:bodyPr vert="horz" wrap="square" lIns="0" tIns="18161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en-US" altLang="ko-KR" sz="2000" b="1" spc="-150" dirty="0" err="1">
                    <a:solidFill>
                      <a:srgbClr val="E6ECF2"/>
                    </a:solidFill>
                    <a:latin typeface="Malgun Gothic"/>
                    <a:cs typeface="Malgun Gothic"/>
                  </a:rPr>
                  <a:t>LLMOps</a:t>
                </a:r>
                <a:endParaRPr lang="en-US" altLang="ko-KR" sz="2000" b="1" spc="-150" dirty="0">
                  <a:solidFill>
                    <a:srgbClr val="E6ECF2"/>
                  </a:solidFill>
                  <a:latin typeface="Malgun Gothic"/>
                  <a:cs typeface="Malgun Gothic"/>
                </a:endParaRPr>
              </a:p>
              <a:p>
                <a:pPr algn="ctr">
                  <a:lnSpc>
                    <a:spcPct val="100000"/>
                  </a:lnSpc>
                  <a:spcBef>
                    <a:spcPts val="1430"/>
                  </a:spcBef>
                </a:pPr>
                <a:r>
                  <a:rPr lang="en-US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LLM </a:t>
                </a: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배포</a:t>
                </a:r>
                <a:r>
                  <a:rPr lang="en-US" altLang="ko-KR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, </a:t>
                </a: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관리</a:t>
                </a:r>
                <a:r>
                  <a:rPr lang="en-US" altLang="ko-KR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, </a:t>
                </a:r>
                <a:r>
                  <a:rPr lang="ko-KR" altLang="en-US" sz="1500" spc="-150" dirty="0">
                    <a:solidFill>
                      <a:srgbClr val="8B949D"/>
                    </a:solidFill>
                    <a:latin typeface="Dotum"/>
                    <a:cs typeface="Noto Sans JP"/>
                  </a:rPr>
                  <a:t>모니터링을 위한 운영 기법과 도구로 파운데이션 모델 없이도 엔지니어링 영역에 적용</a:t>
                </a:r>
                <a:endParaRPr sz="1550" spc="-150" dirty="0">
                  <a:latin typeface="Noto Sans JP"/>
                  <a:cs typeface="Noto Sans JP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57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A0399-2F41-2B7E-4559-8B4A3F827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551F8E-67B4-D100-1649-E1FDBBCBB3CA}"/>
              </a:ext>
            </a:extLst>
          </p:cNvPr>
          <p:cNvSpPr/>
          <p:nvPr/>
        </p:nvSpPr>
        <p:spPr>
          <a:xfrm>
            <a:off x="0" y="151606"/>
            <a:ext cx="12204700" cy="6856413"/>
          </a:xfrm>
          <a:custGeom>
            <a:avLst/>
            <a:gdLst/>
            <a:ahLst/>
            <a:cxnLst/>
            <a:rect l="l" t="t" r="r" b="b"/>
            <a:pathLst>
              <a:path w="12192000" h="7439025">
                <a:moveTo>
                  <a:pt x="12191999" y="7439024"/>
                </a:moveTo>
                <a:lnTo>
                  <a:pt x="0" y="7439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390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88F1C64-B3F2-BDBF-CE0F-E3CE253E6646}"/>
              </a:ext>
            </a:extLst>
          </p:cNvPr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BF5C77-FF88-2161-1580-3FF95C4C44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034" y="555988"/>
            <a:ext cx="4452157" cy="5584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345" algn="l"/>
              </a:tabLst>
            </a:pPr>
            <a:r>
              <a:rPr sz="3550" spc="-390" dirty="0">
                <a:latin typeface="Noto Sans JP"/>
                <a:cs typeface="Noto Sans JP"/>
              </a:rPr>
              <a:t>4</a:t>
            </a:r>
            <a:r>
              <a:rPr sz="3550" dirty="0">
                <a:latin typeface="Noto Sans JP"/>
                <a:cs typeface="Noto Sans JP"/>
              </a:rPr>
              <a:t>	</a:t>
            </a:r>
            <a:r>
              <a:rPr lang="ko-KR" altLang="en-US" dirty="0" err="1"/>
              <a:t>물어보새</a:t>
            </a:r>
            <a:r>
              <a:rPr lang="ko-KR" altLang="en-US" dirty="0"/>
              <a:t> 아키텍처</a:t>
            </a:r>
            <a:endParaRPr sz="3550" dirty="0">
              <a:latin typeface="Noto Sans JP"/>
              <a:cs typeface="Noto Sans JP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CBD4DD-14F0-88A1-734C-201E3540AAC2}"/>
              </a:ext>
            </a:extLst>
          </p:cNvPr>
          <p:cNvGrpSpPr/>
          <p:nvPr/>
        </p:nvGrpSpPr>
        <p:grpSpPr>
          <a:xfrm>
            <a:off x="454450" y="1856586"/>
            <a:ext cx="4895426" cy="3629020"/>
            <a:chOff x="454450" y="1856586"/>
            <a:chExt cx="4895426" cy="3629020"/>
          </a:xfrm>
        </p:grpSpPr>
        <p:grpSp>
          <p:nvGrpSpPr>
            <p:cNvPr id="53" name="object 9">
              <a:extLst>
                <a:ext uri="{FF2B5EF4-FFF2-40B4-BE49-F238E27FC236}">
                  <a16:creationId xmlns:a16="http://schemas.microsoft.com/office/drawing/2014/main" id="{FE79FEF1-E408-4017-C187-DB41EB6C95B2}"/>
                </a:ext>
              </a:extLst>
            </p:cNvPr>
            <p:cNvGrpSpPr/>
            <p:nvPr/>
          </p:nvGrpSpPr>
          <p:grpSpPr>
            <a:xfrm>
              <a:off x="454450" y="1856586"/>
              <a:ext cx="4895426" cy="3629020"/>
              <a:chOff x="2285999" y="2533649"/>
              <a:chExt cx="7620000" cy="1857375"/>
            </a:xfrm>
          </p:grpSpPr>
          <p:sp>
            <p:nvSpPr>
              <p:cNvPr id="54" name="object 10">
                <a:extLst>
                  <a:ext uri="{FF2B5EF4-FFF2-40B4-BE49-F238E27FC236}">
                    <a16:creationId xmlns:a16="http://schemas.microsoft.com/office/drawing/2014/main" id="{56A221E8-7DA3-72B5-D543-CACF2F3E6968}"/>
                  </a:ext>
                </a:extLst>
              </p:cNvPr>
              <p:cNvSpPr/>
              <p:nvPr/>
            </p:nvSpPr>
            <p:spPr>
              <a:xfrm>
                <a:off x="2290762" y="2538412"/>
                <a:ext cx="7610475" cy="1847850"/>
              </a:xfrm>
              <a:custGeom>
                <a:avLst/>
                <a:gdLst/>
                <a:ahLst/>
                <a:cxnLst/>
                <a:rect l="l" t="t" r="r" b="b"/>
                <a:pathLst>
                  <a:path w="7610475" h="1847850">
                    <a:moveTo>
                      <a:pt x="7525928" y="1847849"/>
                    </a:moveTo>
                    <a:lnTo>
                      <a:pt x="84546" y="1847849"/>
                    </a:lnTo>
                    <a:lnTo>
                      <a:pt x="78661" y="1847270"/>
                    </a:lnTo>
                    <a:lnTo>
                      <a:pt x="35275" y="1829298"/>
                    </a:lnTo>
                    <a:lnTo>
                      <a:pt x="9161" y="1797478"/>
                    </a:lnTo>
                    <a:lnTo>
                      <a:pt x="0" y="1763303"/>
                    </a:lnTo>
                    <a:lnTo>
                      <a:pt x="0" y="1757362"/>
                    </a:lnTo>
                    <a:lnTo>
                      <a:pt x="0" y="84545"/>
                    </a:lnTo>
                    <a:lnTo>
                      <a:pt x="11948" y="45155"/>
                    </a:lnTo>
                    <a:lnTo>
                      <a:pt x="45155" y="11948"/>
                    </a:lnTo>
                    <a:lnTo>
                      <a:pt x="84546" y="0"/>
                    </a:lnTo>
                    <a:lnTo>
                      <a:pt x="7525928" y="0"/>
                    </a:lnTo>
                    <a:lnTo>
                      <a:pt x="7565318" y="11948"/>
                    </a:lnTo>
                    <a:lnTo>
                      <a:pt x="7598524" y="45155"/>
                    </a:lnTo>
                    <a:lnTo>
                      <a:pt x="7610473" y="84545"/>
                    </a:lnTo>
                    <a:lnTo>
                      <a:pt x="7610473" y="1763303"/>
                    </a:lnTo>
                    <a:lnTo>
                      <a:pt x="7598524" y="1802693"/>
                    </a:lnTo>
                    <a:lnTo>
                      <a:pt x="7565318" y="1835900"/>
                    </a:lnTo>
                    <a:lnTo>
                      <a:pt x="7531813" y="1847270"/>
                    </a:lnTo>
                    <a:lnTo>
                      <a:pt x="7525928" y="1847849"/>
                    </a:lnTo>
                    <a:close/>
                  </a:path>
                </a:pathLst>
              </a:custGeom>
              <a:solidFill>
                <a:srgbClr val="20252D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1">
                <a:extLst>
                  <a:ext uri="{FF2B5EF4-FFF2-40B4-BE49-F238E27FC236}">
                    <a16:creationId xmlns:a16="http://schemas.microsoft.com/office/drawing/2014/main" id="{830E93BF-C4B0-A2BE-ED39-573174F74EEA}"/>
                  </a:ext>
                </a:extLst>
              </p:cNvPr>
              <p:cNvSpPr/>
              <p:nvPr/>
            </p:nvSpPr>
            <p:spPr>
              <a:xfrm>
                <a:off x="2290762" y="2538412"/>
                <a:ext cx="7610475" cy="1847850"/>
              </a:xfrm>
              <a:custGeom>
                <a:avLst/>
                <a:gdLst/>
                <a:ahLst/>
                <a:cxnLst/>
                <a:rect l="l" t="t" r="r" b="b"/>
                <a:pathLst>
                  <a:path w="7610475" h="1847850">
                    <a:moveTo>
                      <a:pt x="0" y="1757362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738" y="72834"/>
                    </a:lnTo>
                    <a:lnTo>
                      <a:pt x="2897" y="67006"/>
                    </a:lnTo>
                    <a:lnTo>
                      <a:pt x="4614" y="61348"/>
                    </a:lnTo>
                    <a:lnTo>
                      <a:pt x="26503" y="26503"/>
                    </a:lnTo>
                    <a:lnTo>
                      <a:pt x="30704" y="22301"/>
                    </a:lnTo>
                    <a:lnTo>
                      <a:pt x="35275" y="18550"/>
                    </a:lnTo>
                    <a:lnTo>
                      <a:pt x="40215" y="15249"/>
                    </a:lnTo>
                    <a:lnTo>
                      <a:pt x="45155" y="11948"/>
                    </a:lnTo>
                    <a:lnTo>
                      <a:pt x="84546" y="0"/>
                    </a:lnTo>
                    <a:lnTo>
                      <a:pt x="90487" y="0"/>
                    </a:lnTo>
                    <a:lnTo>
                      <a:pt x="7519987" y="0"/>
                    </a:lnTo>
                    <a:lnTo>
                      <a:pt x="7525928" y="0"/>
                    </a:lnTo>
                    <a:lnTo>
                      <a:pt x="7531813" y="579"/>
                    </a:lnTo>
                    <a:lnTo>
                      <a:pt x="7537639" y="1738"/>
                    </a:lnTo>
                    <a:lnTo>
                      <a:pt x="7543467" y="2897"/>
                    </a:lnTo>
                    <a:lnTo>
                      <a:pt x="7570257" y="15249"/>
                    </a:lnTo>
                    <a:lnTo>
                      <a:pt x="7575197" y="18550"/>
                    </a:lnTo>
                    <a:lnTo>
                      <a:pt x="7579769" y="22301"/>
                    </a:lnTo>
                    <a:lnTo>
                      <a:pt x="7583970" y="26503"/>
                    </a:lnTo>
                    <a:lnTo>
                      <a:pt x="7588171" y="30704"/>
                    </a:lnTo>
                    <a:lnTo>
                      <a:pt x="7591922" y="35275"/>
                    </a:lnTo>
                    <a:lnTo>
                      <a:pt x="7595223" y="40215"/>
                    </a:lnTo>
                    <a:lnTo>
                      <a:pt x="7598524" y="45155"/>
                    </a:lnTo>
                    <a:lnTo>
                      <a:pt x="7608735" y="72834"/>
                    </a:lnTo>
                    <a:lnTo>
                      <a:pt x="7609894" y="78661"/>
                    </a:lnTo>
                    <a:lnTo>
                      <a:pt x="7610473" y="84545"/>
                    </a:lnTo>
                    <a:lnTo>
                      <a:pt x="7610474" y="90487"/>
                    </a:lnTo>
                    <a:lnTo>
                      <a:pt x="7610474" y="1757362"/>
                    </a:lnTo>
                    <a:lnTo>
                      <a:pt x="7610473" y="1763303"/>
                    </a:lnTo>
                    <a:lnTo>
                      <a:pt x="7609894" y="1769188"/>
                    </a:lnTo>
                    <a:lnTo>
                      <a:pt x="7608735" y="1775015"/>
                    </a:lnTo>
                    <a:lnTo>
                      <a:pt x="7607575" y="1780842"/>
                    </a:lnTo>
                    <a:lnTo>
                      <a:pt x="7595223" y="1807633"/>
                    </a:lnTo>
                    <a:lnTo>
                      <a:pt x="7591922" y="1812574"/>
                    </a:lnTo>
                    <a:lnTo>
                      <a:pt x="7570257" y="1832599"/>
                    </a:lnTo>
                    <a:lnTo>
                      <a:pt x="7565318" y="1835900"/>
                    </a:lnTo>
                    <a:lnTo>
                      <a:pt x="7560103" y="1838687"/>
                    </a:lnTo>
                    <a:lnTo>
                      <a:pt x="7554614" y="1840961"/>
                    </a:lnTo>
                    <a:lnTo>
                      <a:pt x="7549124" y="1843235"/>
                    </a:lnTo>
                    <a:lnTo>
                      <a:pt x="7543467" y="1844951"/>
                    </a:lnTo>
                    <a:lnTo>
                      <a:pt x="7537639" y="1846110"/>
                    </a:lnTo>
                    <a:lnTo>
                      <a:pt x="7531813" y="1847270"/>
                    </a:lnTo>
                    <a:lnTo>
                      <a:pt x="7525928" y="1847849"/>
                    </a:lnTo>
                    <a:lnTo>
                      <a:pt x="7519987" y="1847849"/>
                    </a:lnTo>
                    <a:lnTo>
                      <a:pt x="90487" y="1847849"/>
                    </a:lnTo>
                    <a:lnTo>
                      <a:pt x="84546" y="1847849"/>
                    </a:lnTo>
                    <a:lnTo>
                      <a:pt x="78661" y="1847270"/>
                    </a:lnTo>
                    <a:lnTo>
                      <a:pt x="72834" y="1846110"/>
                    </a:lnTo>
                    <a:lnTo>
                      <a:pt x="67006" y="1844952"/>
                    </a:lnTo>
                    <a:lnTo>
                      <a:pt x="61348" y="1843235"/>
                    </a:lnTo>
                    <a:lnTo>
                      <a:pt x="55859" y="1840961"/>
                    </a:lnTo>
                    <a:lnTo>
                      <a:pt x="50369" y="1838687"/>
                    </a:lnTo>
                    <a:lnTo>
                      <a:pt x="45155" y="1835900"/>
                    </a:lnTo>
                    <a:lnTo>
                      <a:pt x="40215" y="1832599"/>
                    </a:lnTo>
                    <a:lnTo>
                      <a:pt x="35275" y="1829298"/>
                    </a:lnTo>
                    <a:lnTo>
                      <a:pt x="9161" y="1797478"/>
                    </a:lnTo>
                    <a:lnTo>
                      <a:pt x="1738" y="1775015"/>
                    </a:lnTo>
                    <a:lnTo>
                      <a:pt x="579" y="1769188"/>
                    </a:lnTo>
                    <a:lnTo>
                      <a:pt x="0" y="1763303"/>
                    </a:lnTo>
                    <a:lnTo>
                      <a:pt x="0" y="1757362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C6A73CA-9065-8DC9-DF62-9B9F988A6573}"/>
                </a:ext>
              </a:extLst>
            </p:cNvPr>
            <p:cNvSpPr txBox="1"/>
            <p:nvPr/>
          </p:nvSpPr>
          <p:spPr>
            <a:xfrm>
              <a:off x="751084" y="2197684"/>
              <a:ext cx="4220210" cy="633058"/>
            </a:xfrm>
            <a:prstGeom prst="rect">
              <a:avLst/>
            </a:prstGeom>
          </p:spPr>
          <p:txBody>
            <a:bodyPr vert="horz" wrap="square" lIns="0" tIns="8255" rIns="0" bIns="0" rtlCol="0">
              <a:spAutoFit/>
            </a:bodyPr>
            <a:lstStyle/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sz="1850" b="1" spc="-50" dirty="0">
                  <a:solidFill>
                    <a:srgbClr val="58A6FF"/>
                  </a:solidFill>
                  <a:latin typeface="Trebuchet MS"/>
                  <a:cs typeface="Trebuchet MS"/>
                </a:rPr>
                <a:t>1</a:t>
              </a:r>
              <a:r>
                <a:rPr sz="1850" b="1" dirty="0">
                  <a:solidFill>
                    <a:srgbClr val="58A6FF"/>
                  </a:solidFill>
                  <a:latin typeface="Trebuchet MS"/>
                  <a:cs typeface="Trebuchet MS"/>
                </a:rPr>
                <a:t>	</a:t>
              </a:r>
              <a:r>
                <a:rPr lang="ko-KR" altLang="en-US" sz="1900" spc="-165" dirty="0">
                  <a:solidFill>
                    <a:srgbClr val="C8D0D9"/>
                  </a:solidFill>
                  <a:latin typeface="Dotum"/>
                  <a:cs typeface="Dotum"/>
                </a:rPr>
                <a:t>벡터 스토어 기반 </a:t>
              </a:r>
              <a:r>
                <a:rPr lang="ko-KR" altLang="en-US" sz="1900" spc="-165" dirty="0">
                  <a:solidFill>
                    <a:srgbClr val="58A6FF"/>
                  </a:solidFill>
                  <a:latin typeface="Dotum"/>
                  <a:cs typeface="Dotum"/>
                </a:rPr>
                <a:t>비정형 데이터 파이프라인</a:t>
              </a:r>
              <a:r>
                <a:rPr lang="ko-KR" altLang="en-US" sz="1900" spc="-165" dirty="0">
                  <a:solidFill>
                    <a:srgbClr val="C8D0D9"/>
                  </a:solidFill>
                  <a:latin typeface="Dotum"/>
                  <a:cs typeface="Dotum"/>
                </a:rPr>
                <a:t> 구축</a:t>
              </a:r>
              <a:endParaRPr sz="1900" dirty="0">
                <a:latin typeface="Dotum"/>
                <a:cs typeface="Dotum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92011F0-9AC6-4F20-55FB-1301B5F6F2A7}"/>
                </a:ext>
              </a:extLst>
            </p:cNvPr>
            <p:cNvSpPr txBox="1"/>
            <p:nvPr/>
          </p:nvSpPr>
          <p:spPr>
            <a:xfrm>
              <a:off x="751084" y="3041590"/>
              <a:ext cx="4271010" cy="65742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393065" marR="5080" indent="-381000">
                <a:lnSpc>
                  <a:spcPct val="116700"/>
                </a:lnSpc>
                <a:spcBef>
                  <a:spcPts val="135"/>
                </a:spcBef>
                <a:tabLst>
                  <a:tab pos="393065" algn="l"/>
                </a:tabLst>
              </a:pPr>
              <a:r>
                <a:rPr sz="1850" b="1" spc="-50" dirty="0">
                  <a:solidFill>
                    <a:srgbClr val="58A6FF"/>
                  </a:solidFill>
                  <a:latin typeface="Trebuchet MS"/>
                  <a:cs typeface="Trebuchet MS"/>
                </a:rPr>
                <a:t>2</a:t>
              </a:r>
              <a:r>
                <a:rPr sz="1850" b="1" dirty="0">
                  <a:solidFill>
                    <a:srgbClr val="58A6FF"/>
                  </a:solidFill>
                  <a:latin typeface="Trebuchet MS"/>
                  <a:cs typeface="Trebuchet MS"/>
                </a:rPr>
                <a:t>	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다양한 </a:t>
              </a:r>
              <a:r>
                <a:rPr lang="ko-KR" altLang="en-US" sz="1900" spc="-150" dirty="0" err="1">
                  <a:solidFill>
                    <a:srgbClr val="C8D0D9"/>
                  </a:solidFill>
                  <a:latin typeface="Dotum"/>
                  <a:cs typeface="Dotum"/>
                </a:rPr>
                <a:t>리터러시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 기능 제공을 위한 </a:t>
              </a:r>
              <a:r>
                <a:rPr lang="en-US" altLang="ko-KR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RAG 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기반의 </a:t>
              </a:r>
              <a:r>
                <a:rPr lang="ko-KR" altLang="en-US" sz="1900" spc="-150" dirty="0">
                  <a:solidFill>
                    <a:srgbClr val="58A6FF"/>
                  </a:solidFill>
                  <a:latin typeface="Dotum"/>
                  <a:cs typeface="Dotum"/>
                </a:rPr>
                <a:t>멀티 체인 구조 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개발</a:t>
              </a:r>
              <a:endParaRPr sz="1900" dirty="0">
                <a:latin typeface="Dotum"/>
                <a:cs typeface="Dotum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06D3580-329C-1D1F-525A-B0E25CA80B97}"/>
                </a:ext>
              </a:extLst>
            </p:cNvPr>
            <p:cNvSpPr txBox="1"/>
            <p:nvPr/>
          </p:nvSpPr>
          <p:spPr>
            <a:xfrm>
              <a:off x="751084" y="3940760"/>
              <a:ext cx="4237355" cy="633058"/>
            </a:xfrm>
            <a:prstGeom prst="rect">
              <a:avLst/>
            </a:prstGeom>
          </p:spPr>
          <p:txBody>
            <a:bodyPr vert="horz" wrap="square" lIns="0" tIns="8255" rIns="0" bIns="0" rtlCol="0">
              <a:spAutoFit/>
            </a:bodyPr>
            <a:lstStyle/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sz="1850" b="1" spc="-150" dirty="0">
                  <a:solidFill>
                    <a:srgbClr val="58A6FF"/>
                  </a:solidFill>
                  <a:latin typeface="Trebuchet MS"/>
                  <a:cs typeface="Trebuchet MS"/>
                </a:rPr>
                <a:t>3	</a:t>
              </a:r>
              <a:r>
                <a:rPr lang="en-US" altLang="ko-KR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LLM 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서비스 개발</a:t>
              </a:r>
              <a:r>
                <a:rPr lang="en-US" altLang="ko-KR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, 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배포</a:t>
              </a:r>
              <a:r>
                <a:rPr lang="en-US" altLang="ko-KR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, 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운영을 위한 </a:t>
              </a:r>
              <a:r>
                <a:rPr lang="en-US" altLang="ko-KR" sz="1900" spc="-150" dirty="0" err="1">
                  <a:solidFill>
                    <a:srgbClr val="58A6FF"/>
                  </a:solidFill>
                  <a:latin typeface="Dotum"/>
                  <a:cs typeface="Dotum"/>
                </a:rPr>
                <a:t>LLMOps</a:t>
              </a:r>
              <a:r>
                <a:rPr lang="en-US" altLang="ko-KR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 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구축</a:t>
              </a:r>
              <a:endParaRPr sz="1900" spc="-150" dirty="0">
                <a:latin typeface="Dotum"/>
                <a:cs typeface="Dotum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36D532B-44E2-4A3A-670D-1ACB8ED3B09C}"/>
                </a:ext>
              </a:extLst>
            </p:cNvPr>
            <p:cNvSpPr txBox="1"/>
            <p:nvPr/>
          </p:nvSpPr>
          <p:spPr>
            <a:xfrm>
              <a:off x="751084" y="4799806"/>
              <a:ext cx="4297045" cy="3238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93065" marR="5080" indent="-381000">
                <a:lnSpc>
                  <a:spcPct val="118400"/>
                </a:lnSpc>
                <a:spcBef>
                  <a:spcPts val="100"/>
                </a:spcBef>
                <a:tabLst>
                  <a:tab pos="393065" algn="l"/>
                </a:tabLst>
              </a:pPr>
              <a:r>
                <a:rPr sz="1850" b="1" spc="-150" dirty="0">
                  <a:solidFill>
                    <a:srgbClr val="58A6FF"/>
                  </a:solidFill>
                  <a:latin typeface="Trebuchet MS"/>
                  <a:cs typeface="Trebuchet MS"/>
                </a:rPr>
                <a:t>4	</a:t>
              </a:r>
              <a:r>
                <a:rPr lang="en-US" sz="1900" spc="-150" dirty="0" err="1">
                  <a:solidFill>
                    <a:srgbClr val="58A6FF"/>
                  </a:solidFill>
                  <a:latin typeface="Dotum"/>
                  <a:cs typeface="Dotum"/>
                </a:rPr>
                <a:t>Slcak</a:t>
              </a:r>
              <a:r>
                <a:rPr 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 </a:t>
              </a:r>
              <a:r>
                <a:rPr lang="ko-KR" altLang="en-US" sz="1900" spc="-150" dirty="0">
                  <a:solidFill>
                    <a:srgbClr val="C8D0D9"/>
                  </a:solidFill>
                  <a:latin typeface="Dotum"/>
                  <a:cs typeface="Dotum"/>
                </a:rPr>
                <a:t>기반의 다양한 응답 기능 도입</a:t>
              </a:r>
              <a:endParaRPr sz="1900" spc="-150" dirty="0">
                <a:latin typeface="Dotum"/>
                <a:cs typeface="Dotum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0DA4862-653B-CED2-37A9-46F55959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324" y="1095678"/>
            <a:ext cx="6135166" cy="466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BEB9E-470C-EFB7-4DBA-5C29F6895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AED221-BEB5-607C-2FAB-1B4219721CF1}"/>
              </a:ext>
            </a:extLst>
          </p:cNvPr>
          <p:cNvSpPr/>
          <p:nvPr/>
        </p:nvSpPr>
        <p:spPr>
          <a:xfrm>
            <a:off x="0" y="151606"/>
            <a:ext cx="12204700" cy="6856413"/>
          </a:xfrm>
          <a:custGeom>
            <a:avLst/>
            <a:gdLst/>
            <a:ahLst/>
            <a:cxnLst/>
            <a:rect l="l" t="t" r="r" b="b"/>
            <a:pathLst>
              <a:path w="12192000" h="7439025">
                <a:moveTo>
                  <a:pt x="12191999" y="7439024"/>
                </a:moveTo>
                <a:lnTo>
                  <a:pt x="0" y="7439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390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C084285-03EA-E4E9-04B5-B7B0D25BD20A}"/>
              </a:ext>
            </a:extLst>
          </p:cNvPr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E94FEB6-3FAF-8B7C-1BEF-36ABC2C96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034" y="555988"/>
            <a:ext cx="7345166" cy="110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01345" algn="l"/>
              </a:tabLst>
            </a:pPr>
            <a:r>
              <a:rPr lang="en-US" sz="3550" spc="-390" dirty="0">
                <a:latin typeface="Noto Sans JP"/>
                <a:cs typeface="Noto Sans JP"/>
              </a:rPr>
              <a:t>5</a:t>
            </a:r>
            <a:r>
              <a:rPr sz="3550" dirty="0">
                <a:latin typeface="Noto Sans JP"/>
                <a:cs typeface="Noto Sans JP"/>
              </a:rPr>
              <a:t>	</a:t>
            </a:r>
            <a:r>
              <a:rPr lang="ko-KR" altLang="en-US" dirty="0" err="1"/>
              <a:t>물어보새</a:t>
            </a:r>
            <a:r>
              <a:rPr lang="ko-KR" altLang="en-US" dirty="0"/>
              <a:t> </a:t>
            </a:r>
            <a:r>
              <a:rPr lang="en-US" altLang="ko-KR" dirty="0"/>
              <a:t>Text-to-SQL </a:t>
            </a:r>
            <a:r>
              <a:rPr lang="ko-KR" altLang="en-US" dirty="0"/>
              <a:t>구현 전략</a:t>
            </a:r>
            <a:br>
              <a:rPr lang="en-US" altLang="ko-KR" dirty="0"/>
            </a:br>
            <a:endParaRPr sz="3550" dirty="0">
              <a:latin typeface="Noto Sans JP"/>
              <a:cs typeface="Noto Sans JP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CAE80D-D498-58A0-D4AD-4ABBEBB9CBD0}"/>
              </a:ext>
            </a:extLst>
          </p:cNvPr>
          <p:cNvGrpSpPr/>
          <p:nvPr/>
        </p:nvGrpSpPr>
        <p:grpSpPr>
          <a:xfrm>
            <a:off x="276224" y="1832683"/>
            <a:ext cx="4600576" cy="4033921"/>
            <a:chOff x="457509" y="1865890"/>
            <a:chExt cx="4889307" cy="4033921"/>
          </a:xfrm>
        </p:grpSpPr>
        <p:grpSp>
          <p:nvGrpSpPr>
            <p:cNvPr id="53" name="object 9">
              <a:extLst>
                <a:ext uri="{FF2B5EF4-FFF2-40B4-BE49-F238E27FC236}">
                  <a16:creationId xmlns:a16="http://schemas.microsoft.com/office/drawing/2014/main" id="{695F0148-BC7C-EC80-CFCD-45ECE1C75958}"/>
                </a:ext>
              </a:extLst>
            </p:cNvPr>
            <p:cNvGrpSpPr/>
            <p:nvPr/>
          </p:nvGrpSpPr>
          <p:grpSpPr>
            <a:xfrm>
              <a:off x="457509" y="1865890"/>
              <a:ext cx="4889307" cy="4033921"/>
              <a:chOff x="2290761" y="2538411"/>
              <a:chExt cx="7610476" cy="2064608"/>
            </a:xfrm>
          </p:grpSpPr>
          <p:sp>
            <p:nvSpPr>
              <p:cNvPr id="54" name="object 10">
                <a:extLst>
                  <a:ext uri="{FF2B5EF4-FFF2-40B4-BE49-F238E27FC236}">
                    <a16:creationId xmlns:a16="http://schemas.microsoft.com/office/drawing/2014/main" id="{091EB544-D318-D2E5-ABDC-04A09E7B7E27}"/>
                  </a:ext>
                </a:extLst>
              </p:cNvPr>
              <p:cNvSpPr/>
              <p:nvPr/>
            </p:nvSpPr>
            <p:spPr>
              <a:xfrm>
                <a:off x="2290763" y="2538412"/>
                <a:ext cx="7610474" cy="2064607"/>
              </a:xfrm>
              <a:custGeom>
                <a:avLst/>
                <a:gdLst/>
                <a:ahLst/>
                <a:cxnLst/>
                <a:rect l="l" t="t" r="r" b="b"/>
                <a:pathLst>
                  <a:path w="7610475" h="1847850">
                    <a:moveTo>
                      <a:pt x="7525928" y="1847849"/>
                    </a:moveTo>
                    <a:lnTo>
                      <a:pt x="84546" y="1847849"/>
                    </a:lnTo>
                    <a:lnTo>
                      <a:pt x="78661" y="1847270"/>
                    </a:lnTo>
                    <a:lnTo>
                      <a:pt x="35275" y="1829298"/>
                    </a:lnTo>
                    <a:lnTo>
                      <a:pt x="9161" y="1797478"/>
                    </a:lnTo>
                    <a:lnTo>
                      <a:pt x="0" y="1763303"/>
                    </a:lnTo>
                    <a:lnTo>
                      <a:pt x="0" y="1757362"/>
                    </a:lnTo>
                    <a:lnTo>
                      <a:pt x="0" y="84545"/>
                    </a:lnTo>
                    <a:lnTo>
                      <a:pt x="11948" y="45155"/>
                    </a:lnTo>
                    <a:lnTo>
                      <a:pt x="45155" y="11948"/>
                    </a:lnTo>
                    <a:lnTo>
                      <a:pt x="84546" y="0"/>
                    </a:lnTo>
                    <a:lnTo>
                      <a:pt x="7525928" y="0"/>
                    </a:lnTo>
                    <a:lnTo>
                      <a:pt x="7565318" y="11948"/>
                    </a:lnTo>
                    <a:lnTo>
                      <a:pt x="7598524" y="45155"/>
                    </a:lnTo>
                    <a:lnTo>
                      <a:pt x="7610473" y="84545"/>
                    </a:lnTo>
                    <a:lnTo>
                      <a:pt x="7610473" y="1763303"/>
                    </a:lnTo>
                    <a:lnTo>
                      <a:pt x="7598524" y="1802693"/>
                    </a:lnTo>
                    <a:lnTo>
                      <a:pt x="7565318" y="1835900"/>
                    </a:lnTo>
                    <a:lnTo>
                      <a:pt x="7531813" y="1847270"/>
                    </a:lnTo>
                    <a:lnTo>
                      <a:pt x="7525928" y="1847849"/>
                    </a:lnTo>
                    <a:close/>
                  </a:path>
                </a:pathLst>
              </a:custGeom>
              <a:solidFill>
                <a:srgbClr val="20252D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5" name="object 11">
                <a:extLst>
                  <a:ext uri="{FF2B5EF4-FFF2-40B4-BE49-F238E27FC236}">
                    <a16:creationId xmlns:a16="http://schemas.microsoft.com/office/drawing/2014/main" id="{185BF0C3-27E0-5467-44F7-EE6209064EAE}"/>
                  </a:ext>
                </a:extLst>
              </p:cNvPr>
              <p:cNvSpPr/>
              <p:nvPr/>
            </p:nvSpPr>
            <p:spPr>
              <a:xfrm>
                <a:off x="2290761" y="2538411"/>
                <a:ext cx="7610475" cy="2064608"/>
              </a:xfrm>
              <a:custGeom>
                <a:avLst/>
                <a:gdLst/>
                <a:ahLst/>
                <a:cxnLst/>
                <a:rect l="l" t="t" r="r" b="b"/>
                <a:pathLst>
                  <a:path w="7610475" h="1847850">
                    <a:moveTo>
                      <a:pt x="0" y="1757362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738" y="72834"/>
                    </a:lnTo>
                    <a:lnTo>
                      <a:pt x="2897" y="67006"/>
                    </a:lnTo>
                    <a:lnTo>
                      <a:pt x="4614" y="61348"/>
                    </a:lnTo>
                    <a:lnTo>
                      <a:pt x="26503" y="26503"/>
                    </a:lnTo>
                    <a:lnTo>
                      <a:pt x="30704" y="22301"/>
                    </a:lnTo>
                    <a:lnTo>
                      <a:pt x="35275" y="18550"/>
                    </a:lnTo>
                    <a:lnTo>
                      <a:pt x="40215" y="15249"/>
                    </a:lnTo>
                    <a:lnTo>
                      <a:pt x="45155" y="11948"/>
                    </a:lnTo>
                    <a:lnTo>
                      <a:pt x="84546" y="0"/>
                    </a:lnTo>
                    <a:lnTo>
                      <a:pt x="90487" y="0"/>
                    </a:lnTo>
                    <a:lnTo>
                      <a:pt x="7519987" y="0"/>
                    </a:lnTo>
                    <a:lnTo>
                      <a:pt x="7525928" y="0"/>
                    </a:lnTo>
                    <a:lnTo>
                      <a:pt x="7531813" y="579"/>
                    </a:lnTo>
                    <a:lnTo>
                      <a:pt x="7537639" y="1738"/>
                    </a:lnTo>
                    <a:lnTo>
                      <a:pt x="7543467" y="2897"/>
                    </a:lnTo>
                    <a:lnTo>
                      <a:pt x="7570257" y="15249"/>
                    </a:lnTo>
                    <a:lnTo>
                      <a:pt x="7575197" y="18550"/>
                    </a:lnTo>
                    <a:lnTo>
                      <a:pt x="7579769" y="22301"/>
                    </a:lnTo>
                    <a:lnTo>
                      <a:pt x="7583970" y="26503"/>
                    </a:lnTo>
                    <a:lnTo>
                      <a:pt x="7588171" y="30704"/>
                    </a:lnTo>
                    <a:lnTo>
                      <a:pt x="7591922" y="35275"/>
                    </a:lnTo>
                    <a:lnTo>
                      <a:pt x="7595223" y="40215"/>
                    </a:lnTo>
                    <a:lnTo>
                      <a:pt x="7598524" y="45155"/>
                    </a:lnTo>
                    <a:lnTo>
                      <a:pt x="7608735" y="72834"/>
                    </a:lnTo>
                    <a:lnTo>
                      <a:pt x="7609894" y="78661"/>
                    </a:lnTo>
                    <a:lnTo>
                      <a:pt x="7610473" y="84545"/>
                    </a:lnTo>
                    <a:lnTo>
                      <a:pt x="7610474" y="90487"/>
                    </a:lnTo>
                    <a:lnTo>
                      <a:pt x="7610474" y="1757362"/>
                    </a:lnTo>
                    <a:lnTo>
                      <a:pt x="7610473" y="1763303"/>
                    </a:lnTo>
                    <a:lnTo>
                      <a:pt x="7609894" y="1769188"/>
                    </a:lnTo>
                    <a:lnTo>
                      <a:pt x="7608735" y="1775015"/>
                    </a:lnTo>
                    <a:lnTo>
                      <a:pt x="7607575" y="1780842"/>
                    </a:lnTo>
                    <a:lnTo>
                      <a:pt x="7595223" y="1807633"/>
                    </a:lnTo>
                    <a:lnTo>
                      <a:pt x="7591922" y="1812574"/>
                    </a:lnTo>
                    <a:lnTo>
                      <a:pt x="7570257" y="1832599"/>
                    </a:lnTo>
                    <a:lnTo>
                      <a:pt x="7565318" y="1835900"/>
                    </a:lnTo>
                    <a:lnTo>
                      <a:pt x="7560103" y="1838687"/>
                    </a:lnTo>
                    <a:lnTo>
                      <a:pt x="7554614" y="1840961"/>
                    </a:lnTo>
                    <a:lnTo>
                      <a:pt x="7549124" y="1843235"/>
                    </a:lnTo>
                    <a:lnTo>
                      <a:pt x="7543467" y="1844951"/>
                    </a:lnTo>
                    <a:lnTo>
                      <a:pt x="7537639" y="1846110"/>
                    </a:lnTo>
                    <a:lnTo>
                      <a:pt x="7531813" y="1847270"/>
                    </a:lnTo>
                    <a:lnTo>
                      <a:pt x="7525928" y="1847849"/>
                    </a:lnTo>
                    <a:lnTo>
                      <a:pt x="7519987" y="1847849"/>
                    </a:lnTo>
                    <a:lnTo>
                      <a:pt x="90487" y="1847849"/>
                    </a:lnTo>
                    <a:lnTo>
                      <a:pt x="84546" y="1847849"/>
                    </a:lnTo>
                    <a:lnTo>
                      <a:pt x="78661" y="1847270"/>
                    </a:lnTo>
                    <a:lnTo>
                      <a:pt x="72834" y="1846110"/>
                    </a:lnTo>
                    <a:lnTo>
                      <a:pt x="67006" y="1844952"/>
                    </a:lnTo>
                    <a:lnTo>
                      <a:pt x="61348" y="1843235"/>
                    </a:lnTo>
                    <a:lnTo>
                      <a:pt x="55859" y="1840961"/>
                    </a:lnTo>
                    <a:lnTo>
                      <a:pt x="50369" y="1838687"/>
                    </a:lnTo>
                    <a:lnTo>
                      <a:pt x="45155" y="1835900"/>
                    </a:lnTo>
                    <a:lnTo>
                      <a:pt x="40215" y="1832599"/>
                    </a:lnTo>
                    <a:lnTo>
                      <a:pt x="35275" y="1829298"/>
                    </a:lnTo>
                    <a:lnTo>
                      <a:pt x="9161" y="1797478"/>
                    </a:lnTo>
                    <a:lnTo>
                      <a:pt x="1738" y="1775015"/>
                    </a:lnTo>
                    <a:lnTo>
                      <a:pt x="579" y="1769188"/>
                    </a:lnTo>
                    <a:lnTo>
                      <a:pt x="0" y="1763303"/>
                    </a:lnTo>
                    <a:lnTo>
                      <a:pt x="0" y="1757362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2728145A-737E-784E-D2FD-69C34BAB3A1B}"/>
                </a:ext>
              </a:extLst>
            </p:cNvPr>
            <p:cNvSpPr txBox="1"/>
            <p:nvPr/>
          </p:nvSpPr>
          <p:spPr>
            <a:xfrm>
              <a:off x="733939" y="2197684"/>
              <a:ext cx="4220210" cy="761875"/>
            </a:xfrm>
            <a:prstGeom prst="rect">
              <a:avLst/>
            </a:prstGeom>
          </p:spPr>
          <p:txBody>
            <a:bodyPr vert="horz" wrap="square" lIns="0" tIns="8255" rIns="0" bIns="0" rtlCol="0">
              <a:spAutoFit/>
            </a:bodyPr>
            <a:lstStyle/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1900" b="1" spc="-165" dirty="0">
                  <a:solidFill>
                    <a:srgbClr val="58A6FF"/>
                  </a:solidFill>
                  <a:latin typeface="Dotum"/>
                  <a:cs typeface="Dotum"/>
                </a:rPr>
                <a:t>데이터 보강</a:t>
              </a:r>
              <a:endParaRPr lang="en-US" altLang="ko-KR" sz="1900" b="1" spc="-165" dirty="0">
                <a:solidFill>
                  <a:srgbClr val="58A6FF"/>
                </a:solidFill>
                <a:latin typeface="Dotum"/>
                <a:cs typeface="Dotum"/>
              </a:endParaRPr>
            </a:p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메타데이터 상세화 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(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테이블  목적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,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컬럼 설명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,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비즈니스 키워드 등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)</a:t>
              </a:r>
            </a:p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비즈니스 용어집 및 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few-shot SQL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예시 구축</a:t>
              </a:r>
              <a:endParaRPr lang="ko-KR" altLang="en-US" sz="1200" spc="-150" dirty="0">
                <a:latin typeface="Dotum"/>
                <a:cs typeface="Dotum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1089D44-3AC2-D9AF-9835-7C95A0198CE7}"/>
                </a:ext>
              </a:extLst>
            </p:cNvPr>
            <p:cNvSpPr txBox="1"/>
            <p:nvPr/>
          </p:nvSpPr>
          <p:spPr>
            <a:xfrm>
              <a:off x="733939" y="3132192"/>
              <a:ext cx="4271010" cy="56047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393065" marR="5080" indent="-381000">
                <a:lnSpc>
                  <a:spcPct val="116700"/>
                </a:lnSpc>
                <a:spcBef>
                  <a:spcPts val="135"/>
                </a:spcBef>
                <a:tabLst>
                  <a:tab pos="393065" algn="l"/>
                </a:tabLst>
              </a:pPr>
              <a:r>
                <a:rPr lang="ko-KR" altLang="en-US" sz="1900" b="1" spc="-150" dirty="0">
                  <a:solidFill>
                    <a:srgbClr val="58A6FF"/>
                  </a:solidFill>
                  <a:latin typeface="Dotum"/>
                  <a:cs typeface="Dotum"/>
                </a:rPr>
                <a:t>검색 알고리즘 개발</a:t>
              </a:r>
              <a:endParaRPr lang="en-US" altLang="ko-KR" sz="1900" b="1" spc="-150" dirty="0">
                <a:solidFill>
                  <a:srgbClr val="58A6FF"/>
                </a:solidFill>
                <a:latin typeface="Dotum"/>
                <a:cs typeface="Dotum"/>
              </a:endParaRPr>
            </a:p>
            <a:p>
              <a:pPr marL="393065" marR="5080" indent="-381000">
                <a:lnSpc>
                  <a:spcPct val="116700"/>
                </a:lnSpc>
                <a:spcBef>
                  <a:spcPts val="135"/>
                </a:spcBef>
                <a:tabLst>
                  <a:tab pos="393065" algn="l"/>
                </a:tabLst>
              </a:pP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질문 의도 파악 및 메타 데이터 기반 유사도 분석으로 정보 선별</a:t>
              </a:r>
              <a:endParaRPr lang="ko-KR" altLang="en-US" sz="1900" spc="-150" dirty="0">
                <a:latin typeface="Dotum"/>
                <a:cs typeface="Dotum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BB42ED5-53F3-1D39-D0C4-5B72432CA763}"/>
                </a:ext>
              </a:extLst>
            </p:cNvPr>
            <p:cNvSpPr txBox="1"/>
            <p:nvPr/>
          </p:nvSpPr>
          <p:spPr>
            <a:xfrm>
              <a:off x="733939" y="3865299"/>
              <a:ext cx="4237355" cy="761875"/>
            </a:xfrm>
            <a:prstGeom prst="rect">
              <a:avLst/>
            </a:prstGeom>
          </p:spPr>
          <p:txBody>
            <a:bodyPr vert="horz" wrap="square" lIns="0" tIns="8255" rIns="0" bIns="0" rtlCol="0">
              <a:spAutoFit/>
            </a:bodyPr>
            <a:lstStyle/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1900" b="1" spc="-150" dirty="0">
                  <a:solidFill>
                    <a:srgbClr val="58A6FF"/>
                  </a:solidFill>
                  <a:latin typeface="Dotum"/>
                  <a:cs typeface="Dotum"/>
                </a:rPr>
                <a:t>프롬프트 엔지니어링</a:t>
              </a:r>
              <a:endParaRPr lang="en-US" altLang="ko-KR" sz="1900" b="1" spc="-150" dirty="0">
                <a:solidFill>
                  <a:srgbClr val="58A6FF"/>
                </a:solidFill>
                <a:latin typeface="Dotum"/>
                <a:cs typeface="Dotum"/>
              </a:endParaRPr>
            </a:p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LLM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기반 </a:t>
              </a:r>
              <a:r>
                <a:rPr lang="en-US" altLang="ko-KR" sz="1200" spc="-150" dirty="0" err="1">
                  <a:solidFill>
                    <a:srgbClr val="C8D0D9"/>
                  </a:solidFill>
                  <a:latin typeface="Dotum"/>
                  <a:cs typeface="Dotum"/>
                </a:rPr>
                <a:t>ReAct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방식의 추론과 검색 과정 적용</a:t>
              </a:r>
            </a:p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“데이터 분석가 페르소나” 지정 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-&gt;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프롬프트 품질 향상</a:t>
              </a:r>
              <a:endParaRPr lang="ko-KR" altLang="en-US" sz="1200" spc="-150" dirty="0">
                <a:latin typeface="Dotum"/>
                <a:cs typeface="Dotum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76DE763-5F86-9CB0-6BAF-9D22CD785371}"/>
                </a:ext>
              </a:extLst>
            </p:cNvPr>
            <p:cNvSpPr txBox="1"/>
            <p:nvPr/>
          </p:nvSpPr>
          <p:spPr>
            <a:xfrm>
              <a:off x="733939" y="4799806"/>
              <a:ext cx="4297045" cy="77809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93065" marR="5080" indent="-381000">
                <a:lnSpc>
                  <a:spcPct val="118400"/>
                </a:lnSpc>
                <a:spcBef>
                  <a:spcPts val="100"/>
                </a:spcBef>
                <a:tabLst>
                  <a:tab pos="393065" algn="l"/>
                </a:tabLst>
              </a:pPr>
              <a:r>
                <a:rPr lang="ko-KR" altLang="en-US" sz="1900" b="1" spc="-150" dirty="0">
                  <a:solidFill>
                    <a:srgbClr val="58A6FF"/>
                  </a:solidFill>
                  <a:latin typeface="Dotum"/>
                  <a:cs typeface="Dotum"/>
                </a:rPr>
                <a:t>실험 및 평가 시스템 구축</a:t>
              </a:r>
              <a:endParaRPr lang="en-US" altLang="ko-KR" sz="1900" b="1" spc="-150" dirty="0">
                <a:solidFill>
                  <a:srgbClr val="58A6FF"/>
                </a:solidFill>
                <a:latin typeface="Dotum"/>
                <a:cs typeface="Dotum"/>
              </a:endParaRPr>
            </a:p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사내 리더보드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,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수집 개 지표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, A/B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테스트 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500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회 이상 수행</a:t>
              </a:r>
            </a:p>
            <a:p>
              <a:pPr marL="393065" marR="5080" indent="-381000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테스트 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-&gt;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승인 </a:t>
              </a:r>
              <a:r>
                <a:rPr lang="en-US" altLang="ko-KR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-&gt; </a:t>
              </a:r>
              <a:r>
                <a:rPr lang="ko-KR" altLang="en-US" sz="1200" spc="-150" dirty="0">
                  <a:solidFill>
                    <a:srgbClr val="C8D0D9"/>
                  </a:solidFill>
                  <a:latin typeface="Dotum"/>
                  <a:cs typeface="Dotum"/>
                </a:rPr>
                <a:t>운영 배포로 반복 개선</a:t>
              </a:r>
              <a:endParaRPr lang="ko-KR" altLang="en-US" sz="1200" spc="-150" dirty="0">
                <a:latin typeface="Dotum"/>
                <a:cs typeface="Dotum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BD5E5F9-70AF-DAFE-BEAD-39C503D4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3" y="2221717"/>
            <a:ext cx="6768130" cy="32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8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60E95-C433-50C2-71A7-770B3386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D58DF9-3404-EF50-4C25-2149E8C9D947}"/>
              </a:ext>
            </a:extLst>
          </p:cNvPr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7A79C28-18A0-36B8-E2CC-C43905C9C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0073" y="571499"/>
            <a:ext cx="8315327" cy="5334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13740" algn="l"/>
              </a:tabLst>
            </a:pPr>
            <a:r>
              <a:rPr lang="en-US" sz="3300" spc="-150" dirty="0">
                <a:latin typeface="Trebuchet MS"/>
                <a:cs typeface="Trebuchet MS"/>
              </a:rPr>
              <a:t> 6</a:t>
            </a:r>
            <a:r>
              <a:rPr sz="3300" spc="-150" dirty="0">
                <a:latin typeface="Trebuchet MS"/>
                <a:cs typeface="Trebuchet MS"/>
              </a:rPr>
              <a:t>	</a:t>
            </a:r>
            <a:r>
              <a:rPr lang="ko-KR" altLang="en-US" spc="-150" dirty="0" err="1"/>
              <a:t>물어보새</a:t>
            </a:r>
            <a:r>
              <a:rPr lang="ko-KR" altLang="en-US" spc="-150" dirty="0"/>
              <a:t>  프로젝트 결과 및 확장 가능성</a:t>
            </a:r>
            <a:endParaRPr sz="3300" spc="-150" dirty="0">
              <a:latin typeface="Trebuchet MS"/>
              <a:cs typeface="Trebuchet MS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B5B5F769-15BB-90A3-F5FD-32AD872B0390}"/>
              </a:ext>
            </a:extLst>
          </p:cNvPr>
          <p:cNvSpPr/>
          <p:nvPr/>
        </p:nvSpPr>
        <p:spPr>
          <a:xfrm>
            <a:off x="7624979" y="1603025"/>
            <a:ext cx="3886200" cy="4672248"/>
          </a:xfrm>
          <a:custGeom>
            <a:avLst/>
            <a:gdLst/>
            <a:ahLst/>
            <a:cxnLst/>
            <a:rect l="l" t="t" r="r" b="b"/>
            <a:pathLst>
              <a:path w="11029950" h="885825">
                <a:moveTo>
                  <a:pt x="10940953" y="885824"/>
                </a:moveTo>
                <a:lnTo>
                  <a:pt x="0" y="885824"/>
                </a:lnTo>
                <a:lnTo>
                  <a:pt x="0" y="0"/>
                </a:lnTo>
                <a:lnTo>
                  <a:pt x="10940953" y="0"/>
                </a:lnTo>
                <a:lnTo>
                  <a:pt x="10947148" y="609"/>
                </a:lnTo>
                <a:lnTo>
                  <a:pt x="10992815" y="19527"/>
                </a:lnTo>
                <a:lnTo>
                  <a:pt x="11020303" y="53021"/>
                </a:lnTo>
                <a:lnTo>
                  <a:pt x="11029949" y="88995"/>
                </a:lnTo>
                <a:lnTo>
                  <a:pt x="11029949" y="796828"/>
                </a:lnTo>
                <a:lnTo>
                  <a:pt x="11017369" y="838292"/>
                </a:lnTo>
                <a:lnTo>
                  <a:pt x="10982414" y="873246"/>
                </a:lnTo>
                <a:lnTo>
                  <a:pt x="10940953" y="8858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180A9C38-06E4-E70C-FB32-6AA0190A4E10}"/>
              </a:ext>
            </a:extLst>
          </p:cNvPr>
          <p:cNvSpPr txBox="1"/>
          <p:nvPr/>
        </p:nvSpPr>
        <p:spPr>
          <a:xfrm>
            <a:off x="7777379" y="2881648"/>
            <a:ext cx="3632200" cy="1963358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lang="ko-KR" altLang="en-US" sz="1750" b="1" spc="-150" dirty="0">
                <a:solidFill>
                  <a:srgbClr val="58A6FF"/>
                </a:solidFill>
                <a:latin typeface="Trebuchet MS"/>
                <a:cs typeface="Trebuchet MS"/>
              </a:rPr>
              <a:t>평가 및 한계</a:t>
            </a:r>
            <a:endParaRPr lang="en-US" altLang="ko-KR" sz="1750" b="1" spc="-150" dirty="0">
              <a:solidFill>
                <a:srgbClr val="58A6FF"/>
              </a:solidFill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첫 </a:t>
            </a:r>
            <a:r>
              <a:rPr lang="ko-KR" altLang="en-US" sz="1400" spc="-150" dirty="0" err="1">
                <a:solidFill>
                  <a:schemeClr val="bg1"/>
                </a:solidFill>
                <a:latin typeface="Trebuchet MS"/>
                <a:cs typeface="Dotum"/>
              </a:rPr>
              <a:t>입사자</a:t>
            </a: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 혹은 다른 도메인 업무 담당자는 </a:t>
            </a:r>
            <a:r>
              <a:rPr lang="ko-KR" altLang="en-US" sz="1400" spc="-150" dirty="0" err="1">
                <a:solidFill>
                  <a:schemeClr val="bg1"/>
                </a:solidFill>
                <a:latin typeface="Trebuchet MS"/>
                <a:cs typeface="Dotum"/>
              </a:rPr>
              <a:t>물어보새로</a:t>
            </a: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 업무 이해도를 높이는 데 도움됨</a:t>
            </a:r>
            <a:endParaRPr lang="en-US" altLang="ko-KR" sz="1400" spc="-150" dirty="0">
              <a:solidFill>
                <a:schemeClr val="bg1"/>
              </a:solidFill>
              <a:latin typeface="Trebuchet MS"/>
              <a:cs typeface="Dotum"/>
            </a:endParaRPr>
          </a:p>
          <a:p>
            <a:pPr marL="305435">
              <a:spcBef>
                <a:spcPts val="1210"/>
              </a:spcBef>
            </a:pP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일부 구성원들은 비즈니스 로직의 정확성과 질문 이해도의 개선이 필요하다고 의견 제시</a:t>
            </a:r>
            <a:endParaRPr lang="en-US" altLang="ko-KR" sz="1300" spc="-150" dirty="0">
              <a:solidFill>
                <a:schemeClr val="bg1"/>
              </a:solidFill>
              <a:latin typeface="Dotum"/>
              <a:cs typeface="Dotum"/>
            </a:endParaRPr>
          </a:p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 </a:t>
            </a:r>
            <a:endParaRPr lang="en-US" sz="1300" spc="-150" dirty="0">
              <a:solidFill>
                <a:schemeClr val="bg1"/>
              </a:solidFill>
              <a:latin typeface="Dotum"/>
              <a:cs typeface="Dotum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33ED1BC4-E82A-1304-26CE-A7EF204C55F0}"/>
              </a:ext>
            </a:extLst>
          </p:cNvPr>
          <p:cNvSpPr txBox="1"/>
          <p:nvPr/>
        </p:nvSpPr>
        <p:spPr>
          <a:xfrm>
            <a:off x="7777379" y="4749041"/>
            <a:ext cx="3632200" cy="120930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lang="ko-KR" altLang="en-US" sz="1750" b="1" spc="-150" dirty="0">
                <a:solidFill>
                  <a:srgbClr val="58A6FF"/>
                </a:solidFill>
                <a:latin typeface="Trebuchet MS"/>
                <a:cs typeface="Trebuchet MS"/>
              </a:rPr>
              <a:t>확장</a:t>
            </a:r>
            <a:endParaRPr lang="en-US" altLang="ko-KR" sz="1750" b="1" spc="-150" dirty="0">
              <a:solidFill>
                <a:srgbClr val="58A6FF"/>
              </a:solidFill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점진적으로 테스트 참가자와 대상 조직을 늘려가면서</a:t>
            </a:r>
            <a:r>
              <a:rPr lang="en-US" altLang="ko-KR" sz="1300" spc="-150" dirty="0">
                <a:solidFill>
                  <a:schemeClr val="bg1"/>
                </a:solidFill>
                <a:latin typeface="Dotum"/>
                <a:cs typeface="Dotum"/>
              </a:rPr>
              <a:t> </a:t>
            </a:r>
            <a:r>
              <a:rPr lang="ko-KR" altLang="en-US" sz="1300" spc="-150" dirty="0" err="1">
                <a:solidFill>
                  <a:schemeClr val="bg1"/>
                </a:solidFill>
                <a:latin typeface="Dotum"/>
                <a:cs typeface="Dotum"/>
              </a:rPr>
              <a:t>쿼리문</a:t>
            </a:r>
            <a:r>
              <a:rPr lang="ko-KR" altLang="en-US" sz="1300" spc="-150" dirty="0">
                <a:solidFill>
                  <a:schemeClr val="bg1"/>
                </a:solidFill>
                <a:latin typeface="Dotum"/>
                <a:cs typeface="Dotum"/>
              </a:rPr>
              <a:t> 생성 </a:t>
            </a:r>
            <a:r>
              <a:rPr lang="ko-KR" altLang="en-US" sz="1300" spc="-150" dirty="0" err="1">
                <a:solidFill>
                  <a:schemeClr val="bg1"/>
                </a:solidFill>
                <a:latin typeface="Dotum"/>
                <a:cs typeface="Dotum"/>
              </a:rPr>
              <a:t>답변뿐만</a:t>
            </a:r>
            <a:r>
              <a:rPr lang="ko-KR" altLang="en-US" sz="1300" spc="-150" dirty="0">
                <a:solidFill>
                  <a:schemeClr val="bg1"/>
                </a:solidFill>
                <a:latin typeface="Dotum"/>
                <a:cs typeface="Dotum"/>
              </a:rPr>
              <a:t> 아니라 데이터 디스커버리 </a:t>
            </a:r>
            <a:r>
              <a:rPr lang="ko-KR" altLang="en-US" sz="1300" spc="-150" dirty="0" err="1">
                <a:solidFill>
                  <a:schemeClr val="bg1"/>
                </a:solidFill>
                <a:latin typeface="Dotum"/>
                <a:cs typeface="Dotum"/>
              </a:rPr>
              <a:t>영역으로까지</a:t>
            </a:r>
            <a:r>
              <a:rPr lang="ko-KR" altLang="en-US" sz="1300" spc="-150" dirty="0">
                <a:solidFill>
                  <a:schemeClr val="bg1"/>
                </a:solidFill>
                <a:latin typeface="Dotum"/>
                <a:cs typeface="Dotum"/>
              </a:rPr>
              <a:t> 기능을 확장</a:t>
            </a:r>
            <a:endParaRPr lang="en-US" altLang="ko-KR" sz="1400" spc="-150" dirty="0">
              <a:solidFill>
                <a:schemeClr val="bg1"/>
              </a:solidFill>
              <a:latin typeface="Trebuchet MS"/>
              <a:cs typeface="Dotum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956CB70-8E74-78E4-2D44-D85205AE8A24}"/>
              </a:ext>
            </a:extLst>
          </p:cNvPr>
          <p:cNvSpPr txBox="1"/>
          <p:nvPr/>
        </p:nvSpPr>
        <p:spPr>
          <a:xfrm>
            <a:off x="7751979" y="1834040"/>
            <a:ext cx="3632200" cy="793807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lang="ko-KR" altLang="en-US" sz="1750" b="1" spc="-150" dirty="0" err="1">
                <a:solidFill>
                  <a:srgbClr val="58A6FF"/>
                </a:solidFill>
                <a:latin typeface="Trebuchet MS"/>
                <a:cs typeface="Trebuchet MS"/>
              </a:rPr>
              <a:t>쿼리문</a:t>
            </a:r>
            <a:r>
              <a:rPr lang="ko-KR" altLang="en-US" sz="1750" b="1" spc="-150" dirty="0">
                <a:solidFill>
                  <a:srgbClr val="58A6FF"/>
                </a:solidFill>
                <a:latin typeface="Trebuchet MS"/>
                <a:cs typeface="Trebuchet MS"/>
              </a:rPr>
              <a:t> 생성 및 해설 기능</a:t>
            </a:r>
            <a:endParaRPr lang="en-US" altLang="ko-KR" sz="1750" b="1" spc="-150" dirty="0">
              <a:solidFill>
                <a:srgbClr val="58A6FF"/>
              </a:solidFill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약 </a:t>
            </a:r>
            <a:r>
              <a:rPr lang="en-US" altLang="ko-KR" sz="1400" spc="-150" dirty="0">
                <a:solidFill>
                  <a:schemeClr val="bg1"/>
                </a:solidFill>
                <a:latin typeface="Trebuchet MS"/>
                <a:cs typeface="Dotum"/>
              </a:rPr>
              <a:t>30</a:t>
            </a: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초에서 </a:t>
            </a:r>
            <a:r>
              <a:rPr lang="en-US" altLang="ko-KR" sz="1400" spc="-150" dirty="0">
                <a:solidFill>
                  <a:schemeClr val="bg1"/>
                </a:solidFill>
                <a:latin typeface="Trebuchet MS"/>
                <a:cs typeface="Dotum"/>
              </a:rPr>
              <a:t>1</a:t>
            </a:r>
            <a:r>
              <a:rPr lang="ko-KR" altLang="en-US" sz="1400" spc="-150" dirty="0">
                <a:solidFill>
                  <a:schemeClr val="bg1"/>
                </a:solidFill>
                <a:latin typeface="Trebuchet MS"/>
                <a:cs typeface="Dotum"/>
              </a:rPr>
              <a:t>분 이내에 사용자에게 답변 제공</a:t>
            </a:r>
            <a:endParaRPr lang="en-US" sz="1300" spc="-150" dirty="0">
              <a:solidFill>
                <a:schemeClr val="bg1"/>
              </a:solidFill>
              <a:latin typeface="Dotum"/>
              <a:cs typeface="Dotum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D1ADA3E-BBC4-A6E4-C4E4-C61F37366010}"/>
              </a:ext>
            </a:extLst>
          </p:cNvPr>
          <p:cNvGrpSpPr/>
          <p:nvPr/>
        </p:nvGrpSpPr>
        <p:grpSpPr>
          <a:xfrm>
            <a:off x="619670" y="1614946"/>
            <a:ext cx="6784850" cy="4665523"/>
            <a:chOff x="267250" y="1228865"/>
            <a:chExt cx="6784850" cy="4665523"/>
          </a:xfrm>
        </p:grpSpPr>
        <p:grpSp>
          <p:nvGrpSpPr>
            <p:cNvPr id="6" name="object 6">
              <a:extLst>
                <a:ext uri="{FF2B5EF4-FFF2-40B4-BE49-F238E27FC236}">
                  <a16:creationId xmlns:a16="http://schemas.microsoft.com/office/drawing/2014/main" id="{0CA0DF7A-EE4B-6337-D97B-F9D0F6806CEB}"/>
                </a:ext>
              </a:extLst>
            </p:cNvPr>
            <p:cNvGrpSpPr/>
            <p:nvPr/>
          </p:nvGrpSpPr>
          <p:grpSpPr>
            <a:xfrm>
              <a:off x="267250" y="1228865"/>
              <a:ext cx="6784850" cy="4665523"/>
              <a:chOff x="576262" y="1433512"/>
              <a:chExt cx="6438900" cy="4276725"/>
            </a:xfrm>
          </p:grpSpPr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8E9ED5DC-5043-0A12-504D-78D55257F0C5}"/>
                  </a:ext>
                </a:extLst>
              </p:cNvPr>
              <p:cNvSpPr/>
              <p:nvPr/>
            </p:nvSpPr>
            <p:spPr>
              <a:xfrm>
                <a:off x="576262" y="1433512"/>
                <a:ext cx="6438900" cy="4276725"/>
              </a:xfrm>
              <a:custGeom>
                <a:avLst/>
                <a:gdLst/>
                <a:ahLst/>
                <a:cxnLst/>
                <a:rect l="l" t="t" r="r" b="b"/>
                <a:pathLst>
                  <a:path w="6438900" h="4276725">
                    <a:moveTo>
                      <a:pt x="0" y="4186237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5249" y="40215"/>
                    </a:lnTo>
                    <a:lnTo>
                      <a:pt x="18550" y="35275"/>
                    </a:lnTo>
                    <a:lnTo>
                      <a:pt x="40215" y="15249"/>
                    </a:lnTo>
                    <a:lnTo>
                      <a:pt x="45155" y="11948"/>
                    </a:lnTo>
                    <a:lnTo>
                      <a:pt x="84545" y="0"/>
                    </a:lnTo>
                    <a:lnTo>
                      <a:pt x="90487" y="0"/>
                    </a:lnTo>
                    <a:lnTo>
                      <a:pt x="6348411" y="0"/>
                    </a:lnTo>
                    <a:lnTo>
                      <a:pt x="6354353" y="0"/>
                    </a:lnTo>
                    <a:lnTo>
                      <a:pt x="6360237" y="579"/>
                    </a:lnTo>
                    <a:lnTo>
                      <a:pt x="6366064" y="1738"/>
                    </a:lnTo>
                    <a:lnTo>
                      <a:pt x="6371891" y="2897"/>
                    </a:lnTo>
                    <a:lnTo>
                      <a:pt x="6398682" y="15249"/>
                    </a:lnTo>
                    <a:lnTo>
                      <a:pt x="6403622" y="18550"/>
                    </a:lnTo>
                    <a:lnTo>
                      <a:pt x="6429736" y="50370"/>
                    </a:lnTo>
                    <a:lnTo>
                      <a:pt x="6437160" y="72834"/>
                    </a:lnTo>
                    <a:lnTo>
                      <a:pt x="6438319" y="78661"/>
                    </a:lnTo>
                    <a:lnTo>
                      <a:pt x="6438899" y="84545"/>
                    </a:lnTo>
                    <a:lnTo>
                      <a:pt x="6438899" y="90487"/>
                    </a:lnTo>
                    <a:lnTo>
                      <a:pt x="6438899" y="4186237"/>
                    </a:lnTo>
                    <a:lnTo>
                      <a:pt x="6438899" y="4192178"/>
                    </a:lnTo>
                    <a:lnTo>
                      <a:pt x="6438319" y="4198062"/>
                    </a:lnTo>
                    <a:lnTo>
                      <a:pt x="6437160" y="4203889"/>
                    </a:lnTo>
                    <a:lnTo>
                      <a:pt x="6436000" y="4209717"/>
                    </a:lnTo>
                    <a:lnTo>
                      <a:pt x="6416596" y="4246019"/>
                    </a:lnTo>
                    <a:lnTo>
                      <a:pt x="6412395" y="4250221"/>
                    </a:lnTo>
                    <a:lnTo>
                      <a:pt x="6408193" y="4254422"/>
                    </a:lnTo>
                    <a:lnTo>
                      <a:pt x="6371891" y="4273826"/>
                    </a:lnTo>
                    <a:lnTo>
                      <a:pt x="6366064" y="4274985"/>
                    </a:lnTo>
                    <a:lnTo>
                      <a:pt x="6360237" y="4276144"/>
                    </a:lnTo>
                    <a:lnTo>
                      <a:pt x="6354353" y="4276724"/>
                    </a:lnTo>
                    <a:lnTo>
                      <a:pt x="6348411" y="4276724"/>
                    </a:lnTo>
                    <a:lnTo>
                      <a:pt x="90487" y="4276724"/>
                    </a:lnTo>
                    <a:lnTo>
                      <a:pt x="84545" y="4276724"/>
                    </a:lnTo>
                    <a:lnTo>
                      <a:pt x="78661" y="4276144"/>
                    </a:lnTo>
                    <a:lnTo>
                      <a:pt x="72834" y="4274985"/>
                    </a:lnTo>
                    <a:lnTo>
                      <a:pt x="67006" y="4273826"/>
                    </a:lnTo>
                    <a:lnTo>
                      <a:pt x="61348" y="4272110"/>
                    </a:lnTo>
                    <a:lnTo>
                      <a:pt x="55859" y="4269836"/>
                    </a:lnTo>
                    <a:lnTo>
                      <a:pt x="50370" y="4267562"/>
                    </a:lnTo>
                    <a:lnTo>
                      <a:pt x="18550" y="4241448"/>
                    </a:lnTo>
                    <a:lnTo>
                      <a:pt x="15249" y="4236508"/>
                    </a:lnTo>
                    <a:lnTo>
                      <a:pt x="11948" y="4231568"/>
                    </a:lnTo>
                    <a:lnTo>
                      <a:pt x="1738" y="4203889"/>
                    </a:lnTo>
                    <a:lnTo>
                      <a:pt x="579" y="4198062"/>
                    </a:lnTo>
                    <a:lnTo>
                      <a:pt x="0" y="4192178"/>
                    </a:lnTo>
                    <a:lnTo>
                      <a:pt x="0" y="4186237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36246675-EE55-B071-2CFC-195B022621A6}"/>
                  </a:ext>
                </a:extLst>
              </p:cNvPr>
              <p:cNvSpPr/>
              <p:nvPr/>
            </p:nvSpPr>
            <p:spPr>
              <a:xfrm>
                <a:off x="581023" y="1438274"/>
                <a:ext cx="6429375" cy="4267200"/>
              </a:xfrm>
              <a:custGeom>
                <a:avLst/>
                <a:gdLst/>
                <a:ahLst/>
                <a:cxnLst/>
                <a:rect l="l" t="t" r="r" b="b"/>
                <a:pathLst>
                  <a:path w="6429375" h="4267200">
                    <a:moveTo>
                      <a:pt x="6343649" y="4267199"/>
                    </a:moveTo>
                    <a:lnTo>
                      <a:pt x="85724" y="4267199"/>
                    </a:lnTo>
                    <a:lnTo>
                      <a:pt x="77280" y="4266791"/>
                    </a:lnTo>
                    <a:lnTo>
                      <a:pt x="38089" y="4252764"/>
                    </a:lnTo>
                    <a:lnTo>
                      <a:pt x="10133" y="4221925"/>
                    </a:lnTo>
                    <a:lnTo>
                      <a:pt x="0" y="4181474"/>
                    </a:lnTo>
                    <a:lnTo>
                      <a:pt x="0" y="85724"/>
                    </a:lnTo>
                    <a:lnTo>
                      <a:pt x="10133" y="45273"/>
                    </a:lnTo>
                    <a:lnTo>
                      <a:pt x="38089" y="14433"/>
                    </a:lnTo>
                    <a:lnTo>
                      <a:pt x="77280" y="407"/>
                    </a:lnTo>
                    <a:lnTo>
                      <a:pt x="85724" y="0"/>
                    </a:lnTo>
                    <a:lnTo>
                      <a:pt x="6343649" y="0"/>
                    </a:lnTo>
                    <a:lnTo>
                      <a:pt x="6384099" y="10133"/>
                    </a:lnTo>
                    <a:lnTo>
                      <a:pt x="6414940" y="38089"/>
                    </a:lnTo>
                    <a:lnTo>
                      <a:pt x="6428966" y="77280"/>
                    </a:lnTo>
                    <a:lnTo>
                      <a:pt x="6429374" y="85724"/>
                    </a:lnTo>
                    <a:lnTo>
                      <a:pt x="6429374" y="4181474"/>
                    </a:lnTo>
                    <a:lnTo>
                      <a:pt x="6419240" y="4221925"/>
                    </a:lnTo>
                    <a:lnTo>
                      <a:pt x="6391283" y="4252764"/>
                    </a:lnTo>
                    <a:lnTo>
                      <a:pt x="6352094" y="4266791"/>
                    </a:lnTo>
                    <a:lnTo>
                      <a:pt x="6343649" y="4267199"/>
                    </a:lnTo>
                    <a:close/>
                  </a:path>
                </a:pathLst>
              </a:custGeom>
              <a:solidFill>
                <a:srgbClr val="20252D">
                  <a:alpha val="799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3AB7291-8B8B-AD5C-60CC-BC1B8A36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46" y="1399754"/>
              <a:ext cx="6291254" cy="82747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E9034683-45FF-5FC5-AB73-B1D3BB9F8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747" y="4069466"/>
              <a:ext cx="6291254" cy="1593785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D6E33E0-1E5C-E947-CE3C-2E6045D7E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4000" y="2332685"/>
              <a:ext cx="1962151" cy="165465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112921E-E363-FCDF-BC8E-F984D2CA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6151" y="2332685"/>
              <a:ext cx="1826738" cy="1668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3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A31-EB0F-E298-B6C6-14F18637C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6A29EC-2AA5-CFF7-51D2-739D07D9C1BE}"/>
              </a:ext>
            </a:extLst>
          </p:cNvPr>
          <p:cNvSpPr/>
          <p:nvPr/>
        </p:nvSpPr>
        <p:spPr>
          <a:xfrm>
            <a:off x="0" y="0"/>
            <a:ext cx="12204700" cy="6856413"/>
          </a:xfrm>
          <a:custGeom>
            <a:avLst/>
            <a:gdLst/>
            <a:ahLst/>
            <a:cxnLst/>
            <a:rect l="l" t="t" r="r" b="b"/>
            <a:pathLst>
              <a:path w="12192000" h="7439025">
                <a:moveTo>
                  <a:pt x="12191999" y="7439024"/>
                </a:moveTo>
                <a:lnTo>
                  <a:pt x="0" y="7439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390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328C050-79E5-B98C-580B-724CB84C1B25}"/>
              </a:ext>
            </a:extLst>
          </p:cNvPr>
          <p:cNvGrpSpPr/>
          <p:nvPr/>
        </p:nvGrpSpPr>
        <p:grpSpPr>
          <a:xfrm>
            <a:off x="2592539" y="2835948"/>
            <a:ext cx="7006921" cy="1184515"/>
            <a:chOff x="459737" y="1859639"/>
            <a:chExt cx="8450376" cy="1184515"/>
          </a:xfrm>
        </p:grpSpPr>
        <p:grpSp>
          <p:nvGrpSpPr>
            <p:cNvPr id="53" name="object 9">
              <a:extLst>
                <a:ext uri="{FF2B5EF4-FFF2-40B4-BE49-F238E27FC236}">
                  <a16:creationId xmlns:a16="http://schemas.microsoft.com/office/drawing/2014/main" id="{D0B133FE-6D9B-89F4-CBE9-4B653A1662E6}"/>
                </a:ext>
              </a:extLst>
            </p:cNvPr>
            <p:cNvGrpSpPr/>
            <p:nvPr/>
          </p:nvGrpSpPr>
          <p:grpSpPr>
            <a:xfrm>
              <a:off x="459737" y="1859639"/>
              <a:ext cx="8450376" cy="1184515"/>
              <a:chOff x="2290761" y="2538411"/>
              <a:chExt cx="7610476" cy="1847851"/>
            </a:xfrm>
          </p:grpSpPr>
          <p:sp>
            <p:nvSpPr>
              <p:cNvPr id="54" name="object 10">
                <a:extLst>
                  <a:ext uri="{FF2B5EF4-FFF2-40B4-BE49-F238E27FC236}">
                    <a16:creationId xmlns:a16="http://schemas.microsoft.com/office/drawing/2014/main" id="{D3D65ABD-88A4-E5D8-340B-3025D6673AD9}"/>
                  </a:ext>
                </a:extLst>
              </p:cNvPr>
              <p:cNvSpPr/>
              <p:nvPr/>
            </p:nvSpPr>
            <p:spPr>
              <a:xfrm>
                <a:off x="2290761" y="2538411"/>
                <a:ext cx="7610475" cy="1847850"/>
              </a:xfrm>
              <a:custGeom>
                <a:avLst/>
                <a:gdLst/>
                <a:ahLst/>
                <a:cxnLst/>
                <a:rect l="l" t="t" r="r" b="b"/>
                <a:pathLst>
                  <a:path w="7610475" h="1847850">
                    <a:moveTo>
                      <a:pt x="7525928" y="1847849"/>
                    </a:moveTo>
                    <a:lnTo>
                      <a:pt x="84546" y="1847849"/>
                    </a:lnTo>
                    <a:lnTo>
                      <a:pt x="78661" y="1847270"/>
                    </a:lnTo>
                    <a:lnTo>
                      <a:pt x="35275" y="1829298"/>
                    </a:lnTo>
                    <a:lnTo>
                      <a:pt x="9161" y="1797478"/>
                    </a:lnTo>
                    <a:lnTo>
                      <a:pt x="0" y="1763303"/>
                    </a:lnTo>
                    <a:lnTo>
                      <a:pt x="0" y="1757362"/>
                    </a:lnTo>
                    <a:lnTo>
                      <a:pt x="0" y="84545"/>
                    </a:lnTo>
                    <a:lnTo>
                      <a:pt x="11948" y="45155"/>
                    </a:lnTo>
                    <a:lnTo>
                      <a:pt x="45155" y="11948"/>
                    </a:lnTo>
                    <a:lnTo>
                      <a:pt x="84546" y="0"/>
                    </a:lnTo>
                    <a:lnTo>
                      <a:pt x="7525928" y="0"/>
                    </a:lnTo>
                    <a:lnTo>
                      <a:pt x="7565318" y="11948"/>
                    </a:lnTo>
                    <a:lnTo>
                      <a:pt x="7598524" y="45155"/>
                    </a:lnTo>
                    <a:lnTo>
                      <a:pt x="7610473" y="84545"/>
                    </a:lnTo>
                    <a:lnTo>
                      <a:pt x="7610473" y="1763303"/>
                    </a:lnTo>
                    <a:lnTo>
                      <a:pt x="7598524" y="1802693"/>
                    </a:lnTo>
                    <a:lnTo>
                      <a:pt x="7565318" y="1835900"/>
                    </a:lnTo>
                    <a:lnTo>
                      <a:pt x="7531813" y="1847270"/>
                    </a:lnTo>
                    <a:lnTo>
                      <a:pt x="7525928" y="1847849"/>
                    </a:lnTo>
                    <a:close/>
                  </a:path>
                </a:pathLst>
              </a:custGeom>
              <a:solidFill>
                <a:srgbClr val="20252D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11">
                <a:extLst>
                  <a:ext uri="{FF2B5EF4-FFF2-40B4-BE49-F238E27FC236}">
                    <a16:creationId xmlns:a16="http://schemas.microsoft.com/office/drawing/2014/main" id="{24884AC7-5374-BDDB-238A-1A20DDBC6D0D}"/>
                  </a:ext>
                </a:extLst>
              </p:cNvPr>
              <p:cNvSpPr/>
              <p:nvPr/>
            </p:nvSpPr>
            <p:spPr>
              <a:xfrm>
                <a:off x="2290762" y="2538412"/>
                <a:ext cx="7610475" cy="1847850"/>
              </a:xfrm>
              <a:custGeom>
                <a:avLst/>
                <a:gdLst/>
                <a:ahLst/>
                <a:cxnLst/>
                <a:rect l="l" t="t" r="r" b="b"/>
                <a:pathLst>
                  <a:path w="7610475" h="1847850">
                    <a:moveTo>
                      <a:pt x="0" y="1757362"/>
                    </a:moveTo>
                    <a:lnTo>
                      <a:pt x="0" y="90487"/>
                    </a:lnTo>
                    <a:lnTo>
                      <a:pt x="0" y="84545"/>
                    </a:lnTo>
                    <a:lnTo>
                      <a:pt x="579" y="78661"/>
                    </a:lnTo>
                    <a:lnTo>
                      <a:pt x="1738" y="72834"/>
                    </a:lnTo>
                    <a:lnTo>
                      <a:pt x="2897" y="67006"/>
                    </a:lnTo>
                    <a:lnTo>
                      <a:pt x="4614" y="61348"/>
                    </a:lnTo>
                    <a:lnTo>
                      <a:pt x="26503" y="26503"/>
                    </a:lnTo>
                    <a:lnTo>
                      <a:pt x="30704" y="22301"/>
                    </a:lnTo>
                    <a:lnTo>
                      <a:pt x="35275" y="18550"/>
                    </a:lnTo>
                    <a:lnTo>
                      <a:pt x="40215" y="15249"/>
                    </a:lnTo>
                    <a:lnTo>
                      <a:pt x="45155" y="11948"/>
                    </a:lnTo>
                    <a:lnTo>
                      <a:pt x="84546" y="0"/>
                    </a:lnTo>
                    <a:lnTo>
                      <a:pt x="90487" y="0"/>
                    </a:lnTo>
                    <a:lnTo>
                      <a:pt x="7519987" y="0"/>
                    </a:lnTo>
                    <a:lnTo>
                      <a:pt x="7525928" y="0"/>
                    </a:lnTo>
                    <a:lnTo>
                      <a:pt x="7531813" y="579"/>
                    </a:lnTo>
                    <a:lnTo>
                      <a:pt x="7537639" y="1738"/>
                    </a:lnTo>
                    <a:lnTo>
                      <a:pt x="7543467" y="2897"/>
                    </a:lnTo>
                    <a:lnTo>
                      <a:pt x="7570257" y="15249"/>
                    </a:lnTo>
                    <a:lnTo>
                      <a:pt x="7575197" y="18550"/>
                    </a:lnTo>
                    <a:lnTo>
                      <a:pt x="7579769" y="22301"/>
                    </a:lnTo>
                    <a:lnTo>
                      <a:pt x="7583970" y="26503"/>
                    </a:lnTo>
                    <a:lnTo>
                      <a:pt x="7588171" y="30704"/>
                    </a:lnTo>
                    <a:lnTo>
                      <a:pt x="7591922" y="35275"/>
                    </a:lnTo>
                    <a:lnTo>
                      <a:pt x="7595223" y="40215"/>
                    </a:lnTo>
                    <a:lnTo>
                      <a:pt x="7598524" y="45155"/>
                    </a:lnTo>
                    <a:lnTo>
                      <a:pt x="7608735" y="72834"/>
                    </a:lnTo>
                    <a:lnTo>
                      <a:pt x="7609894" y="78661"/>
                    </a:lnTo>
                    <a:lnTo>
                      <a:pt x="7610473" y="84545"/>
                    </a:lnTo>
                    <a:lnTo>
                      <a:pt x="7610474" y="90487"/>
                    </a:lnTo>
                    <a:lnTo>
                      <a:pt x="7610474" y="1757362"/>
                    </a:lnTo>
                    <a:lnTo>
                      <a:pt x="7610473" y="1763303"/>
                    </a:lnTo>
                    <a:lnTo>
                      <a:pt x="7609894" y="1769188"/>
                    </a:lnTo>
                    <a:lnTo>
                      <a:pt x="7608735" y="1775015"/>
                    </a:lnTo>
                    <a:lnTo>
                      <a:pt x="7607575" y="1780842"/>
                    </a:lnTo>
                    <a:lnTo>
                      <a:pt x="7595223" y="1807633"/>
                    </a:lnTo>
                    <a:lnTo>
                      <a:pt x="7591922" y="1812574"/>
                    </a:lnTo>
                    <a:lnTo>
                      <a:pt x="7570257" y="1832599"/>
                    </a:lnTo>
                    <a:lnTo>
                      <a:pt x="7565318" y="1835900"/>
                    </a:lnTo>
                    <a:lnTo>
                      <a:pt x="7560103" y="1838687"/>
                    </a:lnTo>
                    <a:lnTo>
                      <a:pt x="7554614" y="1840961"/>
                    </a:lnTo>
                    <a:lnTo>
                      <a:pt x="7549124" y="1843235"/>
                    </a:lnTo>
                    <a:lnTo>
                      <a:pt x="7543467" y="1844951"/>
                    </a:lnTo>
                    <a:lnTo>
                      <a:pt x="7537639" y="1846110"/>
                    </a:lnTo>
                    <a:lnTo>
                      <a:pt x="7531813" y="1847270"/>
                    </a:lnTo>
                    <a:lnTo>
                      <a:pt x="7525928" y="1847849"/>
                    </a:lnTo>
                    <a:lnTo>
                      <a:pt x="7519987" y="1847849"/>
                    </a:lnTo>
                    <a:lnTo>
                      <a:pt x="90487" y="1847849"/>
                    </a:lnTo>
                    <a:lnTo>
                      <a:pt x="84546" y="1847849"/>
                    </a:lnTo>
                    <a:lnTo>
                      <a:pt x="78661" y="1847270"/>
                    </a:lnTo>
                    <a:lnTo>
                      <a:pt x="72834" y="1846110"/>
                    </a:lnTo>
                    <a:lnTo>
                      <a:pt x="67006" y="1844952"/>
                    </a:lnTo>
                    <a:lnTo>
                      <a:pt x="61348" y="1843235"/>
                    </a:lnTo>
                    <a:lnTo>
                      <a:pt x="55859" y="1840961"/>
                    </a:lnTo>
                    <a:lnTo>
                      <a:pt x="50369" y="1838687"/>
                    </a:lnTo>
                    <a:lnTo>
                      <a:pt x="45155" y="1835900"/>
                    </a:lnTo>
                    <a:lnTo>
                      <a:pt x="40215" y="1832599"/>
                    </a:lnTo>
                    <a:lnTo>
                      <a:pt x="35275" y="1829298"/>
                    </a:lnTo>
                    <a:lnTo>
                      <a:pt x="9161" y="1797478"/>
                    </a:lnTo>
                    <a:lnTo>
                      <a:pt x="1738" y="1775015"/>
                    </a:lnTo>
                    <a:lnTo>
                      <a:pt x="579" y="1769188"/>
                    </a:lnTo>
                    <a:lnTo>
                      <a:pt x="0" y="1763303"/>
                    </a:lnTo>
                    <a:lnTo>
                      <a:pt x="0" y="1757362"/>
                    </a:lnTo>
                    <a:close/>
                  </a:path>
                </a:pathLst>
              </a:custGeom>
              <a:ln w="9524">
                <a:solidFill>
                  <a:srgbClr val="2F36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B976B008-F127-9FB2-D7B2-915E94559B88}"/>
                </a:ext>
              </a:extLst>
            </p:cNvPr>
            <p:cNvSpPr txBox="1"/>
            <p:nvPr/>
          </p:nvSpPr>
          <p:spPr>
            <a:xfrm>
              <a:off x="680512" y="2128506"/>
              <a:ext cx="8229600" cy="646780"/>
            </a:xfrm>
            <a:prstGeom prst="rect">
              <a:avLst/>
            </a:prstGeom>
          </p:spPr>
          <p:txBody>
            <a:bodyPr vert="horz" wrap="square" lIns="0" tIns="8255" rIns="0" bIns="0" rtlCol="0">
              <a:spAutoFit/>
            </a:bodyPr>
            <a:lstStyle/>
            <a:p>
              <a:pPr marL="393065" marR="5080" indent="-381000" algn="ctr">
                <a:lnSpc>
                  <a:spcPct val="113999"/>
                </a:lnSpc>
                <a:spcBef>
                  <a:spcPts val="65"/>
                </a:spcBef>
                <a:tabLst>
                  <a:tab pos="393065" algn="l"/>
                </a:tabLst>
              </a:pPr>
              <a:r>
                <a:rPr lang="ko-KR" altLang="en-US" sz="4000" b="1" spc="-150" dirty="0">
                  <a:solidFill>
                    <a:srgbClr val="58A6FF"/>
                  </a:solidFill>
                  <a:latin typeface="Trebuchet MS"/>
                  <a:cs typeface="Dotum"/>
                </a:rPr>
                <a:t>감사합니다</a:t>
              </a:r>
              <a:r>
                <a:rPr lang="en-US" altLang="ko-KR" sz="4000" b="1" spc="-150" dirty="0">
                  <a:solidFill>
                    <a:srgbClr val="58A6FF"/>
                  </a:solidFill>
                  <a:latin typeface="Trebuchet MS"/>
                  <a:cs typeface="Dotum"/>
                </a:rPr>
                <a:t>.</a:t>
              </a:r>
              <a:endParaRPr sz="4000" spc="-150" dirty="0">
                <a:latin typeface="Dotum"/>
                <a:cs typeface="Dot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305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401</Words>
  <Application>Microsoft Office PowerPoint</Application>
  <PresentationFormat>사용자 지정</PresentationFormat>
  <Paragraphs>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Liberation Mono</vt:lpstr>
      <vt:lpstr>Malgun Gothic Semilight</vt:lpstr>
      <vt:lpstr>Noto Sans JP</vt:lpstr>
      <vt:lpstr>Noto Sans JP Light</vt:lpstr>
      <vt:lpstr>Dotum</vt:lpstr>
      <vt:lpstr>Dotum</vt:lpstr>
      <vt:lpstr>Malgun Gothic</vt:lpstr>
      <vt:lpstr>Arial</vt:lpstr>
      <vt:lpstr>Trebuchet MS</vt:lpstr>
      <vt:lpstr>Office Theme</vt:lpstr>
      <vt:lpstr>AI 데이터 분석가 ‘물어보새’ 등장 1부</vt:lpstr>
      <vt:lpstr>1 문제 정의</vt:lpstr>
      <vt:lpstr>2 프로젝트 목표 및  핵심  요소</vt:lpstr>
      <vt:lpstr>3 물어보새 기반 기술</vt:lpstr>
      <vt:lpstr>4 물어보새 아키텍처</vt:lpstr>
      <vt:lpstr>5 물어보새 Text-to-SQL 구현 전략 </vt:lpstr>
      <vt:lpstr> 6 물어보새  프로젝트 결과 및 확장 가능성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restful3</dc:creator>
  <cp:lastModifiedBy>T33354</cp:lastModifiedBy>
  <cp:revision>60</cp:revision>
  <dcterms:created xsi:type="dcterms:W3CDTF">2025-07-11T01:15:43Z</dcterms:created>
  <dcterms:modified xsi:type="dcterms:W3CDTF">2025-07-26T00:14:19Z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2025-07-11T00:00:00Z</vt:filetime>
  </property>
</Properties>
</file>