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91" r:id="rId25"/>
    <p:sldId id="292" r:id="rId26"/>
    <p:sldId id="284" r:id="rId27"/>
    <p:sldId id="285" r:id="rId28"/>
    <p:sldId id="286" r:id="rId29"/>
    <p:sldId id="288" r:id="rId30"/>
    <p:sldId id="290" r:id="rId31"/>
    <p:sldId id="29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0F95C-98B9-1C62-8F78-1F029907E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4AF37-C244-616D-A063-1A6FFB84D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C7C08-E05B-A85B-78DD-80A9C6AE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099F-CC00-088E-2BFC-722308FB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33637-6F3A-0E9C-9A10-6443FC64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D612-7804-659F-5191-EBCFD56C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A50E4-121C-1833-4F4D-1C91BAE24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46C4D-47D5-7963-B33E-E645744D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3DEA0-97A5-EAD7-C32B-6820D574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E8FE4-1A92-A8DF-A4A1-ECFF49E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21FFE6-DAEC-8E94-3720-7D16E6E5D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8D5F8-BD61-E7CF-9DC6-A65195F1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FEC6A-BFCF-F6EE-A4DD-2BF534F8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AB592-3C9F-5163-614C-A9B509C2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6B099-8941-8B61-9F08-3609EAA7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2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2704D-A9D0-4B84-7056-9D49142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897CE-B595-AD42-A9B0-B6AAACBE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7DF6F-EDAA-D476-0D6E-2EA0D9CA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E8DA6-FBE7-25E5-585C-E80D310C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444E9-FF2A-9ED3-B102-9D7A4DA7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3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ED49E-7DA9-F2F7-D5A6-C68DC68D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207D7-9DCE-3B68-5CA1-1A4EC7AC0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7107B-29ED-00B5-80B6-298B3748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9CF73-75D3-63AD-8013-834DE80A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E8BF-14E1-1464-0037-BF1FB27A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3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5CC38-0331-9E44-1332-5CF9F225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1D742-583B-8133-86CB-8C70CDB1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72B4E1-8FF0-B28F-1425-3A20E558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8F03D-FD5D-6BC2-57D2-36A6AE3A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5DEF5-ECF4-8F78-0751-2ECC4BF5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741B7-E4E1-68AA-67C2-4F1F440C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CE92-0E9D-EE95-9E4D-82340AE9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B715D-F85B-A2C6-C0A7-5DD19181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560CB-39D7-CA22-EEC0-2A9ECA65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396B03-99F7-2700-40E2-EF092C7A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91667-720C-272E-2534-F218AC709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E904B-79FB-13E2-B0F4-E7B940AF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4F53CC-0426-BB85-E770-638B45E6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8257D2-7807-E663-CC2C-96C61782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CC54-4705-AC1D-9641-F44A1A81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EE9BEA-1301-DA9C-0F64-DBF017B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AFD01A-F4E9-656D-32F9-EE822E01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3D731-9CDD-7ADA-7995-69DB7EC2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5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35DC48-751C-64C8-E997-5AF049D4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AE5EA3-69A0-989A-E50F-91676F11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32B77-F7B4-6FF6-2903-E5D1E3D0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CFCFB-204A-8E21-B032-EAC962C8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9F804-9CB4-12A7-06E8-83E134CD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87A05-D6F4-2167-04D8-96E78480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4A2DE-9B4C-B741-D22A-1D917344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A974F-8D33-6E25-10E5-E643E0D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EF291-5A92-7A7F-D97C-BC24A108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A532-DE0F-94ED-BEA5-F24C7332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04EF40-C3FD-DD8A-FBDE-D7B7BC1E3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1966C-99B9-E843-9ABC-32518310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302D8-4DEE-7352-6162-28C7C96B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1ABCA-4EDE-1A16-FA83-0FE1A746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838AA-7330-9C68-64DA-6AA483A3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3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5EC55F-054A-33EF-092D-50FD140F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F37FF-F0DE-754B-9319-F7430F17E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79D04-B91E-FB89-5420-69D1330CC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714B-6223-4476-8E62-669FD566820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CEEDF-044E-AA5C-4EF4-B9D452A2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2DA24-4CCB-261A-CBC6-8B1FDA2E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8092-506D-408C-8D72-6BE145543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9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RSKcPKjbwr1NFM_6pBY3S2j2Me47hc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0C065-67BE-FCB0-11CC-296C8448B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, GPT, BERT, </a:t>
            </a:r>
            <a:r>
              <a:rPr lang="en-US" altLang="ko-KR" dirty="0" err="1"/>
              <a:t>ViT</a:t>
            </a:r>
            <a:r>
              <a:rPr lang="en-US" altLang="ko-KR" dirty="0"/>
              <a:t> </a:t>
            </a:r>
            <a:r>
              <a:rPr lang="ko-KR" altLang="en-US" dirty="0"/>
              <a:t>알아보기</a:t>
            </a:r>
          </a:p>
        </p:txBody>
      </p:sp>
    </p:spTree>
    <p:extLst>
      <p:ext uri="{BB962C8B-B14F-4D97-AF65-F5344CB8AC3E}">
        <p14:creationId xmlns:p14="http://schemas.microsoft.com/office/powerpoint/2010/main" val="227691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38953-EDD8-D7BE-7131-BDFCA5FB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서브워드</a:t>
            </a:r>
            <a:r>
              <a:rPr lang="ko-KR" altLang="en-US" dirty="0"/>
              <a:t> 단위 토큰화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3EF-1789-A8FE-C8DA-37349D42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단어와 문자 단위 토큰화의 중간에 있는 형태로 장점만 취함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기법으로 바이트 페어 인코딩</a:t>
            </a:r>
            <a:endParaRPr lang="en-US" altLang="ko-KR" dirty="0"/>
          </a:p>
          <a:p>
            <a:pPr lvl="1"/>
            <a:r>
              <a:rPr lang="en-US" altLang="ko-KR" dirty="0"/>
              <a:t>BPE (GPT)</a:t>
            </a:r>
          </a:p>
          <a:p>
            <a:pPr lvl="1"/>
            <a:r>
              <a:rPr lang="ko-KR" altLang="en-US" dirty="0" err="1"/>
              <a:t>워드피스</a:t>
            </a:r>
            <a:r>
              <a:rPr lang="en-US" altLang="ko-KR" baseline="30000" dirty="0"/>
              <a:t>wordpiece</a:t>
            </a:r>
            <a:r>
              <a:rPr lang="en-US" altLang="ko-KR" dirty="0"/>
              <a:t> (BERT)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5566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CE082-A857-0868-8630-92136397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E1992-947E-BC2C-5B27-578EE0B6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1994</a:t>
            </a:r>
            <a:r>
              <a:rPr lang="ko-KR" altLang="en-US" dirty="0"/>
              <a:t>년 제안된 정보압축 알고리즘으로 데이터에서 가장 많이 등장한 문자열을 병합해서 데이터를 압축하는 기법</a:t>
            </a:r>
            <a:endParaRPr lang="en-US" altLang="ko-KR" dirty="0"/>
          </a:p>
          <a:p>
            <a:pPr lvl="1"/>
            <a:r>
              <a:rPr lang="en-US" altLang="ko-KR" dirty="0" err="1"/>
              <a:t>aaabdaaabac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>
                <a:highlight>
                  <a:srgbClr val="FFFF00"/>
                </a:highlight>
              </a:rPr>
              <a:t>Z</a:t>
            </a:r>
            <a:r>
              <a:rPr lang="en-US" altLang="ko-KR" dirty="0" err="1"/>
              <a:t>abd</a:t>
            </a:r>
            <a:r>
              <a:rPr lang="en-US" altLang="ko-KR" dirty="0" err="1">
                <a:highlight>
                  <a:srgbClr val="FFFF00"/>
                </a:highlight>
              </a:rPr>
              <a:t>Z</a:t>
            </a:r>
            <a:r>
              <a:rPr lang="en-US" altLang="ko-KR" dirty="0" err="1"/>
              <a:t>abac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Z</a:t>
            </a: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Y</a:t>
            </a:r>
            <a:r>
              <a:rPr lang="en-US" altLang="ko-KR" dirty="0" err="1">
                <a:sym typeface="Wingdings" panose="05000000000000000000" pitchFamily="2" charset="2"/>
              </a:rPr>
              <a:t>dZ</a:t>
            </a: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Y</a:t>
            </a:r>
            <a:r>
              <a:rPr lang="en-US" altLang="ko-KR" dirty="0" err="1">
                <a:sym typeface="Wingdings" panose="05000000000000000000" pitchFamily="2" charset="2"/>
              </a:rPr>
              <a:t>ac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X</a:t>
            </a:r>
            <a:r>
              <a:rPr lang="en-US" altLang="ko-KR" dirty="0" err="1">
                <a:sym typeface="Wingdings" panose="05000000000000000000" pitchFamily="2" charset="2"/>
              </a:rPr>
              <a:t>d</a:t>
            </a: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X</a:t>
            </a:r>
            <a:r>
              <a:rPr lang="en-US" altLang="ko-KR" dirty="0" err="1">
                <a:sym typeface="Wingdings" panose="05000000000000000000" pitchFamily="2" charset="2"/>
              </a:rPr>
              <a:t>ac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사전의 크기는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개에서 </a:t>
            </a:r>
            <a:r>
              <a:rPr lang="en-US" altLang="ko-KR" dirty="0">
                <a:sym typeface="Wingdings" panose="05000000000000000000" pitchFamily="2" charset="2"/>
              </a:rPr>
              <a:t>7</a:t>
            </a:r>
            <a:r>
              <a:rPr lang="ko-KR" altLang="en-US" dirty="0">
                <a:sym typeface="Wingdings" panose="05000000000000000000" pitchFamily="2" charset="2"/>
              </a:rPr>
              <a:t>개로 늘고 데이터 길이는 </a:t>
            </a:r>
            <a:r>
              <a:rPr lang="en-US" altLang="ko-KR" dirty="0">
                <a:sym typeface="Wingdings" panose="05000000000000000000" pitchFamily="2" charset="2"/>
              </a:rPr>
              <a:t>11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로 축소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분석 대상 언어에 대한 지식이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27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AA7B5-F234-60A3-4E75-73AADF44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워드피스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19EA5-A2EB-3AED-A602-7406E83B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BPE</a:t>
            </a:r>
            <a:r>
              <a:rPr lang="ko-KR" altLang="en-US" dirty="0"/>
              <a:t>와 본질적으로 유사하나 단순히 빈도로 병합하는 것이 아니라 우도</a:t>
            </a:r>
            <a:r>
              <a:rPr lang="en-US" altLang="ko-KR" baseline="30000" dirty="0"/>
              <a:t>likehood</a:t>
            </a:r>
            <a:r>
              <a:rPr lang="ko-KR" altLang="en-US" dirty="0"/>
              <a:t>를 가장 높이는 쌍을 병합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32E0E-5852-AAC1-2055-DA165C35B2BA}"/>
              </a:ext>
            </a:extLst>
          </p:cNvPr>
          <p:cNvSpPr txBox="1"/>
          <p:nvPr/>
        </p:nvSpPr>
        <p:spPr>
          <a:xfrm>
            <a:off x="1087582" y="2782669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https://colab.research.google.com/drive/1GRSKcPKjbwr1NFM_6pBY3S2j2Me47hcw?usp=sharing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7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70589-31A5-B1B4-D261-CE907469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</a:t>
            </a:r>
            <a:r>
              <a:rPr lang="en-US" altLang="ko-KR" baseline="30000" dirty="0"/>
              <a:t>language model</a:t>
            </a:r>
            <a:endParaRPr lang="ko-KR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479A9-3810-ED75-2A4C-BD297F7E2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단어 시퀀스에 확률을 부여하는 모델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언어 모델의 출력은 문장에서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번째로 등장할 단어를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로 표시한다면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 단어로 구성된 문장이 해당 언어에서 등장할 확률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P(</a:t>
                </a:r>
                <a:r>
                  <a:rPr lang="ko-KR" altLang="en-US" dirty="0"/>
                  <a:t>무모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운전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보다는 </a:t>
                </a:r>
                <a:r>
                  <a:rPr lang="en-US" altLang="ko-KR" dirty="0"/>
                  <a:t>P(</a:t>
                </a:r>
                <a:r>
                  <a:rPr lang="ko-KR" altLang="en-US" dirty="0"/>
                  <a:t>난폭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운전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 큰 </a:t>
                </a:r>
                <a:r>
                  <a:rPr lang="ko-KR" altLang="en-US" dirty="0" err="1"/>
                  <a:t>확률값</a:t>
                </a:r>
                <a:r>
                  <a:rPr lang="ko-KR" altLang="en-US" b="0" dirty="0"/>
                  <a:t>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479A9-3810-ED75-2A4C-BD297F7E2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36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43F3E1-A959-E401-1A3E-595AF489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069" y="4218106"/>
            <a:ext cx="4000597" cy="1844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2F0628-19B1-B2C2-6511-B1A43B8DC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4" y="4352926"/>
            <a:ext cx="4220151" cy="17094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17A525-A7D7-B4E5-82EC-D844CC60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단방향 언어 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58E31-E6B9-AA67-4F71-3A79119E3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순방향 언어 모델</a:t>
            </a:r>
            <a:r>
              <a:rPr lang="en-US" altLang="ko-KR" baseline="30000" dirty="0"/>
              <a:t>forward language 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D577A-2FA1-EA41-0A37-46D8BBDD77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문장</a:t>
            </a:r>
            <a:r>
              <a:rPr lang="en-US" altLang="ko-KR" sz="2400" dirty="0"/>
              <a:t> </a:t>
            </a:r>
            <a:r>
              <a:rPr lang="ko-KR" altLang="en-US" sz="2400" dirty="0"/>
              <a:t>앞부터 뒤로</a:t>
            </a:r>
            <a:r>
              <a:rPr lang="en-US" altLang="ko-KR" sz="2400" dirty="0"/>
              <a:t>, </a:t>
            </a:r>
            <a:r>
              <a:rPr lang="ko-KR" altLang="en-US" sz="2400" dirty="0"/>
              <a:t>사람이 이해하는 순서대로 계산하는 모델</a:t>
            </a:r>
            <a:endParaRPr lang="en-US" altLang="ko-KR" sz="2400" dirty="0"/>
          </a:p>
          <a:p>
            <a:r>
              <a:rPr lang="en-US" altLang="ko-KR" sz="2400" dirty="0"/>
              <a:t>GPT, </a:t>
            </a:r>
            <a:r>
              <a:rPr lang="en-US" altLang="ko-KR" sz="2400" dirty="0" err="1"/>
              <a:t>ELMo</a:t>
            </a:r>
            <a:r>
              <a:rPr lang="en-US" altLang="ko-KR" sz="2400" dirty="0"/>
              <a:t> </a:t>
            </a:r>
            <a:r>
              <a:rPr lang="ko-KR" altLang="en-US" sz="2400" dirty="0"/>
              <a:t>같은 모델이 이런 방식으로 </a:t>
            </a:r>
            <a:r>
              <a:rPr lang="ko-KR" altLang="en-US" sz="2400" dirty="0" err="1"/>
              <a:t>프리트레인을</a:t>
            </a:r>
            <a:r>
              <a:rPr lang="ko-KR" altLang="en-US" sz="2400" dirty="0"/>
              <a:t> 수행</a:t>
            </a:r>
          </a:p>
          <a:p>
            <a:endParaRPr lang="ko-KR" altLang="en-US" sz="2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B5D22-1374-767B-D9D3-30EA6C0AA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역방향 언어 모델</a:t>
            </a:r>
            <a:r>
              <a:rPr lang="en-US" altLang="ko-KR" baseline="30000" dirty="0"/>
              <a:t>backward language model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05B03-6105-4382-E408-88AEDBAC6A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문장 뒤부터 앞으로 계산</a:t>
            </a:r>
            <a:endParaRPr lang="en-US" altLang="ko-KR" sz="2400" dirty="0"/>
          </a:p>
          <a:p>
            <a:r>
              <a:rPr lang="en-US" altLang="ko-KR" sz="2400" dirty="0" err="1"/>
              <a:t>ELMo</a:t>
            </a:r>
            <a:r>
              <a:rPr lang="en-US" altLang="ko-KR" sz="2400" dirty="0"/>
              <a:t>(</a:t>
            </a:r>
            <a:r>
              <a:rPr lang="ko-KR" altLang="en-US" sz="2400" dirty="0"/>
              <a:t>순방향과 역방향 모두 활용</a:t>
            </a:r>
            <a:r>
              <a:rPr lang="en-US" altLang="ko-KR" sz="2400" dirty="0"/>
              <a:t>) </a:t>
            </a:r>
            <a:r>
              <a:rPr lang="ko-KR" altLang="en-US" sz="2400" dirty="0"/>
              <a:t>같은 모델이 이 방식을 활용</a:t>
            </a:r>
          </a:p>
        </p:txBody>
      </p:sp>
    </p:spTree>
    <p:extLst>
      <p:ext uri="{BB962C8B-B14F-4D97-AF65-F5344CB8AC3E}">
        <p14:creationId xmlns:p14="http://schemas.microsoft.com/office/powerpoint/2010/main" val="171468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0AF59-A866-C091-EFF3-C7D21C22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마스크 언어모델</a:t>
            </a:r>
            <a:r>
              <a:rPr lang="en-US" altLang="ko-KR" baseline="30000" dirty="0"/>
              <a:t>masked language model</a:t>
            </a:r>
            <a:endParaRPr lang="ko-KR" altLang="en-US" baseline="30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2162C-3DB5-EDED-A813-386F69FC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대상 문장에 빈칸을 만들어 놓고 해당 빈칸에 올 단어로 적절한 단어가 무엇일지 분류하는 과정으로 학습하며 </a:t>
            </a:r>
            <a:r>
              <a:rPr lang="en-US" altLang="ko-KR" dirty="0"/>
              <a:t>BERT</a:t>
            </a:r>
            <a:r>
              <a:rPr lang="ko-KR" altLang="en-US" dirty="0"/>
              <a:t>가 주로 활용</a:t>
            </a:r>
            <a:endParaRPr lang="en-US" altLang="ko-KR" dirty="0"/>
          </a:p>
          <a:p>
            <a:r>
              <a:rPr lang="ko-KR" altLang="en-US" dirty="0"/>
              <a:t>단어를 계산할 때 문장 전체 맥락을 참고할 수 있다는 장점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9A99D-8700-89E7-0342-2CDB7C4E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843" y="3816706"/>
            <a:ext cx="5634314" cy="24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7A22F-FAC7-87D7-F3D0-CDC811B2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스킵</a:t>
            </a:r>
            <a:r>
              <a:rPr lang="en-US" altLang="ko-KR" dirty="0"/>
              <a:t>-</a:t>
            </a:r>
            <a:r>
              <a:rPr lang="ko-KR" altLang="en-US" dirty="0"/>
              <a:t>그램 모델</a:t>
            </a:r>
            <a:r>
              <a:rPr lang="en-US" altLang="ko-KR" baseline="30000" dirty="0"/>
              <a:t>skip-gram model</a:t>
            </a:r>
            <a:endParaRPr lang="ko-KR" altLang="en-US" baseline="30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0DE0F-1F06-C79C-5464-A64E45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단어 앞 뒤에 특정 범위를 정해 두고 이 범위 내에 어떤 단어들이 올지 분류하는 방식으로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갔었어</a:t>
            </a:r>
            <a:r>
              <a:rPr lang="en-US" altLang="ko-KR" dirty="0"/>
              <a:t>’</a:t>
            </a:r>
            <a:r>
              <a:rPr lang="ko-KR" altLang="en-US" dirty="0"/>
              <a:t> 주변에 어제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거기</a:t>
            </a:r>
            <a:r>
              <a:rPr lang="en-US" altLang="ko-KR" dirty="0"/>
              <a:t>, </a:t>
            </a:r>
            <a:r>
              <a:rPr lang="ko-KR" altLang="en-US" dirty="0"/>
              <a:t>사람이 나타날 확률을 각각 높이는 방식으로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Word2Vec</a:t>
            </a:r>
            <a:r>
              <a:rPr lang="ko-KR" altLang="en-US" dirty="0"/>
              <a:t>이 </a:t>
            </a:r>
            <a:r>
              <a:rPr lang="ko-KR" altLang="en-US" dirty="0" err="1"/>
              <a:t>스킵</a:t>
            </a:r>
            <a:r>
              <a:rPr lang="en-US" altLang="ko-KR" dirty="0"/>
              <a:t>-</a:t>
            </a:r>
            <a:r>
              <a:rPr lang="ko-KR" altLang="en-US" dirty="0"/>
              <a:t>그램 모델방식으로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625001-08E9-4B64-82C5-7E0A9C40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66" y="4186229"/>
            <a:ext cx="5242867" cy="11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9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723E8-281B-EFB2-2B21-AE1923C97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트랜스포머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5CDC70-AF6F-31C7-5483-13B08227E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/>
              <a:t>년 구글이 제안한 시퀀스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시퀀스 모델</a:t>
            </a:r>
          </a:p>
        </p:txBody>
      </p:sp>
    </p:spTree>
    <p:extLst>
      <p:ext uri="{BB962C8B-B14F-4D97-AF65-F5344CB8AC3E}">
        <p14:creationId xmlns:p14="http://schemas.microsoft.com/office/powerpoint/2010/main" val="328037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4BA3-A335-1FB6-80D1-97E527FB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시퀀스</a:t>
            </a:r>
            <a:r>
              <a:rPr lang="en-US" altLang="ko-KR" baseline="30000" dirty="0"/>
              <a:t>sequence-to-sequence</a:t>
            </a:r>
            <a:endParaRPr lang="ko-KR" altLang="en-US" baseline="30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74218-FDA3-AE42-DED8-CF3C3C36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속성을 지닌 시퀀스를 다른 속성의 시퀀스로 변환</a:t>
            </a:r>
            <a:endParaRPr lang="en-US" altLang="ko-KR" dirty="0"/>
          </a:p>
          <a:p>
            <a:r>
              <a:rPr lang="ko-KR" altLang="en-US" dirty="0"/>
              <a:t>기계 번역의 경우 소스 언어의 토큰 시퀀스를 타겟 언어의 토큰 시퀀스로 변환하는 과제</a:t>
            </a:r>
            <a:endParaRPr lang="en-US" altLang="ko-KR" dirty="0"/>
          </a:p>
          <a:p>
            <a:r>
              <a:rPr lang="ko-KR" altLang="en-US" dirty="0"/>
              <a:t>소스 시퀀스의 길이</a:t>
            </a:r>
            <a:r>
              <a:rPr lang="en-US" altLang="ko-KR" dirty="0"/>
              <a:t>(6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와 타겟 시퀀스의 길이</a:t>
            </a:r>
            <a:r>
              <a:rPr lang="en-US" altLang="ko-KR" dirty="0"/>
              <a:t>(10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가 다르더라도 수행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778302-E0F6-84C4-33C3-3A3814B60CCF}"/>
              </a:ext>
            </a:extLst>
          </p:cNvPr>
          <p:cNvSpPr/>
          <p:nvPr/>
        </p:nvSpPr>
        <p:spPr>
          <a:xfrm>
            <a:off x="2351314" y="4310743"/>
            <a:ext cx="5878286" cy="5462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dk1"/>
                </a:solidFill>
              </a:rPr>
              <a:t>어제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카페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 err="1">
                <a:solidFill>
                  <a:schemeClr val="dk1"/>
                </a:solidFill>
              </a:rPr>
              <a:t>갔었어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거기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사람 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많더라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1EA60A-B2E3-3EAD-F5E6-80C08567F61C}"/>
              </a:ext>
            </a:extLst>
          </p:cNvPr>
          <p:cNvSpPr/>
          <p:nvPr/>
        </p:nvSpPr>
        <p:spPr>
          <a:xfrm>
            <a:off x="2351314" y="5131935"/>
            <a:ext cx="5878286" cy="546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I, went, to, the, café, there, were, many, people, there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E970F-FE32-DA96-DAFD-2D189F7A199E}"/>
              </a:ext>
            </a:extLst>
          </p:cNvPr>
          <p:cNvSpPr txBox="1"/>
          <p:nvPr/>
        </p:nvSpPr>
        <p:spPr>
          <a:xfrm>
            <a:off x="8360229" y="44876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소스 언어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ADD76-7CA3-2751-F170-38A70F022EC1}"/>
              </a:ext>
            </a:extLst>
          </p:cNvPr>
          <p:cNvSpPr txBox="1"/>
          <p:nvPr/>
        </p:nvSpPr>
        <p:spPr>
          <a:xfrm>
            <a:off x="8360229" y="53088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타겟 언어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9C9064-8521-160B-153E-6ADCBEEF0F4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290457" y="4857008"/>
            <a:ext cx="0" cy="2749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D69C2-4DDF-A5BD-5818-F07AEC2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E1D6D-4BA0-15E4-E917-075A050C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시퀀스 과제를 수행하는 모델은 대개 인코더와 </a:t>
            </a:r>
            <a:r>
              <a:rPr lang="ko-KR" altLang="en-US" dirty="0" err="1"/>
              <a:t>디코더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파트로 구성됨</a:t>
            </a:r>
            <a:endParaRPr lang="en-US" altLang="ko-KR" dirty="0"/>
          </a:p>
          <a:p>
            <a:r>
              <a:rPr lang="ko-KR" altLang="en-US" dirty="0"/>
              <a:t>인코더는 소스 시퀀스의 정보를 압축해 </a:t>
            </a:r>
            <a:r>
              <a:rPr lang="ko-KR" altLang="en-US" dirty="0" err="1"/>
              <a:t>디코더로</a:t>
            </a:r>
            <a:r>
              <a:rPr lang="ko-KR" altLang="en-US" dirty="0"/>
              <a:t> 보내고 </a:t>
            </a:r>
            <a:r>
              <a:rPr lang="ko-KR" altLang="en-US" dirty="0" err="1"/>
              <a:t>디코더는</a:t>
            </a:r>
            <a:r>
              <a:rPr lang="ko-KR" altLang="en-US" dirty="0"/>
              <a:t> 인코더가 보내준 소스 시퀀스 정보를 받아서 타겟 시퀀스를 생성</a:t>
            </a:r>
            <a:endParaRPr lang="en-US" altLang="ko-KR" dirty="0"/>
          </a:p>
          <a:p>
            <a:r>
              <a:rPr lang="ko-KR" altLang="en-US" dirty="0"/>
              <a:t>기계 번역에서는 인코더가 한국어 문장을 압축해 </a:t>
            </a:r>
            <a:r>
              <a:rPr lang="ko-KR" altLang="en-US" dirty="0" err="1"/>
              <a:t>디코더에</a:t>
            </a:r>
            <a:r>
              <a:rPr lang="ko-KR" altLang="en-US" dirty="0"/>
              <a:t> 보내고 </a:t>
            </a:r>
            <a:r>
              <a:rPr lang="ko-KR" altLang="en-US" dirty="0" err="1"/>
              <a:t>디코더는</a:t>
            </a:r>
            <a:r>
              <a:rPr lang="ko-KR" altLang="en-US" dirty="0"/>
              <a:t> 이를 영어로 번역</a:t>
            </a:r>
          </a:p>
        </p:txBody>
      </p:sp>
    </p:spTree>
    <p:extLst>
      <p:ext uri="{BB962C8B-B14F-4D97-AF65-F5344CB8AC3E}">
        <p14:creationId xmlns:p14="http://schemas.microsoft.com/office/powerpoint/2010/main" val="121708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C148-5212-0B6C-6101-DAECB89B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트랜스퍼 러닝</a:t>
            </a:r>
            <a:r>
              <a:rPr lang="en-US" altLang="ko-KR" baseline="30000" dirty="0"/>
              <a:t>transfer learning</a:t>
            </a:r>
            <a:endParaRPr lang="ko-KR" altLang="en-US" baseline="30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E5743-0D06-ADC6-AEA2-0FF0CBE18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태스크를 학습한 모델을 다른 태스크 수행에 재사용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A7D6CD-4480-2D23-2A69-82AC01A9EE8D}"/>
              </a:ext>
            </a:extLst>
          </p:cNvPr>
          <p:cNvSpPr/>
          <p:nvPr/>
        </p:nvSpPr>
        <p:spPr>
          <a:xfrm>
            <a:off x="1840675" y="3090553"/>
            <a:ext cx="1543792" cy="6768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868D3DD-F564-275F-C47D-CF4B9CECC0B9}"/>
              </a:ext>
            </a:extLst>
          </p:cNvPr>
          <p:cNvSpPr/>
          <p:nvPr/>
        </p:nvSpPr>
        <p:spPr>
          <a:xfrm>
            <a:off x="1840675" y="4826145"/>
            <a:ext cx="1543792" cy="6768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F9235D-4FA4-EF09-FC04-B291ED90D065}"/>
              </a:ext>
            </a:extLst>
          </p:cNvPr>
          <p:cNvSpPr/>
          <p:nvPr/>
        </p:nvSpPr>
        <p:spPr>
          <a:xfrm>
            <a:off x="4813464" y="4826145"/>
            <a:ext cx="1543792" cy="6768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06FA4F-E973-B113-8B86-187A1525B119}"/>
              </a:ext>
            </a:extLst>
          </p:cNvPr>
          <p:cNvSpPr/>
          <p:nvPr/>
        </p:nvSpPr>
        <p:spPr>
          <a:xfrm>
            <a:off x="7786252" y="4826145"/>
            <a:ext cx="2747159" cy="6768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다운스트림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태스크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7B71DD-06D3-6E42-50EC-AA0DD74DA42E}"/>
              </a:ext>
            </a:extLst>
          </p:cNvPr>
          <p:cNvSpPr/>
          <p:nvPr/>
        </p:nvSpPr>
        <p:spPr>
          <a:xfrm>
            <a:off x="7786253" y="3090552"/>
            <a:ext cx="2747158" cy="6768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업스트림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태스크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D210C5-D490-D76A-F50F-959B6C95A827}"/>
              </a:ext>
            </a:extLst>
          </p:cNvPr>
          <p:cNvSpPr/>
          <p:nvPr/>
        </p:nvSpPr>
        <p:spPr>
          <a:xfrm>
            <a:off x="4813464" y="3090552"/>
            <a:ext cx="1543792" cy="6768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560063-865A-03C0-B423-28FF5D44A001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5585360" y="3767445"/>
            <a:ext cx="0" cy="105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1D0005-7859-D764-8645-610339DE547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384467" y="5164592"/>
            <a:ext cx="14289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A7D57E-AC28-EAFE-8F21-77297C40EA47}"/>
              </a:ext>
            </a:extLst>
          </p:cNvPr>
          <p:cNvCxnSpPr>
            <a:cxnSpLocks/>
          </p:cNvCxnSpPr>
          <p:nvPr/>
        </p:nvCxnSpPr>
        <p:spPr>
          <a:xfrm>
            <a:off x="3384467" y="3428998"/>
            <a:ext cx="14289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B6CF93-6A4D-BA4E-22AF-44A7FB72EA17}"/>
              </a:ext>
            </a:extLst>
          </p:cNvPr>
          <p:cNvCxnSpPr>
            <a:cxnSpLocks/>
          </p:cNvCxnSpPr>
          <p:nvPr/>
        </p:nvCxnSpPr>
        <p:spPr>
          <a:xfrm>
            <a:off x="6357256" y="3428998"/>
            <a:ext cx="14289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ABECE9-D478-FC3D-80B1-AFFAA93BEB5B}"/>
              </a:ext>
            </a:extLst>
          </p:cNvPr>
          <p:cNvCxnSpPr>
            <a:cxnSpLocks/>
          </p:cNvCxnSpPr>
          <p:nvPr/>
        </p:nvCxnSpPr>
        <p:spPr>
          <a:xfrm>
            <a:off x="6357256" y="5164591"/>
            <a:ext cx="14289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82ED1A-95F4-DEBA-BF4C-35A0635C3E82}"/>
              </a:ext>
            </a:extLst>
          </p:cNvPr>
          <p:cNvSpPr txBox="1"/>
          <p:nvPr/>
        </p:nvSpPr>
        <p:spPr>
          <a:xfrm>
            <a:off x="5762381" y="4081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지식 전이</a:t>
            </a:r>
          </a:p>
        </p:txBody>
      </p:sp>
    </p:spTree>
    <p:extLst>
      <p:ext uri="{BB962C8B-B14F-4D97-AF65-F5344CB8AC3E}">
        <p14:creationId xmlns:p14="http://schemas.microsoft.com/office/powerpoint/2010/main" val="939372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62066-C052-9E69-5BD9-69426CF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학습과 </a:t>
            </a:r>
            <a:r>
              <a:rPr lang="ko-KR" altLang="en-US" dirty="0" err="1"/>
              <a:t>인퍼런스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90CF7-BD39-7ABE-27D4-1F642102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인코더에 소스 시퀀스 전체를 입력하고 </a:t>
            </a:r>
            <a:r>
              <a:rPr lang="ko-KR" altLang="en-US" dirty="0" err="1"/>
              <a:t>디코더의</a:t>
            </a:r>
            <a:r>
              <a:rPr lang="ko-KR" altLang="en-US" dirty="0"/>
              <a:t> 입력은 타겟 시퀀스를 순차적으로 전달하며 다음 토큰 값의 확률이 높아지도록 모델을 갱신함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F50E191-F0C3-2DAA-E0B1-E6EA4C6FD218}"/>
              </a:ext>
            </a:extLst>
          </p:cNvPr>
          <p:cNvSpPr/>
          <p:nvPr/>
        </p:nvSpPr>
        <p:spPr>
          <a:xfrm>
            <a:off x="2039091" y="3759352"/>
            <a:ext cx="1223158" cy="6650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인코더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06C549-4127-4A6C-5793-345D8C9AE4C6}"/>
              </a:ext>
            </a:extLst>
          </p:cNvPr>
          <p:cNvSpPr/>
          <p:nvPr/>
        </p:nvSpPr>
        <p:spPr>
          <a:xfrm>
            <a:off x="4015343" y="3759352"/>
            <a:ext cx="1223158" cy="6650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dk1"/>
                </a:solidFill>
              </a:rPr>
              <a:t>디코더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AB6A26-8A85-2E6D-BB8C-8766433D03A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262249" y="4091861"/>
            <a:ext cx="7530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12CE87-6593-7571-D9AE-940494210A44}"/>
              </a:ext>
            </a:extLst>
          </p:cNvPr>
          <p:cNvSpPr txBox="1"/>
          <p:nvPr/>
        </p:nvSpPr>
        <p:spPr>
          <a:xfrm>
            <a:off x="1849085" y="4745004"/>
            <a:ext cx="160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어제 카페 </a:t>
            </a:r>
            <a:r>
              <a:rPr lang="ko-KR" altLang="en-US" sz="1400" dirty="0" err="1"/>
              <a:t>갔었어</a:t>
            </a:r>
            <a:endParaRPr lang="en-US" altLang="ko-KR" sz="1400" dirty="0"/>
          </a:p>
          <a:p>
            <a:pPr algn="ctr"/>
            <a:r>
              <a:rPr lang="ko-KR" altLang="en-US" sz="1400" dirty="0"/>
              <a:t>거기 사람 많더라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7F224-5273-A7E6-04EA-7A6CF0ED5826}"/>
              </a:ext>
            </a:extLst>
          </p:cNvPr>
          <p:cNvSpPr txBox="1"/>
          <p:nvPr/>
        </p:nvSpPr>
        <p:spPr>
          <a:xfrm>
            <a:off x="4342903" y="4745004"/>
            <a:ext cx="56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&lt;s&gt;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C563B-7F10-A510-277F-E52060A9E122}"/>
              </a:ext>
            </a:extLst>
          </p:cNvPr>
          <p:cNvSpPr txBox="1"/>
          <p:nvPr/>
        </p:nvSpPr>
        <p:spPr>
          <a:xfrm>
            <a:off x="4342903" y="3137370"/>
            <a:ext cx="56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454ECE-F331-EE48-1DBE-EA1B7C1E7D93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flipV="1">
            <a:off x="2650670" y="4424370"/>
            <a:ext cx="0" cy="3206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986988-DCB8-9555-E457-6CEC0B2F4175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4626922" y="4424370"/>
            <a:ext cx="0" cy="3206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A99F6E-501C-5056-A315-17385A597509}"/>
              </a:ext>
            </a:extLst>
          </p:cNvPr>
          <p:cNvCxnSpPr>
            <a:stCxn id="6" idx="0"/>
            <a:endCxn id="14" idx="2"/>
          </p:cNvCxnSpPr>
          <p:nvPr/>
        </p:nvCxnSpPr>
        <p:spPr>
          <a:xfrm flipV="1">
            <a:off x="4626922" y="3445147"/>
            <a:ext cx="0" cy="3142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4BB8524-8874-14C9-EEB0-F63CDFD6D548}"/>
              </a:ext>
            </a:extLst>
          </p:cNvPr>
          <p:cNvSpPr/>
          <p:nvPr/>
        </p:nvSpPr>
        <p:spPr>
          <a:xfrm>
            <a:off x="7500256" y="3759352"/>
            <a:ext cx="1223158" cy="6650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인코더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E9A48B5-38F6-853B-F176-BAF569A873AF}"/>
              </a:ext>
            </a:extLst>
          </p:cNvPr>
          <p:cNvSpPr/>
          <p:nvPr/>
        </p:nvSpPr>
        <p:spPr>
          <a:xfrm>
            <a:off x="9476508" y="3759352"/>
            <a:ext cx="1223158" cy="6650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dk1"/>
                </a:solidFill>
              </a:rPr>
              <a:t>디코더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324D95-A22B-20A9-A98B-A141CC34E8C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23414" y="4091861"/>
            <a:ext cx="7530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3E2D92-94DD-E370-0D50-965D8E5C5E74}"/>
              </a:ext>
            </a:extLst>
          </p:cNvPr>
          <p:cNvSpPr txBox="1"/>
          <p:nvPr/>
        </p:nvSpPr>
        <p:spPr>
          <a:xfrm>
            <a:off x="7310250" y="4745004"/>
            <a:ext cx="160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어제 카페 </a:t>
            </a:r>
            <a:r>
              <a:rPr lang="ko-KR" altLang="en-US" sz="1400" dirty="0" err="1"/>
              <a:t>갔었어</a:t>
            </a:r>
            <a:endParaRPr lang="en-US" altLang="ko-KR" sz="1400" dirty="0"/>
          </a:p>
          <a:p>
            <a:pPr algn="ctr"/>
            <a:r>
              <a:rPr lang="ko-KR" altLang="en-US" sz="1400" dirty="0"/>
              <a:t>거기 사람 많더라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22A5D8-BB10-66BB-863A-23A825458074}"/>
              </a:ext>
            </a:extLst>
          </p:cNvPr>
          <p:cNvSpPr txBox="1"/>
          <p:nvPr/>
        </p:nvSpPr>
        <p:spPr>
          <a:xfrm>
            <a:off x="9476508" y="4745004"/>
            <a:ext cx="122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&lt;s&gt; I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A73229-F174-8F81-3AD1-8D8AB962F401}"/>
              </a:ext>
            </a:extLst>
          </p:cNvPr>
          <p:cNvSpPr txBox="1"/>
          <p:nvPr/>
        </p:nvSpPr>
        <p:spPr>
          <a:xfrm>
            <a:off x="9476508" y="3137370"/>
            <a:ext cx="122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went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ECD1C42-756E-FCC2-DC4B-17D02844D9B1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8111835" y="4424370"/>
            <a:ext cx="0" cy="3206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36BD2B-FBF0-9F3F-EEBA-13D71E08AA37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10088087" y="4424370"/>
            <a:ext cx="0" cy="3206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71F316B-80FF-6BDE-A7CE-1AE882EE1F58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10088087" y="3445147"/>
            <a:ext cx="0" cy="3142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C2BED99C-04A3-F6A7-034B-3F4F6F02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9" y="5478365"/>
            <a:ext cx="4705267" cy="88600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40B0A7C-BDE3-7E14-6004-5BD581A56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32" y="5565840"/>
            <a:ext cx="4705268" cy="746060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1C571F6B-56F2-E357-EABD-9C25F1F6A0DA}"/>
              </a:ext>
            </a:extLst>
          </p:cNvPr>
          <p:cNvSpPr/>
          <p:nvPr/>
        </p:nvSpPr>
        <p:spPr>
          <a:xfrm>
            <a:off x="6007596" y="3931544"/>
            <a:ext cx="525491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2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1ADA0-2C73-9041-69AB-78DB8914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트랜스모머</a:t>
            </a:r>
            <a:r>
              <a:rPr lang="ko-KR" altLang="en-US" dirty="0"/>
              <a:t> 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755CA-3A76-61C8-EDC0-5FB77F28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인코더 블록</a:t>
            </a:r>
            <a:endParaRPr lang="en-US" altLang="ko-KR" dirty="0"/>
          </a:p>
          <a:p>
            <a:pPr lvl="1"/>
            <a:r>
              <a:rPr lang="ko-KR" altLang="en-US" dirty="0"/>
              <a:t>멀티 헤드 </a:t>
            </a:r>
            <a:r>
              <a:rPr lang="ko-KR" altLang="en-US" dirty="0" err="1"/>
              <a:t>어텐션</a:t>
            </a:r>
            <a:endParaRPr lang="en-US" altLang="ko-KR" dirty="0"/>
          </a:p>
          <a:p>
            <a:pPr lvl="1"/>
            <a:r>
              <a:rPr lang="ko-KR" altLang="en-US" dirty="0" err="1"/>
              <a:t>피드포워드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endParaRPr lang="en-US" altLang="ko-KR" dirty="0"/>
          </a:p>
          <a:p>
            <a:pPr lvl="1"/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r>
              <a:rPr lang="en-US" altLang="ko-KR" dirty="0"/>
              <a:t> </a:t>
            </a:r>
            <a:r>
              <a:rPr lang="ko-KR" altLang="en-US" dirty="0"/>
              <a:t>및 레이어 정규화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디코더</a:t>
            </a:r>
            <a:r>
              <a:rPr lang="ko-KR" altLang="en-US" dirty="0"/>
              <a:t> 블록</a:t>
            </a:r>
            <a:endParaRPr lang="en-US" altLang="ko-KR" dirty="0"/>
          </a:p>
          <a:p>
            <a:pPr lvl="1"/>
            <a:r>
              <a:rPr lang="ko-KR" altLang="en-US" dirty="0"/>
              <a:t>마스크 멀티 헤드 </a:t>
            </a:r>
            <a:r>
              <a:rPr lang="ko-KR" altLang="en-US" dirty="0" err="1"/>
              <a:t>어텐션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ko-KR" altLang="en-US" dirty="0"/>
              <a:t>멀티 헤드 </a:t>
            </a:r>
            <a:r>
              <a:rPr lang="ko-KR" altLang="en-US" dirty="0" err="1"/>
              <a:t>어텐션에서</a:t>
            </a:r>
            <a:r>
              <a:rPr lang="ko-KR" altLang="en-US" dirty="0"/>
              <a:t> 인코더 입력을 함께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7E6659-2F3A-5595-A083-6BCF7F27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531" y="1466576"/>
            <a:ext cx="1476581" cy="1962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101CBC-E645-B51D-FC8A-188FB11C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726" y="3708264"/>
            <a:ext cx="149563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8ED90-EF57-02E8-3599-352A88B3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셀프 </a:t>
            </a:r>
            <a:r>
              <a:rPr lang="ko-KR" altLang="en-US" dirty="0" err="1"/>
              <a:t>어텐션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2D59D-4B9F-C4CA-1C35-DAEFD786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시퀀스 입력에 수행하는 기계학습 방법의 일종으로 요소 가운데 중요한 요소에 집중하고 그렇지 않은 요소는 무시해 성능을 끌어올리는 기법</a:t>
            </a:r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은 필터 크기를 넘어서는 문맥은 읽어내기 어려움</a:t>
            </a:r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은 오래 전에 입력된 단어를 잊어버리거나 특정 단어 정보를 과도하게 반영하여 전체 정보를 왜곡하는 문제</a:t>
            </a:r>
            <a:endParaRPr lang="en-US" altLang="ko-KR" dirty="0"/>
          </a:p>
          <a:p>
            <a:r>
              <a:rPr lang="ko-KR" altLang="en-US" dirty="0" err="1"/>
              <a:t>어텐션은</a:t>
            </a:r>
            <a:r>
              <a:rPr lang="ko-KR" altLang="en-US" dirty="0"/>
              <a:t> 소스 시퀀스 전체 단어와 타깃 시퀀스 하나 사이를 연결하지만 셀프 </a:t>
            </a:r>
            <a:r>
              <a:rPr lang="ko-KR" altLang="en-US" dirty="0" err="1"/>
              <a:t>어텐션은</a:t>
            </a:r>
            <a:r>
              <a:rPr lang="ko-KR" altLang="en-US" dirty="0"/>
              <a:t> 전체 </a:t>
            </a:r>
            <a:r>
              <a:rPr lang="ko-KR" altLang="en-US" dirty="0" err="1"/>
              <a:t>입력시퀀스</a:t>
            </a:r>
            <a:r>
              <a:rPr lang="ko-KR" altLang="en-US" dirty="0"/>
              <a:t> 모두 </a:t>
            </a:r>
            <a:r>
              <a:rPr lang="ko-KR" altLang="en-US" dirty="0" err="1"/>
              <a:t>어텐션</a:t>
            </a:r>
            <a:r>
              <a:rPr lang="ko-KR" altLang="en-US" dirty="0"/>
              <a:t> 계산을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631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473AD-ECCC-3411-E2F2-3E60D485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 및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B314B-BD6E-8006-007C-D052BD24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개별 단어와 전체 입력 시퀀스를 대상으로 </a:t>
            </a:r>
            <a:r>
              <a:rPr lang="ko-KR" altLang="en-US" dirty="0" err="1"/>
              <a:t>어텐션</a:t>
            </a:r>
            <a:r>
              <a:rPr lang="ko-KR" altLang="en-US" dirty="0"/>
              <a:t> 계산을 수행해 문맥 전체를 고려하며 모든 경우의 수를 고려하기 때문에 시퀀스 길이가 길어지더라도 정보를 잊거나 왜곡하지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21FC4F-1BAB-21B7-D455-6C4765C1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09" y="3409486"/>
            <a:ext cx="5649791" cy="1183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9DEF0D-95EF-91A4-5CE6-FE85AF8E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155" y="4773909"/>
            <a:ext cx="5223689" cy="12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66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A0AE-5B76-2CC7-EE30-C001E99C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헤드 셀프 </a:t>
            </a:r>
            <a:r>
              <a:rPr lang="ko-KR" altLang="en-US" dirty="0" err="1"/>
              <a:t>어텐션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378D5-09A0-63A6-03BD-595C1548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어텐션을</a:t>
            </a:r>
            <a:r>
              <a:rPr lang="ko-KR" altLang="en-US" dirty="0"/>
              <a:t> 병렬로 수행하여 다른 시각으로 정보를 수집</a:t>
            </a:r>
            <a:endParaRPr lang="en-US" altLang="ko-KR" dirty="0"/>
          </a:p>
          <a:p>
            <a:r>
              <a:rPr lang="ko-KR" altLang="en-US" dirty="0"/>
              <a:t>모델이 입력 토큰 간의 다양한 유형의 종속성을 포착하고 다양한 소스의 정보를 결합가능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21A5DD-0A31-1C59-9C0C-10C76E6A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83" y="3673425"/>
            <a:ext cx="4738053" cy="2721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6CC2A1-9DE8-7D20-543C-EC9950DD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845" y="3673425"/>
            <a:ext cx="541095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7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33CE4-040D-040C-6D93-E30E2C1B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어텐션</a:t>
            </a:r>
            <a:r>
              <a:rPr lang="ko-KR" altLang="en-US" dirty="0"/>
              <a:t> 중요도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C1337-E0ED-E7CE-1AF9-A85BBCAD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쿼리와 키를 곱한 결과를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함수의 입력으로 사용해 각 단어끼리 중요도를 구하고 </a:t>
            </a:r>
            <a:r>
              <a:rPr lang="ko-KR" altLang="en-US" dirty="0" err="1"/>
              <a:t>밸류에</a:t>
            </a:r>
            <a:r>
              <a:rPr lang="ko-KR" altLang="en-US" dirty="0"/>
              <a:t> 곱함</a:t>
            </a:r>
            <a:endParaRPr lang="en-US" altLang="ko-KR" dirty="0"/>
          </a:p>
          <a:p>
            <a:r>
              <a:rPr lang="ko-KR" altLang="en-US" dirty="0" err="1"/>
              <a:t>디코더</a:t>
            </a:r>
            <a:r>
              <a:rPr lang="ko-KR" altLang="en-US" dirty="0"/>
              <a:t> 입력의 셀프 </a:t>
            </a:r>
            <a:r>
              <a:rPr lang="ko-KR" altLang="en-US" dirty="0" err="1"/>
              <a:t>어텐션에서는</a:t>
            </a:r>
            <a:r>
              <a:rPr lang="ko-KR" altLang="en-US" dirty="0"/>
              <a:t> 앞으로 오게 될 단어를 </a:t>
            </a:r>
            <a:r>
              <a:rPr lang="ko-KR" altLang="en-US" dirty="0" err="1"/>
              <a:t>마스킹</a:t>
            </a:r>
            <a:r>
              <a:rPr lang="ko-KR" altLang="en-US" dirty="0"/>
              <a:t> 하기 위해 아주 큰 음수를 넣어서 </a:t>
            </a:r>
            <a:r>
              <a:rPr lang="ko-KR" altLang="en-US" dirty="0" err="1"/>
              <a:t>소프트맥스</a:t>
            </a:r>
            <a:r>
              <a:rPr lang="ko-KR" altLang="en-US" dirty="0"/>
              <a:t> 계산 시 </a:t>
            </a:r>
            <a:r>
              <a:rPr lang="en-US" altLang="ko-KR" dirty="0"/>
              <a:t>0</a:t>
            </a:r>
            <a:r>
              <a:rPr lang="ko-KR" altLang="en-US" dirty="0"/>
              <a:t>에 가깝게 나오도록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0C475C-92CE-47A6-99FB-DDD6768C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69" y="4414980"/>
            <a:ext cx="4620270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DCA19B-48C4-35DE-D575-04DE2070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70" y="4524534"/>
            <a:ext cx="4620270" cy="13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2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BB727-A404-7EFE-ECAE-F2CA78BF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피드포워드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CC98-777D-9FE4-4987-61EFCA1D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신경망의 한 종류로 </a:t>
            </a:r>
            <a:r>
              <a:rPr lang="ko-KR" altLang="en-US" dirty="0" err="1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en-US" altLang="ko-KR" dirty="0"/>
              <a:t>, </a:t>
            </a: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계층으로 구성</a:t>
            </a:r>
            <a:endParaRPr lang="en-US" altLang="ko-KR" dirty="0"/>
          </a:p>
          <a:p>
            <a:r>
              <a:rPr lang="ko-KR" altLang="en-US" dirty="0"/>
              <a:t>오직 입력층에서 </a:t>
            </a:r>
            <a:r>
              <a:rPr lang="ko-KR" altLang="en-US" dirty="0" err="1"/>
              <a:t>출력층</a:t>
            </a:r>
            <a:r>
              <a:rPr lang="ko-KR" altLang="en-US" dirty="0"/>
              <a:t> 방향으로만 연산이 전개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31925-06AD-20FE-5D91-3EC0A8D7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45" y="3214725"/>
            <a:ext cx="4258194" cy="2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4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9FA9E-B3BD-7B97-61E7-9A9EB53C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3AAB9-AE30-4333-B029-435880BD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블록이나 레이어 계산을 건너뛰는 경로를 하나 두는 것</a:t>
            </a:r>
            <a:endParaRPr lang="en-US" altLang="ko-KR" dirty="0"/>
          </a:p>
          <a:p>
            <a:r>
              <a:rPr lang="ko-KR" altLang="en-US" dirty="0" err="1"/>
              <a:t>잔차</a:t>
            </a:r>
            <a:r>
              <a:rPr lang="ko-KR" altLang="en-US" dirty="0"/>
              <a:t> 연결을 하지 않으면 하나의 경로만 존재했으나 </a:t>
            </a:r>
            <a:r>
              <a:rPr lang="ko-KR" altLang="en-US" dirty="0" err="1"/>
              <a:t>잔차</a:t>
            </a:r>
            <a:r>
              <a:rPr lang="ko-KR" altLang="en-US" dirty="0"/>
              <a:t> 연결을 추가하여 새로운 경로가 생김</a:t>
            </a:r>
            <a:endParaRPr lang="en-US" altLang="ko-KR" dirty="0"/>
          </a:p>
          <a:p>
            <a:r>
              <a:rPr lang="ko-KR" altLang="en-US" dirty="0"/>
              <a:t>레이어가 많아지면 학습이 어려운 경향이 있는데 </a:t>
            </a:r>
            <a:r>
              <a:rPr lang="ko-KR" altLang="en-US" dirty="0" err="1"/>
              <a:t>잔차</a:t>
            </a:r>
            <a:r>
              <a:rPr lang="ko-KR" altLang="en-US" dirty="0"/>
              <a:t> 연결을 통해 블록을 건너뛰는 경로를 설정하여 학습을 </a:t>
            </a:r>
            <a:r>
              <a:rPr lang="ko-KR" altLang="en-US" dirty="0" err="1"/>
              <a:t>쉽게함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DF937-4763-2C09-BB77-141B7B5E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09" y="4500329"/>
            <a:ext cx="1838582" cy="1676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F24148-EB54-0A56-E590-511EA3BF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46" y="4138328"/>
            <a:ext cx="625879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9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B3328-8095-D70F-7207-32EBE882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레이어 정규화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B2BBBA-A77F-D935-E0C6-E0215E168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미니 배치의 인스턴스</a:t>
                </a:r>
                <a:r>
                  <a:rPr lang="en-US" altLang="ko-KR" dirty="0"/>
                  <a:t>(x)</a:t>
                </a:r>
                <a:r>
                  <a:rPr lang="ko-KR" altLang="en-US" dirty="0"/>
                  <a:t> 별로 평균</a:t>
                </a:r>
                <a:r>
                  <a:rPr lang="en-US" altLang="ko-KR" dirty="0"/>
                  <a:t>(E[x])</a:t>
                </a:r>
                <a:r>
                  <a:rPr lang="ko-KR" altLang="en-US" dirty="0"/>
                  <a:t>을 </a:t>
                </a:r>
                <a:r>
                  <a:rPr lang="ko-KR" altLang="en-US" dirty="0" err="1"/>
                  <a:t>빼주고</a:t>
                </a:r>
                <a:r>
                  <a:rPr lang="ko-KR" altLang="en-US" dirty="0"/>
                  <a:t> 표준편차로 나눠 정규화를 수행하는 기법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학습 과정에서 업데이트되는 가중치이고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는 분모가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되는 것을 방지하기 위해 더해주는 </a:t>
                </a:r>
                <a:r>
                  <a:rPr lang="ko-KR" altLang="en-US" dirty="0" err="1"/>
                  <a:t>고정값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보통 </a:t>
                </a:r>
                <a:r>
                  <a:rPr lang="en-US" altLang="ko-KR" dirty="0"/>
                  <a:t>1e-5)</a:t>
                </a:r>
              </a:p>
              <a:p>
                <a:r>
                  <a:rPr lang="ko-KR" altLang="en-US" dirty="0"/>
                  <a:t>학습이 안정되고 속도가 빨라지는 효과</a:t>
                </a:r>
                <a:br>
                  <a:rPr lang="en-US" altLang="ko-KR" dirty="0"/>
                </a:br>
                <a:r>
                  <a:rPr lang="en-US" altLang="ko-KR" dirty="0"/>
                  <a:t>(Batch size</a:t>
                </a:r>
                <a:r>
                  <a:rPr lang="ko-KR" altLang="en-US" dirty="0"/>
                  <a:t>에 영향이 적음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B2BBBA-A77F-D935-E0C6-E0215E168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81FCF96-C4AD-DECE-7CC4-1489EE65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02" y="4798218"/>
            <a:ext cx="3208883" cy="13080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D9A090-D467-21F0-90BC-1FE13D6FB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087" y="4740324"/>
            <a:ext cx="5358818" cy="13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2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F4C96-6106-63BE-0AF0-EE6D9655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76732-D619-F4D0-EE3F-73092EBCA4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문장 왼쪽부터 오른쪽으로 </a:t>
            </a:r>
            <a:r>
              <a:rPr lang="ko-KR" altLang="en-US" dirty="0" err="1"/>
              <a:t>일방향</a:t>
            </a:r>
            <a:r>
              <a:rPr lang="ko-KR" altLang="en-US" dirty="0"/>
              <a:t> 성격을 가짐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트랜스포머에서 </a:t>
            </a:r>
            <a:r>
              <a:rPr lang="ko-KR" altLang="en-US" dirty="0" err="1"/>
              <a:t>디코더만</a:t>
            </a:r>
            <a:r>
              <a:rPr lang="ko-KR" altLang="en-US" dirty="0"/>
              <a:t> 사용하고 인코더에서 보내는</a:t>
            </a:r>
            <a:br>
              <a:rPr lang="en-US" altLang="ko-KR" dirty="0"/>
            </a:br>
            <a:r>
              <a:rPr lang="ko-KR" altLang="en-US" dirty="0"/>
              <a:t>정보를 받는 멀티 헤드 </a:t>
            </a:r>
            <a:r>
              <a:rPr lang="ko-KR" altLang="en-US" dirty="0" err="1"/>
              <a:t>어텐션을</a:t>
            </a:r>
            <a:r>
              <a:rPr lang="ko-KR" altLang="en-US" dirty="0"/>
              <a:t> 사용하지 않음</a:t>
            </a:r>
          </a:p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E48FAA-D5EA-006E-DE79-2A2C6F639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470" y="1857870"/>
            <a:ext cx="4725059" cy="4286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B53053-0AEC-8A11-94B0-6F067DD7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71" y="4609667"/>
            <a:ext cx="5411896" cy="15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8F355-5D62-4281-98D8-F7D263D1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업스트림</a:t>
            </a:r>
            <a:r>
              <a:rPr lang="en-US" altLang="ko-KR" baseline="30000" dirty="0"/>
              <a:t>upstream</a:t>
            </a:r>
            <a:r>
              <a:rPr lang="ko-KR" altLang="en-US" dirty="0"/>
              <a:t> 태스크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C9CB2-4D68-D97B-BFE9-501F75CF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지도학습과 대비해서 뉴스</a:t>
            </a:r>
            <a:r>
              <a:rPr lang="en-US" altLang="ko-KR" dirty="0"/>
              <a:t>, </a:t>
            </a:r>
            <a:r>
              <a:rPr lang="ko-KR" altLang="en-US" dirty="0" err="1"/>
              <a:t>웹문서</a:t>
            </a:r>
            <a:r>
              <a:rPr lang="en-US" altLang="ko-KR" dirty="0"/>
              <a:t>, </a:t>
            </a:r>
            <a:r>
              <a:rPr lang="ko-KR" altLang="en-US" dirty="0"/>
              <a:t>백과사전과 같이 쉽게 구할 수 있는 글로 수작업 없이 다량의 학습 데이터를 만들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단어 맞히기</a:t>
            </a:r>
            <a:r>
              <a:rPr lang="en-US" altLang="ko-KR" dirty="0"/>
              <a:t>(GPT)</a:t>
            </a:r>
          </a:p>
          <a:p>
            <a:pPr lvl="1"/>
            <a:r>
              <a:rPr lang="ko-KR" altLang="en-US" dirty="0"/>
              <a:t>티끌 모아 </a:t>
            </a:r>
            <a:r>
              <a:rPr lang="en-US" altLang="ko-KR" dirty="0"/>
              <a:t>[   ]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빈칸 채우기</a:t>
            </a:r>
            <a:r>
              <a:rPr lang="en-US" altLang="ko-KR" dirty="0"/>
              <a:t>(BERT)</a:t>
            </a:r>
          </a:p>
          <a:p>
            <a:pPr lvl="1"/>
            <a:r>
              <a:rPr lang="ko-KR" altLang="en-US" dirty="0"/>
              <a:t>티끌 </a:t>
            </a:r>
            <a:r>
              <a:rPr lang="en-US" altLang="ko-KR" dirty="0"/>
              <a:t>[   ] </a:t>
            </a:r>
            <a:r>
              <a:rPr lang="ko-KR" altLang="en-US" dirty="0"/>
              <a:t>태산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5540B-7F84-0B50-A74C-A66E3547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54" y="3017013"/>
            <a:ext cx="6022246" cy="984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0F22BF-3FC1-CB68-27D1-420B489A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84" y="4422285"/>
            <a:ext cx="5951530" cy="8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F4C96-6106-63BE-0AF0-EE6D9655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76732-D619-F4D0-EE3F-73092EBCA4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마스크 언어 </a:t>
            </a:r>
            <a:r>
              <a:rPr lang="ko-KR" altLang="en-US" dirty="0" err="1"/>
              <a:t>모델으로</a:t>
            </a:r>
            <a:r>
              <a:rPr lang="ko-KR" altLang="en-US" dirty="0"/>
              <a:t> 빈칸 앞뒤 문맥을 모두 파악 할 수 있는 양방향 성격을 가짐</a:t>
            </a:r>
          </a:p>
          <a:p>
            <a:r>
              <a:rPr lang="ko-KR" altLang="en-US" dirty="0" err="1"/>
              <a:t>디코더를</a:t>
            </a:r>
            <a:r>
              <a:rPr lang="ko-KR" altLang="en-US" dirty="0"/>
              <a:t> 제외하고 인코더만 사용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E372C25-7A24-6DB1-A681-FF0DC3A0C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8287" y="2215107"/>
            <a:ext cx="3229426" cy="3572374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9B4B11-87B5-A9BF-4534-821CE4D6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73" y="4434742"/>
            <a:ext cx="4588666" cy="17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8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38A23-EEE3-B236-873B-B700801C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691FA-3599-F132-FDBB-48648EE8B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Vision Transformer</a:t>
            </a:r>
            <a:r>
              <a:rPr lang="ko-KR" altLang="en-US" dirty="0"/>
              <a:t>의 약자로 최초로 트랜스포머를 이미지에 활용한 모델</a:t>
            </a:r>
            <a:endParaRPr lang="en-US" altLang="ko-KR" dirty="0"/>
          </a:p>
          <a:p>
            <a:r>
              <a:rPr lang="ko-KR" altLang="en-US" dirty="0"/>
              <a:t>이미지의 가로 세로를 일정 비율로 나눈 다음 </a:t>
            </a:r>
            <a:r>
              <a:rPr lang="en-US" altLang="ko-KR" dirty="0"/>
              <a:t>2</a:t>
            </a:r>
            <a:r>
              <a:rPr lang="ko-KR" altLang="en-US" dirty="0"/>
              <a:t>차원 이미지를 </a:t>
            </a:r>
            <a:r>
              <a:rPr lang="en-US" altLang="ko-KR" dirty="0"/>
              <a:t>1</a:t>
            </a:r>
            <a:r>
              <a:rPr lang="ko-KR" altLang="en-US" dirty="0"/>
              <a:t>차원 벡터로 변환</a:t>
            </a:r>
            <a:r>
              <a:rPr lang="en-US" altLang="ko-KR" dirty="0"/>
              <a:t>, MLP </a:t>
            </a:r>
            <a:r>
              <a:rPr lang="ko-KR" altLang="en-US" dirty="0"/>
              <a:t>모델을 이용해 픽셀에 </a:t>
            </a:r>
            <a:r>
              <a:rPr lang="ko-KR" altLang="en-US" dirty="0" err="1"/>
              <a:t>임베딩</a:t>
            </a:r>
            <a:r>
              <a:rPr lang="ko-KR" altLang="en-US" dirty="0"/>
              <a:t> 정보를 부여하고 트랜스포머 인코더로 모델 </a:t>
            </a:r>
            <a:r>
              <a:rPr lang="ko-KR" altLang="en-US" dirty="0" err="1"/>
              <a:t>예측값</a:t>
            </a:r>
            <a:r>
              <a:rPr lang="ko-KR" altLang="en-US" dirty="0"/>
              <a:t> 출력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30DDACC-C081-DFB1-F37E-C0358E2A2E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2391" y="2396107"/>
            <a:ext cx="4601217" cy="3210373"/>
          </a:xfrm>
        </p:spPr>
      </p:pic>
    </p:spTree>
    <p:extLst>
      <p:ext uri="{BB962C8B-B14F-4D97-AF65-F5344CB8AC3E}">
        <p14:creationId xmlns:p14="http://schemas.microsoft.com/office/powerpoint/2010/main" val="227621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BED1-01EE-CCE8-E457-2B4AC800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다운스트림</a:t>
            </a:r>
            <a:r>
              <a:rPr lang="en-US" altLang="ko-KR" baseline="30000" dirty="0"/>
              <a:t>downstream</a:t>
            </a:r>
            <a:r>
              <a:rPr lang="ko-KR" altLang="en-US" dirty="0"/>
              <a:t> 태스크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4052B-B41B-E71C-69D9-D8FD2C03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프리트레인</a:t>
            </a:r>
            <a:r>
              <a:rPr lang="en-US" altLang="ko-KR" baseline="30000" dirty="0"/>
              <a:t>pretrain</a:t>
            </a:r>
            <a:r>
              <a:rPr lang="ko-KR" altLang="en-US" dirty="0"/>
              <a:t>을 마친 모델을 구조</a:t>
            </a:r>
            <a:r>
              <a:rPr lang="en-US" altLang="ko-KR" dirty="0"/>
              <a:t> </a:t>
            </a:r>
            <a:r>
              <a:rPr lang="ko-KR" altLang="en-US" dirty="0"/>
              <a:t>변경 없이 그대로 사용하거나 태스크 모듈을 덧붙여서 수행</a:t>
            </a:r>
            <a:endParaRPr lang="en-US" altLang="ko-KR" baseline="30000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다운스트림</a:t>
            </a:r>
            <a:r>
              <a:rPr lang="ko-KR" altLang="en-US" dirty="0"/>
              <a:t> 태스크 종류</a:t>
            </a:r>
            <a:endParaRPr lang="en-US" altLang="ko-KR" dirty="0"/>
          </a:p>
          <a:p>
            <a:pPr lvl="1"/>
            <a:r>
              <a:rPr lang="ko-KR" altLang="en-US" dirty="0"/>
              <a:t>문서 분류 </a:t>
            </a:r>
            <a:r>
              <a:rPr lang="en-US" altLang="ko-KR" dirty="0"/>
              <a:t>: 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endParaRPr lang="en-US" altLang="ko-KR" dirty="0"/>
          </a:p>
          <a:p>
            <a:pPr lvl="1"/>
            <a:r>
              <a:rPr lang="ko-KR" altLang="en-US" dirty="0"/>
              <a:t>자연어 추론 </a:t>
            </a:r>
            <a:r>
              <a:rPr lang="en-US" altLang="ko-KR" dirty="0"/>
              <a:t>: </a:t>
            </a:r>
            <a:r>
              <a:rPr lang="ko-KR" altLang="en-US" dirty="0"/>
              <a:t>참</a:t>
            </a:r>
            <a:r>
              <a:rPr lang="en-US" altLang="ko-KR" dirty="0"/>
              <a:t>/</a:t>
            </a:r>
            <a:r>
              <a:rPr lang="ko-KR" altLang="en-US" dirty="0"/>
              <a:t>거짓</a:t>
            </a:r>
            <a:r>
              <a:rPr lang="en-US" altLang="ko-KR" dirty="0"/>
              <a:t>/</a:t>
            </a:r>
            <a:r>
              <a:rPr lang="ko-KR" altLang="en-US" dirty="0"/>
              <a:t>중립</a:t>
            </a:r>
            <a:endParaRPr lang="en-US" altLang="ko-KR" dirty="0"/>
          </a:p>
          <a:p>
            <a:pPr lvl="1"/>
            <a:r>
              <a:rPr lang="ko-KR" altLang="en-US" dirty="0" err="1"/>
              <a:t>개체명</a:t>
            </a:r>
            <a:r>
              <a:rPr lang="ko-KR" altLang="en-US" dirty="0"/>
              <a:t> 인식 </a:t>
            </a:r>
            <a:r>
              <a:rPr lang="en-US" altLang="ko-KR" dirty="0"/>
              <a:t>: </a:t>
            </a:r>
            <a:r>
              <a:rPr lang="ko-KR" altLang="en-US" dirty="0"/>
              <a:t>기관명</a:t>
            </a:r>
            <a:r>
              <a:rPr lang="en-US" altLang="ko-KR" dirty="0"/>
              <a:t>, </a:t>
            </a:r>
            <a:r>
              <a:rPr lang="ko-KR" altLang="en-US" dirty="0"/>
              <a:t>인명</a:t>
            </a:r>
            <a:r>
              <a:rPr lang="en-US" altLang="ko-KR" dirty="0"/>
              <a:t>, </a:t>
            </a:r>
            <a:r>
              <a:rPr lang="ko-KR" altLang="en-US" dirty="0"/>
              <a:t>지명 등</a:t>
            </a:r>
            <a:endParaRPr lang="en-US" altLang="ko-KR" dirty="0"/>
          </a:p>
          <a:p>
            <a:pPr lvl="1"/>
            <a:r>
              <a:rPr lang="ko-KR" altLang="en-US" dirty="0"/>
              <a:t>질의응답</a:t>
            </a:r>
            <a:endParaRPr lang="en-US" altLang="ko-KR" dirty="0"/>
          </a:p>
          <a:p>
            <a:pPr lvl="1"/>
            <a:r>
              <a:rPr lang="ko-KR" altLang="en-US" dirty="0"/>
              <a:t>문장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6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7D6A4-A607-8228-6D7D-1B668D5B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다운스트림</a:t>
            </a:r>
            <a:r>
              <a:rPr lang="ko-KR" altLang="en-US" dirty="0"/>
              <a:t> 태스크 학습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6E389-6D44-E062-A1AB-984C6A7A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파인튜닝</a:t>
            </a:r>
            <a:r>
              <a:rPr lang="en-US" altLang="ko-KR" baseline="30000" dirty="0"/>
              <a:t>fine-tuning</a:t>
            </a:r>
          </a:p>
          <a:p>
            <a:pPr lvl="1"/>
            <a:r>
              <a:rPr lang="ko-KR" altLang="en-US" dirty="0" err="1"/>
              <a:t>다운스트림</a:t>
            </a:r>
            <a:r>
              <a:rPr lang="ko-KR" altLang="en-US" dirty="0"/>
              <a:t> 태스크 데이터 전체를 사용하여 모델 전체를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프롬프트 튜닝</a:t>
            </a:r>
            <a:r>
              <a:rPr lang="en-US" altLang="ko-KR" baseline="30000" dirty="0"/>
              <a:t>prompt tuning</a:t>
            </a:r>
          </a:p>
          <a:p>
            <a:pPr lvl="1"/>
            <a:r>
              <a:rPr lang="ko-KR" altLang="en-US" dirty="0" err="1"/>
              <a:t>다운스트림</a:t>
            </a:r>
            <a:r>
              <a:rPr lang="ko-KR" altLang="en-US" dirty="0"/>
              <a:t> 데이터 전체를 사용하고 모델 일부만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인컨텍스트</a:t>
            </a:r>
            <a:r>
              <a:rPr lang="ko-KR" altLang="en-US" dirty="0"/>
              <a:t> 러닝</a:t>
            </a:r>
            <a:r>
              <a:rPr lang="en-US" altLang="ko-KR" baseline="30000" dirty="0"/>
              <a:t>in-context learning</a:t>
            </a:r>
          </a:p>
          <a:p>
            <a:pPr lvl="1"/>
            <a:r>
              <a:rPr lang="ko-KR" altLang="en-US" dirty="0" err="1"/>
              <a:t>다운스트림</a:t>
            </a:r>
            <a:r>
              <a:rPr lang="ko-KR" altLang="en-US" dirty="0"/>
              <a:t> 데이터 일부만 사용하고 모델을 업데이트하지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376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07374-E424-A0D7-D19D-F2965034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인컨텍스트</a:t>
            </a:r>
            <a:r>
              <a:rPr lang="ko-KR" altLang="en-US" dirty="0"/>
              <a:t> 러닝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0078A-0467-A7CE-077B-58BC4D51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제로샷</a:t>
            </a:r>
            <a:r>
              <a:rPr lang="ko-KR" altLang="en-US" dirty="0"/>
              <a:t> 러닝</a:t>
            </a:r>
            <a:r>
              <a:rPr lang="en-US" altLang="ko-KR" baseline="30000" dirty="0"/>
              <a:t>zero-shot learning</a:t>
            </a:r>
          </a:p>
          <a:p>
            <a:pPr lvl="1"/>
            <a:r>
              <a:rPr lang="ko-KR" altLang="en-US" dirty="0" err="1"/>
              <a:t>다운스트림</a:t>
            </a:r>
            <a:r>
              <a:rPr lang="ko-KR" altLang="en-US" dirty="0"/>
              <a:t> 태스크 데이터를 전혀 사용하지 않고 모델이 바로 </a:t>
            </a:r>
            <a:r>
              <a:rPr lang="ko-KR" altLang="en-US" dirty="0" err="1"/>
              <a:t>다운스트림</a:t>
            </a:r>
            <a:r>
              <a:rPr lang="ko-KR" altLang="en-US" dirty="0"/>
              <a:t> 태스크를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원샷</a:t>
            </a:r>
            <a:r>
              <a:rPr lang="ko-KR" altLang="en-US" dirty="0"/>
              <a:t> 러닝</a:t>
            </a:r>
            <a:r>
              <a:rPr lang="en-US" altLang="ko-KR" baseline="30000" dirty="0"/>
              <a:t>one-shot learning</a:t>
            </a:r>
          </a:p>
          <a:p>
            <a:pPr lvl="1"/>
            <a:r>
              <a:rPr lang="ko-KR" altLang="en-US" dirty="0" err="1"/>
              <a:t>다운스트림</a:t>
            </a:r>
            <a:r>
              <a:rPr lang="ko-KR" altLang="en-US" dirty="0"/>
              <a:t> 태스크 데이터를 </a:t>
            </a:r>
            <a:r>
              <a:rPr lang="en-US" altLang="ko-KR" dirty="0"/>
              <a:t>1</a:t>
            </a:r>
            <a:r>
              <a:rPr lang="ko-KR" altLang="en-US" dirty="0"/>
              <a:t>건만 사용하여 </a:t>
            </a:r>
            <a:r>
              <a:rPr lang="ko-KR" altLang="en-US" dirty="0" err="1"/>
              <a:t>다운스트림</a:t>
            </a:r>
            <a:r>
              <a:rPr lang="ko-KR" altLang="en-US" dirty="0"/>
              <a:t> 태스크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퓨샷</a:t>
            </a:r>
            <a:r>
              <a:rPr lang="ko-KR" altLang="en-US" dirty="0"/>
              <a:t> 러닝</a:t>
            </a:r>
            <a:r>
              <a:rPr lang="en-US" altLang="ko-KR" baseline="30000" dirty="0"/>
              <a:t>few-shot learning</a:t>
            </a:r>
          </a:p>
          <a:p>
            <a:pPr lvl="1"/>
            <a:r>
              <a:rPr lang="ko-KR" altLang="en-US" dirty="0" err="1"/>
              <a:t>다운스트림</a:t>
            </a:r>
            <a:r>
              <a:rPr lang="ko-KR" altLang="en-US" dirty="0"/>
              <a:t> 태스크 데이터를 </a:t>
            </a:r>
            <a:r>
              <a:rPr lang="ko-KR" altLang="en-US" dirty="0" err="1"/>
              <a:t>몇건만</a:t>
            </a:r>
            <a:r>
              <a:rPr lang="ko-KR" altLang="en-US" dirty="0"/>
              <a:t> 사용하여 </a:t>
            </a:r>
            <a:r>
              <a:rPr lang="ko-KR" altLang="en-US" dirty="0" err="1"/>
              <a:t>다운스트림</a:t>
            </a:r>
            <a:r>
              <a:rPr lang="ko-KR" altLang="en-US" dirty="0"/>
              <a:t> 태스크 수행</a:t>
            </a:r>
          </a:p>
        </p:txBody>
      </p:sp>
    </p:spTree>
    <p:extLst>
      <p:ext uri="{BB962C8B-B14F-4D97-AF65-F5344CB8AC3E}">
        <p14:creationId xmlns:p14="http://schemas.microsoft.com/office/powerpoint/2010/main" val="21785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CBF96-26D9-BA97-8A8A-9C490EDF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  <a:r>
              <a:rPr lang="en-US" altLang="ko-KR" baseline="30000" dirty="0"/>
              <a:t>tokenization</a:t>
            </a:r>
            <a:endParaRPr lang="ko-KR" altLang="en-US" baseline="30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5F282-C775-85E3-CC0C-657BF5F1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문장을 토큰 시퀀스로 나누는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토큰화의 목적</a:t>
            </a:r>
            <a:endParaRPr lang="en-US" altLang="ko-KR" dirty="0"/>
          </a:p>
          <a:p>
            <a:pPr lvl="1"/>
            <a:r>
              <a:rPr lang="ko-KR" altLang="en-US" dirty="0"/>
              <a:t>데이터의 기본단위는 텍스트 형태의 문장</a:t>
            </a:r>
            <a:endParaRPr lang="en-US" altLang="ko-KR" dirty="0"/>
          </a:p>
          <a:p>
            <a:pPr lvl="1"/>
            <a:r>
              <a:rPr lang="ko-KR" altLang="en-US" dirty="0"/>
              <a:t>트랜스포머 모델은 토큰 시퀀스를 입력 받음</a:t>
            </a:r>
            <a:endParaRPr lang="en-US" altLang="ko-KR" dirty="0"/>
          </a:p>
          <a:p>
            <a:pPr lvl="1"/>
            <a:r>
              <a:rPr lang="ko-KR" altLang="en-US" dirty="0"/>
              <a:t>문장에 토근화를 수행 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85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C241D-C629-55DC-4B24-82110641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단어단위 토큰화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5B43D-8B98-777B-A95B-1F7B5DB4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공백으로 분리</a:t>
            </a:r>
            <a:endParaRPr lang="en-US" altLang="ko-KR" dirty="0"/>
          </a:p>
          <a:p>
            <a:pPr lvl="1"/>
            <a:r>
              <a:rPr lang="ko-KR" altLang="en-US" dirty="0"/>
              <a:t>어휘 집합의 크기가 커지는 문제가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학습된 </a:t>
            </a:r>
            <a:r>
              <a:rPr lang="ko-KR" altLang="en-US" dirty="0" err="1"/>
              <a:t>토크나이저를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 err="1"/>
              <a:t>의미있는</a:t>
            </a:r>
            <a:r>
              <a:rPr lang="ko-KR" altLang="en-US" dirty="0"/>
              <a:t> 단위로 토큰화 해서 어휘 집합이 커지는 것을 다소 막을 수 있음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D1253A-BA62-7860-51CD-E28E3B6D9BDA}"/>
              </a:ext>
            </a:extLst>
          </p:cNvPr>
          <p:cNvSpPr/>
          <p:nvPr/>
        </p:nvSpPr>
        <p:spPr>
          <a:xfrm>
            <a:off x="1306287" y="2883352"/>
            <a:ext cx="2565069" cy="7006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어제 카페 </a:t>
            </a:r>
            <a:r>
              <a:rPr lang="ko-KR" altLang="en-US" dirty="0" err="1"/>
              <a:t>갔었어</a:t>
            </a:r>
            <a:endParaRPr lang="en-US" altLang="ko-KR" dirty="0"/>
          </a:p>
          <a:p>
            <a:r>
              <a:rPr lang="ko-KR" altLang="en-US" dirty="0"/>
              <a:t>어제 카페 갔었는데요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1F8DC7-4912-F277-F818-20124D09BED3}"/>
              </a:ext>
            </a:extLst>
          </p:cNvPr>
          <p:cNvSpPr/>
          <p:nvPr/>
        </p:nvSpPr>
        <p:spPr>
          <a:xfrm>
            <a:off x="5050972" y="2883352"/>
            <a:ext cx="3087583" cy="7006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어제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 err="1"/>
              <a:t>갔었어</a:t>
            </a:r>
            <a:endParaRPr lang="ko-KR" altLang="en-US" dirty="0"/>
          </a:p>
          <a:p>
            <a:r>
              <a:rPr lang="ko-KR" altLang="en-US" dirty="0"/>
              <a:t>어제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갔었는데요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119268-AC84-E394-B674-3B91BD562F0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871356" y="3233675"/>
            <a:ext cx="11796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C2B271-B3D4-E708-B184-6BB6D1D4E54A}"/>
              </a:ext>
            </a:extLst>
          </p:cNvPr>
          <p:cNvSpPr/>
          <p:nvPr/>
        </p:nvSpPr>
        <p:spPr>
          <a:xfrm>
            <a:off x="1306287" y="5075174"/>
            <a:ext cx="2565069" cy="7006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어제 카페 </a:t>
            </a:r>
            <a:r>
              <a:rPr lang="ko-KR" altLang="en-US" dirty="0" err="1"/>
              <a:t>갔었어</a:t>
            </a:r>
            <a:endParaRPr lang="en-US" altLang="ko-KR" dirty="0"/>
          </a:p>
          <a:p>
            <a:r>
              <a:rPr lang="ko-KR" altLang="en-US" dirty="0"/>
              <a:t>어제 카페 갔었는데요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D1418F0-8D18-7CAD-568E-6C2C1F0EEB7B}"/>
              </a:ext>
            </a:extLst>
          </p:cNvPr>
          <p:cNvSpPr/>
          <p:nvPr/>
        </p:nvSpPr>
        <p:spPr>
          <a:xfrm>
            <a:off x="5050972" y="5075174"/>
            <a:ext cx="3087583" cy="7006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어제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 err="1"/>
              <a:t>갔었어</a:t>
            </a:r>
            <a:endParaRPr lang="ko-KR" altLang="en-US" dirty="0"/>
          </a:p>
          <a:p>
            <a:r>
              <a:rPr lang="ko-KR" altLang="en-US" dirty="0"/>
              <a:t>어제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갔었</a:t>
            </a:r>
            <a:r>
              <a:rPr lang="en-US" altLang="ko-KR" dirty="0"/>
              <a:t>, </a:t>
            </a:r>
            <a:r>
              <a:rPr lang="ko-KR" altLang="en-US" dirty="0" err="1"/>
              <a:t>는데요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B39249-1E56-1653-F83A-6437D0D816A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871356" y="5425497"/>
            <a:ext cx="11796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3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C241D-C629-55DC-4B24-82110641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문자단위 토큰화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5B43D-8B98-777B-A95B-1F7B5DB4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기호를 고려해도 어휘 집합은 </a:t>
            </a:r>
            <a:r>
              <a:rPr lang="en-US" altLang="ko-KR" dirty="0"/>
              <a:t>1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개를 넘지 않고 미등록 토큰 문제로부터 자유로움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문자 토큰이 </a:t>
            </a:r>
            <a:r>
              <a:rPr lang="ko-KR" altLang="en-US" dirty="0" err="1"/>
              <a:t>의미있는</a:t>
            </a:r>
            <a:r>
              <a:rPr lang="ko-KR" altLang="en-US" dirty="0"/>
              <a:t> 단위가 되기 어렵고 토큰 시퀀스의 길이가 상대적으로 길어져서 학습이 어렵고 성능이 떨어짐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D1253A-BA62-7860-51CD-E28E3B6D9BDA}"/>
              </a:ext>
            </a:extLst>
          </p:cNvPr>
          <p:cNvSpPr/>
          <p:nvPr/>
        </p:nvSpPr>
        <p:spPr>
          <a:xfrm>
            <a:off x="1306287" y="4581523"/>
            <a:ext cx="2565069" cy="7006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어제 카페 </a:t>
            </a:r>
            <a:r>
              <a:rPr lang="ko-KR" altLang="en-US" dirty="0" err="1"/>
              <a:t>갔었어</a:t>
            </a:r>
            <a:endParaRPr lang="en-US" altLang="ko-KR" dirty="0"/>
          </a:p>
          <a:p>
            <a:r>
              <a:rPr lang="ko-KR" altLang="en-US" dirty="0"/>
              <a:t>어제 카페 갔었는데요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1F8DC7-4912-F277-F818-20124D09BED3}"/>
              </a:ext>
            </a:extLst>
          </p:cNvPr>
          <p:cNvSpPr/>
          <p:nvPr/>
        </p:nvSpPr>
        <p:spPr>
          <a:xfrm>
            <a:off x="5050972" y="4581523"/>
            <a:ext cx="3463636" cy="7006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어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, </a:t>
            </a:r>
            <a:r>
              <a:rPr lang="ko-KR" altLang="en-US" dirty="0"/>
              <a:t>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페</a:t>
            </a:r>
            <a:r>
              <a:rPr lang="en-US" altLang="ko-KR" dirty="0"/>
              <a:t>, </a:t>
            </a:r>
            <a:r>
              <a:rPr lang="ko-KR" altLang="en-US" dirty="0"/>
              <a:t>갔</a:t>
            </a:r>
            <a:r>
              <a:rPr lang="en-US" altLang="ko-KR" dirty="0"/>
              <a:t>, </a:t>
            </a:r>
            <a:r>
              <a:rPr lang="ko-KR" altLang="en-US" dirty="0" err="1"/>
              <a:t>었</a:t>
            </a:r>
            <a:r>
              <a:rPr lang="en-US" altLang="ko-KR" dirty="0"/>
              <a:t>, </a:t>
            </a:r>
            <a:r>
              <a:rPr lang="ko-KR" altLang="en-US" dirty="0"/>
              <a:t>어</a:t>
            </a:r>
            <a:endParaRPr lang="en-US" altLang="ko-KR" dirty="0"/>
          </a:p>
          <a:p>
            <a:r>
              <a:rPr lang="ko-KR" altLang="en-US" dirty="0"/>
              <a:t>어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, </a:t>
            </a:r>
            <a:r>
              <a:rPr lang="ko-KR" altLang="en-US" dirty="0"/>
              <a:t>카</a:t>
            </a:r>
            <a:r>
              <a:rPr lang="en-US" altLang="ko-KR" dirty="0"/>
              <a:t>, </a:t>
            </a:r>
            <a:r>
              <a:rPr lang="ko-KR" altLang="en-US" dirty="0" err="1"/>
              <a:t>페</a:t>
            </a:r>
            <a:r>
              <a:rPr lang="en-US" altLang="ko-KR" dirty="0"/>
              <a:t>, </a:t>
            </a:r>
            <a:r>
              <a:rPr lang="ko-KR" altLang="en-US" dirty="0"/>
              <a:t>갔</a:t>
            </a:r>
            <a:r>
              <a:rPr lang="en-US" altLang="ko-KR" dirty="0"/>
              <a:t>, </a:t>
            </a:r>
            <a:r>
              <a:rPr lang="ko-KR" altLang="en-US" dirty="0" err="1"/>
              <a:t>었</a:t>
            </a:r>
            <a:r>
              <a:rPr lang="en-US" altLang="ko-KR" dirty="0"/>
              <a:t>,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데</a:t>
            </a:r>
            <a:r>
              <a:rPr lang="en-US" altLang="ko-KR" dirty="0"/>
              <a:t>, </a:t>
            </a:r>
            <a:r>
              <a:rPr lang="ko-KR" altLang="en-US" dirty="0"/>
              <a:t>요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119268-AC84-E394-B674-3B91BD562F0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871356" y="4931846"/>
            <a:ext cx="11796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9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1209</Words>
  <Application>Microsoft Office PowerPoint</Application>
  <PresentationFormat>와이드스크린</PresentationFormat>
  <Paragraphs>184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트랜스포머, GPT, BERT, ViT 알아보기</vt:lpstr>
      <vt:lpstr>트랜스퍼 러닝transfer learning</vt:lpstr>
      <vt:lpstr>업스트림upstream 태스크</vt:lpstr>
      <vt:lpstr>다운스트림downstream 태스크</vt:lpstr>
      <vt:lpstr>다운스트림 태스크 학습 방식</vt:lpstr>
      <vt:lpstr>인컨텍스트 러닝 방식</vt:lpstr>
      <vt:lpstr>토큰화tokenization</vt:lpstr>
      <vt:lpstr>단어단위 토큰화</vt:lpstr>
      <vt:lpstr>문자단위 토큰화</vt:lpstr>
      <vt:lpstr>서브워드 단위 토큰화</vt:lpstr>
      <vt:lpstr>BPE</vt:lpstr>
      <vt:lpstr>워드피스</vt:lpstr>
      <vt:lpstr>언어 모델language model</vt:lpstr>
      <vt:lpstr>단방향 언어 모델</vt:lpstr>
      <vt:lpstr>마스크 언어모델masked language model</vt:lpstr>
      <vt:lpstr>스킵-그램 모델skip-gram model</vt:lpstr>
      <vt:lpstr>트랜스포머</vt:lpstr>
      <vt:lpstr>시퀀스-투-시퀀스sequence-to-sequence</vt:lpstr>
      <vt:lpstr>인코더와 디코더</vt:lpstr>
      <vt:lpstr>모델 학습과 인퍼런스</vt:lpstr>
      <vt:lpstr>트랜스모머 블록</vt:lpstr>
      <vt:lpstr>셀프 어텐션</vt:lpstr>
      <vt:lpstr>특징 및 장점</vt:lpstr>
      <vt:lpstr>멀티 헤드 셀프 어텐션</vt:lpstr>
      <vt:lpstr>어텐션 중요도 계산</vt:lpstr>
      <vt:lpstr>피드포워드 뉴럴 네트워크</vt:lpstr>
      <vt:lpstr>잔차 연결</vt:lpstr>
      <vt:lpstr>레이어 정규화</vt:lpstr>
      <vt:lpstr>GPT의 특징</vt:lpstr>
      <vt:lpstr>BERT의 특징</vt:lpstr>
      <vt:lpstr>ViT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간단한 신경망 만들기</dc:title>
  <dc:creator>동우</dc:creator>
  <cp:lastModifiedBy>동우</cp:lastModifiedBy>
  <cp:revision>74</cp:revision>
  <dcterms:created xsi:type="dcterms:W3CDTF">2023-06-16T10:47:40Z</dcterms:created>
  <dcterms:modified xsi:type="dcterms:W3CDTF">2023-07-27T12:53:18Z</dcterms:modified>
</cp:coreProperties>
</file>