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5" r:id="rId5"/>
    <p:sldId id="266" r:id="rId6"/>
    <p:sldId id="267" r:id="rId7"/>
    <p:sldId id="259" r:id="rId8"/>
    <p:sldId id="261" r:id="rId9"/>
    <p:sldId id="260" r:id="rId10"/>
    <p:sldId id="262" r:id="rId11"/>
    <p:sldId id="263" r:id="rId12"/>
    <p:sldId id="264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577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699" autoAdjust="0"/>
  </p:normalViewPr>
  <p:slideViewPr>
    <p:cSldViewPr snapToGrid="0" showGuides="1">
      <p:cViewPr varScale="1">
        <p:scale>
          <a:sx n="60" d="100"/>
          <a:sy n="60" d="100"/>
        </p:scale>
        <p:origin x="78" y="55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BE618-886B-41C7-9DDF-65400C18320F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440E3-1E25-46B2-9A40-804430155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91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yoojinjangjang/Kubernetes-Ingres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kimjingo.tistory.com/163" TargetMode="External"/><Relationship Id="rId5" Type="http://schemas.openxmlformats.org/officeDocument/2006/relationships/hyperlink" Target="https://twofootdog.tistory.com/23" TargetMode="External"/><Relationship Id="rId4" Type="http://schemas.openxmlformats.org/officeDocument/2006/relationships/hyperlink" Target="https://ikcoo.tistory.com/16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lo.io/topics/api-gateway/open-systems-interconnection-osi/" TargetMode="External"/><Relationship Id="rId7" Type="http://schemas.openxmlformats.org/officeDocument/2006/relationships/hyperlink" Target="https://www.plixer.com/blog/network-layers-explained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yoon001.tistory.com/91" TargetMode="External"/><Relationship Id="rId5" Type="http://schemas.openxmlformats.org/officeDocument/2006/relationships/hyperlink" Target="https://www.fortinet.com/resources/cyberglossary/osi-model" TargetMode="External"/><Relationship Id="rId4" Type="http://schemas.openxmlformats.org/officeDocument/2006/relationships/hyperlink" Target="https://gcore.com/learning/what-is-osi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.kakaopay.com/post/jack-k8s-internals-part-2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eongjin.me/kubernetes-pods/" TargetMode="External"/><Relationship Id="rId5" Type="http://schemas.openxmlformats.org/officeDocument/2006/relationships/hyperlink" Target="https://jake-seo-dev.tistory.com/734" TargetMode="External"/><Relationship Id="rId4" Type="http://schemas.openxmlformats.org/officeDocument/2006/relationships/hyperlink" Target="https://kubernetes.io/ko/docs/concepts/overview/components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고대 그리스어로 배의 조타수를 의미한다고 함</a:t>
            </a:r>
            <a:r>
              <a:rPr lang="en-US" altLang="ko-KR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첫글자인 </a:t>
            </a:r>
            <a:r>
              <a:rPr lang="en-US" altLang="ko-KR" dirty="0" smtClean="0"/>
              <a:t>K</a:t>
            </a:r>
            <a:r>
              <a:rPr lang="ko-KR" altLang="en-US" dirty="0" smtClean="0"/>
              <a:t>와 마지막 글자인 </a:t>
            </a:r>
            <a:r>
              <a:rPr lang="en-US" altLang="ko-KR" dirty="0" smtClean="0"/>
              <a:t>s </a:t>
            </a:r>
            <a:r>
              <a:rPr lang="ko-KR" altLang="en-US" dirty="0" smtClean="0"/>
              <a:t>사이 </a:t>
            </a:r>
            <a:r>
              <a:rPr lang="en-US" altLang="ko-KR" dirty="0" smtClean="0"/>
              <a:t>8</a:t>
            </a:r>
            <a:r>
              <a:rPr lang="ko-KR" altLang="en-US" dirty="0" smtClean="0"/>
              <a:t>자가 있어서 </a:t>
            </a:r>
            <a:r>
              <a:rPr lang="en-US" altLang="ko-KR" dirty="0" smtClean="0"/>
              <a:t>K8s</a:t>
            </a:r>
            <a:r>
              <a:rPr lang="ko-KR" altLang="en-US" dirty="0" smtClean="0"/>
              <a:t>로도 불림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구글의 사내프로젝트로 </a:t>
            </a:r>
            <a:r>
              <a:rPr lang="en-US" altLang="ko-KR" dirty="0" smtClean="0"/>
              <a:t>2014</a:t>
            </a:r>
            <a:r>
              <a:rPr lang="ko-KR" altLang="en-US" dirty="0" smtClean="0"/>
              <a:t>년에 발표로 수천개에서 수백만개의 작업을 싫행 관리하는 시스템이며</a:t>
            </a:r>
            <a:r>
              <a:rPr lang="en-US" altLang="ko-KR" dirty="0" smtClean="0"/>
              <a:t>, 2015</a:t>
            </a:r>
            <a:r>
              <a:rPr lang="ko-KR" altLang="en-US" dirty="0" smtClean="0"/>
              <a:t>년에는 쿠버네티스 </a:t>
            </a:r>
            <a:r>
              <a:rPr lang="en-US" altLang="ko-KR" dirty="0" smtClean="0"/>
              <a:t>1.0</a:t>
            </a:r>
            <a:r>
              <a:rPr lang="ko-KR" altLang="en-US" dirty="0" smtClean="0"/>
              <a:t>버전 발표</a:t>
            </a:r>
            <a:r>
              <a:rPr lang="en-US" altLang="ko-KR" dirty="0" smtClean="0"/>
              <a:t>, 2016</a:t>
            </a:r>
            <a:r>
              <a:rPr lang="ko-KR" altLang="en-US" dirty="0" smtClean="0"/>
              <a:t>년에는 쿠버네티스 패키지 관리 프로그램인 </a:t>
            </a:r>
            <a:r>
              <a:rPr lang="en-US" altLang="ko-KR" dirty="0" smtClean="0"/>
              <a:t>helm</a:t>
            </a:r>
            <a:r>
              <a:rPr lang="ko-KR" altLang="en-US" dirty="0" smtClean="0"/>
              <a:t>이 발표 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실습에서 사용예정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440E3-1E25-46B2-9A40-804430155DD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245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레플리카셋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파드의 복제를 관리하며 클라이언트가 요구하는 복제본 갯수만큼 파드를 복제하고 모니터링</a:t>
            </a:r>
            <a:r>
              <a:rPr lang="en-US" altLang="ko-KR" dirty="0" smtClean="0"/>
              <a:t>/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디플로이먼트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애플리케이션의 배포와 스케일링을 관리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스테이트풀셋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파드사이에서 순서와 고유성이 보장되어야 하는 경우 사용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데몬셋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쿠버네티스를 구성하는 모든 파드가 파드의 복사본을 실행하도록</a:t>
            </a:r>
            <a:r>
              <a:rPr lang="ko-KR" altLang="en-US" baseline="0" dirty="0" smtClean="0"/>
              <a:t> 함</a:t>
            </a:r>
            <a:endParaRPr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 smtClean="0"/>
              <a:t>Job / </a:t>
            </a:r>
            <a:r>
              <a:rPr lang="en-US" altLang="ko-KR" dirty="0" err="1" smtClean="0"/>
              <a:t>CronJob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작업이 정상적으로 완료되고 종료되도록 담당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크론잡은 리눅스에서의 </a:t>
            </a:r>
            <a:r>
              <a:rPr lang="en-US" altLang="ko-KR" dirty="0" err="1" smtClean="0"/>
              <a:t>crontab</a:t>
            </a:r>
            <a:r>
              <a:rPr lang="ko-KR" altLang="en-US" dirty="0" smtClean="0"/>
              <a:t>과 같이 반복되는 배치잡을 관리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440E3-1E25-46B2-9A40-804430155DD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20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baseline="0" dirty="0" smtClean="0"/>
              <a:t>인그레스를 이용하면 쿠베 내부에 존재하는 서비스를 </a:t>
            </a:r>
            <a:r>
              <a:rPr lang="en-US" altLang="ko-KR" baseline="0" dirty="0" smtClean="0"/>
              <a:t>HTTP/HTTPS </a:t>
            </a:r>
            <a:r>
              <a:rPr lang="ko-KR" altLang="en-US" baseline="0" dirty="0" smtClean="0"/>
              <a:t>루트를 클러스터 외부로 라우팅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쿠버네티스의 </a:t>
            </a:r>
            <a:r>
              <a:rPr lang="ko-KR" altLang="en-US" dirty="0" smtClean="0"/>
              <a:t>서비스를 이용하면 파드를 여러개 묶어서 클러스터 외부로 노출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이미 실행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중인 파드를 외부로 노출시키기위해 파드 내부를 수정할 필요 없음</a:t>
            </a:r>
            <a:r>
              <a:rPr lang="en-US" altLang="ko-KR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컨테이너 </a:t>
            </a:r>
            <a:r>
              <a:rPr lang="ko-KR" altLang="en-US" baseline="0" dirty="0" smtClean="0"/>
              <a:t>내부에 존재하는 파일은 수명이 짧으므로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쿠베 스토리지를 활용하여 파드의 상태와 상관없이 파일을 보관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440E3-1E25-46B2-9A40-804430155DD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85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Ingress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클러스터 외부에서 내부 서비스로의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HTTP/HTTPS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요청을 관리하는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오브젝트입니다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주요 기능외부에서 접근 가능한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제공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트래픽 로드밸런싱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,SSL/TLS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인증서 처리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도메인 기반 가상 호스팅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,Path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 라우팅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4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구성 요소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Ingress Resource: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라우팅 규칙을 정의하는 쿠버네티스 오브젝트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Ingress Controller: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 규칙을 구현하는 컨트롤러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-ingress)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5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작동 방식외부 사용자가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Ingress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LoadBalancer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접속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Ingress Controller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요청을 수신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정의된 규칙에 따라 적절한 서비스로 트래픽 라우팅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6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L4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레벨에서 동작하는 반면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Ingress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L7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레벨에서 동작하여 더 세밀한 트래픽 제어가 가능합니다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440E3-1E25-46B2-9A40-804430155DD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60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파드들에 대한 단일 접근 지점을 제공하는 추상화 계층입니다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주요 특징파드들의 논리적 집합에 대한 단일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이름 제공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파드에 대한 로드밸런싱 수행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IP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클러스터 내부에서 안정적으로 유지됨</a:t>
            </a:r>
          </a:p>
          <a:p>
            <a:endParaRPr lang="en-US" altLang="ko-KR" dirty="0" smtClean="0"/>
          </a:p>
          <a:p>
            <a:r>
              <a:rPr lang="en-US" altLang="ko-KR" dirty="0" err="1" smtClean="0">
                <a:effectLst/>
              </a:rPr>
              <a:t>ClusterIP</a:t>
            </a:r>
            <a:r>
              <a:rPr lang="en-US" altLang="ko-KR" dirty="0" smtClean="0">
                <a:effectLst/>
              </a:rPr>
              <a:t> : </a:t>
            </a:r>
            <a:r>
              <a:rPr lang="ko-KR" altLang="en-US" dirty="0" smtClean="0">
                <a:effectLst/>
              </a:rPr>
              <a:t>클러스터 내부에서만 접근 가능한 가상 </a:t>
            </a:r>
            <a:r>
              <a:rPr lang="en-US" altLang="ko-KR" dirty="0" smtClean="0">
                <a:effectLst/>
              </a:rPr>
              <a:t>IP </a:t>
            </a:r>
            <a:r>
              <a:rPr lang="ko-KR" altLang="en-US" dirty="0" smtClean="0">
                <a:effectLst/>
              </a:rPr>
              <a:t>할당</a:t>
            </a:r>
            <a:endParaRPr lang="en-US" altLang="ko-KR" dirty="0" smtClean="0">
              <a:effectLst/>
            </a:endParaRPr>
          </a:p>
          <a:p>
            <a:r>
              <a:rPr lang="en-US" altLang="ko-KR" dirty="0" err="1" smtClean="0">
                <a:effectLst/>
              </a:rPr>
              <a:t>NodePort</a:t>
            </a:r>
            <a:r>
              <a:rPr lang="en-US" altLang="ko-KR" dirty="0" smtClean="0">
                <a:effectLst/>
              </a:rPr>
              <a:t>: </a:t>
            </a:r>
            <a:r>
              <a:rPr lang="ko-KR" altLang="en-US" dirty="0" smtClean="0">
                <a:effectLst/>
              </a:rPr>
              <a:t>모든 노드의 특정 포트를 개방하여 외부 접근 허용</a:t>
            </a:r>
            <a:endParaRPr lang="en-US" altLang="ko-KR" dirty="0" smtClean="0">
              <a:effectLst/>
            </a:endParaRPr>
          </a:p>
          <a:p>
            <a:r>
              <a:rPr lang="en-US" altLang="ko-KR" dirty="0" err="1" smtClean="0">
                <a:effectLst/>
              </a:rPr>
              <a:t>LoadBalancer</a:t>
            </a:r>
            <a:r>
              <a:rPr lang="en-US" altLang="ko-KR" dirty="0" smtClean="0">
                <a:effectLst/>
              </a:rPr>
              <a:t>: </a:t>
            </a:r>
            <a:r>
              <a:rPr lang="ko-KR" altLang="en-US" dirty="0" smtClean="0">
                <a:effectLst/>
              </a:rPr>
              <a:t>클라우드 제공자의 로드밸런서를 할당</a:t>
            </a:r>
            <a:endParaRPr lang="en-US" altLang="ko-KR" dirty="0" smtClean="0">
              <a:effectLst/>
            </a:endParaRPr>
          </a:p>
          <a:p>
            <a:r>
              <a:rPr lang="en-US" altLang="ko-KR" dirty="0" err="1" smtClean="0">
                <a:effectLst/>
              </a:rPr>
              <a:t>ExternalName</a:t>
            </a:r>
            <a:r>
              <a:rPr lang="en-US" altLang="ko-KR" dirty="0" smtClean="0">
                <a:effectLst/>
              </a:rPr>
              <a:t>:</a:t>
            </a:r>
            <a:r>
              <a:rPr lang="ko-KR" altLang="en-US" dirty="0" smtClean="0">
                <a:effectLst/>
              </a:rPr>
              <a:t>외부 서비스를 쿠버네티스 내부에서 호출할 때 사용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440E3-1E25-46B2-9A40-804430155DD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856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L1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물리 계층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(Physical Layer)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 데이터를 전기 신호로 변환하여 전송하는 계층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케이블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리피터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허브 등의 물리적 장비가 동작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비트 단위로 전송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단순히 데이터를 전달만 하며 어떤 데이터인지는 관여하지 않음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1</a:t>
            </a: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L2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링크 계층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(Data Link Layer)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노드 간 신뢰성 있는 데이터 전송을 담당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주소를 통해 통신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스위치가 이 계층에서 작동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개의 부계층으로 구성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:MAC(Media Access Control):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매체 접근 제어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LLC(Logical Link Control):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흐름 제어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오류 제어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2</a:t>
            </a: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L3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 계층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(Network Layer)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주소를 기반으로 패킷의 라우팅을 담당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서로 다른 네트워크 간의 통신을 가능하게 함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라우터가 이 계층에서 동작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최적의 경로를 선택하여 데이터 전송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5"/>
            </a:endParaRP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L4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전송 계층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(Transport Layer)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종단간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(End-to-End)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통신을 제어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TCP/UDP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프로토콜이 동작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포트 번호를 사용하여 애플리케이션 식별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데이터의 신뢰성 있는 전송을 보장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6"/>
            </a:endParaRP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L7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응용 계층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(Application Layer)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사용자와 가장 가까운 계층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HTTP, FTP, SMTP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등의 프로토콜 사용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 응용 프로그램들이 동작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 인터페이스 제공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440E3-1E25-46B2-9A40-804430155DD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306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다수의 서버에서 한번에 관리 가능</a:t>
            </a:r>
            <a:endParaRPr lang="en-US" altLang="ko-KR" dirty="0" smtClean="0"/>
          </a:p>
          <a:p>
            <a:r>
              <a:rPr lang="ko-KR" altLang="en-US" dirty="0" smtClean="0"/>
              <a:t>대응할때도 한번에 대응 가능</a:t>
            </a:r>
            <a:endParaRPr lang="en-US" altLang="ko-KR" dirty="0" smtClean="0"/>
          </a:p>
          <a:p>
            <a:r>
              <a:rPr lang="ko-KR" altLang="en-US" dirty="0" smtClean="0"/>
              <a:t>여러개의 컨테이너를 쉽게 생성하고 관리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440E3-1E25-46B2-9A40-804430155DD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284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DevOps </a:t>
            </a:r>
            <a:r>
              <a:rPr lang="ko-KR" altLang="en-US" dirty="0" smtClean="0"/>
              <a:t>효율성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- 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빌드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,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테스트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,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배포를 동일한 환경에서 수행 가능</a:t>
            </a:r>
            <a:endParaRPr lang="en-US" altLang="ko-KR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</a:endParaRPr>
          </a:p>
          <a:p>
            <a:endParaRPr lang="en-US" altLang="ko-KR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</a:endParaRPr>
          </a:p>
          <a:p>
            <a:r>
              <a:rPr lang="ko-KR" altLang="en-US" dirty="0" smtClean="0"/>
              <a:t>비용 효율 성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-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리소스를 최적화하여 인프라 비용 절감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/>
            </a:r>
            <a:b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</a:b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-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오픈소스로 제공되어 자체 비용 없음</a:t>
            </a:r>
            <a:endParaRPr lang="en-US" altLang="ko-KR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440E3-1E25-46B2-9A40-804430155DD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827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자동복구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컨테이너 장노드애 발생 시 자동 재시작 및 교체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노드 장애시 영향 받은 컨테이너는 정상노드로 자동 이전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로드 밸런서 내장되어 있어서 트래픽 분산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DNS </a:t>
            </a:r>
            <a:r>
              <a:rPr lang="ko-KR" altLang="en-US" dirty="0" smtClean="0"/>
              <a:t>기반 서비스 디스커버리로 컨테이너간 원활한 통신 지원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440E3-1E25-46B2-9A40-804430155DD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783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자동 스케일링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- CPU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사용률 등에 기반하여 자동으로 컨테이너 수 조정</a:t>
            </a:r>
            <a:endParaRPr lang="en-US" altLang="ko-KR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</a:endParaRPr>
          </a:p>
          <a:p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-</a:t>
            </a:r>
            <a:r>
              <a:rPr lang="en-US" altLang="ko-KR" baseline="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 </a:t>
            </a:r>
            <a:r>
              <a:rPr lang="ko-KR" altLang="en-US" baseline="0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수평적 확장이 용이하여 트래픽 증가에 효과적 대응</a:t>
            </a:r>
            <a:endParaRPr lang="en-US" altLang="ko-KR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</a:endParaRPr>
          </a:p>
          <a:p>
            <a:r>
              <a:rPr lang="ko-KR" altLang="en-US" dirty="0" smtClean="0"/>
              <a:t>유연한 배포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-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단일 노드부터 수천개의 노드까지 다양한 규모로 운영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/>
            </a:r>
            <a:b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</a:b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-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클라우드 환경과 온프레미즈 환경 모두 일괄 동장</a:t>
            </a:r>
            <a:endParaRPr lang="en-US" altLang="ko-KR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440E3-1E25-46B2-9A40-804430155DD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994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개발자는 주로 마스터노드와 통신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사용자는 인터넷을 통해 워커노드와 통신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dirty="0" smtClean="0"/>
              <a:t>-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마스터노드와 워커노드간의 유기적 통신이 중요한데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이를 위해 </a:t>
            </a:r>
            <a:r>
              <a:rPr lang="en-US" altLang="ko-KR" baseline="0" dirty="0" smtClean="0"/>
              <a:t>CNI</a:t>
            </a:r>
            <a:r>
              <a:rPr lang="ko-KR" altLang="en-US" baseline="0" dirty="0" smtClean="0"/>
              <a:t>라는 개념 사용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컨테이너간의 인터페이스 의미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대표적 플러그인으로 </a:t>
            </a:r>
            <a:r>
              <a:rPr lang="en-US" altLang="ko-KR" baseline="0" dirty="0" smtClean="0"/>
              <a:t>Flannel, calico </a:t>
            </a:r>
            <a:r>
              <a:rPr lang="ko-KR" altLang="en-US" baseline="0" dirty="0" smtClean="0"/>
              <a:t>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이책에서는 </a:t>
            </a:r>
            <a:r>
              <a:rPr lang="en-US" altLang="ko-KR" baseline="0" dirty="0" err="1" smtClean="0"/>
              <a:t>calicp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사용예정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440E3-1E25-46B2-9A40-804430155DD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338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쿠버네티스 클러스터는 크게보면 </a:t>
            </a:r>
            <a:endParaRPr lang="en-US" altLang="ko-KR" dirty="0" smtClean="0"/>
          </a:p>
          <a:p>
            <a:r>
              <a:rPr lang="ko-KR" altLang="en-US" dirty="0" smtClean="0"/>
              <a:t>왼쪽의 마스터노드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오른쪽의 워커노드로 구성되어 있고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개발자는 마스터노드를 통해 쿠버네티스를 컨트롤하여 컨트롤플레인이라고도 불립니다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사용자가 워커노드를 통해 서비스를 불편 없이 이용하게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440E3-1E25-46B2-9A40-804430155DD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809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dirty="0" err="1" smtClean="0"/>
              <a:t>Api</a:t>
            </a:r>
            <a:r>
              <a:rPr lang="ko-KR" altLang="en-US" dirty="0" smtClean="0"/>
              <a:t>서버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쿠버네티스 작업은 </a:t>
            </a:r>
            <a:r>
              <a:rPr lang="en-US" altLang="ko-KR" dirty="0" err="1" smtClean="0"/>
              <a:t>kubectl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명령어를 통해 마스터 노드의 </a:t>
            </a:r>
            <a:r>
              <a:rPr lang="en-US" altLang="ko-KR" dirty="0" err="1" smtClean="0"/>
              <a:t>kude-apiserver</a:t>
            </a:r>
            <a:r>
              <a:rPr lang="ko-KR" altLang="en-US" dirty="0" smtClean="0"/>
              <a:t>에게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요청을 보내며 이뤄짐</a:t>
            </a:r>
            <a:r>
              <a:rPr lang="en-US" altLang="ko-KR" dirty="0" smtClean="0"/>
              <a:t>. API</a:t>
            </a:r>
            <a:r>
              <a:rPr lang="ko-KR" altLang="en-US" dirty="0" smtClean="0"/>
              <a:t>서버는 컨트롤플레인에서의 </a:t>
            </a:r>
            <a:r>
              <a:rPr lang="en-US" altLang="ko-KR" dirty="0" smtClean="0"/>
              <a:t>Frontend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역할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etcd : </a:t>
            </a:r>
            <a:r>
              <a:rPr lang="ko-KR" altLang="en-US" baseline="0" dirty="0" smtClean="0"/>
              <a:t>쿠버네티스 클러스터에 존재하는 모든 데이터를 저장하는 </a:t>
            </a:r>
            <a:r>
              <a:rPr lang="en-US" altLang="ko-KR" baseline="0" dirty="0" smtClean="0"/>
              <a:t>key-value </a:t>
            </a:r>
            <a:r>
              <a:rPr lang="ko-KR" altLang="en-US" baseline="0" dirty="0" smtClean="0"/>
              <a:t>저장소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스케줄러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새롭게 생성되는 </a:t>
            </a:r>
            <a:r>
              <a:rPr lang="en-US" altLang="ko-KR" baseline="0" dirty="0" smtClean="0"/>
              <a:t>pod</a:t>
            </a:r>
            <a:r>
              <a:rPr lang="ko-KR" altLang="en-US" baseline="0" dirty="0" smtClean="0"/>
              <a:t>를 어느 노드에 실행시킬지 정하는 역할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컨트롤러 매니저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쿠버네티스 리소스 관리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제어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클러스터 상태를 모니터링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baseline="0" dirty="0" smtClean="0"/>
              <a:t>컨트롤러에는 </a:t>
            </a:r>
            <a:r>
              <a:rPr lang="en-US" altLang="ko-KR" baseline="0" dirty="0" smtClean="0"/>
              <a:t>Deployment controller, Service controller. </a:t>
            </a:r>
            <a:r>
              <a:rPr lang="en-US" altLang="ko-KR" baseline="0" dirty="0" err="1" smtClean="0"/>
              <a:t>ReplicaSet</a:t>
            </a:r>
            <a:r>
              <a:rPr lang="en-US" altLang="ko-KR" baseline="0" dirty="0" smtClean="0"/>
              <a:t> controller </a:t>
            </a:r>
            <a:r>
              <a:rPr lang="ko-KR" altLang="en-US" baseline="0" dirty="0" smtClean="0"/>
              <a:t>등이 있음</a:t>
            </a:r>
            <a:endParaRPr lang="en-US" altLang="ko-KR" baseline="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440E3-1E25-46B2-9A40-804430155DD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540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 smtClean="0">
                <a:effectLst/>
                <a:latin typeface="__fkGroteskNeue_598ab8"/>
              </a:rPr>
              <a:t>쿠버네티스 노드의 주요 구성 요소들에 대해 설명하겠습니다</a:t>
            </a:r>
            <a:r>
              <a:rPr lang="en-US" altLang="ko-KR" b="0" i="0" dirty="0" smtClean="0">
                <a:effectLst/>
                <a:latin typeface="__fkGroteskNeue_598ab8"/>
              </a:rPr>
              <a:t>.</a:t>
            </a:r>
          </a:p>
          <a:p>
            <a:pPr algn="l"/>
            <a:endParaRPr lang="en-US" altLang="ko-KR" b="0" i="0" dirty="0" smtClean="0">
              <a:effectLst/>
              <a:latin typeface="__fkGroteskNeue_598ab8"/>
            </a:endParaRPr>
          </a:p>
          <a:p>
            <a:pPr algn="l"/>
            <a:endParaRPr lang="en-US" altLang="ko-KR" b="0" i="0" dirty="0" smtClean="0">
              <a:effectLst/>
              <a:latin typeface="__fkGroteskNeue_598ab8"/>
            </a:endParaRPr>
          </a:p>
          <a:p>
            <a:pPr algn="l"/>
            <a:r>
              <a:rPr lang="en-US" altLang="ko-KR" b="1" i="0" dirty="0" err="1" smtClean="0">
                <a:effectLst/>
                <a:latin typeface="var(--font-fk-grotesk)"/>
              </a:rPr>
              <a:t>Kubelet</a:t>
            </a:r>
            <a:endParaRPr lang="en-US" altLang="ko-KR" b="1" i="0" dirty="0" smtClean="0">
              <a:effectLst/>
              <a:latin typeface="var(--font-fk-grotesk)"/>
            </a:endParaRPr>
          </a:p>
          <a:p>
            <a:pPr algn="l"/>
            <a:r>
              <a:rPr lang="en-US" altLang="ko-KR" b="0" i="0" dirty="0" err="1" smtClean="0">
                <a:effectLst/>
                <a:latin typeface="__fkGroteskNeue_598ab8"/>
              </a:rPr>
              <a:t>Kubelet</a:t>
            </a:r>
            <a:r>
              <a:rPr lang="ko-KR" altLang="en-US" b="0" i="0" dirty="0" smtClean="0">
                <a:effectLst/>
                <a:latin typeface="__fkGroteskNeue_598ab8"/>
              </a:rPr>
              <a:t>은 각 노드의 </a:t>
            </a:r>
            <a:r>
              <a:rPr lang="en-US" altLang="ko-KR" b="0" i="0" dirty="0" smtClean="0">
                <a:effectLst/>
                <a:latin typeface="__fkGroteskNeue_598ab8"/>
              </a:rPr>
              <a:t>"</a:t>
            </a:r>
            <a:r>
              <a:rPr lang="ko-KR" altLang="en-US" b="0" i="0" dirty="0" smtClean="0">
                <a:effectLst/>
                <a:latin typeface="__fkGroteskNeue_598ab8"/>
              </a:rPr>
              <a:t>관리자</a:t>
            </a:r>
            <a:r>
              <a:rPr lang="en-US" altLang="ko-KR" b="0" i="0" dirty="0" smtClean="0">
                <a:effectLst/>
                <a:latin typeface="__fkGroteskNeue_598ab8"/>
              </a:rPr>
              <a:t>" </a:t>
            </a:r>
            <a:r>
              <a:rPr lang="ko-KR" altLang="en-US" b="0" i="0" dirty="0" smtClean="0">
                <a:effectLst/>
                <a:latin typeface="__fkGroteskNeue_598ab8"/>
              </a:rPr>
              <a:t>역할을 수행하는 핵심 에이전트입니다</a:t>
            </a:r>
            <a:endParaRPr lang="en-US" altLang="ko-KR" b="0" i="0" u="none" strike="noStrike" dirty="0" smtClean="0">
              <a:effectLst/>
              <a:latin typeface="var(--font-berkeley-mono)"/>
            </a:endParaRPr>
          </a:p>
          <a:p>
            <a:pPr algn="l"/>
            <a:endParaRPr lang="en-US" altLang="ko-KR" b="0" i="0" u="none" strike="noStrike" dirty="0" smtClean="0">
              <a:effectLst/>
              <a:latin typeface="var(--font-berkeley-mono)"/>
              <a:hlinkClick r:id="rId3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smtClean="0">
                <a:effectLst/>
                <a:latin typeface="__fkGroteskNeue_598ab8"/>
              </a:rPr>
              <a:t>노드에서 파드와 컨테이너의 생명주기를 관리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smtClean="0">
                <a:effectLst/>
                <a:latin typeface="__fkGroteskNeue_598ab8"/>
              </a:rPr>
              <a:t>API </a:t>
            </a:r>
            <a:r>
              <a:rPr lang="ko-KR" altLang="en-US" b="0" i="0" dirty="0" smtClean="0">
                <a:effectLst/>
                <a:latin typeface="__fkGroteskNeue_598ab8"/>
              </a:rPr>
              <a:t>서버로부터 파드 스펙</a:t>
            </a:r>
            <a:r>
              <a:rPr lang="en-US" altLang="ko-KR" b="0" i="0" dirty="0" smtClean="0">
                <a:effectLst/>
                <a:latin typeface="__fkGroteskNeue_598ab8"/>
              </a:rPr>
              <a:t>(</a:t>
            </a:r>
            <a:r>
              <a:rPr lang="en-US" altLang="ko-KR" b="0" i="0" dirty="0" err="1" smtClean="0">
                <a:effectLst/>
                <a:latin typeface="__fkGroteskNeue_598ab8"/>
              </a:rPr>
              <a:t>PodSpec</a:t>
            </a:r>
            <a:r>
              <a:rPr lang="en-US" altLang="ko-KR" b="0" i="0" dirty="0" smtClean="0">
                <a:effectLst/>
                <a:latin typeface="__fkGroteskNeue_598ab8"/>
              </a:rPr>
              <a:t>)</a:t>
            </a:r>
            <a:r>
              <a:rPr lang="ko-KR" altLang="en-US" b="0" i="0" dirty="0" smtClean="0">
                <a:effectLst/>
                <a:latin typeface="__fkGroteskNeue_598ab8"/>
              </a:rPr>
              <a:t>을 받아 컨테이너 실행을 보장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smtClean="0">
                <a:effectLst/>
                <a:latin typeface="__fkGroteskNeue_598ab8"/>
              </a:rPr>
              <a:t>파드의 헬스체크 수행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smtClean="0">
                <a:effectLst/>
                <a:latin typeface="__fkGroteskNeue_598ab8"/>
              </a:rPr>
              <a:t>노드와 파드의 상태를 지속적으로 </a:t>
            </a:r>
            <a:r>
              <a:rPr lang="en-US" altLang="ko-KR" b="0" i="0" dirty="0" smtClean="0">
                <a:effectLst/>
                <a:latin typeface="__fkGroteskNeue_598ab8"/>
              </a:rPr>
              <a:t>API </a:t>
            </a:r>
            <a:r>
              <a:rPr lang="ko-KR" altLang="en-US" b="0" i="0" dirty="0" smtClean="0">
                <a:effectLst/>
                <a:latin typeface="__fkGroteskNeue_598ab8"/>
              </a:rPr>
              <a:t>서버에 보고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smtClean="0">
                <a:effectLst/>
                <a:latin typeface="__fkGroteskNeue_598ab8"/>
              </a:rPr>
              <a:t>컨테이너 런타임에 작업을 지시</a:t>
            </a:r>
            <a:endParaRPr lang="en-US" altLang="ko-KR" b="0" i="0" dirty="0" smtClean="0">
              <a:effectLst/>
              <a:latin typeface="__fkGroteskNeue_598ab8"/>
            </a:endParaRPr>
          </a:p>
          <a:p>
            <a:pPr algn="l">
              <a:buFont typeface="Arial" panose="020B0604020202020204" pitchFamily="34" charset="0"/>
              <a:buNone/>
            </a:pPr>
            <a:endParaRPr lang="ko-KR" altLang="en-US" b="0" i="0" dirty="0" smtClean="0">
              <a:effectLst/>
              <a:latin typeface="__fkGroteskNeue_598ab8"/>
            </a:endParaRPr>
          </a:p>
          <a:p>
            <a:pPr algn="l"/>
            <a:r>
              <a:rPr lang="en-US" altLang="ko-KR" b="1" i="0" dirty="0" err="1" smtClean="0">
                <a:effectLst/>
                <a:latin typeface="var(--font-fk-grotesk)"/>
              </a:rPr>
              <a:t>Kube</a:t>
            </a:r>
            <a:r>
              <a:rPr lang="en-US" altLang="ko-KR" b="1" i="0" dirty="0" smtClean="0">
                <a:effectLst/>
                <a:latin typeface="var(--font-fk-grotesk)"/>
              </a:rPr>
              <a:t>-Proxy</a:t>
            </a:r>
          </a:p>
          <a:p>
            <a:pPr algn="l"/>
            <a:r>
              <a:rPr lang="en-US" altLang="ko-KR" b="0" i="0" dirty="0" err="1" smtClean="0">
                <a:effectLst/>
                <a:latin typeface="__fkGroteskNeue_598ab8"/>
              </a:rPr>
              <a:t>Kube</a:t>
            </a:r>
            <a:r>
              <a:rPr lang="en-US" altLang="ko-KR" b="0" i="0" dirty="0" smtClean="0">
                <a:effectLst/>
                <a:latin typeface="__fkGroteskNeue_598ab8"/>
              </a:rPr>
              <a:t>-Proxy</a:t>
            </a:r>
            <a:r>
              <a:rPr lang="ko-KR" altLang="en-US" b="0" i="0" dirty="0" smtClean="0">
                <a:effectLst/>
                <a:latin typeface="__fkGroteskNeue_598ab8"/>
              </a:rPr>
              <a:t>는 각 노드의 네트워크 규칙을 관리하는 네트워크 프록시입니다</a:t>
            </a:r>
            <a:endParaRPr lang="en-US" altLang="ko-KR" b="0" i="0" u="none" strike="noStrike" dirty="0" smtClean="0">
              <a:effectLst/>
              <a:latin typeface="var(--font-berkeley-mono)"/>
              <a:hlinkClick r:id="rId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baseline="0" dirty="0" smtClean="0">
                <a:effectLst/>
                <a:latin typeface="__fkGroteskNeue_598ab8"/>
              </a:rPr>
              <a:t> </a:t>
            </a:r>
            <a:r>
              <a:rPr lang="ko-KR" altLang="en-US" b="0" i="0" dirty="0" smtClean="0">
                <a:effectLst/>
                <a:latin typeface="__fkGroteskNeue_598ab8"/>
              </a:rPr>
              <a:t>서비스 </a:t>
            </a:r>
            <a:r>
              <a:rPr lang="en-US" altLang="ko-KR" b="0" i="0" dirty="0" smtClean="0">
                <a:effectLst/>
                <a:latin typeface="__fkGroteskNeue_598ab8"/>
              </a:rPr>
              <a:t>IP</a:t>
            </a:r>
            <a:r>
              <a:rPr lang="ko-KR" altLang="en-US" b="0" i="0" dirty="0" smtClean="0">
                <a:effectLst/>
                <a:latin typeface="__fkGroteskNeue_598ab8"/>
              </a:rPr>
              <a:t>와 파드 </a:t>
            </a:r>
            <a:r>
              <a:rPr lang="en-US" altLang="ko-KR" b="0" i="0" dirty="0" smtClean="0">
                <a:effectLst/>
                <a:latin typeface="__fkGroteskNeue_598ab8"/>
              </a:rPr>
              <a:t>IP </a:t>
            </a:r>
            <a:r>
              <a:rPr lang="ko-KR" altLang="en-US" b="0" i="0" dirty="0" smtClean="0">
                <a:effectLst/>
                <a:latin typeface="__fkGroteskNeue_598ab8"/>
              </a:rPr>
              <a:t>간의 네트워크 라우팅을 처리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smtClean="0">
                <a:effectLst/>
                <a:latin typeface="__fkGroteskNeue_598ab8"/>
              </a:rPr>
              <a:t> </a:t>
            </a:r>
            <a:r>
              <a:rPr lang="en-US" altLang="ko-KR" b="0" i="0" dirty="0" err="1" smtClean="0">
                <a:effectLst/>
                <a:latin typeface="__fkGroteskNeue_598ab8"/>
              </a:rPr>
              <a:t>iptables</a:t>
            </a:r>
            <a:r>
              <a:rPr lang="en-US" altLang="ko-KR" b="0" i="0" dirty="0" smtClean="0">
                <a:effectLst/>
                <a:latin typeface="__fkGroteskNeue_598ab8"/>
              </a:rPr>
              <a:t> </a:t>
            </a:r>
            <a:r>
              <a:rPr lang="ko-KR" altLang="en-US" b="0" i="0" dirty="0" smtClean="0">
                <a:effectLst/>
                <a:latin typeface="__fkGroteskNeue_598ab8"/>
              </a:rPr>
              <a:t>또는 </a:t>
            </a:r>
            <a:r>
              <a:rPr lang="en-US" altLang="ko-KR" b="0" i="0" dirty="0" smtClean="0">
                <a:effectLst/>
                <a:latin typeface="__fkGroteskNeue_598ab8"/>
              </a:rPr>
              <a:t>IPVS </a:t>
            </a:r>
            <a:r>
              <a:rPr lang="ko-KR" altLang="en-US" b="0" i="0" dirty="0" smtClean="0">
                <a:effectLst/>
                <a:latin typeface="__fkGroteskNeue_598ab8"/>
              </a:rPr>
              <a:t>모드로 동작하여 네트워크 규칙 설정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smtClean="0">
                <a:effectLst/>
                <a:latin typeface="__fkGroteskNeue_598ab8"/>
              </a:rPr>
              <a:t> 클러스터 내</a:t>
            </a:r>
            <a:r>
              <a:rPr lang="en-US" altLang="ko-KR" b="0" i="0" dirty="0" smtClean="0">
                <a:effectLst/>
                <a:latin typeface="__fkGroteskNeue_598ab8"/>
              </a:rPr>
              <a:t>/</a:t>
            </a:r>
            <a:r>
              <a:rPr lang="ko-KR" altLang="en-US" b="0" i="0" dirty="0" smtClean="0">
                <a:effectLst/>
                <a:latin typeface="__fkGroteskNeue_598ab8"/>
              </a:rPr>
              <a:t>외부 네트워크 통신을 가능하게 함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smtClean="0">
                <a:effectLst/>
                <a:latin typeface="__fkGroteskNeue_598ab8"/>
              </a:rPr>
              <a:t> 서비스에 대한 로드밸런싱 제공</a:t>
            </a:r>
          </a:p>
          <a:p>
            <a:pPr algn="l"/>
            <a:endParaRPr lang="en-US" altLang="ko-KR" b="1" i="0" dirty="0" smtClean="0">
              <a:effectLst/>
              <a:latin typeface="var(--font-fk-grotesk)"/>
            </a:endParaRPr>
          </a:p>
          <a:p>
            <a:pPr algn="l"/>
            <a:r>
              <a:rPr lang="ko-KR" altLang="en-US" b="1" i="0" dirty="0" smtClean="0">
                <a:effectLst/>
                <a:latin typeface="var(--font-fk-grotesk)"/>
              </a:rPr>
              <a:t>컨테이너 런타임</a:t>
            </a:r>
            <a:endParaRPr lang="en-US" altLang="ko-KR" b="1" i="0" dirty="0" smtClean="0">
              <a:effectLst/>
              <a:latin typeface="var(--font-fk-grotesk)"/>
            </a:endParaRPr>
          </a:p>
          <a:p>
            <a:pPr algn="l"/>
            <a:r>
              <a:rPr lang="ko-KR" altLang="en-US" b="0" i="0" dirty="0" smtClean="0">
                <a:effectLst/>
                <a:latin typeface="__fkGroteskNeue_598ab8"/>
              </a:rPr>
              <a:t>컨테이너 런타임은 실제로 컨테이너를 실행하고 관리하는 소프트웨어입니다</a:t>
            </a:r>
            <a:endParaRPr lang="en-US" altLang="ko-KR" b="0" i="0" u="none" strike="noStrike" dirty="0" smtClean="0">
              <a:effectLst/>
              <a:latin typeface="var(--font-berkeley-mono)"/>
              <a:hlinkClick r:id="rId5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smtClean="0">
                <a:effectLst/>
                <a:latin typeface="__fkGroteskNeue_598ab8"/>
              </a:rPr>
              <a:t>컨테이너의 생성</a:t>
            </a:r>
            <a:r>
              <a:rPr lang="en-US" altLang="ko-KR" b="0" i="0" dirty="0" smtClean="0">
                <a:effectLst/>
                <a:latin typeface="__fkGroteskNeue_598ab8"/>
              </a:rPr>
              <a:t>, </a:t>
            </a:r>
            <a:r>
              <a:rPr lang="ko-KR" altLang="en-US" b="0" i="0" dirty="0" smtClean="0">
                <a:effectLst/>
                <a:latin typeface="__fkGroteskNeue_598ab8"/>
              </a:rPr>
              <a:t>실행</a:t>
            </a:r>
            <a:r>
              <a:rPr lang="en-US" altLang="ko-KR" b="0" i="0" dirty="0" smtClean="0">
                <a:effectLst/>
                <a:latin typeface="__fkGroteskNeue_598ab8"/>
              </a:rPr>
              <a:t>, </a:t>
            </a:r>
            <a:r>
              <a:rPr lang="ko-KR" altLang="en-US" b="0" i="0" dirty="0" smtClean="0">
                <a:effectLst/>
                <a:latin typeface="__fkGroteskNeue_598ab8"/>
              </a:rPr>
              <a:t>중지를 담당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smtClean="0">
                <a:effectLst/>
                <a:latin typeface="__fkGroteskNeue_598ab8"/>
              </a:rPr>
              <a:t>네임스페이스와 </a:t>
            </a:r>
            <a:r>
              <a:rPr lang="en-US" altLang="ko-KR" b="0" i="0" dirty="0" err="1" smtClean="0">
                <a:effectLst/>
                <a:latin typeface="__fkGroteskNeue_598ab8"/>
              </a:rPr>
              <a:t>cgroup</a:t>
            </a:r>
            <a:r>
              <a:rPr lang="ko-KR" altLang="en-US" b="0" i="0" dirty="0" smtClean="0">
                <a:effectLst/>
                <a:latin typeface="__fkGroteskNeue_598ab8"/>
              </a:rPr>
              <a:t>을 통한 컨테이너 격리 제공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smtClean="0">
                <a:effectLst/>
                <a:latin typeface="__fkGroteskNeue_598ab8"/>
              </a:rPr>
              <a:t>컨테이너의 라이프사이클 관리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smtClean="0">
                <a:effectLst/>
                <a:latin typeface="__fkGroteskNeue_598ab8"/>
              </a:rPr>
              <a:t>네트워크 인터페이스 설정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smtClean="0">
                <a:effectLst/>
                <a:latin typeface="__fkGroteskNeue_598ab8"/>
              </a:rPr>
              <a:t>스토리지 마운트 처리</a:t>
            </a:r>
            <a:endParaRPr lang="en-US" altLang="ko-KR" b="0" i="0" dirty="0" smtClean="0">
              <a:effectLst/>
              <a:latin typeface="__fkGroteskNeue_598ab8"/>
            </a:endParaRPr>
          </a:p>
          <a:p>
            <a:pPr algn="l">
              <a:buFont typeface="Arial" panose="020B0604020202020204" pitchFamily="34" charset="0"/>
              <a:buNone/>
            </a:pPr>
            <a:endParaRPr lang="ko-KR" altLang="en-US" b="0" i="0" dirty="0" smtClean="0">
              <a:effectLst/>
              <a:latin typeface="__fkGroteskNeue_598ab8"/>
            </a:endParaRPr>
          </a:p>
          <a:p>
            <a:pPr algn="l"/>
            <a:r>
              <a:rPr lang="ko-KR" altLang="en-US" b="1" i="0" dirty="0" smtClean="0">
                <a:effectLst/>
                <a:latin typeface="var(--font-fk-grotesk)"/>
              </a:rPr>
              <a:t>파드</a:t>
            </a:r>
            <a:r>
              <a:rPr lang="en-US" altLang="ko-KR" b="1" i="0" dirty="0" smtClean="0">
                <a:effectLst/>
                <a:latin typeface="var(--font-fk-grotesk)"/>
              </a:rPr>
              <a:t>(Pod)</a:t>
            </a:r>
          </a:p>
          <a:p>
            <a:pPr algn="l"/>
            <a:r>
              <a:rPr lang="ko-KR" altLang="en-US" b="0" i="0" dirty="0" smtClean="0">
                <a:effectLst/>
                <a:latin typeface="__fkGroteskNeue_598ab8"/>
              </a:rPr>
              <a:t>파드는 쿠버네티스의 가장 기본적인 배포 단위입니다</a:t>
            </a:r>
            <a:endParaRPr lang="en-US" altLang="ko-KR" b="0" i="0" u="none" strike="noStrike" dirty="0" smtClean="0">
              <a:effectLst/>
              <a:latin typeface="var(--font-berkeley-mono)"/>
              <a:hlinkClick r:id="rId6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smtClean="0">
                <a:effectLst/>
                <a:latin typeface="__fkGroteskNeue_598ab8"/>
              </a:rPr>
              <a:t>하나 이상의 컨테이너를 포함하는 그룹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smtClean="0">
                <a:effectLst/>
                <a:latin typeface="__fkGroteskNeue_598ab8"/>
              </a:rPr>
              <a:t>동일한 노드에서 함께 실행되는 컨테이너들의 논리적 단위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smtClean="0">
                <a:effectLst/>
                <a:latin typeface="__fkGroteskNeue_598ab8"/>
              </a:rPr>
              <a:t>공유된 네트워크 </a:t>
            </a:r>
            <a:r>
              <a:rPr lang="en-US" altLang="ko-KR" b="0" i="0" dirty="0" smtClean="0">
                <a:effectLst/>
                <a:latin typeface="__fkGroteskNeue_598ab8"/>
              </a:rPr>
              <a:t>IP</a:t>
            </a:r>
            <a:r>
              <a:rPr lang="ko-KR" altLang="en-US" b="0" i="0" dirty="0" smtClean="0">
                <a:effectLst/>
                <a:latin typeface="__fkGroteskNeue_598ab8"/>
              </a:rPr>
              <a:t>와 스토리지 볼륨 사용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smtClean="0">
                <a:effectLst/>
                <a:latin typeface="__fkGroteskNeue_598ab8"/>
              </a:rPr>
              <a:t>일시적</a:t>
            </a:r>
            <a:r>
              <a:rPr lang="en-US" altLang="ko-KR" b="0" i="0" dirty="0" smtClean="0">
                <a:effectLst/>
                <a:latin typeface="__fkGroteskNeue_598ab8"/>
              </a:rPr>
              <a:t>(ephemeral)</a:t>
            </a:r>
            <a:r>
              <a:rPr lang="ko-KR" altLang="en-US" b="0" i="0" dirty="0" smtClean="0">
                <a:effectLst/>
                <a:latin typeface="__fkGroteskNeue_598ab8"/>
              </a:rPr>
              <a:t>인 특성을 가짐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smtClean="0">
                <a:effectLst/>
                <a:latin typeface="__fkGroteskNeue_598ab8"/>
              </a:rPr>
              <a:t>클러스터 내에서 고유한 </a:t>
            </a:r>
            <a:r>
              <a:rPr lang="en-US" altLang="ko-KR" b="0" i="0" dirty="0" smtClean="0">
                <a:effectLst/>
                <a:latin typeface="__fkGroteskNeue_598ab8"/>
              </a:rPr>
              <a:t>IP </a:t>
            </a:r>
            <a:r>
              <a:rPr lang="ko-KR" altLang="en-US" b="0" i="0" dirty="0" smtClean="0">
                <a:effectLst/>
                <a:latin typeface="__fkGroteskNeue_598ab8"/>
              </a:rPr>
              <a:t>할당</a:t>
            </a:r>
            <a:endParaRPr lang="ko-KR" altLang="en-US" b="0" i="0" dirty="0">
              <a:effectLst/>
              <a:latin typeface="__fkGroteskNeue_598ab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440E3-1E25-46B2-9A40-804430155DD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82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D23-B76B-4765-8C02-912C878660DB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E1D7-4D13-4D2E-AB70-C2A938070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0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D23-B76B-4765-8C02-912C878660DB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E1D7-4D13-4D2E-AB70-C2A938070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35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D23-B76B-4765-8C02-912C878660DB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E1D7-4D13-4D2E-AB70-C2A938070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91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ubernetes: What You Need to Know ConciseBlo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97" r="11726"/>
          <a:stretch/>
        </p:blipFill>
        <p:spPr bwMode="auto">
          <a:xfrm>
            <a:off x="10312930" y="91439"/>
            <a:ext cx="1802870" cy="91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>
            <a:lvl1pPr>
              <a:defRPr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5286"/>
            <a:ext cx="10515600" cy="4711064"/>
          </a:xfrm>
        </p:spPr>
        <p:txBody>
          <a:bodyPr/>
          <a:lstStyle>
            <a:lvl1pPr>
              <a:lnSpc>
                <a:spcPct val="150000"/>
              </a:lnSpc>
              <a:defRPr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1pPr>
            <a:lvl2pPr>
              <a:lnSpc>
                <a:spcPct val="150000"/>
              </a:lnSpc>
              <a:defRPr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2pPr>
            <a:lvl3pPr>
              <a:lnSpc>
                <a:spcPct val="150000"/>
              </a:lnSpc>
              <a:defRPr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3pPr>
            <a:lvl4pPr>
              <a:lnSpc>
                <a:spcPct val="150000"/>
              </a:lnSpc>
              <a:defRPr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4pPr>
            <a:lvl5pPr>
              <a:lnSpc>
                <a:spcPct val="150000"/>
              </a:lnSpc>
              <a:defRPr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D23-B76B-4765-8C02-912C878660DB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E1D7-4D13-4D2E-AB70-C2A938070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40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D23-B76B-4765-8C02-912C878660DB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E1D7-4D13-4D2E-AB70-C2A938070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24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D23-B76B-4765-8C02-912C878660DB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E1D7-4D13-4D2E-AB70-C2A938070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D23-B76B-4765-8C02-912C878660DB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E1D7-4D13-4D2E-AB70-C2A938070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18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D23-B76B-4765-8C02-912C878660DB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E1D7-4D13-4D2E-AB70-C2A938070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6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D23-B76B-4765-8C02-912C878660DB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E1D7-4D13-4D2E-AB70-C2A938070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9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D23-B76B-4765-8C02-912C878660DB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E1D7-4D13-4D2E-AB70-C2A938070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9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7D23-B76B-4765-8C02-912C878660DB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E1D7-4D13-4D2E-AB70-C2A938070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4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D7D23-B76B-4765-8C02-912C878660DB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DE1D7-4D13-4D2E-AB70-C2A938070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8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 anchorCtr="0">
            <a:normAutofit/>
          </a:bodyPr>
          <a:lstStyle/>
          <a:p>
            <a:r>
              <a:rPr lang="en-US" altLang="ko-KR" sz="4800" dirty="0" err="1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Ch_07</a:t>
            </a:r>
            <a:r>
              <a:rPr lang="en-US" altLang="ko-KR" sz="48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</a:t>
            </a:r>
            <a:r>
              <a:rPr lang="ko-KR" altLang="en-US" sz="48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쿠버네티스의 기본구조</a:t>
            </a:r>
            <a:endParaRPr lang="ko-KR" altLang="en-US" sz="4800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쿠버네티스의 기본개념과 구조의 이해</a:t>
            </a:r>
            <a:endParaRPr lang="en-US" altLang="ko-KR" dirty="0" smtClean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04674" y="53498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한권으로 배우는 도커 </a:t>
            </a:r>
            <a:r>
              <a:rPr lang="en-US" altLang="ko-KR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&amp; </a:t>
            </a:r>
            <a:r>
              <a:rPr lang="ko-KR" altLang="en-US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쿠버네티스 </a:t>
            </a:r>
            <a:r>
              <a:rPr lang="en-US" altLang="ko-KR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/>
            </a:r>
            <a:br>
              <a:rPr lang="en-US" altLang="ko-KR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</a:br>
            <a:r>
              <a:rPr lang="en-US" altLang="ko-KR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: </a:t>
            </a:r>
            <a:r>
              <a:rPr lang="ko-KR" altLang="en-US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컨테이너 개념부터 쿠버네티스를 활용한 배포까지</a:t>
            </a:r>
            <a:endParaRPr lang="ko-KR" altLang="en-US" dirty="0">
              <a:gradFill>
                <a:gsLst>
                  <a:gs pos="10000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055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645286"/>
            <a:ext cx="10515600" cy="4711064"/>
          </a:xfrm>
        </p:spPr>
        <p:txBody>
          <a:bodyPr/>
          <a:lstStyle/>
          <a:p>
            <a:r>
              <a:rPr lang="en-US" altLang="ko-KR" dirty="0" err="1" smtClean="0"/>
              <a:t>Kubelet</a:t>
            </a:r>
            <a:endParaRPr lang="en-US" altLang="ko-KR" dirty="0" smtClean="0"/>
          </a:p>
          <a:p>
            <a:r>
              <a:rPr lang="en-US" altLang="ko-KR" dirty="0" err="1" smtClean="0"/>
              <a:t>Kube</a:t>
            </a:r>
            <a:r>
              <a:rPr lang="en-US" altLang="ko-KR" dirty="0" smtClean="0"/>
              <a:t>-Proxy</a:t>
            </a:r>
          </a:p>
          <a:p>
            <a:r>
              <a:rPr lang="ko-KR" altLang="en-US" dirty="0" smtClean="0"/>
              <a:t>컨테이너 런타임</a:t>
            </a:r>
            <a:endParaRPr lang="en-US" altLang="ko-KR" dirty="0" smtClean="0"/>
          </a:p>
          <a:p>
            <a:r>
              <a:rPr lang="ko-KR" altLang="en-US" dirty="0" smtClean="0"/>
              <a:t>파드</a:t>
            </a:r>
            <a:endParaRPr lang="en-US" altLang="ko-KR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ko-KR" altLang="en-US" dirty="0" smtClean="0"/>
              <a:t>쿠버네티스 구조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노드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워커 노드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5545"/>
          <a:stretch/>
        </p:blipFill>
        <p:spPr>
          <a:xfrm>
            <a:off x="4280956" y="1661443"/>
            <a:ext cx="7607728" cy="44193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34209" y="1448034"/>
            <a:ext cx="3239840" cy="5105567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74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쿠버네티스 구조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워크로드</a:t>
            </a:r>
            <a:endParaRPr lang="ko-KR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ReplicaSet</a:t>
            </a:r>
            <a:endParaRPr lang="en-US" altLang="ko-KR" dirty="0" smtClean="0"/>
          </a:p>
          <a:p>
            <a:r>
              <a:rPr lang="en-US" altLang="ko-KR" dirty="0" smtClean="0"/>
              <a:t>Deployment</a:t>
            </a:r>
          </a:p>
          <a:p>
            <a:r>
              <a:rPr lang="en-US" altLang="ko-KR" dirty="0" err="1" smtClean="0"/>
              <a:t>StatefulSet</a:t>
            </a:r>
            <a:endParaRPr lang="en-US" altLang="ko-KR" dirty="0" smtClean="0"/>
          </a:p>
          <a:p>
            <a:r>
              <a:rPr lang="en-US" altLang="ko-KR" dirty="0" err="1" smtClean="0"/>
              <a:t>DaemonSet</a:t>
            </a:r>
            <a:endParaRPr lang="en-US" altLang="ko-KR" dirty="0" smtClean="0"/>
          </a:p>
          <a:p>
            <a:r>
              <a:rPr lang="en-US" altLang="ko-KR" dirty="0" smtClean="0"/>
              <a:t>Job / </a:t>
            </a:r>
            <a:r>
              <a:rPr lang="en-US" altLang="ko-KR" dirty="0" err="1" smtClean="0"/>
              <a:t>CronJob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63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쿠버네티스 구조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네트워크 </a:t>
            </a:r>
            <a:r>
              <a:rPr lang="en-US" altLang="ko-KR" sz="3200" dirty="0" smtClean="0"/>
              <a:t>/ </a:t>
            </a:r>
            <a:r>
              <a:rPr lang="ko-KR" altLang="en-US" sz="3200" dirty="0" smtClean="0"/>
              <a:t>스토리지 </a:t>
            </a:r>
            <a:endParaRPr lang="ko-KR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(Network) Ingress</a:t>
            </a:r>
          </a:p>
          <a:p>
            <a:r>
              <a:rPr lang="en-US" altLang="ko-KR" dirty="0" smtClean="0"/>
              <a:t>(</a:t>
            </a:r>
            <a:r>
              <a:rPr lang="en-US" altLang="ko-KR" dirty="0" smtClean="0"/>
              <a:t>Network) Service</a:t>
            </a:r>
          </a:p>
          <a:p>
            <a:r>
              <a:rPr lang="en-US" altLang="ko-KR" dirty="0" smtClean="0"/>
              <a:t>Storage 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20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urved Connector 26"/>
          <p:cNvCxnSpPr>
            <a:endCxn id="44" idx="1"/>
          </p:cNvCxnSpPr>
          <p:nvPr/>
        </p:nvCxnSpPr>
        <p:spPr>
          <a:xfrm>
            <a:off x="3264351" y="3649160"/>
            <a:ext cx="2047008" cy="703487"/>
          </a:xfrm>
          <a:prstGeom prst="curvedConnector3">
            <a:avLst>
              <a:gd name="adj1" fmla="val 38832"/>
            </a:avLst>
          </a:prstGeom>
          <a:ln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endCxn id="39" idx="1"/>
          </p:cNvCxnSpPr>
          <p:nvPr/>
        </p:nvCxnSpPr>
        <p:spPr>
          <a:xfrm flipV="1">
            <a:off x="2849975" y="2912843"/>
            <a:ext cx="2461384" cy="738088"/>
          </a:xfrm>
          <a:prstGeom prst="curvedConnector3">
            <a:avLst>
              <a:gd name="adj1" fmla="val 50000"/>
            </a:avLst>
          </a:prstGeom>
          <a:ln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Appendix_Ingress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개념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112" y="2295605"/>
            <a:ext cx="2781688" cy="3410426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8728513" y="1757977"/>
            <a:ext cx="2468885" cy="568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  <a:cs typeface="+mj-cs"/>
              </a:defRPr>
            </a:lvl1pPr>
          </a:lstStyle>
          <a:p>
            <a:r>
              <a:rPr lang="ko-KR" altLang="en-US" sz="2400" dirty="0" smtClean="0"/>
              <a:t>네트워크 계층도</a:t>
            </a:r>
            <a:endParaRPr lang="ko-KR" altLang="en-US" sz="2400" dirty="0"/>
          </a:p>
        </p:txBody>
      </p:sp>
      <p:sp>
        <p:nvSpPr>
          <p:cNvPr id="16" name="Flowchart: Manual Operation 15"/>
          <p:cNvSpPr/>
          <p:nvPr/>
        </p:nvSpPr>
        <p:spPr>
          <a:xfrm rot="16200000">
            <a:off x="7944996" y="2313210"/>
            <a:ext cx="680503" cy="488753"/>
          </a:xfrm>
          <a:prstGeom prst="flowChartManualOperati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0" y="2614896"/>
            <a:ext cx="2068528" cy="2068528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1440909" y="4555088"/>
            <a:ext cx="1686282" cy="568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  <a:cs typeface="+mj-cs"/>
              </a:defRPr>
            </a:lvl1pPr>
          </a:lstStyle>
          <a:p>
            <a:pPr algn="ctr"/>
            <a:r>
              <a:rPr lang="en-US" altLang="ko-KR" sz="2400" dirty="0" smtClean="0"/>
              <a:t>user</a:t>
            </a:r>
            <a:endParaRPr lang="ko-KR" altLang="en-US" sz="24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3146208" y="3118843"/>
            <a:ext cx="1283368" cy="1060635"/>
            <a:chOff x="2917608" y="3118843"/>
            <a:chExt cx="1283368" cy="1060635"/>
          </a:xfrm>
        </p:grpSpPr>
        <p:sp>
          <p:nvSpPr>
            <p:cNvPr id="22" name="Cloud 21"/>
            <p:cNvSpPr/>
            <p:nvPr/>
          </p:nvSpPr>
          <p:spPr>
            <a:xfrm>
              <a:off x="2917608" y="3118843"/>
              <a:ext cx="1283368" cy="1060635"/>
            </a:xfrm>
            <a:prstGeom prst="cloud">
              <a:avLst/>
            </a:prstGeom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63131" y="3336158"/>
              <a:ext cx="108375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SB 어그로 Medium" panose="02020603020101020101" pitchFamily="18" charset="-127"/>
                  <a:ea typeface="SB 어그로 Medium" panose="02020603020101020101" pitchFamily="18" charset="-127"/>
                </a:rPr>
                <a:t>HTTP</a:t>
              </a:r>
            </a:p>
            <a:p>
              <a:pPr algn="ctr"/>
              <a:r>
                <a:rPr lang="en-US" altLang="ko-KR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SB 어그로 Medium" panose="02020603020101020101" pitchFamily="18" charset="-127"/>
                  <a:ea typeface="SB 어그로 Medium" panose="02020603020101020101" pitchFamily="18" charset="-127"/>
                </a:rPr>
                <a:t>HTTPS</a:t>
              </a:r>
              <a:endPara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endParaRPr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5311359" y="2552212"/>
            <a:ext cx="1909505" cy="72126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gradFill>
                  <a:gsLst>
                    <a:gs pos="100000">
                      <a:schemeClr val="bg1"/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서비스</a:t>
            </a:r>
            <a:r>
              <a:rPr lang="en-US" altLang="ko-KR" dirty="0" smtClean="0">
                <a:gradFill>
                  <a:gsLst>
                    <a:gs pos="100000">
                      <a:schemeClr val="bg1"/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1:4200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311359" y="3992016"/>
            <a:ext cx="1909505" cy="72126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gradFill>
                  <a:gsLst>
                    <a:gs pos="100000">
                      <a:schemeClr val="bg1"/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서비스</a:t>
            </a:r>
            <a:r>
              <a:rPr lang="en-US" altLang="ko-KR" dirty="0" smtClean="0">
                <a:gradFill>
                  <a:gsLst>
                    <a:gs pos="100000">
                      <a:schemeClr val="bg1"/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2:8080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672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Appendix_Service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개념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52" y="1875720"/>
            <a:ext cx="8120371" cy="42501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112" y="2295605"/>
            <a:ext cx="2781688" cy="341042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728513" y="1757977"/>
            <a:ext cx="2468885" cy="568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  <a:cs typeface="+mj-cs"/>
              </a:defRPr>
            </a:lvl1pPr>
          </a:lstStyle>
          <a:p>
            <a:r>
              <a:rPr lang="ko-KR" altLang="en-US" sz="2400" smtClean="0"/>
              <a:t>네트워크 계층도</a:t>
            </a:r>
            <a:endParaRPr lang="ko-KR" altLang="en-US" sz="2400" dirty="0"/>
          </a:p>
        </p:txBody>
      </p:sp>
      <p:sp>
        <p:nvSpPr>
          <p:cNvPr id="7" name="Flowchart: Manual Operation 6"/>
          <p:cNvSpPr/>
          <p:nvPr/>
        </p:nvSpPr>
        <p:spPr>
          <a:xfrm rot="16200000">
            <a:off x="7944996" y="3740961"/>
            <a:ext cx="680503" cy="488753"/>
          </a:xfrm>
          <a:prstGeom prst="flowChartManualOperati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90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100813"/>
              </p:ext>
            </p:extLst>
          </p:nvPr>
        </p:nvGraphicFramePr>
        <p:xfrm>
          <a:off x="3920668" y="2197767"/>
          <a:ext cx="8046744" cy="3556386"/>
        </p:xfrm>
        <a:graphic>
          <a:graphicData uri="http://schemas.openxmlformats.org/drawingml/2006/table">
            <a:tbl>
              <a:tblPr/>
              <a:tblGrid>
                <a:gridCol w="1678027"/>
                <a:gridCol w="3686469"/>
                <a:gridCol w="2682248"/>
              </a:tblGrid>
              <a:tr h="592731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b="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계층</a:t>
                      </a:r>
                      <a:endParaRPr lang="ko-KR" altLang="en-US" b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effectLst/>
                        <a:latin typeface="SB 어그로 Medium" panose="02020603020101020101" pitchFamily="18" charset="-127"/>
                        <a:ea typeface="SB 어그로 Medium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b="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주요 기능</a:t>
                      </a:r>
                      <a:endParaRPr lang="ko-KR" altLang="en-US" b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effectLst/>
                        <a:latin typeface="SB 어그로 Medium" panose="02020603020101020101" pitchFamily="18" charset="-127"/>
                        <a:ea typeface="SB 어그로 Mediu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대표 장비</a:t>
                      </a:r>
                      <a:r>
                        <a:rPr lang="en-US" altLang="ko-KR" b="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/</a:t>
                      </a:r>
                      <a:r>
                        <a:rPr lang="ko-KR" altLang="en-US" b="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프로토콜</a:t>
                      </a:r>
                      <a:endParaRPr lang="ko-KR" altLang="en-US" b="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  <a:latin typeface="SB 어그로 Medium" panose="02020603020101020101" pitchFamily="18" charset="-127"/>
                        <a:ea typeface="SB 어그로 Mediu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2731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dirty="0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L5~L7 </a:t>
                      </a:r>
                      <a:r>
                        <a:rPr lang="ko-KR" altLang="en-US" b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응용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b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사용자 인터페이스</a:t>
                      </a:r>
                      <a:r>
                        <a:rPr lang="en-US" altLang="ko-KR" b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, </a:t>
                      </a:r>
                      <a:r>
                        <a:rPr lang="ko-KR" altLang="en-US" b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데이터 생성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HTTP, FTP, DNS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2731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L4 </a:t>
                      </a:r>
                      <a:r>
                        <a:rPr lang="ko-KR" altLang="en-US" b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전송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b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신뢰성 있는 통신</a:t>
                      </a:r>
                      <a:r>
                        <a:rPr lang="en-US" altLang="ko-KR" b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, </a:t>
                      </a:r>
                      <a:r>
                        <a:rPr lang="ko-KR" altLang="en-US" b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포트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TCP, UDP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2731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L3 </a:t>
                      </a:r>
                      <a:r>
                        <a:rPr lang="ko-KR" altLang="en-US" b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네트워크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b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라우팅</a:t>
                      </a:r>
                      <a:r>
                        <a:rPr lang="en-US" altLang="ko-KR" b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, </a:t>
                      </a:r>
                      <a:r>
                        <a:rPr lang="ko-KR" altLang="en-US" b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주소 지정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b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라우터</a:t>
                      </a:r>
                      <a:r>
                        <a:rPr lang="en-US" altLang="ko-KR" b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, </a:t>
                      </a:r>
                      <a:r>
                        <a:rPr lang="en-US" b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IP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2731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L2 </a:t>
                      </a:r>
                      <a:r>
                        <a:rPr lang="ko-KR" altLang="en-US" b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데이터링크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b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물리적 주소 지정</a:t>
                      </a:r>
                      <a:r>
                        <a:rPr lang="en-US" altLang="ko-KR" b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, </a:t>
                      </a:r>
                      <a:r>
                        <a:rPr lang="ko-KR" altLang="en-US" b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오류 제어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b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스위치</a:t>
                      </a:r>
                      <a:r>
                        <a:rPr lang="en-US" altLang="ko-KR" b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, </a:t>
                      </a:r>
                      <a:r>
                        <a:rPr lang="ko-KR" altLang="en-US" b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이더넷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2731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L1 </a:t>
                      </a:r>
                      <a:r>
                        <a:rPr lang="ko-KR" altLang="en-US" b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물리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b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비트 단위 데이터 전송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b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허브</a:t>
                      </a:r>
                      <a:r>
                        <a:rPr lang="en-US" altLang="ko-KR" b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, </a:t>
                      </a:r>
                      <a:r>
                        <a:rPr lang="ko-KR" altLang="en-US" b="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  <a:effectLst/>
                          <a:latin typeface="SB 어그로 Medium" panose="02020603020101020101" pitchFamily="18" charset="-127"/>
                          <a:ea typeface="SB 어그로 Medium" panose="02020603020101020101" pitchFamily="18" charset="-127"/>
                        </a:rPr>
                        <a:t>케이블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43731"/>
            <a:ext cx="2781688" cy="341042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94601" y="1806103"/>
            <a:ext cx="2468885" cy="568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  <a:cs typeface="+mj-cs"/>
              </a:defRPr>
            </a:lvl1pPr>
          </a:lstStyle>
          <a:p>
            <a:r>
              <a:rPr lang="ko-KR" altLang="en-US" sz="2400" dirty="0" smtClean="0"/>
              <a:t>네트워크 계층도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9951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쿠버네티스 개념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컨테이너화된 서비스를 자동 배포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확장 및 관리 해주는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오픈소스 플랫폼 </a:t>
            </a:r>
            <a:r>
              <a:rPr lang="en-US" altLang="ko-KR" dirty="0" smtClean="0"/>
              <a:t>, K8s</a:t>
            </a:r>
            <a:r>
              <a:rPr lang="ko-KR" altLang="en-US" dirty="0" smtClean="0"/>
              <a:t>라고도 함</a:t>
            </a:r>
            <a:endParaRPr lang="en-US" altLang="ko-KR" dirty="0" smtClean="0"/>
          </a:p>
          <a:p>
            <a:r>
              <a:rPr lang="ko-KR" altLang="en-US" dirty="0" smtClean="0"/>
              <a:t>구글에서 시작한 사내 프로젝트로 </a:t>
            </a:r>
            <a:r>
              <a:rPr lang="en-US" altLang="ko-KR" dirty="0" smtClean="0"/>
              <a:t>2014</a:t>
            </a:r>
            <a:r>
              <a:rPr lang="ko-KR" altLang="en-US" dirty="0" smtClean="0"/>
              <a:t>년에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시작하였으며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수천개의 서버에서 수백만개의 작업을 실행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관리하는 시스템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→ 실용성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가용성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확장성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354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필요한 이유</a:t>
            </a:r>
            <a:endParaRPr lang="ko-KR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72926" y="1727161"/>
            <a:ext cx="4134905" cy="2540040"/>
            <a:chOff x="372926" y="1727161"/>
            <a:chExt cx="4134905" cy="2540040"/>
          </a:xfrm>
        </p:grpSpPr>
        <p:grpSp>
          <p:nvGrpSpPr>
            <p:cNvPr id="20" name="Group 19"/>
            <p:cNvGrpSpPr/>
            <p:nvPr/>
          </p:nvGrpSpPr>
          <p:grpSpPr>
            <a:xfrm>
              <a:off x="372926" y="2470194"/>
              <a:ext cx="4134905" cy="1797007"/>
              <a:chOff x="274320" y="2884065"/>
              <a:chExt cx="5600700" cy="2423050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274320" y="2884065"/>
                <a:ext cx="5600700" cy="242305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SB 어그로 Medium" panose="02020603020101020101" pitchFamily="18" charset="-127"/>
                  <a:ea typeface="SB 어그로 Medium" panose="02020603020101020101" pitchFamily="18" charset="-127"/>
                </a:endParaRP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02920" y="4108921"/>
                <a:ext cx="1653540" cy="971877"/>
              </a:xfrm>
              <a:prstGeom prst="round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SB 어그로 Medium" panose="02020603020101020101" pitchFamily="18" charset="-127"/>
                    <a:ea typeface="SB 어그로 Medium" panose="02020603020101020101" pitchFamily="18" charset="-127"/>
                  </a:rPr>
                  <a:t>NGINX</a:t>
                </a:r>
                <a:endParaRPr lang="ko-KR" altLang="en-US" dirty="0">
                  <a:latin typeface="SB 어그로 Medium" panose="02020603020101020101" pitchFamily="18" charset="-127"/>
                  <a:ea typeface="SB 어그로 Medium" panose="02020603020101020101" pitchFamily="18" charset="-127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263140" y="4108921"/>
                <a:ext cx="1653540" cy="971877"/>
              </a:xfrm>
              <a:prstGeom prst="round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SB 어그로 Medium" panose="02020603020101020101" pitchFamily="18" charset="-127"/>
                    <a:ea typeface="SB 어그로 Medium" panose="02020603020101020101" pitchFamily="18" charset="-127"/>
                  </a:rPr>
                  <a:t>FLASK</a:t>
                </a:r>
                <a:endParaRPr lang="ko-KR" altLang="en-US" dirty="0">
                  <a:latin typeface="SB 어그로 Medium" panose="02020603020101020101" pitchFamily="18" charset="-127"/>
                  <a:ea typeface="SB 어그로 Medium" panose="02020603020101020101" pitchFamily="18" charset="-127"/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4023360" y="4108921"/>
                <a:ext cx="1653540" cy="971877"/>
              </a:xfrm>
              <a:prstGeom prst="round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SB 어그로 Medium" panose="02020603020101020101" pitchFamily="18" charset="-127"/>
                    <a:ea typeface="SB 어그로 Medium" panose="02020603020101020101" pitchFamily="18" charset="-127"/>
                  </a:rPr>
                  <a:t>MYSQL</a:t>
                </a:r>
                <a:endParaRPr lang="ko-KR" altLang="en-US" dirty="0">
                  <a:latin typeface="SB 어그로 Medium" panose="02020603020101020101" pitchFamily="18" charset="-127"/>
                  <a:ea typeface="SB 어그로 Medium" panose="02020603020101020101" pitchFamily="18" charset="-127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19303" y="3049964"/>
                <a:ext cx="1863373" cy="78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 dirty="0" smtClean="0">
                    <a:latin typeface="SB 어그로 Medium" panose="02020603020101020101" pitchFamily="18" charset="-127"/>
                    <a:ea typeface="SB 어그로 Medium" panose="02020603020101020101" pitchFamily="18" charset="-127"/>
                  </a:rPr>
                  <a:t>내 </a:t>
                </a:r>
                <a:r>
                  <a:rPr lang="en-US" altLang="ko-KR" sz="3200" dirty="0" smtClean="0">
                    <a:latin typeface="SB 어그로 Medium" panose="02020603020101020101" pitchFamily="18" charset="-127"/>
                    <a:ea typeface="SB 어그로 Medium" panose="02020603020101020101" pitchFamily="18" charset="-127"/>
                  </a:rPr>
                  <a:t>PC</a:t>
                </a:r>
                <a:endParaRPr lang="ko-KR" altLang="en-US" sz="3200" dirty="0">
                  <a:latin typeface="SB 어그로 Medium" panose="02020603020101020101" pitchFamily="18" charset="-127"/>
                  <a:ea typeface="SB 어그로 Medium" panose="02020603020101020101" pitchFamily="18" charset="-127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528910" y="1727161"/>
              <a:ext cx="18229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 smtClean="0">
                  <a:latin typeface="SB 어그로 Medium" panose="02020603020101020101" pitchFamily="18" charset="-127"/>
                  <a:ea typeface="SB 어그로 Medium" panose="02020603020101020101" pitchFamily="18" charset="-127"/>
                </a:rPr>
                <a:t>CASE1</a:t>
              </a:r>
              <a:endParaRPr lang="ko-KR" altLang="en-US" sz="3600" dirty="0">
                <a:latin typeface="SB 어그로 Medium" panose="02020603020101020101" pitchFamily="18" charset="-127"/>
                <a:ea typeface="SB 어그로 Medium" panose="02020603020101020101" pitchFamily="18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35681" y="1414546"/>
            <a:ext cx="2543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CASE2</a:t>
            </a:r>
            <a:endParaRPr lang="ko-KR" altLang="en-US" sz="3600" dirty="0"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2253" y="1546573"/>
            <a:ext cx="4378751" cy="5105567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Group 28"/>
          <p:cNvGrpSpPr/>
          <p:nvPr/>
        </p:nvGrpSpPr>
        <p:grpSpPr>
          <a:xfrm>
            <a:off x="7466909" y="4267201"/>
            <a:ext cx="4134905" cy="1797007"/>
            <a:chOff x="274320" y="2884065"/>
            <a:chExt cx="5600700" cy="2423050"/>
          </a:xfrm>
        </p:grpSpPr>
        <p:sp>
          <p:nvSpPr>
            <p:cNvPr id="30" name="Rounded Rectangle 29"/>
            <p:cNvSpPr/>
            <p:nvPr/>
          </p:nvSpPr>
          <p:spPr>
            <a:xfrm>
              <a:off x="274320" y="2884065"/>
              <a:ext cx="5600700" cy="24230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SB 어그로 Medium" panose="02020603020101020101" pitchFamily="18" charset="-127"/>
                <a:ea typeface="SB 어그로 Medium" panose="02020603020101020101" pitchFamily="18" charset="-127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02920" y="4108921"/>
              <a:ext cx="1653540" cy="971877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SB 어그로 Medium" panose="02020603020101020101" pitchFamily="18" charset="-127"/>
                  <a:ea typeface="SB 어그로 Medium" panose="02020603020101020101" pitchFamily="18" charset="-127"/>
                </a:rPr>
                <a:t>NGINX</a:t>
              </a:r>
              <a:endPara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263140" y="4108921"/>
              <a:ext cx="1653540" cy="971877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SB 어그로 Medium" panose="02020603020101020101" pitchFamily="18" charset="-127"/>
                  <a:ea typeface="SB 어그로 Medium" panose="02020603020101020101" pitchFamily="18" charset="-127"/>
                </a:rPr>
                <a:t>FLASK</a:t>
              </a:r>
              <a:endPara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23360" y="4108921"/>
              <a:ext cx="1653540" cy="971877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SB 어그로 Medium" panose="02020603020101020101" pitchFamily="18" charset="-127"/>
                  <a:ea typeface="SB 어그로 Medium" panose="02020603020101020101" pitchFamily="18" charset="-127"/>
                </a:rPr>
                <a:t>MYSQL</a:t>
              </a:r>
              <a:endPara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63140" y="3049965"/>
              <a:ext cx="13756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smtClean="0">
                  <a:latin typeface="SB 어그로 Medium" panose="02020603020101020101" pitchFamily="18" charset="-127"/>
                  <a:ea typeface="SB 어그로 Medium" panose="02020603020101020101" pitchFamily="18" charset="-127"/>
                </a:rPr>
                <a:t>내 </a:t>
              </a:r>
              <a:r>
                <a:rPr lang="en-US" altLang="ko-KR" sz="3200" dirty="0" smtClean="0">
                  <a:latin typeface="SB 어그로 Medium" panose="02020603020101020101" pitchFamily="18" charset="-127"/>
                  <a:ea typeface="SB 어그로 Medium" panose="02020603020101020101" pitchFamily="18" charset="-127"/>
                </a:rPr>
                <a:t>PC</a:t>
              </a:r>
              <a:endParaRPr lang="ko-KR" altLang="en-US" sz="3200" dirty="0">
                <a:latin typeface="SB 어그로 Medium" panose="02020603020101020101" pitchFamily="18" charset="-127"/>
                <a:ea typeface="SB 어그로 Medium" panose="02020603020101020101" pitchFamily="18" charset="-127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466909" y="2322524"/>
            <a:ext cx="4134905" cy="1797007"/>
            <a:chOff x="274320" y="2884065"/>
            <a:chExt cx="5600700" cy="2423050"/>
          </a:xfrm>
        </p:grpSpPr>
        <p:sp>
          <p:nvSpPr>
            <p:cNvPr id="36" name="Rounded Rectangle 35"/>
            <p:cNvSpPr/>
            <p:nvPr/>
          </p:nvSpPr>
          <p:spPr>
            <a:xfrm>
              <a:off x="274320" y="2884065"/>
              <a:ext cx="5600700" cy="24230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SB 어그로 Medium" panose="02020603020101020101" pitchFamily="18" charset="-127"/>
                <a:ea typeface="SB 어그로 Medium" panose="02020603020101020101" pitchFamily="18" charset="-127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02920" y="4108921"/>
              <a:ext cx="1653540" cy="971877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SB 어그로 Medium" panose="02020603020101020101" pitchFamily="18" charset="-127"/>
                  <a:ea typeface="SB 어그로 Medium" panose="02020603020101020101" pitchFamily="18" charset="-127"/>
                </a:rPr>
                <a:t>NGINX</a:t>
              </a:r>
              <a:endPara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263140" y="4108921"/>
              <a:ext cx="1653540" cy="971877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SB 어그로 Medium" panose="02020603020101020101" pitchFamily="18" charset="-127"/>
                  <a:ea typeface="SB 어그로 Medium" panose="02020603020101020101" pitchFamily="18" charset="-127"/>
                </a:rPr>
                <a:t>FLASK</a:t>
              </a:r>
              <a:endPara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023360" y="4108921"/>
              <a:ext cx="1653540" cy="971877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SB 어그로 Medium" panose="02020603020101020101" pitchFamily="18" charset="-127"/>
                  <a:ea typeface="SB 어그로 Medium" panose="02020603020101020101" pitchFamily="18" charset="-127"/>
                </a:rPr>
                <a:t>MYSQL</a:t>
              </a:r>
              <a:endParaRPr lang="ko-KR" altLang="en-US" dirty="0">
                <a:latin typeface="SB 어그로 Medium" panose="02020603020101020101" pitchFamily="18" charset="-127"/>
                <a:ea typeface="SB 어그로 Medium" panose="02020603020101020101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263140" y="3049964"/>
              <a:ext cx="1655365" cy="78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latin typeface="SB 어그로 Medium" panose="02020603020101020101" pitchFamily="18" charset="-127"/>
                  <a:ea typeface="SB 어그로 Medium" panose="02020603020101020101" pitchFamily="18" charset="-127"/>
                </a:rPr>
                <a:t>AWS</a:t>
              </a:r>
              <a:endParaRPr lang="ko-KR" altLang="en-US" sz="3200" dirty="0">
                <a:latin typeface="SB 어그로 Medium" panose="02020603020101020101" pitchFamily="18" charset="-127"/>
                <a:ea typeface="SB 어그로 Medium" panose="02020603020101020101" pitchFamily="18" charset="-127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396741" y="3525706"/>
            <a:ext cx="1366452" cy="1368000"/>
          </a:xfrm>
          <a:prstGeom prst="ellipse">
            <a:avLst/>
          </a:prstGeom>
          <a:solidFill>
            <a:srgbClr val="577A9B"/>
          </a:solidFill>
        </p:spPr>
        <p:txBody>
          <a:bodyPr wrap="none" rtlCol="0" anchor="ctr" anchorCtr="0">
            <a:noAutofit/>
          </a:bodyPr>
          <a:lstStyle/>
          <a:p>
            <a:r>
              <a:rPr lang="en-US" altLang="ko-KR" sz="2800" dirty="0" smtClean="0">
                <a:gradFill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K8S</a:t>
            </a:r>
            <a:endParaRPr lang="ko-KR" altLang="en-US" sz="2800" dirty="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cxnSp>
        <p:nvCxnSpPr>
          <p:cNvPr id="43" name="Straight Connector 42"/>
          <p:cNvCxnSpPr>
            <a:stCxn id="41" idx="6"/>
            <a:endCxn id="36" idx="1"/>
          </p:cNvCxnSpPr>
          <p:nvPr/>
        </p:nvCxnSpPr>
        <p:spPr>
          <a:xfrm flipV="1">
            <a:off x="6763193" y="3221028"/>
            <a:ext cx="703716" cy="988678"/>
          </a:xfrm>
          <a:prstGeom prst="line">
            <a:avLst/>
          </a:prstGeom>
          <a:ln>
            <a:solidFill>
              <a:srgbClr val="577A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6"/>
            <a:endCxn id="30" idx="1"/>
          </p:cNvCxnSpPr>
          <p:nvPr/>
        </p:nvCxnSpPr>
        <p:spPr>
          <a:xfrm>
            <a:off x="6763193" y="4209706"/>
            <a:ext cx="703716" cy="955999"/>
          </a:xfrm>
          <a:prstGeom prst="line">
            <a:avLst/>
          </a:prstGeom>
          <a:ln>
            <a:solidFill>
              <a:srgbClr val="577A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27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장점 </a:t>
            </a:r>
            <a:r>
              <a:rPr lang="en-US" altLang="ko-KR" dirty="0" smtClean="0"/>
              <a:t>: </a:t>
            </a:r>
            <a:r>
              <a:rPr lang="ko-KR" altLang="en-US" dirty="0"/>
              <a:t>실용성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62253" y="1546573"/>
            <a:ext cx="4378751" cy="5105567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838199" y="1645286"/>
            <a:ext cx="10904621" cy="4711064"/>
          </a:xfrm>
        </p:spPr>
        <p:txBody>
          <a:bodyPr/>
          <a:lstStyle/>
          <a:p>
            <a:r>
              <a:rPr lang="en-US" altLang="ko-KR" dirty="0" smtClean="0"/>
              <a:t>DevOps </a:t>
            </a:r>
            <a:r>
              <a:rPr lang="ko-KR" altLang="en-US" dirty="0" smtClean="0"/>
              <a:t>효율성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- 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빌드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,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테스트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,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배포를 동일한 환경에서 수행 가능</a:t>
            </a:r>
            <a:endParaRPr lang="en-US" altLang="ko-KR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</a:endParaRPr>
          </a:p>
          <a:p>
            <a:r>
              <a:rPr lang="ko-KR" altLang="en-US" dirty="0" smtClean="0"/>
              <a:t>비용 효율 성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-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리소스를 최적화하여 인프라 비용 절감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/>
            </a:r>
            <a:b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</a:b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-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오픈소스로 제공되어 자체 비용 없음</a:t>
            </a:r>
            <a:endParaRPr lang="en-US" altLang="ko-KR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1889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장점 </a:t>
            </a:r>
            <a:r>
              <a:rPr lang="en-US" altLang="ko-KR" dirty="0" smtClean="0"/>
              <a:t>: </a:t>
            </a:r>
            <a:r>
              <a:rPr lang="ko-KR" altLang="en-US" dirty="0"/>
              <a:t>가용성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62253" y="1546573"/>
            <a:ext cx="4378751" cy="5105567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645286"/>
            <a:ext cx="10515600" cy="4711064"/>
          </a:xfrm>
        </p:spPr>
        <p:txBody>
          <a:bodyPr/>
          <a:lstStyle/>
          <a:p>
            <a:r>
              <a:rPr lang="ko-KR" altLang="en-US" dirty="0" smtClean="0"/>
              <a:t>자동복구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- </a:t>
            </a:r>
            <a:r>
              <a:rPr lang="ko-KR" altLang="en-US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컨테이너 장애 발생 시 자동 재시작 및 교체</a:t>
            </a:r>
            <a:endParaRPr lang="en-US" altLang="ko-KR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</a:endParaRPr>
          </a:p>
          <a:p>
            <a:r>
              <a:rPr lang="ko-KR" altLang="en-US" dirty="0" smtClean="0"/>
              <a:t>로드밸런싱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-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트래픽을 여러 컨테이너에 효율적 분산</a:t>
            </a:r>
            <a:endParaRPr lang="en-US" altLang="ko-KR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8644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확장성</a:t>
            </a:r>
            <a:endParaRPr lang="ko-KR" alt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2253" y="1546573"/>
            <a:ext cx="4378751" cy="5105567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645286"/>
            <a:ext cx="10515600" cy="4711064"/>
          </a:xfrm>
        </p:spPr>
        <p:txBody>
          <a:bodyPr/>
          <a:lstStyle/>
          <a:p>
            <a:r>
              <a:rPr lang="ko-KR" altLang="en-US" dirty="0" smtClean="0"/>
              <a:t>자동 스케일링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- 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CPU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사용률 등에 기반하여 자동으로 컨테이너 수 조정</a:t>
            </a:r>
            <a:endParaRPr lang="en-US" altLang="ko-KR" dirty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</a:endParaRPr>
          </a:p>
          <a:p>
            <a:r>
              <a:rPr lang="ko-KR" altLang="en-US" dirty="0" smtClean="0"/>
              <a:t>유연한 배포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-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단일 노드부터 수천개의 노드까지 다양한 규모로 운영</a:t>
            </a:r>
            <a:r>
              <a:rPr lang="en-US" altLang="ko-KR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/>
            </a:r>
            <a:br>
              <a:rPr lang="en-US" altLang="ko-KR" dirty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</a:b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-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클라우드 환경과 온프레미즈 환경 모두 일괄 동장</a:t>
            </a:r>
            <a:endParaRPr lang="en-US" altLang="ko-KR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4462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쿠버네티스 구조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노드</a:t>
            </a:r>
            <a:r>
              <a:rPr lang="en-US" altLang="ko-KR" sz="3200" dirty="0" smtClean="0"/>
              <a:t>, CNI</a:t>
            </a:r>
            <a:endParaRPr lang="ko-KR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노드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마스터노드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워커노드</a:t>
            </a:r>
            <a:endParaRPr lang="en-US" altLang="ko-KR" dirty="0" smtClean="0"/>
          </a:p>
          <a:p>
            <a:r>
              <a:rPr lang="en-US" altLang="ko-KR" dirty="0" smtClean="0"/>
              <a:t>CNI </a:t>
            </a:r>
            <a:r>
              <a:rPr lang="en-US" altLang="ko-KR" sz="1600" dirty="0" smtClean="0"/>
              <a:t>(Container Network Interface)</a:t>
            </a:r>
            <a:endParaRPr lang="en-US" altLang="ko-KR" sz="1600" dirty="0"/>
          </a:p>
          <a:p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컨트롤플레인</a:t>
            </a:r>
            <a:endParaRPr lang="en-US" altLang="ko-KR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</a:endParaRPr>
          </a:p>
          <a:p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워크로드</a:t>
            </a:r>
            <a:endParaRPr lang="en-US" altLang="ko-KR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</a:endParaRPr>
          </a:p>
          <a:p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네트워크 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/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rPr>
              <a:t>스토리지</a:t>
            </a:r>
            <a:endParaRPr lang="en-US" altLang="ko-KR" dirty="0" smtClean="0"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238" y="2623487"/>
            <a:ext cx="6530762" cy="354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10" y="365125"/>
            <a:ext cx="10125886" cy="622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9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645286"/>
            <a:ext cx="10515600" cy="4711064"/>
          </a:xfrm>
        </p:spPr>
        <p:txBody>
          <a:bodyPr/>
          <a:lstStyle/>
          <a:p>
            <a:r>
              <a:rPr lang="en-US" altLang="ko-KR" dirty="0" smtClean="0"/>
              <a:t>API </a:t>
            </a:r>
            <a:r>
              <a:rPr lang="ko-KR" altLang="en-US" dirty="0" smtClean="0"/>
              <a:t>서버</a:t>
            </a:r>
            <a:endParaRPr lang="en-US" altLang="ko-KR" dirty="0" smtClean="0"/>
          </a:p>
          <a:p>
            <a:r>
              <a:rPr lang="en-US" altLang="ko-KR" dirty="0" smtClean="0"/>
              <a:t>etcd</a:t>
            </a:r>
          </a:p>
          <a:p>
            <a:r>
              <a:rPr lang="ko-KR" altLang="en-US" dirty="0" smtClean="0"/>
              <a:t>스케줄러</a:t>
            </a:r>
            <a:endParaRPr lang="en-US" altLang="ko-KR" dirty="0" smtClean="0"/>
          </a:p>
          <a:p>
            <a:r>
              <a:rPr lang="ko-KR" altLang="en-US" dirty="0" smtClean="0"/>
              <a:t>컨트롤러매니저</a:t>
            </a:r>
            <a:endParaRPr lang="en-US" altLang="ko-KR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ko-KR" altLang="en-US" dirty="0" smtClean="0"/>
              <a:t>쿠버네티스 구조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컨트롤플레인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마스터 노드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5545"/>
          <a:stretch/>
        </p:blipFill>
        <p:spPr>
          <a:xfrm>
            <a:off x="4280956" y="1661443"/>
            <a:ext cx="7607728" cy="44193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48550" y="1448034"/>
            <a:ext cx="4743450" cy="5105567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49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1034</Words>
  <Application>Microsoft Office PowerPoint</Application>
  <PresentationFormat>Widescreen</PresentationFormat>
  <Paragraphs>219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__fkGroteskNeue_598ab8</vt:lpstr>
      <vt:lpstr>SB 어그로 Medium</vt:lpstr>
      <vt:lpstr>var(--font-berkeley-mono)</vt:lpstr>
      <vt:lpstr>var(--font-fk-grotesk)</vt:lpstr>
      <vt:lpstr>맑은 고딕</vt:lpstr>
      <vt:lpstr>Arial</vt:lpstr>
      <vt:lpstr>Wingdings</vt:lpstr>
      <vt:lpstr>Office Theme</vt:lpstr>
      <vt:lpstr>Ch_07 쿠버네티스의 기본구조</vt:lpstr>
      <vt:lpstr>쿠버네티스 개념</vt:lpstr>
      <vt:lpstr>필요한 이유</vt:lpstr>
      <vt:lpstr>장점 : 실용성</vt:lpstr>
      <vt:lpstr>장점 : 가용성</vt:lpstr>
      <vt:lpstr>장점 : 확장성</vt:lpstr>
      <vt:lpstr>쿠버네티스 구조 : 노드, CNI</vt:lpstr>
      <vt:lpstr>PowerPoint Presentation</vt:lpstr>
      <vt:lpstr>쿠버네티스 구조 : 컨트롤플레인 (마스터 노드)</vt:lpstr>
      <vt:lpstr>쿠버네티스 구조 : 노드 (워커 노드)</vt:lpstr>
      <vt:lpstr>쿠버네티스 구조 : 워크로드</vt:lpstr>
      <vt:lpstr>쿠버네티스 구조 : 네트워크 / 스토리지 </vt:lpstr>
      <vt:lpstr>Appendix_Ingress 개념</vt:lpstr>
      <vt:lpstr>Appendix_Service 개념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Ch_07 쿠버네티스의 기본구조</dc:title>
  <dc:creator>David Jeong</dc:creator>
  <cp:lastModifiedBy>David Jeong</cp:lastModifiedBy>
  <cp:revision>20</cp:revision>
  <dcterms:created xsi:type="dcterms:W3CDTF">2024-10-20T12:58:00Z</dcterms:created>
  <dcterms:modified xsi:type="dcterms:W3CDTF">2024-10-25T21:09:44Z</dcterms:modified>
</cp:coreProperties>
</file>