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75" r:id="rId7"/>
    <p:sldId id="270" r:id="rId8"/>
    <p:sldId id="271" r:id="rId9"/>
    <p:sldId id="262" r:id="rId10"/>
    <p:sldId id="264" r:id="rId11"/>
    <p:sldId id="263" r:id="rId12"/>
    <p:sldId id="272" r:id="rId13"/>
    <p:sldId id="267" r:id="rId14"/>
    <p:sldId id="273" r:id="rId15"/>
    <p:sldId id="274" r:id="rId16"/>
    <p:sldId id="269" r:id="rId17"/>
    <p:sldId id="268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89"/>
    <p:restoredTop sz="94675"/>
  </p:normalViewPr>
  <p:slideViewPr>
    <p:cSldViewPr snapToGrid="0">
      <p:cViewPr varScale="1">
        <p:scale>
          <a:sx n="151" d="100"/>
          <a:sy n="151" d="100"/>
        </p:scale>
        <p:origin x="1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ED190-3796-D847-AC9A-5055AF722301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0CF4A-4719-5444-8AE2-EADCDEBB76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1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0CF4A-4719-5444-8AE2-EADCDEBB765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7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9A45C-680C-44C5-A920-BC15142FF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64727-2EA5-066D-DDFD-AD67E1D37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5FE092-A9B9-0B81-5BF0-0D471EBC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F847A-8427-E4A4-8DA1-36A49FE7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96DBB8-7386-C1F4-C678-50D728CC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14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06AAF-DE17-0EA9-66D5-8BA16042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55740-A0E8-C1F1-536F-6125F2ED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F5506-A80B-08AB-03BB-B6844F60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D893E-EB5D-0464-9A33-E9B0E2A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17277-A791-011E-A117-046439F7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063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FD1667-D0F1-32FA-81FF-DF003E7A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D812C3-3591-F551-002B-1D5F07A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A16C0-6443-EA42-399D-ECAE857F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C10F7-A66C-1E98-2A39-1960663D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A57B5-2F57-C546-A9BD-A652FE12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88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F364C-FF84-C711-F972-B5A59214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D9E94-0C46-24D4-71D6-AA70DD2D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017BE-2A31-1140-316B-E2EA803E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C931EB-A654-9CA8-1664-3C7C0E7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005EF-BE71-5F80-6A2A-4531CE4A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62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45EFC-2A8D-1B9C-B4C9-FED8DE8E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36C2CA-D34B-5E76-B440-9D4D278A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2A4E2-D391-AD31-067D-93599ADB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24D61-9E8B-5123-A20B-AA0EE01B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E4C42-98CA-B1A5-8A52-9160BFB3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361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D9C63-905D-FA87-85D8-AC72D7A2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B325A7-459F-9E62-A62A-26D5FE688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6290BD-428D-063F-2E79-526ED0483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88BF6F-8AAA-950A-3ADC-A710DB48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83B0CB-866B-E672-352D-19136CC1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DA21D-104B-06BE-8D3C-4DBA5AC5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09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AE7E8-D380-D1DD-784E-A3D810F6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A6760-5655-A114-3202-1F5B9BA3D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9C8A8-672B-7AA1-E843-681A42FB2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301600-3109-EEF8-407B-6D36675D5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1ED0B3-FFC8-318F-808F-018A87CAC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6021D-0351-C4CC-4E24-E7E65A86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53876-0060-1C9D-4BFC-90295EBB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163529-0354-BAB0-E4AE-04AAA65B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48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479FC-5C08-65F9-A243-018CEF39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3A60D-07C6-9120-FAC2-80B207CE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62800-D8FA-4AA0-C137-931D952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56953-A4FE-F00A-A6C5-4080330E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60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D6FEE0-9FD1-B3E5-E5F5-27356BBB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07498-383C-6E7B-1CE8-3A36D8EA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D2BFA-8C1D-AA4A-BBE7-021EE4B7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212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76A4-8CB5-7C13-CA3E-D31F7BEC7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253F-C4FB-BBDF-D5DD-982EF59B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456E85-529E-3152-A214-BD8DB99EE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D70708-B365-FD70-B262-08A6B3B5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A79D6-560C-B3EB-7FAD-ADBFE428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75A4A-A0AB-EE40-31CA-AC64BAEE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298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6543-B3C4-6C3C-56C0-01C0F97A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8BE2F5-5E54-05FD-C8FA-62A307FD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7F66F-2F4A-8F93-E9E5-B633EE64E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E6767-FBF4-B6EB-F319-D2051DC3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C7FA-263D-2275-2BAB-B545578B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2EEDA-53EC-47D3-F690-94E92994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427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550B2E-A05F-E81C-679F-FB72B569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93546B-2C4B-D5E9-212A-10B6A17F7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16FD5-5D3E-FC51-CAD3-1205193C8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CAFF7-35B2-CC48-8530-4EA14CDC45B4}" type="datetimeFigureOut">
              <a:rPr kumimoji="1" lang="ko-KR" altLang="en-US" smtClean="0"/>
              <a:t>2025-04-17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B5EDB1-B4C2-8947-E3CB-CFC41668E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CA74FB-8967-1B18-8D3C-AD303B29D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189FF-D1E6-A34B-BEEC-35882884CB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483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aude.site/artifacts/a536fb55-a840-45bd-986d-328f7adf7f9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2376-447A-8111-8D64-C7C402D7A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800" b="1" dirty="0">
                <a:effectLst/>
              </a:rPr>
              <a:t>파운데이션 모델의 미세 조정</a:t>
            </a:r>
            <a:r>
              <a:rPr lang="en-US" altLang="ko-KR" sz="4800" b="1" dirty="0">
                <a:effectLst/>
              </a:rPr>
              <a:t>: </a:t>
            </a:r>
            <a:br>
              <a:rPr lang="en-US" altLang="ko-KR" sz="4800" b="1" dirty="0">
                <a:effectLst/>
              </a:rPr>
            </a:br>
            <a:r>
              <a:rPr lang="ko-KR" altLang="en-US" sz="4000" b="1" dirty="0">
                <a:effectLst/>
              </a:rPr>
              <a:t>특정 작업을 위한 모델 </a:t>
            </a:r>
            <a:r>
              <a:rPr lang="ko-KR" altLang="en-US" sz="4000" b="1" dirty="0" err="1">
                <a:effectLst/>
              </a:rPr>
              <a:t>맞춤화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73D92-548D-8BCB-950B-6EFC737B9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ko-KR" dirty="0"/>
              <a:t>2025-04-12</a:t>
            </a:r>
          </a:p>
          <a:p>
            <a:r>
              <a:rPr kumimoji="1" lang="ko-KR" altLang="en-US" dirty="0"/>
              <a:t>송태영</a:t>
            </a:r>
          </a:p>
        </p:txBody>
      </p:sp>
    </p:spTree>
    <p:extLst>
      <p:ext uri="{BB962C8B-B14F-4D97-AF65-F5344CB8AC3E}">
        <p14:creationId xmlns:p14="http://schemas.microsoft.com/office/powerpoint/2010/main" val="361284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79270-83BC-51CD-71C7-8A6C7436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0" dirty="0">
                <a:effectLst/>
                <a:latin typeface="Google Sans Text"/>
              </a:rPr>
              <a:t>PEFT </a:t>
            </a:r>
            <a:r>
              <a:rPr lang="ko-KR" altLang="en-US" sz="4400" b="0" dirty="0">
                <a:effectLst/>
                <a:latin typeface="Google Sans Text"/>
              </a:rPr>
              <a:t>기법 상세</a:t>
            </a:r>
            <a:r>
              <a:rPr lang="en-US" altLang="ko-KR" sz="4400" b="0" dirty="0">
                <a:effectLst/>
                <a:latin typeface="Google Sans Text"/>
              </a:rPr>
              <a:t> - </a:t>
            </a:r>
            <a:r>
              <a:rPr lang="ko-KR" altLang="en-US" b="0" dirty="0">
                <a:effectLst/>
                <a:latin typeface="Google Sans Text"/>
              </a:rPr>
              <a:t>어댑터 기반 방법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32704-218C-3F8C-2698-D215485244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effectLst/>
              </a:rPr>
              <a:t>기존 모델 아키텍처에 </a:t>
            </a:r>
            <a:r>
              <a:rPr lang="ko-KR" altLang="en-US" sz="1800" b="1" dirty="0">
                <a:effectLst/>
              </a:rPr>
              <a:t>작은 추가 레이어나 모듈을 도입</a:t>
            </a:r>
            <a:r>
              <a:rPr lang="ko-KR" altLang="en-US" sz="1800" dirty="0">
                <a:effectLst/>
              </a:rPr>
              <a:t>하여 학습시키는 방법입니다</a:t>
            </a:r>
            <a:r>
              <a:rPr lang="en-US" altLang="ko-KR" sz="1800" dirty="0">
                <a:effectLst/>
              </a:rPr>
              <a:t>.</a:t>
            </a:r>
          </a:p>
          <a:p>
            <a:r>
              <a:rPr lang="ko-KR" altLang="en-US" sz="1800" dirty="0">
                <a:effectLst/>
              </a:rPr>
              <a:t>추론 시 추가적인 지연 시간을 유발하지 않도록 원래 레이어와 병합될 수 있습니다</a:t>
            </a:r>
            <a:r>
              <a:rPr lang="en-US" altLang="ko-KR" sz="1800" dirty="0">
                <a:effectLst/>
              </a:rPr>
              <a:t>.</a:t>
            </a:r>
          </a:p>
          <a:p>
            <a:r>
              <a:rPr lang="ko-KR" altLang="en-US" sz="1800" dirty="0">
                <a:effectLst/>
              </a:rPr>
              <a:t>예시</a:t>
            </a:r>
            <a:r>
              <a:rPr lang="en-US" altLang="ko-KR" sz="1800" dirty="0">
                <a:effectLst/>
              </a:rPr>
              <a:t>: </a:t>
            </a:r>
            <a:r>
              <a:rPr lang="en-US" altLang="ko-KR" sz="1800" dirty="0" err="1">
                <a:effectLst/>
              </a:rPr>
              <a:t>BitFit</a:t>
            </a:r>
            <a:r>
              <a:rPr lang="en-US" altLang="ko-KR" sz="1800" dirty="0">
                <a:effectLst/>
              </a:rPr>
              <a:t>, IA3, </a:t>
            </a:r>
            <a:r>
              <a:rPr lang="en-US" altLang="ko-KR" sz="1800" dirty="0" err="1">
                <a:effectLst/>
              </a:rPr>
              <a:t>LongLoRA</a:t>
            </a:r>
            <a:r>
              <a:rPr lang="en-US" altLang="ko-KR" sz="1800" dirty="0">
                <a:effectLst/>
              </a:rPr>
              <a:t>.</a:t>
            </a:r>
          </a:p>
        </p:txBody>
      </p:sp>
      <p:pic>
        <p:nvPicPr>
          <p:cNvPr id="10" name="내용 개체 틀 9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2D500E0-B67E-134B-3A8E-170C1129E6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0111"/>
            <a:ext cx="5181600" cy="4282366"/>
          </a:xfrm>
        </p:spPr>
      </p:pic>
    </p:spTree>
    <p:extLst>
      <p:ext uri="{BB962C8B-B14F-4D97-AF65-F5344CB8AC3E}">
        <p14:creationId xmlns:p14="http://schemas.microsoft.com/office/powerpoint/2010/main" val="113715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폰트, 스크린샷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469833-170A-9C28-9F51-2A43F6409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40" y="1727400"/>
            <a:ext cx="5717170" cy="16872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9B7B01-0BEF-5F01-6792-D0366263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buNone/>
            </a:pPr>
            <a:r>
              <a:rPr lang="en-US" altLang="ko-KR" sz="3600" b="0" dirty="0">
                <a:effectLst/>
              </a:rPr>
              <a:t>PEFT </a:t>
            </a:r>
            <a:r>
              <a:rPr lang="ko-KR" altLang="en-US" sz="3600" b="0" dirty="0">
                <a:effectLst/>
              </a:rPr>
              <a:t>기법 상세</a:t>
            </a:r>
            <a:r>
              <a:rPr lang="en-US" altLang="ko-KR" sz="3600" b="0" dirty="0">
                <a:effectLst/>
              </a:rPr>
              <a:t> - </a:t>
            </a:r>
            <a:r>
              <a:rPr lang="en-US" altLang="ko-KR" sz="3600" b="0" dirty="0" err="1">
                <a:effectLst/>
              </a:rPr>
              <a:t>LoRA</a:t>
            </a:r>
            <a:r>
              <a:rPr lang="en-US" altLang="ko-KR" sz="3600" b="0" dirty="0">
                <a:effectLst/>
              </a:rPr>
              <a:t> (Low-Rank Adaptation)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E291B-5AF1-970A-60D2-93A663F6C0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effectLst/>
              </a:rPr>
              <a:t>가장 인기 있는 어댑터 기반 방법</a:t>
            </a:r>
            <a:endParaRPr lang="en-US" altLang="ko-KR" sz="1400" dirty="0">
              <a:effectLst/>
            </a:endParaRPr>
          </a:p>
          <a:p>
            <a:r>
              <a:rPr lang="ko-KR" altLang="en-US" sz="1400" dirty="0">
                <a:effectLst/>
              </a:rPr>
              <a:t>추가적인 레이어를 도입하지 않고 원래 레이어와 병합될 수 있는 모듈 사용으로 </a:t>
            </a:r>
            <a:r>
              <a:rPr lang="ko-KR" altLang="en-US" sz="1400" b="1" dirty="0">
                <a:effectLst/>
              </a:rPr>
              <a:t>추론 시 추가 지연 시간 없음</a:t>
            </a:r>
            <a:endParaRPr lang="en-US" altLang="ko-KR" sz="1400" b="1" dirty="0">
              <a:effectLst/>
            </a:endParaRPr>
          </a:p>
          <a:p>
            <a:r>
              <a:rPr lang="ko-KR" altLang="en-US" sz="1400" dirty="0">
                <a:effectLst/>
              </a:rPr>
              <a:t>가중치 행렬을 두 개의 작은 행렬의 곱으로 분해하여 업데이트합니다</a:t>
            </a:r>
            <a:endParaRPr lang="en-US" altLang="ko-KR" sz="1400" dirty="0">
              <a:effectLst/>
            </a:endParaRPr>
          </a:p>
          <a:p>
            <a:r>
              <a:rPr lang="ko-KR" altLang="en-US" sz="1400" dirty="0">
                <a:effectLst/>
              </a:rPr>
              <a:t>적은 수의 훈련 가능한 파라미터로 높은 성능 달성</a:t>
            </a:r>
            <a:endParaRPr lang="en-US" altLang="ko-KR" sz="1400" dirty="0">
              <a:effectLst/>
            </a:endParaRPr>
          </a:p>
          <a:p>
            <a:r>
              <a:rPr lang="en-US" altLang="ko-KR" sz="1400" b="1" i="0" dirty="0" err="1">
                <a:solidFill>
                  <a:srgbClr val="131314"/>
                </a:solidFill>
                <a:effectLst/>
              </a:rPr>
              <a:t>LoRA</a:t>
            </a:r>
            <a:r>
              <a:rPr lang="en-US" altLang="ko-KR" sz="1400" b="1" i="0" dirty="0">
                <a:solidFill>
                  <a:srgbClr val="131314"/>
                </a:solidFill>
                <a:effectLst/>
              </a:rPr>
              <a:t> rank</a:t>
            </a:r>
            <a:r>
              <a:rPr lang="ko-KR" altLang="en-US" sz="1400" b="1" i="0" dirty="0">
                <a:solidFill>
                  <a:srgbClr val="131314"/>
                </a:solidFill>
                <a:effectLst/>
              </a:rPr>
              <a:t> </a:t>
            </a:r>
            <a:r>
              <a:rPr lang="en-US" altLang="ko-KR" sz="1400" b="1" i="0" dirty="0">
                <a:solidFill>
                  <a:srgbClr val="131314"/>
                </a:solidFill>
                <a:effectLst/>
              </a:rPr>
              <a:t>(r)</a:t>
            </a:r>
            <a:r>
              <a:rPr lang="en-US" altLang="ko-KR" sz="1400" b="0" i="0" dirty="0">
                <a:solidFill>
                  <a:srgbClr val="131314"/>
                </a:solidFill>
                <a:effectLst/>
              </a:rPr>
              <a:t>: </a:t>
            </a:r>
            <a:r>
              <a:rPr lang="en-US" altLang="ko-KR" sz="1400" b="0" i="0" dirty="0" err="1">
                <a:solidFill>
                  <a:srgbClr val="131314"/>
                </a:solidFill>
                <a:effectLst/>
              </a:rPr>
              <a:t>LoRA</a:t>
            </a:r>
            <a:r>
              <a:rPr lang="ko-KR" altLang="en-US" sz="1400" b="0" i="0" dirty="0">
                <a:solidFill>
                  <a:srgbClr val="131314"/>
                </a:solidFill>
                <a:effectLst/>
              </a:rPr>
              <a:t>의 성능은 순위에 따라 달라지지만</a:t>
            </a:r>
            <a:r>
              <a:rPr lang="en-US" altLang="ko-KR" sz="1400" b="0" i="0" dirty="0">
                <a:solidFill>
                  <a:srgbClr val="131314"/>
                </a:solidFill>
                <a:effectLst/>
              </a:rPr>
              <a:t>, </a:t>
            </a:r>
            <a:r>
              <a:rPr lang="ko-KR" altLang="en-US" sz="1400" b="1" i="0" dirty="0">
                <a:solidFill>
                  <a:srgbClr val="131314"/>
                </a:solidFill>
                <a:effectLst/>
              </a:rPr>
              <a:t>작은 </a:t>
            </a:r>
            <a:r>
              <a:rPr lang="en-US" altLang="ko-KR" sz="1400" b="1" i="0" dirty="0">
                <a:solidFill>
                  <a:srgbClr val="131314"/>
                </a:solidFill>
                <a:effectLst/>
              </a:rPr>
              <a:t>rank</a:t>
            </a:r>
            <a:r>
              <a:rPr lang="ko-KR" altLang="en-US" sz="1400" b="1" i="0" dirty="0">
                <a:solidFill>
                  <a:srgbClr val="131314"/>
                </a:solidFill>
                <a:effectLst/>
              </a:rPr>
              <a:t> </a:t>
            </a:r>
            <a:r>
              <a:rPr lang="en-US" altLang="ko-KR" sz="1400" b="1" i="0" dirty="0">
                <a:solidFill>
                  <a:srgbClr val="131314"/>
                </a:solidFill>
                <a:effectLst/>
              </a:rPr>
              <a:t>(4-64)</a:t>
            </a:r>
            <a:r>
              <a:rPr lang="ko-KR" altLang="en-US" sz="1400" b="1" i="0" dirty="0">
                <a:solidFill>
                  <a:srgbClr val="131314"/>
                </a:solidFill>
                <a:effectLst/>
              </a:rPr>
              <a:t>로도 많은 사용 사례에서 충분</a:t>
            </a:r>
            <a:r>
              <a:rPr lang="ko-KR" altLang="en-US" sz="1400" b="0" i="0" dirty="0">
                <a:solidFill>
                  <a:srgbClr val="131314"/>
                </a:solidFill>
                <a:effectLst/>
              </a:rPr>
              <a:t>합니다</a:t>
            </a:r>
            <a:endParaRPr lang="en-US" altLang="ko-KR" sz="1400" b="0" i="0" dirty="0">
              <a:solidFill>
                <a:srgbClr val="131314"/>
              </a:solidFill>
              <a:effectLst/>
            </a:endParaRPr>
          </a:p>
          <a:p>
            <a:r>
              <a:rPr lang="ko-KR" altLang="en-US" sz="1400" b="1" dirty="0">
                <a:effectLst/>
              </a:rPr>
              <a:t>알파 값 </a:t>
            </a:r>
            <a:r>
              <a:rPr lang="en-US" altLang="ko-KR" sz="1400" b="1" dirty="0">
                <a:effectLst/>
              </a:rPr>
              <a:t>(</a:t>
            </a:r>
            <a:r>
              <a:rPr lang="el-GR" altLang="ko-KR" sz="1400" b="1" dirty="0">
                <a:effectLst/>
              </a:rPr>
              <a:t>α)</a:t>
            </a:r>
            <a:r>
              <a:rPr lang="el-GR" altLang="ko-KR" sz="1400" dirty="0">
                <a:effectLst/>
              </a:rPr>
              <a:t>: </a:t>
            </a:r>
            <a:r>
              <a:rPr lang="ko-KR" altLang="en-US" sz="1400" dirty="0">
                <a:effectLst/>
              </a:rPr>
              <a:t>병합 시 </a:t>
            </a:r>
            <a:r>
              <a:rPr lang="en-US" altLang="ko-KR" sz="1400" dirty="0" err="1">
                <a:effectLst/>
              </a:rPr>
              <a:t>LoRA</a:t>
            </a:r>
            <a:r>
              <a:rPr lang="en-US" altLang="ko-KR" sz="1400" dirty="0">
                <a:effectLst/>
              </a:rPr>
              <a:t> </a:t>
            </a:r>
            <a:r>
              <a:rPr lang="ko-KR" altLang="en-US" sz="1400" dirty="0">
                <a:effectLst/>
              </a:rPr>
              <a:t>가중치가 새로운 행렬에 얼마나 기여해야 하는지 결정합니다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비율 </a:t>
            </a:r>
            <a:r>
              <a:rPr lang="en-US" altLang="ko-KR" sz="1400" dirty="0">
                <a:effectLst/>
              </a:rPr>
              <a:t>(</a:t>
            </a:r>
            <a:r>
              <a:rPr lang="el-GR" altLang="ko-KR" sz="1400" dirty="0">
                <a:effectLst/>
              </a:rPr>
              <a:t>α/</a:t>
            </a:r>
            <a:r>
              <a:rPr lang="en-US" altLang="ko-KR" sz="1400" dirty="0">
                <a:effectLst/>
              </a:rPr>
              <a:t>r) </a:t>
            </a:r>
            <a:r>
              <a:rPr lang="ko-KR" altLang="en-US" sz="1400" dirty="0">
                <a:effectLst/>
              </a:rPr>
              <a:t>조정이 중요합니다</a:t>
            </a:r>
            <a:endParaRPr lang="en-US" altLang="ko-KR" sz="1400" dirty="0">
              <a:effectLst/>
            </a:endParaRPr>
          </a:p>
        </p:txBody>
      </p:sp>
      <p:pic>
        <p:nvPicPr>
          <p:cNvPr id="1026" name="Picture 2" descr="Mastering Low-Rank Adaptation (LoRA): Enhancing Large Language Models for  Efficient Adaptation | DataCamp">
            <a:extLst>
              <a:ext uri="{FF2B5EF4-FFF2-40B4-BE49-F238E27FC236}">
                <a16:creationId xmlns:a16="http://schemas.microsoft.com/office/drawing/2014/main" id="{1305FCB7-F280-06EC-2D09-E5CE6BC0CD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1954" y="3509486"/>
            <a:ext cx="2429691" cy="2130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222BEE-5B92-E2B8-5293-4E0365BC1D77}"/>
              </a:ext>
            </a:extLst>
          </p:cNvPr>
          <p:cNvSpPr txBox="1"/>
          <p:nvPr/>
        </p:nvSpPr>
        <p:spPr>
          <a:xfrm>
            <a:off x="52251" y="6492875"/>
            <a:ext cx="101514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소스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 err="1"/>
              <a:t>https</a:t>
            </a:r>
            <a:r>
              <a:rPr lang="ko-KR" altLang="en-US" sz="1100" dirty="0"/>
              <a:t>://</a:t>
            </a:r>
            <a:r>
              <a:rPr lang="ko-KR" altLang="en-US" sz="1100" dirty="0" err="1"/>
              <a:t>www.datacamp.com</a:t>
            </a:r>
            <a:r>
              <a:rPr lang="ko-KR" altLang="en-US" sz="1100" dirty="0"/>
              <a:t>/</a:t>
            </a:r>
            <a:r>
              <a:rPr lang="ko-KR" altLang="en-US" sz="1100" dirty="0" err="1"/>
              <a:t>tutorial</a:t>
            </a:r>
            <a:r>
              <a:rPr lang="ko-KR" altLang="en-US" sz="1100" dirty="0"/>
              <a:t>/mastering-low-rank-adaptation-lora-enhancing-large-language-models-for-efficient-adaptation</a:t>
            </a:r>
          </a:p>
        </p:txBody>
      </p:sp>
      <p:pic>
        <p:nvPicPr>
          <p:cNvPr id="13" name="그림 12" descr="폰트, 텍스트, 화이트, 타이포그래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02FC84-9383-156C-47CC-0FDDB29DA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9521" y="4574501"/>
            <a:ext cx="2078958" cy="63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39E72-2340-306D-3F3F-DA80FE83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</a:pPr>
            <a:r>
              <a:rPr lang="en-US" altLang="ko-KR" sz="4000" b="0" dirty="0">
                <a:effectLst/>
                <a:latin typeface="Google Sans Text"/>
              </a:rPr>
              <a:t>PEFT </a:t>
            </a:r>
            <a:r>
              <a:rPr lang="ko-KR" altLang="en-US" sz="4000" b="0" dirty="0">
                <a:effectLst/>
                <a:latin typeface="Google Sans Text"/>
              </a:rPr>
              <a:t>기법 상세</a:t>
            </a:r>
            <a:r>
              <a:rPr lang="en-US" altLang="ko-KR" sz="4000" b="0" dirty="0">
                <a:effectLst/>
                <a:latin typeface="Google Sans Text"/>
              </a:rPr>
              <a:t> - </a:t>
            </a:r>
            <a:r>
              <a:rPr lang="ko-KR" altLang="en-US" sz="4000" b="0" dirty="0">
                <a:effectLst/>
                <a:latin typeface="Google Sans Text"/>
              </a:rPr>
              <a:t>소프트 프롬프트 기반 방법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0329B-87A6-DF6A-757E-B2D3F7A2A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effectLst/>
              </a:rPr>
              <a:t>소프트 프롬프트 기반 방법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특별한 훈련 가능한 토큰을 입력에 추가하여 모델의 입력 처리 방식을 수정하는 방식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소프트 프롬프트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 err="1">
                <a:effectLst/>
              </a:rPr>
              <a:t>임베딩</a:t>
            </a:r>
            <a:r>
              <a:rPr lang="ko-KR" altLang="en-US" sz="1600" dirty="0">
                <a:effectLst/>
              </a:rPr>
              <a:t> 벡터와 유사한 연속적인 벡터로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사람이 읽을 수 없으며 훈련을 통해 최적화될 수 있습니다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하드 프롬프트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사람이 읽을 수 있는 이산적인 토큰으로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훈련 불가능한 정적 프롬프트입니다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주요 소프트 프롬프트 기법</a:t>
            </a:r>
            <a:r>
              <a:rPr lang="en-US" altLang="ko-KR" sz="1600" dirty="0">
                <a:effectLst/>
              </a:rPr>
              <a:t>: Prefix-tuning, P-tuning, Prompt tuning </a:t>
            </a:r>
            <a:r>
              <a:rPr lang="ko-KR" altLang="en-US" sz="1600" dirty="0">
                <a:effectLst/>
              </a:rPr>
              <a:t>등</a:t>
            </a:r>
            <a:r>
              <a:rPr lang="en-US" altLang="ko-KR" sz="1600" dirty="0">
                <a:effectLst/>
              </a:rPr>
              <a:t>. </a:t>
            </a:r>
            <a:r>
              <a:rPr lang="ko-KR" altLang="en-US" sz="1600" dirty="0">
                <a:effectLst/>
              </a:rPr>
              <a:t>소프트 프롬프트가 삽입되는 위치에 따라 다릅니다</a:t>
            </a:r>
            <a:endParaRPr lang="en-US" altLang="ko-KR" sz="1600" dirty="0">
              <a:effectLst/>
            </a:endParaRPr>
          </a:p>
        </p:txBody>
      </p:sp>
      <p:pic>
        <p:nvPicPr>
          <p:cNvPr id="6" name="내용 개체 틀 5" descr="도표, 스크린샷, 스케치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36DFB64-0DC2-BE52-10DA-033DAD8522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717800"/>
          </a:xfrm>
        </p:spPr>
      </p:pic>
    </p:spTree>
    <p:extLst>
      <p:ext uri="{BB962C8B-B14F-4D97-AF65-F5344CB8AC3E}">
        <p14:creationId xmlns:p14="http://schemas.microsoft.com/office/powerpoint/2010/main" val="356841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A135-4C06-0FD8-07D9-C40E9795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effectLst/>
                <a:latin typeface="Google Sans Text"/>
              </a:rPr>
              <a:t>모델 병합 </a:t>
            </a:r>
            <a:r>
              <a:rPr lang="en-US" altLang="ko-KR" b="0" dirty="0">
                <a:effectLst/>
                <a:latin typeface="Google Sans Text"/>
              </a:rPr>
              <a:t>(Model Merging)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E4D96-D4CF-CE8B-82ED-42008074EE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b="1" dirty="0">
                <a:effectLst/>
              </a:rPr>
              <a:t>여러 모델을 결합하여 새로운 기능을 가진 모델을 만드는 방식</a:t>
            </a:r>
            <a:r>
              <a:rPr lang="en-US" altLang="ko-KR" sz="1400" b="1" dirty="0"/>
              <a:t>, </a:t>
            </a:r>
            <a:r>
              <a:rPr lang="ko-KR" altLang="en-US" sz="1400" dirty="0">
                <a:effectLst/>
              </a:rPr>
              <a:t>미세 조정된 모델들을 병합하여 특정 목적에 더 적합한 모델을 만들 수 있습니다</a:t>
            </a:r>
            <a:endParaRPr lang="en-US" altLang="ko-KR" sz="1400" dirty="0">
              <a:effectLst/>
            </a:endParaRPr>
          </a:p>
          <a:p>
            <a:r>
              <a:rPr lang="ko-KR" altLang="en-US" sz="1400" b="1" dirty="0">
                <a:effectLst/>
              </a:rPr>
              <a:t>목표</a:t>
            </a:r>
            <a:r>
              <a:rPr lang="en-US" altLang="ko-KR" sz="1400" dirty="0">
                <a:effectLst/>
              </a:rPr>
              <a:t>: </a:t>
            </a:r>
            <a:r>
              <a:rPr lang="ko-KR" altLang="en-US" sz="1400" dirty="0">
                <a:effectLst/>
              </a:rPr>
              <a:t>개별 모델보다 더 나은 성능을 제공하거나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메모리 사용량을 줄이거나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다양한 작업을 수행할 수 있는 단일 모델 생성</a:t>
            </a:r>
            <a:endParaRPr lang="en-US" altLang="ko-KR" sz="1400" dirty="0">
              <a:effectLst/>
            </a:endParaRPr>
          </a:p>
          <a:p>
            <a:r>
              <a:rPr lang="en-US" altLang="ko-KR" sz="1400" dirty="0">
                <a:effectLst/>
              </a:rPr>
              <a:t>GPU </a:t>
            </a:r>
            <a:r>
              <a:rPr lang="ko-KR" altLang="en-US" sz="1400" dirty="0">
                <a:effectLst/>
              </a:rPr>
              <a:t>없이도 가능하여 독립적인 개발자에게 매력적입니다</a:t>
            </a:r>
            <a:endParaRPr lang="en-US" altLang="ko-KR" sz="1400" dirty="0">
              <a:effectLst/>
            </a:endParaRPr>
          </a:p>
          <a:p>
            <a:r>
              <a:rPr lang="ko-KR" altLang="en-US" sz="1400" b="1" dirty="0">
                <a:effectLst/>
              </a:rPr>
              <a:t>활용 사례</a:t>
            </a:r>
            <a:r>
              <a:rPr lang="en-US" altLang="ko-KR" sz="1400" dirty="0">
                <a:effectLst/>
              </a:rPr>
              <a:t>: </a:t>
            </a:r>
            <a:r>
              <a:rPr lang="ko-KR" altLang="en-US" sz="1400" dirty="0" err="1">
                <a:effectLst/>
              </a:rPr>
              <a:t>온디바이스</a:t>
            </a:r>
            <a:r>
              <a:rPr lang="ko-KR" altLang="en-US" sz="1400" dirty="0">
                <a:effectLst/>
              </a:rPr>
              <a:t> 배포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연합 학습</a:t>
            </a:r>
            <a:r>
              <a:rPr lang="en-US" altLang="ko-KR" sz="1400" dirty="0">
                <a:effectLst/>
              </a:rPr>
              <a:t>, </a:t>
            </a:r>
            <a:r>
              <a:rPr lang="ko-KR" altLang="en-US" sz="1400" dirty="0">
                <a:effectLst/>
              </a:rPr>
              <a:t>모델 앙상블 대비 모델 병합</a:t>
            </a:r>
            <a:endParaRPr lang="en-US" altLang="ko-KR" sz="1400" dirty="0">
              <a:effectLst/>
            </a:endParaRPr>
          </a:p>
        </p:txBody>
      </p:sp>
      <p:pic>
        <p:nvPicPr>
          <p:cNvPr id="6" name="내용 개체 틀 5" descr="스크린샷, 텍스트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040EA49-139E-F54C-221D-841CC480B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99121" y="4102015"/>
            <a:ext cx="3893013" cy="1796775"/>
          </a:xfrm>
        </p:spPr>
      </p:pic>
      <p:pic>
        <p:nvPicPr>
          <p:cNvPr id="8" name="그림 7" descr="스크린샷, 도표, 라인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29048B-B67A-9CB8-BCDD-B0B474DC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87" y="1767124"/>
            <a:ext cx="5112713" cy="27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74515-1EE9-D936-2BD9-3C65BD9C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b="0" dirty="0">
                <a:effectLst/>
                <a:latin typeface="Google Sans Text"/>
              </a:rPr>
              <a:t>모델 병합 접근 방식 </a:t>
            </a:r>
            <a:r>
              <a:rPr lang="en-US" altLang="ko-KR" b="0" dirty="0">
                <a:effectLst/>
                <a:latin typeface="Google Sans Text"/>
              </a:rPr>
              <a:t>- </a:t>
            </a:r>
            <a:r>
              <a:rPr lang="ko-KR" altLang="en-US" b="0" dirty="0">
                <a:effectLst/>
                <a:latin typeface="Google Sans Text"/>
              </a:rPr>
              <a:t>합산 </a:t>
            </a:r>
            <a:r>
              <a:rPr lang="en-US" altLang="ko-KR" b="0" dirty="0">
                <a:effectLst/>
                <a:latin typeface="Google Sans Text"/>
              </a:rPr>
              <a:t>(Summing)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E7050-0FA8-E1D9-EC9A-03E90C4451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effectLst/>
              </a:rPr>
              <a:t>가중치 값을 더하는 방식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400" b="1" dirty="0">
                <a:effectLst/>
              </a:rPr>
              <a:t>선형 결합 </a:t>
            </a:r>
            <a:r>
              <a:rPr lang="en-US" altLang="ko-KR" sz="1400" b="1" dirty="0">
                <a:effectLst/>
              </a:rPr>
              <a:t>(Linear Combination)</a:t>
            </a:r>
            <a:endParaRPr lang="en-US" altLang="ko-KR" sz="1400" dirty="0">
              <a:effectLst/>
            </a:endParaRPr>
          </a:p>
          <a:p>
            <a:pPr lvl="1"/>
            <a:r>
              <a:rPr lang="ko-KR" altLang="en-US" sz="1400" b="1" dirty="0">
                <a:effectLst/>
              </a:rPr>
              <a:t>구형 선형 보간 </a:t>
            </a:r>
            <a:r>
              <a:rPr lang="en-US" altLang="ko-KR" sz="1400" b="1" dirty="0">
                <a:effectLst/>
              </a:rPr>
              <a:t>(SLERP)</a:t>
            </a:r>
            <a:endParaRPr lang="en-US" altLang="ko-KR" sz="1400" dirty="0">
              <a:effectLst/>
            </a:endParaRPr>
          </a:p>
          <a:p>
            <a:r>
              <a:rPr lang="ko-KR" altLang="en-US" sz="1600" b="1" dirty="0">
                <a:effectLst/>
              </a:rPr>
              <a:t>작업 벡터 </a:t>
            </a:r>
            <a:r>
              <a:rPr lang="en-US" altLang="ko-KR" sz="1600" b="1" dirty="0">
                <a:effectLst/>
              </a:rPr>
              <a:t>(Task Vector)</a:t>
            </a:r>
            <a:r>
              <a:rPr lang="en-US" altLang="ko-KR" sz="1600" dirty="0">
                <a:effectLst/>
              </a:rPr>
              <a:t> </a:t>
            </a:r>
            <a:r>
              <a:rPr lang="ko-KR" altLang="en-US" sz="1600" dirty="0">
                <a:effectLst/>
              </a:rPr>
              <a:t>개념 활용</a:t>
            </a:r>
            <a:r>
              <a:rPr lang="en-US" altLang="ko-KR" sz="1600" dirty="0"/>
              <a:t>, </a:t>
            </a:r>
            <a:r>
              <a:rPr lang="ko-KR" altLang="en-US" sz="1600" dirty="0">
                <a:effectLst/>
              </a:rPr>
              <a:t>베이스 모델과 미세 조정된 모델의 차이를 나타냅니다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파라미터 가지치기 </a:t>
            </a:r>
            <a:r>
              <a:rPr lang="en-US" altLang="ko-KR" sz="1600" b="1" dirty="0">
                <a:effectLst/>
              </a:rPr>
              <a:t>(Pruning)</a:t>
            </a:r>
            <a:r>
              <a:rPr lang="ko-KR" altLang="en-US" sz="1600" dirty="0" err="1">
                <a:effectLst/>
              </a:rPr>
              <a:t>를</a:t>
            </a:r>
            <a:r>
              <a:rPr lang="ko-KR" altLang="en-US" sz="1600" dirty="0">
                <a:effectLst/>
              </a:rPr>
              <a:t> 통해 성능 향상 가능</a:t>
            </a:r>
            <a:endParaRPr lang="en-US" altLang="ko-KR" sz="1600" dirty="0">
              <a:effectLst/>
            </a:endParaRPr>
          </a:p>
        </p:txBody>
      </p:sp>
      <p:pic>
        <p:nvPicPr>
          <p:cNvPr id="6" name="내용 개체 틀 5" descr="원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854C26-AB86-4ADB-6065-D474F4660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3283" y="1910140"/>
            <a:ext cx="4282314" cy="1156957"/>
          </a:xfrm>
        </p:spPr>
      </p:pic>
      <p:pic>
        <p:nvPicPr>
          <p:cNvPr id="8" name="그림 7" descr="도표, 원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2391FC-BF1A-D1CF-E3D5-C5FCDA655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05" y="3557435"/>
            <a:ext cx="3988470" cy="1878946"/>
          </a:xfrm>
          <a:prstGeom prst="rect">
            <a:avLst/>
          </a:prstGeom>
        </p:spPr>
      </p:pic>
      <p:pic>
        <p:nvPicPr>
          <p:cNvPr id="10" name="그림 9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C102D6F-3335-D448-3283-748DAF795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213" y="3859719"/>
            <a:ext cx="3625882" cy="157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2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78A20-F40D-1000-A8DB-FB4E9641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0" i="0" dirty="0">
                <a:solidFill>
                  <a:srgbClr val="131314"/>
                </a:solidFill>
                <a:effectLst/>
                <a:latin typeface="Google Sans Text"/>
              </a:rPr>
              <a:t>모델 병합 접근 방식 </a:t>
            </a:r>
            <a:r>
              <a:rPr lang="en-US" altLang="ko-KR" sz="4000" b="0" i="0" dirty="0">
                <a:solidFill>
                  <a:srgbClr val="131314"/>
                </a:solidFill>
                <a:effectLst/>
                <a:latin typeface="Google Sans Text"/>
              </a:rPr>
              <a:t>- </a:t>
            </a:r>
            <a:r>
              <a:rPr lang="ko-KR" altLang="en-US" sz="4000" b="0" i="0" dirty="0">
                <a:solidFill>
                  <a:srgbClr val="131314"/>
                </a:solidFill>
                <a:effectLst/>
                <a:latin typeface="Google Sans Text"/>
              </a:rPr>
              <a:t>레이어 </a:t>
            </a:r>
            <a:r>
              <a:rPr lang="ko-KR" altLang="en-US" sz="4000" b="0" i="0" dirty="0" err="1">
                <a:solidFill>
                  <a:srgbClr val="131314"/>
                </a:solidFill>
                <a:effectLst/>
                <a:latin typeface="Google Sans Text"/>
              </a:rPr>
              <a:t>스태킹</a:t>
            </a:r>
            <a:r>
              <a:rPr lang="ko-KR" altLang="en-US" sz="4000" b="0" i="0" dirty="0">
                <a:solidFill>
                  <a:srgbClr val="131314"/>
                </a:solidFill>
                <a:effectLst/>
                <a:latin typeface="Google Sans Text"/>
              </a:rPr>
              <a:t> 및 연결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B03E11-66AB-41F3-FC2C-AFB3BCE1F0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effectLst/>
              </a:rPr>
              <a:t>레이어 </a:t>
            </a:r>
            <a:r>
              <a:rPr lang="ko-KR" altLang="en-US" sz="1800" b="1" dirty="0" err="1">
                <a:effectLst/>
              </a:rPr>
              <a:t>스태킹</a:t>
            </a:r>
            <a:r>
              <a:rPr lang="ko-KR" altLang="en-US" sz="1800" b="1" dirty="0">
                <a:effectLst/>
              </a:rPr>
              <a:t> </a:t>
            </a:r>
            <a:r>
              <a:rPr lang="en-US" altLang="ko-KR" sz="1800" b="1" dirty="0">
                <a:effectLst/>
              </a:rPr>
              <a:t>(Layer Stacking)</a:t>
            </a:r>
            <a:r>
              <a:rPr lang="en-US" altLang="ko-KR" sz="1800" dirty="0">
                <a:effectLst/>
              </a:rPr>
              <a:t>: </a:t>
            </a:r>
          </a:p>
          <a:p>
            <a:pPr lvl="1"/>
            <a:r>
              <a:rPr lang="ko-KR" altLang="en-US" sz="1400" dirty="0">
                <a:effectLst/>
              </a:rPr>
              <a:t>여러 모델의 레이어를 쌓는 방식</a:t>
            </a:r>
            <a:endParaRPr lang="en-US" altLang="ko-KR" sz="1400" dirty="0">
              <a:effectLst/>
            </a:endParaRPr>
          </a:p>
          <a:p>
            <a:pPr lvl="1"/>
            <a:r>
              <a:rPr lang="en-US" altLang="ko-KR" sz="1400" dirty="0" err="1">
                <a:effectLst/>
              </a:rPr>
              <a:t>MoE</a:t>
            </a:r>
            <a:r>
              <a:rPr lang="en-US" altLang="ko-KR" sz="1400" dirty="0">
                <a:effectLst/>
              </a:rPr>
              <a:t> (Mixture-of-Experts) </a:t>
            </a:r>
            <a:r>
              <a:rPr lang="ko-KR" altLang="en-US" sz="1400" dirty="0">
                <a:effectLst/>
              </a:rPr>
              <a:t>모델 생성 및 모델 </a:t>
            </a:r>
            <a:r>
              <a:rPr lang="ko-KR" altLang="en-US" sz="1400" dirty="0" err="1">
                <a:effectLst/>
              </a:rPr>
              <a:t>업스케일링에</a:t>
            </a:r>
            <a:r>
              <a:rPr lang="ko-KR" altLang="en-US" sz="1400" dirty="0">
                <a:effectLst/>
              </a:rPr>
              <a:t> 활용</a:t>
            </a:r>
            <a:endParaRPr lang="en-US" altLang="ko-KR" sz="1400" dirty="0">
              <a:effectLst/>
            </a:endParaRPr>
          </a:p>
          <a:p>
            <a:pPr lvl="1"/>
            <a:r>
              <a:rPr lang="ko-KR" altLang="en-US" sz="1400" dirty="0">
                <a:effectLst/>
              </a:rPr>
              <a:t>추가 미세 조정 필요</a:t>
            </a:r>
            <a:endParaRPr lang="en-US" altLang="ko-KR" sz="1400" dirty="0">
              <a:effectLst/>
            </a:endParaRPr>
          </a:p>
          <a:p>
            <a:r>
              <a:rPr lang="ko-KR" altLang="en-US" sz="1800" b="1" dirty="0">
                <a:effectLst/>
              </a:rPr>
              <a:t>연결 </a:t>
            </a:r>
            <a:r>
              <a:rPr lang="en-US" altLang="ko-KR" sz="1800" b="1" dirty="0">
                <a:effectLst/>
              </a:rPr>
              <a:t>(Concatenation)</a:t>
            </a:r>
            <a:r>
              <a:rPr lang="en-US" altLang="ko-KR" sz="1800" dirty="0">
                <a:effectLst/>
              </a:rPr>
              <a:t>: </a:t>
            </a:r>
          </a:p>
          <a:p>
            <a:pPr lvl="1"/>
            <a:r>
              <a:rPr lang="ko-KR" altLang="en-US" sz="1400" dirty="0">
                <a:effectLst/>
              </a:rPr>
              <a:t>파라미터를 연결하는 방식</a:t>
            </a:r>
            <a:endParaRPr lang="en-US" altLang="ko-KR" sz="1400" dirty="0">
              <a:effectLst/>
            </a:endParaRPr>
          </a:p>
          <a:p>
            <a:pPr lvl="1"/>
            <a:r>
              <a:rPr lang="ko-KR" altLang="en-US" sz="1400" dirty="0">
                <a:effectLst/>
              </a:rPr>
              <a:t>메모리 절감 효과는 없으며</a:t>
            </a:r>
            <a:endParaRPr lang="en-US" altLang="ko-KR" sz="1400" dirty="0">
              <a:effectLst/>
            </a:endParaRPr>
          </a:p>
          <a:p>
            <a:pPr lvl="1"/>
            <a:r>
              <a:rPr lang="ko-KR" altLang="en-US" sz="1400" dirty="0">
                <a:effectLst/>
              </a:rPr>
              <a:t>성능 향상 대비 파라미터 증가가 클 수 있어 권장되지 않음</a:t>
            </a:r>
            <a:endParaRPr lang="en-US" altLang="ko-KR" sz="1400" dirty="0">
              <a:effectLst/>
            </a:endParaRPr>
          </a:p>
          <a:p>
            <a:pPr lvl="1"/>
            <a:r>
              <a:rPr lang="en-US" altLang="ko-KR" sz="1400" dirty="0" err="1">
                <a:effectLst/>
              </a:rPr>
              <a:t>LoRA</a:t>
            </a:r>
            <a:r>
              <a:rPr lang="en-US" altLang="ko-KR" sz="1400" dirty="0">
                <a:effectLst/>
              </a:rPr>
              <a:t> </a:t>
            </a:r>
            <a:r>
              <a:rPr lang="ko-KR" altLang="en-US" sz="1400" dirty="0">
                <a:effectLst/>
              </a:rPr>
              <a:t>어댑터 연결 시 </a:t>
            </a:r>
            <a:r>
              <a:rPr lang="en-US" altLang="ko-KR" sz="1400" dirty="0">
                <a:effectLst/>
              </a:rPr>
              <a:t>Rank </a:t>
            </a:r>
            <a:r>
              <a:rPr lang="ko-KR" altLang="en-US" sz="1400" dirty="0">
                <a:effectLst/>
              </a:rPr>
              <a:t>증가</a:t>
            </a:r>
            <a:endParaRPr lang="en-US" altLang="ko-KR" sz="1400" dirty="0">
              <a:effectLst/>
            </a:endParaRPr>
          </a:p>
        </p:txBody>
      </p:sp>
      <p:pic>
        <p:nvPicPr>
          <p:cNvPr id="6" name="내용 개체 틀 5" descr="텍스트, 도표, 스크린샷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2B4EBCB-8D46-F971-2811-266B5C376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3019989"/>
          </a:xfrm>
        </p:spPr>
      </p:pic>
    </p:spTree>
    <p:extLst>
      <p:ext uri="{BB962C8B-B14F-4D97-AF65-F5344CB8AC3E}">
        <p14:creationId xmlns:p14="http://schemas.microsoft.com/office/powerpoint/2010/main" val="209583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A5040-918A-9680-6C53-AEE7465E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파인튜닝</a:t>
            </a:r>
            <a:r>
              <a:rPr lang="ko-KR" altLang="en-US" dirty="0"/>
              <a:t> 전략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4EE46-A792-FA5F-F9D7-EFE0084BCF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기본 모델 선택 전략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진행 경로</a:t>
            </a:r>
            <a:r>
              <a:rPr lang="en-US" altLang="ko-KR" sz="1400" dirty="0"/>
              <a:t>: </a:t>
            </a:r>
            <a:r>
              <a:rPr lang="ko-KR" altLang="en-US" sz="1400" dirty="0"/>
              <a:t>작은 모델 → 점점 강한 모델로 테스트하며 성능 확인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지식 증류 경로</a:t>
            </a:r>
            <a:r>
              <a:rPr lang="en-US" altLang="ko-KR" sz="1400" dirty="0"/>
              <a:t>: </a:t>
            </a:r>
            <a:r>
              <a:rPr lang="ko-KR" altLang="en-US" sz="1400" dirty="0"/>
              <a:t>큰 모델로 학습 → 생성한 데이터로 작은 모델 </a:t>
            </a:r>
            <a:r>
              <a:rPr lang="ko-KR" altLang="en-US" sz="1400" dirty="0" err="1"/>
              <a:t>재학습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b="1" dirty="0" err="1"/>
              <a:t>파인튜닝</a:t>
            </a:r>
            <a:r>
              <a:rPr lang="ko-KR" altLang="en-US" sz="1600" b="1" dirty="0"/>
              <a:t> 방법 선택</a:t>
            </a:r>
            <a:endParaRPr lang="ko-KR" altLang="en-US" sz="16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807A9B-0B95-738B-FD8B-8F37D2E116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b="1" dirty="0"/>
              <a:t>3. </a:t>
            </a:r>
            <a:r>
              <a:rPr lang="ko-KR" altLang="en-US" sz="1600" b="1" dirty="0" err="1"/>
              <a:t>파인튜닝</a:t>
            </a:r>
            <a:r>
              <a:rPr lang="ko-KR" altLang="en-US" sz="1600" b="1" dirty="0"/>
              <a:t> 프레임워크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간편</a:t>
            </a:r>
            <a:r>
              <a:rPr lang="en-US" altLang="ko-KR" sz="1400" dirty="0"/>
              <a:t>: OpenAI API </a:t>
            </a:r>
            <a:r>
              <a:rPr lang="ko-KR" altLang="en-US" sz="1400" dirty="0"/>
              <a:t>등 </a:t>
            </a:r>
            <a:r>
              <a:rPr lang="en-US" altLang="ko-KR" sz="1400" dirty="0"/>
              <a:t>(</a:t>
            </a:r>
            <a:r>
              <a:rPr lang="ko-KR" altLang="en-US" sz="1400" dirty="0"/>
              <a:t>제한적이지만 쉬움</a:t>
            </a:r>
            <a:r>
              <a:rPr lang="en-US" altLang="ko-KR" sz="1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유연함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LLaMA</a:t>
            </a:r>
            <a:r>
              <a:rPr lang="en-US" altLang="ko-KR" sz="1400" dirty="0"/>
              <a:t>-Factory, PEFT, Axolotl, </a:t>
            </a:r>
            <a:r>
              <a:rPr lang="en-US" altLang="ko-KR" sz="1400" dirty="0" err="1"/>
              <a:t>LitGPT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분산 학습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DeepSpeed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ColossalAI</a:t>
            </a:r>
            <a:r>
              <a:rPr lang="en-US" altLang="ko-KR" sz="1400" dirty="0"/>
              <a:t> </a:t>
            </a:r>
            <a:r>
              <a:rPr lang="ko-KR" altLang="en-US" sz="1400" dirty="0"/>
              <a:t>등 대규모에 적합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b="1" dirty="0"/>
              <a:t>핵심 </a:t>
            </a:r>
            <a:r>
              <a:rPr lang="ko-KR" altLang="en-US" sz="1600" b="1" dirty="0" err="1"/>
              <a:t>하이퍼파라미터</a:t>
            </a:r>
            <a:endParaRPr lang="ko-KR" altLang="en-US" sz="16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DFC563-966A-50D1-7CE2-0335BFA2B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146043"/>
              </p:ext>
            </p:extLst>
          </p:nvPr>
        </p:nvGraphicFramePr>
        <p:xfrm>
          <a:off x="6296296" y="3569649"/>
          <a:ext cx="5057504" cy="1843115"/>
        </p:xfrm>
        <a:graphic>
          <a:graphicData uri="http://schemas.openxmlformats.org/drawingml/2006/table">
            <a:tbl>
              <a:tblPr/>
              <a:tblGrid>
                <a:gridCol w="1750424">
                  <a:extLst>
                    <a:ext uri="{9D8B030D-6E8A-4147-A177-3AD203B41FA5}">
                      <a16:colId xmlns:a16="http://schemas.microsoft.com/office/drawing/2014/main" val="107752415"/>
                    </a:ext>
                  </a:extLst>
                </a:gridCol>
                <a:gridCol w="3307080">
                  <a:extLst>
                    <a:ext uri="{9D8B030D-6E8A-4147-A177-3AD203B41FA5}">
                      <a16:colId xmlns:a16="http://schemas.microsoft.com/office/drawing/2014/main" val="2185928832"/>
                    </a:ext>
                  </a:extLst>
                </a:gridCol>
              </a:tblGrid>
              <a:tr h="196106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80602"/>
                  </a:ext>
                </a:extLst>
              </a:tr>
              <a:tr h="380075">
                <a:tc>
                  <a:txBody>
                    <a:bodyPr/>
                    <a:lstStyle/>
                    <a:p>
                      <a:r>
                        <a:rPr lang="ko-KR" altLang="en-US" sz="1200" b="1" dirty="0" err="1"/>
                        <a:t>학습률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1e</a:t>
                      </a:r>
                      <a:r>
                        <a:rPr lang="en-US" altLang="ko-KR" sz="1200" dirty="0"/>
                        <a:t>-</a:t>
                      </a:r>
                      <a:r>
                        <a:rPr lang="en-US" sz="1200" dirty="0"/>
                        <a:t>7∼1e</a:t>
                      </a:r>
                      <a:r>
                        <a:rPr lang="en-US" altLang="ko-KR" sz="1200" dirty="0"/>
                        <a:t>-</a:t>
                      </a:r>
                      <a:r>
                        <a:rPr lang="en-US" sz="1200" dirty="0"/>
                        <a:t>3, </a:t>
                      </a:r>
                      <a:r>
                        <a:rPr lang="ko-KR" altLang="en-US" sz="1200" dirty="0"/>
                        <a:t>손실 곡선 확인하며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741267"/>
                  </a:ext>
                </a:extLst>
              </a:tr>
              <a:tr h="320901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배치 크기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클수록 안정적이지만 메모리↑ → </a:t>
                      </a:r>
                      <a:r>
                        <a:rPr lang="en-US" sz="1200" b="1" dirty="0"/>
                        <a:t>gradient accumulation</a:t>
                      </a:r>
                      <a:r>
                        <a:rPr lang="en-US" sz="1200" dirty="0"/>
                        <a:t> </a:t>
                      </a:r>
                      <a:r>
                        <a:rPr lang="ko-KR" altLang="en-US" sz="1200" dirty="0"/>
                        <a:t>활용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575054"/>
                  </a:ext>
                </a:extLst>
              </a:tr>
              <a:tr h="320901">
                <a:tc>
                  <a:txBody>
                    <a:bodyPr/>
                    <a:lstStyle/>
                    <a:p>
                      <a:r>
                        <a:rPr lang="ko-KR" altLang="en-US" sz="1200" b="1" dirty="0" err="1"/>
                        <a:t>에포크</a:t>
                      </a:r>
                      <a:r>
                        <a:rPr lang="ko-KR" altLang="en-US" sz="1200" b="1" dirty="0"/>
                        <a:t> 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작은 데이터셋은 더 많은 반복 필요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과적합 여부 모니터링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2396"/>
                  </a:ext>
                </a:extLst>
              </a:tr>
              <a:tr h="273654">
                <a:tc>
                  <a:txBody>
                    <a:bodyPr/>
                    <a:lstStyle/>
                    <a:p>
                      <a:r>
                        <a:rPr lang="ko-KR" altLang="en-US" sz="1200" b="1" dirty="0"/>
                        <a:t>프롬프트 손실 가중치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응답에 손실 가중치 집중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보통 </a:t>
                      </a:r>
                      <a:r>
                        <a:rPr lang="en-US" altLang="ko-KR" sz="1200" dirty="0"/>
                        <a:t>0~0.1 </a:t>
                      </a:r>
                      <a:r>
                        <a:rPr lang="ko-KR" altLang="en-US" sz="1200" dirty="0"/>
                        <a:t>설정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6555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2718AF0-0CA6-ADD8-1EDA-B880DE4C6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43090"/>
              </p:ext>
            </p:extLst>
          </p:nvPr>
        </p:nvGraphicFramePr>
        <p:xfrm>
          <a:off x="902063" y="3569649"/>
          <a:ext cx="5117737" cy="157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325">
                  <a:extLst>
                    <a:ext uri="{9D8B030D-6E8A-4147-A177-3AD203B41FA5}">
                      <a16:colId xmlns:a16="http://schemas.microsoft.com/office/drawing/2014/main" val="3140433709"/>
                    </a:ext>
                  </a:extLst>
                </a:gridCol>
                <a:gridCol w="3748412">
                  <a:extLst>
                    <a:ext uri="{9D8B030D-6E8A-4147-A177-3AD203B41FA5}">
                      <a16:colId xmlns:a16="http://schemas.microsoft.com/office/drawing/2014/main" val="1073895894"/>
                    </a:ext>
                  </a:extLst>
                </a:gridCol>
              </a:tblGrid>
              <a:tr h="293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특징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835202"/>
                  </a:ext>
                </a:extLst>
              </a:tr>
              <a:tr h="388122">
                <a:tc>
                  <a:txBody>
                    <a:bodyPr/>
                    <a:lstStyle/>
                    <a:p>
                      <a:r>
                        <a:rPr lang="en-US" sz="1200" b="1" dirty="0"/>
                        <a:t>Full Finetune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성능 우수하지만 비용 큼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수천</a:t>
                      </a:r>
                      <a:r>
                        <a:rPr lang="en-US" altLang="ko-KR" sz="1200" dirty="0"/>
                        <a:t>~</a:t>
                      </a:r>
                      <a:r>
                        <a:rPr lang="ko-KR" altLang="en-US" sz="1200" dirty="0"/>
                        <a:t>수만 예제 필요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22623"/>
                  </a:ext>
                </a:extLst>
              </a:tr>
              <a:tr h="388122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LoRA</a:t>
                      </a:r>
                      <a:r>
                        <a:rPr lang="en-US" sz="1200" b="1" dirty="0"/>
                        <a:t> / PEFT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효율적이고 경량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적은 데이터로도 효과적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263719"/>
                  </a:ext>
                </a:extLst>
              </a:tr>
              <a:tr h="501324">
                <a:tc>
                  <a:txBody>
                    <a:bodyPr/>
                    <a:lstStyle/>
                    <a:p>
                      <a:r>
                        <a:rPr lang="en-US" sz="1200" b="1" dirty="0"/>
                        <a:t>QAT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낮은 정밀도 추론에 최적화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학습 시간은 늘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74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64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3B580-7869-33D2-B3C5-955BC8DF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effectLst/>
                <a:latin typeface="Google Sans Text"/>
              </a:rPr>
              <a:t>결론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4F973-1F5D-1CBB-C977-7EAF1FC2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effectLst/>
              </a:rPr>
              <a:t>미세 조정</a:t>
            </a:r>
            <a:r>
              <a:rPr lang="ko-KR" altLang="en-US" sz="2000" dirty="0">
                <a:effectLst/>
              </a:rPr>
              <a:t>은 대규모 파운데이션 모델을 특정 작업에 효과적으로 적응시키는 </a:t>
            </a:r>
            <a:r>
              <a:rPr lang="ko-KR" altLang="en-US" sz="2000" b="1" dirty="0">
                <a:effectLst/>
              </a:rPr>
              <a:t>강력한 방법</a:t>
            </a:r>
            <a:r>
              <a:rPr lang="ko-KR" altLang="en-US" sz="2000" dirty="0">
                <a:effectLst/>
              </a:rPr>
              <a:t>입니다</a:t>
            </a:r>
            <a:r>
              <a:rPr lang="en-US" altLang="ko-KR" sz="2000" dirty="0">
                <a:effectLst/>
              </a:rPr>
              <a:t>.</a:t>
            </a:r>
          </a:p>
          <a:p>
            <a:r>
              <a:rPr lang="en-US" altLang="ko-KR" sz="2000" b="1" dirty="0">
                <a:effectLst/>
              </a:rPr>
              <a:t>PEFT </a:t>
            </a:r>
            <a:r>
              <a:rPr lang="ko-KR" altLang="en-US" sz="2000" b="1" dirty="0">
                <a:effectLst/>
              </a:rPr>
              <a:t>기법과 </a:t>
            </a:r>
            <a:r>
              <a:rPr lang="en-US" altLang="ko-KR" sz="2000" b="1" dirty="0" err="1">
                <a:effectLst/>
              </a:rPr>
              <a:t>LoRA</a:t>
            </a:r>
            <a:r>
              <a:rPr lang="ko-KR" altLang="en-US" sz="2000" dirty="0">
                <a:effectLst/>
              </a:rPr>
              <a:t>의 발전으로 미세 조정의 접근성이 크게 향상되었고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메모리 효율성과 모델 서빙 및 결합의 유연성이 증대되었습니다</a:t>
            </a:r>
            <a:r>
              <a:rPr lang="en-US" altLang="ko-KR" sz="2000" dirty="0">
                <a:effectLst/>
              </a:rPr>
              <a:t>. </a:t>
            </a:r>
            <a:r>
              <a:rPr lang="en-US" altLang="ko-KR" sz="2000" b="1" dirty="0" err="1">
                <a:effectLst/>
              </a:rPr>
              <a:t>LoRA</a:t>
            </a:r>
            <a:r>
              <a:rPr lang="ko-KR" altLang="en-US" sz="2000" b="1" dirty="0">
                <a:effectLst/>
              </a:rPr>
              <a:t>는 가장 많이 사용되는 </a:t>
            </a:r>
            <a:r>
              <a:rPr lang="en-US" altLang="ko-KR" sz="2000" b="1" dirty="0">
                <a:effectLst/>
              </a:rPr>
              <a:t>PEFT </a:t>
            </a:r>
            <a:r>
              <a:rPr lang="ko-KR" altLang="en-US" sz="2000" b="1" dirty="0">
                <a:effectLst/>
              </a:rPr>
              <a:t>기술</a:t>
            </a:r>
            <a:r>
              <a:rPr lang="ko-KR" altLang="en-US" sz="2000" dirty="0">
                <a:effectLst/>
              </a:rPr>
              <a:t>입니다</a:t>
            </a:r>
            <a:r>
              <a:rPr lang="en-US" altLang="ko-KR" sz="2000" dirty="0">
                <a:effectLst/>
              </a:rPr>
              <a:t>.</a:t>
            </a:r>
          </a:p>
          <a:p>
            <a:r>
              <a:rPr lang="ko-KR" altLang="en-US" sz="2000" dirty="0">
                <a:effectLst/>
              </a:rPr>
              <a:t>미세 조정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프롬프트 엔지니어링</a:t>
            </a:r>
            <a:r>
              <a:rPr lang="en-US" altLang="ko-KR" sz="2000" dirty="0">
                <a:effectLst/>
              </a:rPr>
              <a:t>, RAG </a:t>
            </a:r>
            <a:r>
              <a:rPr lang="ko-KR" altLang="en-US" sz="2000" dirty="0">
                <a:effectLst/>
              </a:rPr>
              <a:t>등의 방법을 </a:t>
            </a:r>
            <a:r>
              <a:rPr lang="ko-KR" altLang="en-US" sz="2000" b="1" dirty="0">
                <a:effectLst/>
              </a:rPr>
              <a:t>적절히 조합</a:t>
            </a:r>
            <a:r>
              <a:rPr lang="ko-KR" altLang="en-US" sz="2000" dirty="0">
                <a:effectLst/>
              </a:rPr>
              <a:t>하여 </a:t>
            </a:r>
            <a:r>
              <a:rPr lang="en-US" altLang="ko-KR" sz="2000" dirty="0">
                <a:effectLst/>
              </a:rPr>
              <a:t>AI </a:t>
            </a:r>
            <a:r>
              <a:rPr lang="ko-KR" altLang="en-US" sz="2000" dirty="0">
                <a:effectLst/>
              </a:rPr>
              <a:t>애플리케이션의 성능을 최적화하는 것이 중요합니다</a:t>
            </a:r>
            <a:r>
              <a:rPr lang="en-US" altLang="ko-KR" sz="2000" dirty="0">
                <a:effectLst/>
              </a:rPr>
              <a:t>.</a:t>
            </a:r>
          </a:p>
          <a:p>
            <a:r>
              <a:rPr lang="ko-KR" altLang="en-US" sz="2000" dirty="0">
                <a:effectLst/>
              </a:rPr>
              <a:t>다양한 오픈소스 프레임워크 </a:t>
            </a:r>
            <a:r>
              <a:rPr lang="en-US" altLang="ko-KR" sz="2000" dirty="0">
                <a:effectLst/>
              </a:rPr>
              <a:t>(</a:t>
            </a:r>
            <a:r>
              <a:rPr lang="en-US" altLang="ko-KR" sz="2000" dirty="0" err="1">
                <a:effectLst/>
              </a:rPr>
              <a:t>LLaMA</a:t>
            </a:r>
            <a:r>
              <a:rPr lang="en-US" altLang="ko-KR" sz="2000" dirty="0">
                <a:effectLst/>
              </a:rPr>
              <a:t>-Factory, </a:t>
            </a:r>
            <a:r>
              <a:rPr lang="en-US" altLang="ko-KR" sz="2000" dirty="0" err="1">
                <a:effectLst/>
              </a:rPr>
              <a:t>unsloth</a:t>
            </a:r>
            <a:r>
              <a:rPr lang="en-US" altLang="ko-KR" sz="2000" dirty="0">
                <a:effectLst/>
              </a:rPr>
              <a:t>, PEFT, Axolotl, </a:t>
            </a:r>
            <a:r>
              <a:rPr lang="en-US" altLang="ko-KR" sz="2000" dirty="0" err="1">
                <a:effectLst/>
              </a:rPr>
              <a:t>LitGPT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등</a:t>
            </a:r>
            <a:r>
              <a:rPr lang="en-US" altLang="ko-KR" sz="2000" dirty="0">
                <a:effectLst/>
              </a:rPr>
              <a:t>)</a:t>
            </a:r>
            <a:r>
              <a:rPr lang="ko-KR" altLang="en-US" sz="2000" dirty="0" err="1">
                <a:effectLst/>
              </a:rPr>
              <a:t>를</a:t>
            </a:r>
            <a:r>
              <a:rPr lang="ko-KR" altLang="en-US" sz="2000" dirty="0">
                <a:effectLst/>
              </a:rPr>
              <a:t> 활용하여 효율적인 미세 조정을 수행할 수 있습니다</a:t>
            </a:r>
            <a:r>
              <a:rPr lang="en-US" altLang="ko-KR" sz="2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736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5F170-AC51-4890-87D6-DA8279AD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2E202-FAE7-4D21-9788-0BC47BFE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https://claude.site/artifacts/a536fb55-a840-45bd-986d-328f7adf7f95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10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074F0-94AC-E9F0-2542-D0C35314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b="0" i="0" dirty="0">
                <a:solidFill>
                  <a:srgbClr val="131314"/>
                </a:solidFill>
                <a:effectLst/>
                <a:latin typeface="Google Sans Text"/>
              </a:rPr>
              <a:t>미세 조정 소개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C0B59-B074-22DA-9D25-07DAD2167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ffectLst/>
              </a:rPr>
              <a:t>미세 조정은 </a:t>
            </a:r>
            <a:r>
              <a:rPr lang="ko-KR" altLang="en-US" sz="2000" b="1" dirty="0">
                <a:effectLst/>
              </a:rPr>
              <a:t>사전 훈련된 모델의 전체 또는 일부를 추가로 훈련하여 특정 작업에 적합하도록 조정하는 과정</a:t>
            </a:r>
            <a:r>
              <a:rPr lang="ko-KR" altLang="en-US" sz="2000" dirty="0">
                <a:effectLst/>
              </a:rPr>
              <a:t>입니다</a:t>
            </a:r>
            <a:endParaRPr lang="en-US" altLang="ko-KR" sz="2000" dirty="0">
              <a:effectLst/>
            </a:endParaRPr>
          </a:p>
          <a:p>
            <a:r>
              <a:rPr lang="ko-KR" altLang="en-US" sz="2000" b="1" dirty="0">
                <a:effectLst/>
              </a:rPr>
              <a:t>프롬프트 기반 방법</a:t>
            </a:r>
            <a:r>
              <a:rPr lang="ko-KR" altLang="en-US" sz="2000" dirty="0">
                <a:effectLst/>
              </a:rPr>
              <a:t>은 지시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컨텍스트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도구를 제공하여 모델을 조정하는 반면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미세 조정은 모델의 가중치를 직접 변경</a:t>
            </a:r>
            <a:r>
              <a:rPr lang="ko-KR" altLang="en-US" sz="2000" dirty="0">
                <a:effectLst/>
              </a:rPr>
              <a:t>합니다</a:t>
            </a:r>
            <a:endParaRPr lang="en-US" altLang="ko-KR" sz="2000" dirty="0">
              <a:effectLst/>
            </a:endParaRPr>
          </a:p>
          <a:p>
            <a:r>
              <a:rPr lang="ko-KR" altLang="en-US" sz="2000" dirty="0">
                <a:effectLst/>
              </a:rPr>
              <a:t>미세 조정은 모델의 </a:t>
            </a:r>
            <a:r>
              <a:rPr lang="ko-KR" altLang="en-US" sz="2000" b="1" dirty="0">
                <a:effectLst/>
              </a:rPr>
              <a:t>도메인별 능력 향상 </a:t>
            </a:r>
            <a:r>
              <a:rPr lang="en-US" altLang="ko-KR" sz="2000" b="1" dirty="0">
                <a:effectLst/>
              </a:rPr>
              <a:t>(</a:t>
            </a:r>
            <a:r>
              <a:rPr lang="ko-KR" altLang="en-US" sz="2000" b="1" dirty="0">
                <a:effectLst/>
              </a:rPr>
              <a:t>코딩</a:t>
            </a:r>
            <a:r>
              <a:rPr lang="en-US" altLang="ko-KR" sz="2000" b="1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의료 질의응답 등</a:t>
            </a:r>
            <a:r>
              <a:rPr lang="en-US" altLang="ko-KR" sz="2000" b="1" dirty="0">
                <a:effectLst/>
              </a:rPr>
              <a:t>)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안전성 강화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특히 </a:t>
            </a:r>
            <a:r>
              <a:rPr lang="ko-KR" altLang="en-US" sz="2000" b="1" dirty="0">
                <a:effectLst/>
              </a:rPr>
              <a:t>특정 출력 스타일 및 형식 준수를 위한 명령 추종 능력 향상</a:t>
            </a:r>
            <a:r>
              <a:rPr lang="ko-KR" altLang="en-US" sz="2000" dirty="0">
                <a:effectLst/>
              </a:rPr>
              <a:t>에 사용됩니다</a:t>
            </a:r>
            <a:endParaRPr lang="en-US" altLang="ko-KR" sz="2000" dirty="0">
              <a:effectLst/>
            </a:endParaRPr>
          </a:p>
          <a:p>
            <a:r>
              <a:rPr lang="ko-KR" altLang="en-US" sz="2000" dirty="0">
                <a:effectLst/>
              </a:rPr>
              <a:t>미세 조정은 요구 사항에 더 </a:t>
            </a:r>
            <a:r>
              <a:rPr lang="ko-KR" altLang="en-US" sz="2000" b="1" dirty="0" err="1">
                <a:effectLst/>
              </a:rPr>
              <a:t>맞춤화된</a:t>
            </a:r>
            <a:r>
              <a:rPr lang="ko-KR" altLang="en-US" sz="2000" b="1" dirty="0">
                <a:effectLst/>
              </a:rPr>
              <a:t> 모델을 만드는 데 도움</a:t>
            </a:r>
            <a:r>
              <a:rPr lang="ko-KR" altLang="en-US" sz="2000" dirty="0">
                <a:effectLst/>
              </a:rPr>
              <a:t>을 줄 수 있지만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b="1" dirty="0">
                <a:effectLst/>
              </a:rPr>
              <a:t>더 많은 초기 투자</a:t>
            </a:r>
            <a:r>
              <a:rPr lang="ko-KR" altLang="en-US" sz="2000" dirty="0">
                <a:effectLst/>
              </a:rPr>
              <a:t>가 필요합니다</a:t>
            </a:r>
            <a:endParaRPr lang="en-US" altLang="ko-K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75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DF0AF-64EA-6A2D-18BB-9A1C43FB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31314"/>
                </a:solidFill>
                <a:effectLst/>
                <a:latin typeface="Google Sans Text"/>
              </a:rPr>
              <a:t>미세 조정 </a:t>
            </a:r>
            <a:r>
              <a:rPr lang="en-US" altLang="ko-KR" b="0" i="0" dirty="0">
                <a:solidFill>
                  <a:srgbClr val="131314"/>
                </a:solidFill>
                <a:effectLst/>
                <a:latin typeface="Google Sans Text"/>
              </a:rPr>
              <a:t>vs. </a:t>
            </a:r>
            <a:r>
              <a:rPr lang="ko-KR" altLang="en-US" b="0" i="0" dirty="0">
                <a:solidFill>
                  <a:srgbClr val="131314"/>
                </a:solidFill>
                <a:effectLst/>
                <a:latin typeface="Google Sans Text"/>
              </a:rPr>
              <a:t>프롬프트 기반 방법</a:t>
            </a:r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524B6BE-E5CD-744E-52B5-E05EB1AB4DE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59520049"/>
              </p:ext>
            </p:extLst>
          </p:nvPr>
        </p:nvGraphicFramePr>
        <p:xfrm>
          <a:off x="888135" y="2139939"/>
          <a:ext cx="5577979" cy="293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736">
                  <a:extLst>
                    <a:ext uri="{9D8B030D-6E8A-4147-A177-3AD203B41FA5}">
                      <a16:colId xmlns:a16="http://schemas.microsoft.com/office/drawing/2014/main" val="4120615826"/>
                    </a:ext>
                  </a:extLst>
                </a:gridCol>
                <a:gridCol w="2339923">
                  <a:extLst>
                    <a:ext uri="{9D8B030D-6E8A-4147-A177-3AD203B41FA5}">
                      <a16:colId xmlns:a16="http://schemas.microsoft.com/office/drawing/2014/main" val="2691655739"/>
                    </a:ext>
                  </a:extLst>
                </a:gridCol>
                <a:gridCol w="2413320">
                  <a:extLst>
                    <a:ext uri="{9D8B030D-6E8A-4147-A177-3AD203B41FA5}">
                      <a16:colId xmlns:a16="http://schemas.microsoft.com/office/drawing/2014/main" val="78617032"/>
                    </a:ext>
                  </a:extLst>
                </a:gridCol>
              </a:tblGrid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미세 조정 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sz="1100" dirty="0">
                          <a:effectLst/>
                        </a:rPr>
                        <a:t>Finetuning)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프롬프트 기반 방법 </a:t>
                      </a:r>
                      <a:r>
                        <a:rPr lang="en-US" altLang="ko-KR" sz="1100" dirty="0">
                          <a:effectLst/>
                        </a:rPr>
                        <a:t>(</a:t>
                      </a:r>
                      <a:r>
                        <a:rPr lang="en-US" sz="1100" dirty="0">
                          <a:effectLst/>
                        </a:rPr>
                        <a:t>Prompt-based Methods)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625555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접근 방식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모델의 가중치 조정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지시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컨텍스트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도구 등을 제공하여 </a:t>
                      </a:r>
                      <a:r>
                        <a:rPr lang="ko-KR" altLang="en-US" sz="1100" b="1" dirty="0">
                          <a:effectLst/>
                        </a:rPr>
                        <a:t>모델 활용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391643"/>
                  </a:ext>
                </a:extLst>
              </a:tr>
              <a:tr h="400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자원 요구량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더 많은 데이터</a:t>
                      </a:r>
                      <a:r>
                        <a:rPr lang="en-US" altLang="ko-KR" sz="1100" b="1" dirty="0">
                          <a:effectLst/>
                        </a:rPr>
                        <a:t>, </a:t>
                      </a:r>
                      <a:r>
                        <a:rPr lang="ko-KR" altLang="en-US" sz="1100" b="1" dirty="0">
                          <a:effectLst/>
                        </a:rPr>
                        <a:t>하드웨어</a:t>
                      </a:r>
                      <a:r>
                        <a:rPr lang="en-US" altLang="ko-KR" sz="1100" b="1" dirty="0">
                          <a:effectLst/>
                        </a:rPr>
                        <a:t>, </a:t>
                      </a:r>
                      <a:r>
                        <a:rPr lang="en-US" sz="1100" b="1" dirty="0">
                          <a:effectLst/>
                        </a:rPr>
                        <a:t>ML </a:t>
                      </a:r>
                      <a:r>
                        <a:rPr lang="ko-KR" altLang="en-US" sz="1100" b="1" dirty="0">
                          <a:effectLst/>
                        </a:rPr>
                        <a:t>전문 인력 필요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비교적 적은 자원 필요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269524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적용 시점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일반적으로 프롬프트 기반 방법 실험 후 성능 부족 시 시도</a:t>
                      </a:r>
                      <a:r>
                        <a:rPr lang="en-US" altLang="ko-KR" sz="1100" dirty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모델 활용의 초기 단계에서 시도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009198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목표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모델의 내부 능력 자체를 특정 작업에 </a:t>
                      </a:r>
                      <a:r>
                        <a:rPr lang="ko-KR" altLang="en-US" sz="1100" b="1" dirty="0">
                          <a:effectLst/>
                        </a:rPr>
                        <a:t>최적화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주어진 프롬프트에 따라 원하는 응답 </a:t>
                      </a:r>
                      <a:r>
                        <a:rPr lang="ko-KR" altLang="en-US" sz="1100" b="1" dirty="0">
                          <a:effectLst/>
                        </a:rPr>
                        <a:t>생성 유도</a:t>
                      </a:r>
                      <a:endParaRPr lang="en-US" altLang="ko-KR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752490"/>
                  </a:ext>
                </a:extLst>
              </a:tr>
              <a:tr h="50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100" b="1" dirty="0">
                          <a:effectLst/>
                        </a:rPr>
                        <a:t>상호 배타성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100" dirty="0">
                          <a:effectLst/>
                        </a:rPr>
                        <a:t>상호 배타적이지 않으며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함께 사용하여 성능을 극대화할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88366"/>
                  </a:ext>
                </a:extLst>
              </a:tr>
            </a:tbl>
          </a:graphicData>
        </a:graphic>
      </p:graphicFrame>
      <p:pic>
        <p:nvPicPr>
          <p:cNvPr id="7" name="내용 개체 틀 6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60C8712-09CF-CFD3-5B99-25C43C57C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1770" y="2139939"/>
            <a:ext cx="4043653" cy="2908853"/>
          </a:xfrm>
        </p:spPr>
      </p:pic>
    </p:spTree>
    <p:extLst>
      <p:ext uri="{BB962C8B-B14F-4D97-AF65-F5344CB8AC3E}">
        <p14:creationId xmlns:p14="http://schemas.microsoft.com/office/powerpoint/2010/main" val="45516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DCAE-1E3F-BDA4-D97A-44E27C8A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1500"/>
              </a:lnSpc>
              <a:buNone/>
            </a:pPr>
            <a:r>
              <a:rPr lang="ko-KR" altLang="en-US" sz="3600" b="0" dirty="0">
                <a:effectLst/>
                <a:latin typeface="Google Sans Text"/>
              </a:rPr>
              <a:t>미세 조정 </a:t>
            </a:r>
            <a:r>
              <a:rPr lang="en-US" altLang="ko-KR" sz="3600" b="0" dirty="0">
                <a:effectLst/>
                <a:latin typeface="Google Sans Text"/>
              </a:rPr>
              <a:t>vs. RAG (Retrieval-Augmented Generation)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8E693-1D0B-B8B9-55D3-FFC8B44E79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effectLst/>
              </a:rPr>
              <a:t>모델 실패 원인 분석</a:t>
            </a:r>
            <a:r>
              <a:rPr lang="en-US" altLang="ko-KR" sz="1600" dirty="0">
                <a:effectLst/>
              </a:rPr>
              <a:t>: </a:t>
            </a:r>
          </a:p>
          <a:p>
            <a:pPr lvl="1"/>
            <a:r>
              <a:rPr lang="ko-KR" altLang="en-US" sz="1200" dirty="0">
                <a:effectLst/>
              </a:rPr>
              <a:t>정보 부족 </a:t>
            </a:r>
            <a:r>
              <a:rPr lang="en-US" altLang="ko-KR" sz="1200" dirty="0">
                <a:effectLst/>
              </a:rPr>
              <a:t>(RAG) vs. </a:t>
            </a:r>
            <a:r>
              <a:rPr lang="ko-KR" altLang="en-US" sz="1200" dirty="0">
                <a:effectLst/>
              </a:rPr>
              <a:t>행동 문제 </a:t>
            </a:r>
            <a:r>
              <a:rPr lang="en-US" altLang="ko-KR" sz="1200" dirty="0">
                <a:effectLst/>
              </a:rPr>
              <a:t>(</a:t>
            </a:r>
            <a:r>
              <a:rPr lang="ko-KR" altLang="en-US" sz="1200" dirty="0">
                <a:effectLst/>
              </a:rPr>
              <a:t>미세 조정</a:t>
            </a:r>
            <a:r>
              <a:rPr lang="en-US" altLang="ko-KR" sz="1200" dirty="0">
                <a:effectLst/>
              </a:rPr>
              <a:t>)</a:t>
            </a:r>
          </a:p>
          <a:p>
            <a:r>
              <a:rPr lang="en-US" altLang="ko-KR" sz="1600" b="1" dirty="0">
                <a:effectLst/>
              </a:rPr>
              <a:t>RAG</a:t>
            </a:r>
            <a:r>
              <a:rPr lang="en-US" altLang="ko-KR" sz="1600" dirty="0">
                <a:effectLst/>
              </a:rPr>
              <a:t>: </a:t>
            </a:r>
          </a:p>
          <a:p>
            <a:pPr lvl="1"/>
            <a:r>
              <a:rPr lang="ko-KR" altLang="en-US" sz="1200" b="1" dirty="0">
                <a:effectLst/>
              </a:rPr>
              <a:t>최신 정보</a:t>
            </a:r>
            <a:r>
              <a:rPr lang="ko-KR" altLang="en-US" sz="1200" dirty="0">
                <a:effectLst/>
              </a:rPr>
              <a:t>가 필요한 작업에 </a:t>
            </a:r>
            <a:r>
              <a:rPr lang="ko-KR" altLang="en-US" sz="1200" b="1" dirty="0">
                <a:effectLst/>
              </a:rPr>
              <a:t>미세 조정보다 뛰어난 성능</a:t>
            </a:r>
            <a:r>
              <a:rPr lang="ko-KR" altLang="en-US" sz="1200" dirty="0">
                <a:effectLst/>
              </a:rPr>
              <a:t>을 보입니다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b="1" dirty="0">
                <a:effectLst/>
              </a:rPr>
              <a:t>정보 기반 오류 </a:t>
            </a:r>
            <a:r>
              <a:rPr lang="en-US" altLang="ko-KR" sz="1200" b="1" dirty="0">
                <a:effectLst/>
              </a:rPr>
              <a:t>(factually wrong or outdated)</a:t>
            </a:r>
            <a:r>
              <a:rPr lang="ko-KR" altLang="en-US" sz="1200" dirty="0" err="1">
                <a:effectLst/>
              </a:rPr>
              <a:t>를</a:t>
            </a:r>
            <a:r>
              <a:rPr lang="ko-KR" altLang="en-US" sz="1200" dirty="0">
                <a:effectLst/>
              </a:rPr>
              <a:t> 해결합니다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dirty="0">
                <a:effectLst/>
              </a:rPr>
              <a:t>구현이 일반적으로 더 쉽습니다</a:t>
            </a:r>
            <a:endParaRPr lang="en-US" altLang="ko-KR" sz="1200" dirty="0">
              <a:effectLst/>
            </a:endParaRPr>
          </a:p>
          <a:p>
            <a:r>
              <a:rPr lang="ko-KR" altLang="en-US" sz="1600" b="1" dirty="0">
                <a:effectLst/>
              </a:rPr>
              <a:t>미세 조정</a:t>
            </a:r>
            <a:r>
              <a:rPr lang="en-US" altLang="ko-KR" sz="1600" dirty="0">
                <a:effectLst/>
              </a:rPr>
              <a:t>: </a:t>
            </a:r>
          </a:p>
          <a:p>
            <a:pPr lvl="1"/>
            <a:r>
              <a:rPr lang="ko-KR" altLang="en-US" sz="1200" b="1" dirty="0">
                <a:effectLst/>
              </a:rPr>
              <a:t>특정 출력 형식 및 스타일</a:t>
            </a:r>
            <a:r>
              <a:rPr lang="ko-KR" altLang="en-US" sz="1200" dirty="0">
                <a:effectLst/>
              </a:rPr>
              <a:t>을 따르도록 모델을 훈련시키는 데 유용합니다</a:t>
            </a:r>
            <a:endParaRPr lang="en-US" altLang="ko-KR" sz="1200" dirty="0">
              <a:effectLst/>
            </a:endParaRPr>
          </a:p>
          <a:p>
            <a:pPr lvl="1"/>
            <a:r>
              <a:rPr lang="ko-KR" altLang="en-US" sz="1200" b="1" dirty="0">
                <a:effectLst/>
              </a:rPr>
              <a:t>행동 문제 </a:t>
            </a:r>
            <a:r>
              <a:rPr lang="en-US" altLang="ko-KR" sz="1200" b="1" dirty="0">
                <a:effectLst/>
              </a:rPr>
              <a:t>(</a:t>
            </a:r>
            <a:r>
              <a:rPr lang="ko-KR" altLang="en-US" sz="1200" b="1" dirty="0">
                <a:effectLst/>
              </a:rPr>
              <a:t>부적절하거나 형식에 맞지 않는 응답</a:t>
            </a:r>
            <a:r>
              <a:rPr lang="en-US" altLang="ko-KR" sz="1200" b="1" dirty="0">
                <a:effectLst/>
              </a:rPr>
              <a:t>)</a:t>
            </a:r>
            <a:r>
              <a:rPr lang="ko-KR" altLang="en-US" sz="1200" dirty="0" err="1">
                <a:effectLst/>
              </a:rPr>
              <a:t>를</a:t>
            </a:r>
            <a:r>
              <a:rPr lang="ko-KR" altLang="en-US" sz="1200" dirty="0">
                <a:effectLst/>
              </a:rPr>
              <a:t> 해결하는 데 도움이 됩니다</a:t>
            </a:r>
            <a:endParaRPr lang="en-US" altLang="ko-KR" sz="1200" dirty="0">
              <a:effectLst/>
            </a:endParaRPr>
          </a:p>
          <a:p>
            <a:r>
              <a:rPr lang="ko-KR" altLang="en-US" sz="1600" b="1" dirty="0">
                <a:effectLst/>
              </a:rPr>
              <a:t>상호 보완적 사용</a:t>
            </a:r>
            <a:r>
              <a:rPr lang="en-US" altLang="ko-KR" sz="1600" dirty="0">
                <a:effectLst/>
              </a:rPr>
              <a:t>: </a:t>
            </a:r>
          </a:p>
          <a:p>
            <a:pPr lvl="1"/>
            <a:r>
              <a:rPr lang="en-US" altLang="ko-KR" sz="1200" dirty="0">
                <a:effectLst/>
              </a:rPr>
              <a:t>RAG</a:t>
            </a:r>
            <a:r>
              <a:rPr lang="ko-KR" altLang="en-US" sz="1200" dirty="0">
                <a:effectLst/>
              </a:rPr>
              <a:t>와 미세 조정을 </a:t>
            </a:r>
            <a:r>
              <a:rPr lang="ko-KR" altLang="en-US" sz="1200" b="1" dirty="0">
                <a:effectLst/>
              </a:rPr>
              <a:t>결합하여</a:t>
            </a:r>
            <a:r>
              <a:rPr lang="ko-KR" altLang="en-US" sz="1200" dirty="0">
                <a:effectLst/>
              </a:rPr>
              <a:t> 애플리케이션 성능을 극대화할 수 있습니다</a:t>
            </a:r>
            <a:endParaRPr lang="en-US" altLang="ko-KR" sz="1200" dirty="0">
              <a:effectLst/>
            </a:endParaRPr>
          </a:p>
        </p:txBody>
      </p:sp>
      <p:pic>
        <p:nvPicPr>
          <p:cNvPr id="6" name="내용 개체 틀 5" descr="텍스트, 스크린샷, 라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6F0A67C-0B92-FA1D-AFA4-DD14E6497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566309"/>
          </a:xfrm>
        </p:spPr>
      </p:pic>
    </p:spTree>
    <p:extLst>
      <p:ext uri="{BB962C8B-B14F-4D97-AF65-F5344CB8AC3E}">
        <p14:creationId xmlns:p14="http://schemas.microsoft.com/office/powerpoint/2010/main" val="35182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A26A-47AC-D32F-2F28-3297BAFB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  <a:buNone/>
            </a:pPr>
            <a:br>
              <a:rPr lang="en-US" altLang="ko-KR" b="0" dirty="0">
                <a:effectLst/>
                <a:latin typeface="Google Sans Text"/>
              </a:rPr>
            </a:br>
            <a:br>
              <a:rPr lang="en-US" altLang="ko-KR" b="0" dirty="0">
                <a:effectLst/>
                <a:latin typeface="Google Sans Text"/>
              </a:rPr>
            </a:br>
            <a:r>
              <a:rPr lang="ko-KR" altLang="en-US" b="0" dirty="0">
                <a:effectLst/>
                <a:latin typeface="Google Sans Text"/>
              </a:rPr>
              <a:t>메모리 병목현상 </a:t>
            </a:r>
            <a:r>
              <a:rPr lang="en-US" altLang="ko-KR" b="0" dirty="0">
                <a:effectLst/>
                <a:latin typeface="Google Sans Text"/>
              </a:rPr>
              <a:t>(Memory Bottlenecks)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6CC37-B277-B377-7A20-8EA52C93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effectLst/>
              </a:rPr>
              <a:t>미세 조정은 메모리 집약적인 작업</a:t>
            </a:r>
            <a:r>
              <a:rPr lang="ko-KR" altLang="en-US" sz="1800" dirty="0">
                <a:effectLst/>
              </a:rPr>
              <a:t>입니다</a:t>
            </a:r>
            <a:endParaRPr lang="en-US" altLang="ko-KR" sz="1800" dirty="0">
              <a:effectLst/>
            </a:endParaRPr>
          </a:p>
          <a:p>
            <a:r>
              <a:rPr lang="ko-KR" altLang="en-US" sz="1800" dirty="0">
                <a:effectLst/>
              </a:rPr>
              <a:t>기반 모델의 규모로 인해 </a:t>
            </a:r>
            <a:r>
              <a:rPr lang="ko-KR" altLang="en-US" sz="1800" b="1" dirty="0">
                <a:effectLst/>
              </a:rPr>
              <a:t>메모리는 추론과 미세 조정 모두에서 병목 현상</a:t>
            </a:r>
            <a:r>
              <a:rPr lang="ko-KR" altLang="en-US" sz="1800" dirty="0">
                <a:effectLst/>
              </a:rPr>
              <a:t>이 될 수 있지만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b="1" dirty="0">
                <a:effectLst/>
              </a:rPr>
              <a:t>미세 조정에 필요한 메모리가 일반적으로 훨씬 더 높습니다</a:t>
            </a:r>
            <a:endParaRPr lang="en-US" altLang="ko-KR" sz="1800" dirty="0">
              <a:effectLst/>
            </a:endParaRPr>
          </a:p>
          <a:p>
            <a:r>
              <a:rPr lang="ko-KR" altLang="en-US" sz="1800" dirty="0">
                <a:effectLst/>
              </a:rPr>
              <a:t>미세 조정 중 모델의 메모리 사용 공간에 </a:t>
            </a:r>
            <a:r>
              <a:rPr lang="ko-KR" altLang="en-US" sz="1800" b="1" dirty="0">
                <a:effectLst/>
              </a:rPr>
              <a:t>주요 기여 요인</a:t>
            </a:r>
            <a:r>
              <a:rPr lang="ko-KR" altLang="en-US" sz="1800" dirty="0">
                <a:effectLst/>
              </a:rPr>
              <a:t>은 다음과 같습니다</a:t>
            </a:r>
            <a:endParaRPr lang="en-US" altLang="ko-KR" sz="18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모델의 총 파라미터 수</a:t>
            </a:r>
            <a:endParaRPr lang="ko-KR" altLang="en-US" sz="16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훈련 가능한 파라미터 수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많을수록 메모리 사용량 증가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수치 표현 방식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낮은 정밀도 형식 </a:t>
            </a:r>
            <a:r>
              <a:rPr lang="en-US" altLang="ko-KR" sz="1600" dirty="0">
                <a:effectLst/>
              </a:rPr>
              <a:t>(</a:t>
            </a:r>
            <a:r>
              <a:rPr lang="ko-KR" altLang="en-US" sz="1600" dirty="0">
                <a:effectLst/>
              </a:rPr>
              <a:t>양자화</a:t>
            </a:r>
            <a:r>
              <a:rPr lang="en-US" altLang="ko-KR" sz="1600" dirty="0">
                <a:effectLst/>
              </a:rPr>
              <a:t>)</a:t>
            </a:r>
            <a:r>
              <a:rPr lang="ko-KR" altLang="en-US" sz="1600" dirty="0">
                <a:effectLst/>
              </a:rPr>
              <a:t>은 메모리 사용량 감소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기울기 및 </a:t>
            </a:r>
            <a:r>
              <a:rPr lang="ko-KR" altLang="en-US" sz="1600" b="1" dirty="0" err="1">
                <a:effectLst/>
              </a:rPr>
              <a:t>옵티마이저</a:t>
            </a:r>
            <a:r>
              <a:rPr lang="ko-KR" altLang="en-US" sz="1600" b="1" dirty="0">
                <a:effectLst/>
              </a:rPr>
              <a:t> 상태</a:t>
            </a:r>
            <a:endParaRPr lang="en-US" altLang="ko-KR" sz="1600" dirty="0">
              <a:effectLst/>
            </a:endParaRPr>
          </a:p>
          <a:p>
            <a:pPr lvl="1"/>
            <a:r>
              <a:rPr lang="ko-KR" altLang="en-US" sz="1600" b="1" dirty="0">
                <a:effectLst/>
              </a:rPr>
              <a:t>활성화 </a:t>
            </a:r>
            <a:r>
              <a:rPr lang="en-US" altLang="ko-KR" sz="1600" b="1" dirty="0">
                <a:effectLst/>
              </a:rPr>
              <a:t>(Activations)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훈련 중 기울기 계산을 위해 저장될 수 있으며 상당한 메모리를 차지할 수 있습니다</a:t>
            </a:r>
            <a:endParaRPr lang="en-US" altLang="ko-KR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3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9F57-30E0-0B14-28F8-2E20E1E4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메모리 계산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BE866E-83C5-3289-A9C4-6001FC4630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ko-KR" altLang="en-US" sz="1800" b="1" dirty="0"/>
                  <a:t>추론 시 메모리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필요 요소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모델 가중치 </a:t>
                </a:r>
                <a:r>
                  <a:rPr lang="en-US" altLang="ko-KR" sz="1800" dirty="0"/>
                  <a:t>+ </a:t>
                </a:r>
                <a:r>
                  <a:rPr lang="ko-KR" altLang="en-US" sz="1800" dirty="0"/>
                  <a:t>활성화 </a:t>
                </a:r>
                <a:r>
                  <a:rPr lang="en-US" altLang="ko-KR" sz="1800" dirty="0"/>
                  <a:t>+ </a:t>
                </a:r>
                <a:r>
                  <a:rPr lang="ko-KR" altLang="en-US" sz="1800" dirty="0"/>
                  <a:t>키</a:t>
                </a:r>
                <a:r>
                  <a:rPr lang="en-US" altLang="ko-KR" sz="1800" dirty="0"/>
                  <a:t>-</a:t>
                </a:r>
                <a:r>
                  <a:rPr lang="ko-KR" altLang="en-US" sz="1800" dirty="0"/>
                  <a:t>값 벡터</a:t>
                </a:r>
              </a:p>
              <a:p>
                <a:r>
                  <a:rPr lang="ko-KR" altLang="en-US" sz="1800" b="1" dirty="0"/>
                  <a:t>계산식</a:t>
                </a:r>
                <a:r>
                  <a:rPr lang="en-US" altLang="ko-KR" sz="1800" dirty="0"/>
                  <a:t>: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총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메모리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1.2</m:t>
                    </m:r>
                  </m:oMath>
                </a14:m>
                <a:endParaRPr lang="en-US" altLang="ko-KR" sz="18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1400" smtClean="0"/>
                      <m:t>파라미터 수 </m:t>
                    </m:r>
                    <m:r>
                      <m:rPr>
                        <m:nor/>
                      </m:rPr>
                      <a:rPr lang="en-US" altLang="ko-KR" sz="1400" smtClean="0"/>
                      <m:t>(</m:t>
                    </m:r>
                    <m:r>
                      <m:rPr>
                        <m:nor/>
                      </m:rPr>
                      <a:rPr lang="ko-KR" altLang="en-US" sz="1400" smtClean="0"/>
                      <m:t>예</m:t>
                    </m:r>
                    <m:r>
                      <m:rPr>
                        <m:nor/>
                      </m:rPr>
                      <a:rPr lang="en-US" altLang="ko-KR" sz="1400" smtClean="0"/>
                      <m:t>: 13</m:t>
                    </m:r>
                    <m:r>
                      <m:rPr>
                        <m:nor/>
                      </m:rPr>
                      <a:rPr lang="en-US" altLang="ko-KR" sz="1400" smtClean="0"/>
                      <m:t>B</m:t>
                    </m:r>
                    <m:r>
                      <m:rPr>
                        <m:nor/>
                      </m:rPr>
                      <a:rPr lang="en-US" altLang="ko-KR" sz="1400" smtClean="0"/>
                      <m:t> = 130</m:t>
                    </m:r>
                    <m:r>
                      <m:rPr>
                        <m:nor/>
                      </m:rPr>
                      <a:rPr lang="ko-KR" altLang="en-US" sz="1400" smtClean="0"/>
                      <m:t>억</m:t>
                    </m:r>
                    <m:r>
                      <m:rPr>
                        <m:nor/>
                      </m:rPr>
                      <a:rPr lang="en-US" altLang="ko-KR" sz="1400" smtClean="0"/>
                      <m:t>)</m:t>
                    </m:r>
                  </m:oMath>
                </a14:m>
                <a:endParaRPr lang="en-US" altLang="ko-KR" sz="1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1400" smtClean="0"/>
                      <m:t>파라미터 당 메모리 </m:t>
                    </m:r>
                    <m:r>
                      <m:rPr>
                        <m:nor/>
                      </m:rPr>
                      <a:rPr lang="en-US" altLang="ko-KR" sz="1400" smtClean="0"/>
                      <m:t>(</m:t>
                    </m:r>
                    <m:r>
                      <m:rPr>
                        <m:nor/>
                      </m:rPr>
                      <a:rPr lang="ko-KR" altLang="en-US" sz="1400" smtClean="0"/>
                      <m:t>예</m:t>
                    </m:r>
                    <m:r>
                      <m:rPr>
                        <m:nor/>
                      </m:rPr>
                      <a:rPr lang="en-US" altLang="ko-KR" sz="1400" smtClean="0"/>
                      <m:t>: 2</m:t>
                    </m:r>
                    <m:r>
                      <m:rPr>
                        <m:nor/>
                      </m:rPr>
                      <a:rPr lang="ko-KR" altLang="en-US" sz="1400" smtClean="0"/>
                      <m:t>바이트</m:t>
                    </m:r>
                    <m:r>
                      <m:rPr>
                        <m:nor/>
                      </m:rPr>
                      <a:rPr lang="en-US" altLang="ko-KR" sz="1400" smtClean="0"/>
                      <m:t>)</m:t>
                    </m:r>
                  </m:oMath>
                </a14:m>
                <a:endParaRPr lang="en-US" altLang="ko-KR" sz="1400" dirty="0"/>
              </a:p>
              <a:p>
                <a:r>
                  <a:rPr lang="ko-KR" altLang="en-US" sz="1800" b="1" dirty="0"/>
                  <a:t>예</a:t>
                </a:r>
                <a:r>
                  <a:rPr lang="en-US" altLang="ko-KR" sz="1800" dirty="0"/>
                  <a:t>: 13B </a:t>
                </a:r>
                <a:r>
                  <a:rPr lang="ko-KR" altLang="en-US" sz="1800" dirty="0"/>
                  <a:t>모델 → </a:t>
                </a:r>
                <a:r>
                  <a:rPr lang="en-US" altLang="ko-KR" sz="1800" dirty="0"/>
                  <a:t>26GB × 1.2 = </a:t>
                </a:r>
                <a:r>
                  <a:rPr lang="en-US" altLang="ko-KR" sz="1800" b="1" dirty="0"/>
                  <a:t>31.2GB</a:t>
                </a:r>
                <a:endParaRPr lang="en-US" altLang="ko-KR" sz="1800" b="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F9BE866E-83C5-3289-A9C4-6001FC463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2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4E6A378-D0F1-7807-3774-23699EC892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ko-KR" altLang="en-US" sz="1800" b="1" dirty="0"/>
                  <a:t>훈련 시 메모리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필요 요소</a:t>
                </a:r>
                <a:r>
                  <a:rPr lang="en-US" altLang="ko-KR" sz="1800" dirty="0"/>
                  <a:t>: </a:t>
                </a:r>
                <a:r>
                  <a:rPr lang="ko-KR" altLang="en-US" sz="1600" dirty="0"/>
                  <a:t>모델 가중치</a:t>
                </a:r>
                <a:r>
                  <a:rPr lang="en-US" altLang="ko-KR" sz="1600" dirty="0"/>
                  <a:t> + </a:t>
                </a:r>
                <a:r>
                  <a:rPr lang="ko-KR" altLang="en-US" sz="1600" dirty="0"/>
                  <a:t>활성화</a:t>
                </a:r>
                <a:r>
                  <a:rPr lang="en-US" altLang="ko-KR" sz="1600" dirty="0"/>
                  <a:t> + </a:t>
                </a:r>
                <a:r>
                  <a:rPr lang="ko-KR" altLang="en-US" sz="1600" dirty="0"/>
                  <a:t>기울기 </a:t>
                </a:r>
                <a:r>
                  <a:rPr lang="en-US" altLang="ko-KR" sz="1600" dirty="0"/>
                  <a:t>+ </a:t>
                </a:r>
                <a:r>
                  <a:rPr lang="ko-KR" altLang="en-US" sz="1600" dirty="0" err="1"/>
                  <a:t>옵티마이저</a:t>
                </a:r>
                <a:r>
                  <a:rPr lang="ko-KR" altLang="en-US" sz="1600" dirty="0"/>
                  <a:t> 상태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계산식</a:t>
                </a:r>
                <a:r>
                  <a:rPr lang="en-US" altLang="ko-KR" sz="1800" b="1" dirty="0"/>
                  <a:t> </a:t>
                </a:r>
                <a:r>
                  <a:rPr lang="en-US" altLang="ko-KR" sz="1800" dirty="0"/>
                  <a:t>(Adam </a:t>
                </a:r>
                <a:r>
                  <a:rPr lang="ko-KR" altLang="en-US" sz="1800" dirty="0"/>
                  <a:t>기준</a:t>
                </a:r>
                <a:r>
                  <a:rPr lang="en-US" altLang="ko-KR" sz="1800" dirty="0"/>
                  <a:t>):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메모리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× 3 ×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sz="1800" dirty="0"/>
              </a:p>
              <a:p>
                <a:r>
                  <a:rPr lang="ko-KR" altLang="en-US" sz="1800" b="1" dirty="0"/>
                  <a:t>예</a:t>
                </a:r>
                <a:r>
                  <a:rPr lang="en-US" altLang="ko-KR" sz="1800" dirty="0"/>
                  <a:t>: 13B </a:t>
                </a:r>
                <a:r>
                  <a:rPr lang="ko-KR" altLang="en-US" sz="1800" dirty="0"/>
                  <a:t>모델 →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×3×2=</m:t>
                    </m:r>
                  </m:oMath>
                </a14:m>
                <a:r>
                  <a:rPr lang="en-US" altLang="ko-KR" sz="1800" b="1" dirty="0"/>
                  <a:t>79GB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4E6A378-D0F1-7807-3774-23699EC89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22" t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1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A17CE-95A9-8D54-6108-24A308A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500"/>
              </a:lnSpc>
            </a:pPr>
            <a:r>
              <a:rPr lang="ko-KR" altLang="en-US" b="0" dirty="0">
                <a:effectLst/>
                <a:latin typeface="Google Sans Text"/>
              </a:rPr>
              <a:t>수치 표현 </a:t>
            </a:r>
            <a:r>
              <a:rPr lang="en-US" altLang="ko-KR" b="0" dirty="0">
                <a:effectLst/>
                <a:latin typeface="Google Sans Text"/>
              </a:rPr>
              <a:t>(Numerical Representations)</a:t>
            </a:r>
            <a:br>
              <a:rPr lang="en-US" altLang="ko-KR" b="0" dirty="0">
                <a:effectLst/>
                <a:latin typeface="Google Sans Text"/>
              </a:rPr>
            </a:b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2BA70-4F73-B4CE-2BC7-00CB697C11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>
                <a:effectLst/>
              </a:rPr>
              <a:t>모델의 각 값을 표현하는 데 필요한 메모리는 모델 전체 메모리 사용량에 직접적인 영향을 미칩니다</a:t>
            </a:r>
            <a:endParaRPr lang="en-US" altLang="ko-KR" sz="1400" dirty="0">
              <a:effectLst/>
            </a:endParaRPr>
          </a:p>
          <a:p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endParaRPr lang="en-US" altLang="ko-KR" sz="1400" b="1" dirty="0">
              <a:effectLst/>
            </a:endParaRPr>
          </a:p>
          <a:p>
            <a:endParaRPr lang="en-US" altLang="ko-KR" sz="1400" b="1" dirty="0"/>
          </a:p>
          <a:p>
            <a:endParaRPr lang="en-US" altLang="ko-KR" sz="1400" b="1" dirty="0">
              <a:effectLst/>
            </a:endParaRPr>
          </a:p>
        </p:txBody>
      </p:sp>
      <p:pic>
        <p:nvPicPr>
          <p:cNvPr id="6" name="내용 개체 틀 5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8F8E57-3A7E-99BC-534B-D213FEDC40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2527916"/>
          </a:xfr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2F6F744-A85B-F0E2-BF29-5E4E09C5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34849"/>
              </p:ext>
            </p:extLst>
          </p:nvPr>
        </p:nvGraphicFramePr>
        <p:xfrm>
          <a:off x="1156062" y="2335110"/>
          <a:ext cx="4637316" cy="278628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90304">
                  <a:extLst>
                    <a:ext uri="{9D8B030D-6E8A-4147-A177-3AD203B41FA5}">
                      <a16:colId xmlns:a16="http://schemas.microsoft.com/office/drawing/2014/main" val="741440529"/>
                    </a:ext>
                  </a:extLst>
                </a:gridCol>
                <a:gridCol w="796835">
                  <a:extLst>
                    <a:ext uri="{9D8B030D-6E8A-4147-A177-3AD203B41FA5}">
                      <a16:colId xmlns:a16="http://schemas.microsoft.com/office/drawing/2014/main" val="4113958118"/>
                    </a:ext>
                  </a:extLst>
                </a:gridCol>
                <a:gridCol w="3050177">
                  <a:extLst>
                    <a:ext uri="{9D8B030D-6E8A-4147-A177-3AD203B41FA5}">
                      <a16:colId xmlns:a16="http://schemas.microsoft.com/office/drawing/2014/main" val="52198661"/>
                    </a:ext>
                  </a:extLst>
                </a:gridCol>
              </a:tblGrid>
              <a:tr h="245263"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비트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6274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FP32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단정밀도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딥러닝 기본 형식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832475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FP16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반정밀도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메모리 절약용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005251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BF16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TPU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최적화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범위↑ 정밀도↓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77485"/>
                  </a:ext>
                </a:extLst>
              </a:tr>
              <a:tr h="550620">
                <a:tc>
                  <a:txBody>
                    <a:bodyPr/>
                    <a:lstStyle/>
                    <a:p>
                      <a:r>
                        <a:rPr lang="en-US" sz="1100" b="1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TF32</a:t>
                      </a:r>
                      <a:endParaRPr lang="en-US" sz="110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NVIDIA GPU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최적화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성능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정밀도 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340006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INT8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정수 기반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양자화 모델에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624117"/>
                  </a:ext>
                </a:extLst>
              </a:tr>
              <a:tr h="395317">
                <a:tc>
                  <a:txBody>
                    <a:bodyPr/>
                    <a:lstStyle/>
                    <a:p>
                      <a:r>
                        <a:rPr lang="en-US" sz="1100" b="1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INT4</a:t>
                      </a:r>
                      <a:endParaRPr lang="en-US" sz="1100" dirty="0">
                        <a:ln>
                          <a:solidFill>
                            <a:schemeClr val="accent1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극한 압축</a:t>
                      </a:r>
                      <a:r>
                        <a:rPr lang="en-US" altLang="ko-KR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성능 유지 어려움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972916"/>
                  </a:ext>
                </a:extLst>
              </a:tr>
            </a:tbl>
          </a:graphicData>
        </a:graphic>
      </p:graphicFrame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A79A238-D195-8540-92F3-1EA9515B5086}"/>
              </a:ext>
            </a:extLst>
          </p:cNvPr>
          <p:cNvSpPr txBox="1">
            <a:spLocks/>
          </p:cNvSpPr>
          <p:nvPr/>
        </p:nvSpPr>
        <p:spPr>
          <a:xfrm>
            <a:off x="6172202" y="16906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주의</a:t>
            </a:r>
            <a:r>
              <a:rPr lang="en-US" altLang="ko-KR" sz="1400" dirty="0"/>
              <a:t>: </a:t>
            </a:r>
            <a:r>
              <a:rPr lang="ko-KR" altLang="en-US" sz="1400" dirty="0"/>
              <a:t>모델 사용 시 의도된 수치 형식으로 로드해야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잘못된 형식으로 로드 하면 모델 동작이 예기치 않게 변경될 수 있습니다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32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53AC-62B4-174F-DBED-278A1EAC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양자화</a:t>
            </a:r>
            <a:r>
              <a:rPr lang="en-US" altLang="ko-KR" sz="3200" dirty="0"/>
              <a:t>(Quantization): </a:t>
            </a:r>
            <a:r>
              <a:rPr lang="ko-KR" altLang="en-US" sz="3200" dirty="0"/>
              <a:t>메모리와 속도를 줄이는 핵심 기법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47360C-B940-8CFD-FC82-419B0D664B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 err="1"/>
              <a:t>양자화란</a:t>
            </a:r>
            <a:r>
              <a:rPr lang="en-US" altLang="ko-KR" sz="18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정밀도를 줄여 </a:t>
            </a:r>
            <a:r>
              <a:rPr lang="en-US" altLang="ko-KR" sz="1600" b="1" dirty="0"/>
              <a:t>(bit </a:t>
            </a:r>
            <a:r>
              <a:rPr lang="ko-KR" altLang="en-US" sz="1600" b="1" dirty="0"/>
              <a:t>수↓</a:t>
            </a:r>
            <a:r>
              <a:rPr lang="en-US" altLang="ko-KR" sz="1600" b="1" dirty="0"/>
              <a:t>)</a:t>
            </a:r>
            <a:r>
              <a:rPr lang="ko-KR" altLang="en-US" sz="1600" dirty="0"/>
              <a:t> 모델 크기와 </a:t>
            </a:r>
            <a:r>
              <a:rPr lang="ko-KR" altLang="en-US" sz="1600" dirty="0" err="1"/>
              <a:t>연산량을</a:t>
            </a:r>
            <a:r>
              <a:rPr lang="ko-KR" altLang="en-US" sz="1600" dirty="0"/>
              <a:t> 줄이는 기술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: 32</a:t>
            </a:r>
            <a:r>
              <a:rPr lang="ko-KR" altLang="en-US" sz="1600" dirty="0"/>
              <a:t>비트 → </a:t>
            </a:r>
            <a:r>
              <a:rPr lang="en-US" altLang="ko-KR" sz="1600" dirty="0"/>
              <a:t>8</a:t>
            </a:r>
            <a:r>
              <a:rPr lang="ko-KR" altLang="en-US" sz="1600" dirty="0"/>
              <a:t>비트로 줄이면 메모리 사용 </a:t>
            </a:r>
            <a:r>
              <a:rPr lang="en-US" altLang="ko-KR" sz="1600" b="1" dirty="0"/>
              <a:t>4</a:t>
            </a:r>
            <a:r>
              <a:rPr lang="ko-KR" altLang="en-US" sz="1600" b="1" dirty="0"/>
              <a:t>배 감소</a:t>
            </a:r>
            <a:endParaRPr lang="ko-KR" alt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/>
              <a:t>정수</a:t>
            </a:r>
            <a:r>
              <a:rPr lang="en-US" altLang="ko-KR" sz="1600" dirty="0"/>
              <a:t>(INT8, INT4)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저정밀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부동소수</a:t>
            </a:r>
            <a:r>
              <a:rPr lang="en-US" altLang="ko-KR" sz="1600" dirty="0"/>
              <a:t>(FP16, BF16, FP8 </a:t>
            </a:r>
            <a:r>
              <a:rPr lang="ko-KR" altLang="en-US" sz="1600" dirty="0"/>
              <a:t>등</a:t>
            </a:r>
            <a:r>
              <a:rPr lang="en-US" altLang="ko-KR" sz="1600" dirty="0"/>
              <a:t>)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800" b="1" dirty="0"/>
              <a:t>무엇을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언제 </a:t>
            </a:r>
            <a:r>
              <a:rPr lang="ko-KR" altLang="en-US" sz="1800" b="1" dirty="0" err="1"/>
              <a:t>양자화할까</a:t>
            </a:r>
            <a:r>
              <a:rPr lang="en-US" altLang="ko-KR" sz="18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790EE76-DA89-33FA-79C4-ECC301514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최신 흐름 </a:t>
            </a:r>
            <a:r>
              <a:rPr lang="en-US" altLang="ko-KR" sz="1800" b="1" dirty="0"/>
              <a:t>&amp; </a:t>
            </a:r>
            <a:r>
              <a:rPr lang="ko-KR" altLang="en-US" sz="1800" b="1" dirty="0"/>
              <a:t>사례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QLoRA</a:t>
            </a:r>
            <a:r>
              <a:rPr lang="en-US" altLang="ko-KR" sz="1600" b="1" dirty="0"/>
              <a:t> (2023)</a:t>
            </a:r>
            <a:r>
              <a:rPr lang="en-US" altLang="ko-KR" sz="1600" dirty="0"/>
              <a:t>: </a:t>
            </a:r>
          </a:p>
          <a:p>
            <a:pPr lvl="1"/>
            <a:r>
              <a:rPr lang="ko-KR" altLang="en-US" sz="1400" dirty="0"/>
              <a:t>고정된 사전학습 모델을 </a:t>
            </a:r>
            <a:r>
              <a:rPr lang="en-US" altLang="ko-KR" sz="1400" b="1" dirty="0"/>
              <a:t>4bit</a:t>
            </a:r>
            <a:r>
              <a:rPr lang="ko-KR" altLang="en-US" sz="1400" b="1" dirty="0"/>
              <a:t>로 </a:t>
            </a:r>
            <a:r>
              <a:rPr lang="ko-KR" altLang="en-US" sz="1400" b="1" dirty="0" err="1"/>
              <a:t>양자화</a:t>
            </a:r>
            <a:r>
              <a:rPr lang="ko-KR" altLang="en-US" sz="1400" dirty="0" err="1"/>
              <a:t>한</a:t>
            </a:r>
            <a:r>
              <a:rPr lang="ko-KR" altLang="en-US" sz="1400" dirty="0"/>
              <a:t> 뒤</a:t>
            </a:r>
            <a:r>
              <a:rPr lang="en-US" altLang="ko-KR" sz="1400" dirty="0"/>
              <a:t>, </a:t>
            </a:r>
            <a:r>
              <a:rPr lang="en-US" altLang="ko-KR" sz="1400" b="1" dirty="0" err="1"/>
              <a:t>LoRA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어댑터로 </a:t>
            </a:r>
            <a:r>
              <a:rPr lang="ko-KR" altLang="en-US" sz="1400" b="1" dirty="0" err="1"/>
              <a:t>파인튜닝</a:t>
            </a:r>
            <a:r>
              <a:rPr lang="ko-KR" altLang="en-US" sz="1400" dirty="0" err="1"/>
              <a:t>하여</a:t>
            </a:r>
            <a:r>
              <a:rPr lang="ko-KR" altLang="en-US" sz="1400" dirty="0"/>
              <a:t> </a:t>
            </a:r>
            <a:r>
              <a:rPr lang="ko-KR" altLang="en-US" sz="1400" b="1" dirty="0"/>
              <a:t>성능 손실 없이 메모리 사용량을 크게 줄인 기법 </a:t>
            </a:r>
            <a:endParaRPr lang="en-US" altLang="ko-KR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/>
              <a:t>Apple (2024)</a:t>
            </a:r>
            <a:r>
              <a:rPr lang="en-US" altLang="ko-KR" sz="1600" dirty="0"/>
              <a:t>: </a:t>
            </a:r>
          </a:p>
          <a:p>
            <a:pPr lvl="1"/>
            <a:r>
              <a:rPr lang="ko-KR" altLang="en-US" sz="1400" dirty="0"/>
              <a:t>평균 </a:t>
            </a:r>
            <a:r>
              <a:rPr lang="en-US" altLang="ko-KR" sz="1400" dirty="0"/>
              <a:t>3.5</a:t>
            </a:r>
            <a:r>
              <a:rPr lang="ko-KR" altLang="en-US" sz="1400" dirty="0"/>
              <a:t>비트 양자화를 적용해 약 </a:t>
            </a:r>
            <a:r>
              <a:rPr lang="en-US" altLang="ko-KR" sz="1400" dirty="0"/>
              <a:t>30</a:t>
            </a:r>
            <a:r>
              <a:rPr lang="ko-KR" altLang="en-US" sz="1400" dirty="0"/>
              <a:t>억 파라미터 모델을 </a:t>
            </a:r>
            <a:r>
              <a:rPr lang="en-US" altLang="ko-KR" sz="1400" dirty="0"/>
              <a:t>iPhone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온디바이스로</a:t>
            </a:r>
            <a:r>
              <a:rPr lang="ko-KR" altLang="en-US" sz="1400" dirty="0"/>
              <a:t> 실행하며</a:t>
            </a:r>
            <a:r>
              <a:rPr lang="en-US" altLang="ko-KR" sz="1400" dirty="0"/>
              <a:t>, </a:t>
            </a:r>
          </a:p>
          <a:p>
            <a:pPr lvl="1"/>
            <a:r>
              <a:rPr lang="ko-KR" altLang="en-US" sz="1400" dirty="0"/>
              <a:t>메모리 절감과 성능</a:t>
            </a:r>
            <a:r>
              <a:rPr lang="en-US" altLang="ko-KR" sz="1400" dirty="0"/>
              <a:t>, </a:t>
            </a:r>
            <a:r>
              <a:rPr lang="ko-KR" altLang="en-US" sz="1400" dirty="0"/>
              <a:t>프라이버시를 모두 확보한 사례</a:t>
            </a:r>
            <a:r>
              <a:rPr lang="en-US" altLang="ko-KR" sz="1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BitNet</a:t>
            </a:r>
            <a:r>
              <a:rPr lang="en-US" altLang="ko-KR" sz="1600" b="1" dirty="0"/>
              <a:t> b1.58 (2024)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모든 가중치를 </a:t>
            </a:r>
            <a:r>
              <a:rPr lang="en-US" altLang="ko-KR" sz="1400" dirty="0"/>
              <a:t>{-1, 0, 1}</a:t>
            </a:r>
            <a:r>
              <a:rPr lang="ko-KR" altLang="en-US" sz="1400" dirty="0"/>
              <a:t>의 삼진 값으로 </a:t>
            </a:r>
            <a:r>
              <a:rPr lang="ko-KR" altLang="en-US" sz="1400" dirty="0" err="1"/>
              <a:t>양자화하여</a:t>
            </a:r>
            <a:r>
              <a:rPr lang="ko-KR" altLang="en-US" sz="1400" dirty="0"/>
              <a:t> 평균 </a:t>
            </a:r>
            <a:r>
              <a:rPr lang="en-US" altLang="ko-KR" sz="1400" dirty="0"/>
              <a:t>1.58</a:t>
            </a:r>
            <a:r>
              <a:rPr lang="ko-KR" altLang="en-US" sz="1400" dirty="0"/>
              <a:t>비트로 표현</a:t>
            </a:r>
            <a:endParaRPr lang="en-US" altLang="ko-KR" sz="1400" dirty="0"/>
          </a:p>
          <a:p>
            <a:pPr lvl="1"/>
            <a:r>
              <a:rPr lang="ko-KR" altLang="en-US" sz="1400" dirty="0"/>
              <a:t>기존 </a:t>
            </a:r>
            <a:r>
              <a:rPr lang="en-US" altLang="ko-KR" sz="1400" dirty="0"/>
              <a:t>FP16 </a:t>
            </a:r>
            <a:r>
              <a:rPr lang="ko-KR" altLang="en-US" sz="1400" dirty="0"/>
              <a:t>모델과 유사한 성능을 유지하면서도 메모리 사용량과 연산 비용을 획기적으로 줄임</a:t>
            </a:r>
          </a:p>
        </p:txBody>
      </p:sp>
      <p:graphicFrame>
        <p:nvGraphicFramePr>
          <p:cNvPr id="10" name="내용 개체 틀 6">
            <a:extLst>
              <a:ext uri="{FF2B5EF4-FFF2-40B4-BE49-F238E27FC236}">
                <a16:creationId xmlns:a16="http://schemas.microsoft.com/office/drawing/2014/main" id="{7F5ED879-8D4D-5C35-F13B-DE63CD6803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578315"/>
              </p:ext>
            </p:extLst>
          </p:nvPr>
        </p:nvGraphicFramePr>
        <p:xfrm>
          <a:off x="927464" y="4165450"/>
          <a:ext cx="5092336" cy="1379645"/>
        </p:xfrm>
        <a:graphic>
          <a:graphicData uri="http://schemas.openxmlformats.org/drawingml/2006/table">
            <a:tbl>
              <a:tblPr/>
              <a:tblGrid>
                <a:gridCol w="627016">
                  <a:extLst>
                    <a:ext uri="{9D8B030D-6E8A-4147-A177-3AD203B41FA5}">
                      <a16:colId xmlns:a16="http://schemas.microsoft.com/office/drawing/2014/main" val="906826320"/>
                    </a:ext>
                  </a:extLst>
                </a:gridCol>
                <a:gridCol w="4465320">
                  <a:extLst>
                    <a:ext uri="{9D8B030D-6E8A-4147-A177-3AD203B41FA5}">
                      <a16:colId xmlns:a16="http://schemas.microsoft.com/office/drawing/2014/main" val="1690053555"/>
                    </a:ext>
                  </a:extLst>
                </a:gridCol>
              </a:tblGrid>
              <a:tr h="185657"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구분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내용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80824"/>
                  </a:ext>
                </a:extLst>
              </a:tr>
              <a:tr h="318083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무엇을</a:t>
                      </a:r>
                      <a:endParaRPr lang="ko-KR" altLang="en-US" sz="11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주로 </a:t>
                      </a:r>
                      <a:r>
                        <a:rPr lang="ko-KR" altLang="en-US" sz="1100" b="1" dirty="0"/>
                        <a:t>가중치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en-US" sz="1100" b="1" dirty="0"/>
                        <a:t>weights)</a:t>
                      </a:r>
                      <a:r>
                        <a:rPr lang="en-US" sz="1100" dirty="0"/>
                        <a:t> </a:t>
                      </a:r>
                      <a:r>
                        <a:rPr lang="ko-KR" altLang="en-US" sz="1100" dirty="0"/>
                        <a:t>양자화 → 메모리 ↓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성능 유지 쉬움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204471"/>
                  </a:ext>
                </a:extLst>
              </a:tr>
              <a:tr h="185657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활성화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sz="1100" dirty="0"/>
                        <a:t>activations) </a:t>
                      </a:r>
                      <a:r>
                        <a:rPr lang="ko-KR" altLang="en-US" sz="1100" dirty="0"/>
                        <a:t>양자화는 더 어려움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60189"/>
                  </a:ext>
                </a:extLst>
              </a:tr>
              <a:tr h="318083">
                <a:tc>
                  <a:txBody>
                    <a:bodyPr/>
                    <a:lstStyle/>
                    <a:p>
                      <a:r>
                        <a:rPr lang="ko-KR" altLang="en-US" sz="1100" b="1" dirty="0"/>
                        <a:t>언제</a:t>
                      </a:r>
                      <a:endParaRPr lang="ko-KR" altLang="en-US" sz="11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훈련 후 양자화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sz="1100" dirty="0"/>
                        <a:t>PTQ</a:t>
                      </a:r>
                      <a:r>
                        <a:rPr lang="ko-KR" altLang="en-US" sz="1100" dirty="0"/>
                        <a:t>*</a:t>
                      </a:r>
                      <a:r>
                        <a:rPr lang="en-US" sz="1100" dirty="0"/>
                        <a:t>): </a:t>
                      </a:r>
                      <a:r>
                        <a:rPr lang="ko-KR" altLang="en-US" sz="1100" dirty="0"/>
                        <a:t>가장 보편적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서빙에 최적화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928288"/>
                  </a:ext>
                </a:extLst>
              </a:tr>
              <a:tr h="318083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학습 중 양자화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sz="1100" dirty="0"/>
                        <a:t>QAT</a:t>
                      </a:r>
                      <a:r>
                        <a:rPr lang="ko-KR" altLang="en-US" sz="1100" dirty="0"/>
                        <a:t>**</a:t>
                      </a:r>
                      <a:r>
                        <a:rPr lang="en-US" sz="1100" dirty="0"/>
                        <a:t>): </a:t>
                      </a:r>
                      <a:r>
                        <a:rPr lang="ko-KR" altLang="en-US" sz="1100" dirty="0"/>
                        <a:t>성능 저하 최소화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b="1" dirty="0"/>
                        <a:t>학습 시간</a:t>
                      </a:r>
                      <a:r>
                        <a:rPr lang="ko-KR" altLang="en-US" sz="1100" dirty="0"/>
                        <a:t>은 늘 수 있음</a:t>
                      </a:r>
                    </a:p>
                  </a:txBody>
                  <a:tcPr marL="45057" marR="45057" marT="22529" marB="225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6918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CF2B5E-4705-532C-BFE1-3E70A5C9453B}"/>
              </a:ext>
            </a:extLst>
          </p:cNvPr>
          <p:cNvSpPr txBox="1"/>
          <p:nvPr/>
        </p:nvSpPr>
        <p:spPr>
          <a:xfrm>
            <a:off x="200841" y="6394904"/>
            <a:ext cx="10595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000" b="1" dirty="0"/>
              <a:t>*</a:t>
            </a:r>
            <a:r>
              <a:rPr lang="en-US" altLang="ko-KR" sz="1000" b="1" dirty="0"/>
              <a:t>PTQ (Post-Training Quantization)</a:t>
            </a:r>
            <a:r>
              <a:rPr lang="en-US" altLang="ko-KR" sz="1000" dirty="0"/>
              <a:t>:</a:t>
            </a:r>
            <a:r>
              <a:rPr lang="ko-KR" altLang="en-US" sz="1000" dirty="0"/>
              <a:t>모델 훈련이 끝난 후</a:t>
            </a:r>
            <a:r>
              <a:rPr lang="en-US" altLang="ko-KR" sz="1000" dirty="0"/>
              <a:t>, </a:t>
            </a:r>
            <a:r>
              <a:rPr lang="ko-KR" altLang="en-US" sz="1000" b="1" dirty="0"/>
              <a:t>추론 효율을 높이기 위해 정밀도를 낮추는 양자화 기법</a:t>
            </a:r>
            <a:r>
              <a:rPr lang="ko-KR" altLang="en-US" sz="1000" dirty="0"/>
              <a:t>으로</a:t>
            </a:r>
            <a:r>
              <a:rPr lang="en-US" altLang="ko-KR" sz="1000" dirty="0"/>
              <a:t>, </a:t>
            </a:r>
            <a:r>
              <a:rPr lang="ko-KR" altLang="en-US" sz="1000" dirty="0"/>
              <a:t>간단하고 빠르지만 경우에 따라 성능 저하가 발생할 수 있음</a:t>
            </a:r>
            <a:r>
              <a:rPr lang="en-US" altLang="ko-KR" sz="1000" dirty="0"/>
              <a:t>.</a:t>
            </a:r>
            <a:endParaRPr lang="en-US" altLang="ko-KR" sz="1000" b="1" dirty="0"/>
          </a:p>
          <a:p>
            <a:pPr>
              <a:buNone/>
            </a:pPr>
            <a:r>
              <a:rPr lang="ko-KR" altLang="en-US" sz="1000" b="1" dirty="0"/>
              <a:t>**</a:t>
            </a:r>
            <a:r>
              <a:rPr lang="en-US" altLang="ko-KR" sz="1000" b="1" dirty="0"/>
              <a:t>QAT(Quantization-Aware Training)</a:t>
            </a:r>
            <a:r>
              <a:rPr lang="ko-KR" altLang="en-US" sz="1000" b="1" dirty="0"/>
              <a:t>란</a:t>
            </a:r>
            <a:r>
              <a:rPr lang="en-US" altLang="ko-KR" sz="1000" b="1" dirty="0"/>
              <a:t>?</a:t>
            </a:r>
            <a:r>
              <a:rPr lang="ko-KR" altLang="en-US" sz="1000" b="1" dirty="0"/>
              <a:t> 훈련 중에 정밀도가 낮은 형식</a:t>
            </a:r>
            <a:r>
              <a:rPr lang="en-US" altLang="ko-KR" sz="1000" b="1" dirty="0"/>
              <a:t>(INT8 </a:t>
            </a:r>
            <a:r>
              <a:rPr lang="ko-KR" altLang="en-US" sz="1000" b="1" dirty="0"/>
              <a:t>등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의 동작을 </a:t>
            </a:r>
            <a:r>
              <a:rPr lang="ko-KR" altLang="en-US" sz="1000" b="1" dirty="0" err="1"/>
              <a:t>시뮬레이션하여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실제 양자화 이후에도 성능이 유지되도록 학습하는 방법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28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804B2-1D73-E591-9E2E-D06807B4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131314"/>
                </a:solidFill>
                <a:effectLst/>
                <a:latin typeface="Google Sans Text"/>
              </a:rPr>
              <a:t>Parameter-Efficient Finetuning, PEFT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7CA280-1007-80CD-0A89-2D046D46B7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>
                <a:effectLst/>
              </a:rPr>
              <a:t>훈련 가능한 파라미터 수를 줄여 메모리 요구 사항을 최소화</a:t>
            </a:r>
            <a:r>
              <a:rPr lang="ko-KR" altLang="en-US" sz="1600" dirty="0">
                <a:effectLst/>
              </a:rPr>
              <a:t>하는 기법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전체 미세 조정 </a:t>
            </a:r>
            <a:r>
              <a:rPr lang="en-US" altLang="ko-KR" sz="1600" b="1" dirty="0">
                <a:effectLst/>
              </a:rPr>
              <a:t>(Full Finetuning)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모델의 모든 파라미터를 업데이트하는 방식</a:t>
            </a:r>
            <a:r>
              <a:rPr lang="en-US" altLang="ko-KR" sz="1600" dirty="0">
                <a:effectLst/>
              </a:rPr>
              <a:t>,</a:t>
            </a:r>
            <a:r>
              <a:rPr lang="ko-KR" altLang="en-US" sz="1600" dirty="0">
                <a:effectLst/>
              </a:rPr>
              <a:t> 메모리 요구 사항이 높고 많은 데이터 필요</a:t>
            </a:r>
            <a:endParaRPr lang="en-US" altLang="ko-KR" sz="1600" dirty="0">
              <a:effectLst/>
            </a:endParaRPr>
          </a:p>
          <a:p>
            <a:r>
              <a:rPr lang="ko-KR" altLang="en-US" sz="1600" b="1" dirty="0">
                <a:effectLst/>
              </a:rPr>
              <a:t>부분 미세 조정 </a:t>
            </a:r>
            <a:r>
              <a:rPr lang="en-US" altLang="ko-KR" sz="1600" b="1" dirty="0">
                <a:effectLst/>
              </a:rPr>
              <a:t>(Partial Finetuning)</a:t>
            </a:r>
            <a:r>
              <a:rPr lang="en-US" altLang="ko-KR" sz="1600" dirty="0">
                <a:effectLst/>
              </a:rPr>
              <a:t>: </a:t>
            </a:r>
            <a:r>
              <a:rPr lang="ko-KR" altLang="en-US" sz="1600" dirty="0">
                <a:effectLst/>
              </a:rPr>
              <a:t>모델의 일부 파라미터만 업데이트하는 방식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>
                <a:effectLst/>
              </a:rPr>
              <a:t>메모리 사용량은 줄일 수 있지만</a:t>
            </a:r>
            <a:r>
              <a:rPr lang="en-US" altLang="ko-KR" sz="1600" dirty="0">
                <a:effectLst/>
              </a:rPr>
              <a:t>, </a:t>
            </a:r>
            <a:r>
              <a:rPr lang="ko-KR" altLang="en-US" sz="1600" dirty="0">
                <a:effectLst/>
              </a:rPr>
              <a:t>전체 미세 조정만큼의 성능을 얻으려면 많은 훈련 가능한 파라미터 필요</a:t>
            </a:r>
            <a:endParaRPr lang="en-US" altLang="ko-KR" sz="1600" dirty="0">
              <a:effectLst/>
            </a:endParaRPr>
          </a:p>
          <a:p>
            <a:r>
              <a:rPr lang="en-US" altLang="ko-KR" sz="1600" dirty="0">
                <a:effectLst/>
              </a:rPr>
              <a:t>PEFT</a:t>
            </a:r>
            <a:r>
              <a:rPr lang="ko-KR" altLang="en-US" sz="1600" dirty="0">
                <a:effectLst/>
              </a:rPr>
              <a:t>는 </a:t>
            </a:r>
            <a:r>
              <a:rPr lang="ko-KR" altLang="en-US" sz="1600" b="1" dirty="0">
                <a:effectLst/>
              </a:rPr>
              <a:t>적은 수의 훈련 가능한 파라미터로 전체 미세 조정에 가까운 성능을 달성</a:t>
            </a:r>
            <a:r>
              <a:rPr lang="ko-KR" altLang="en-US" sz="1600" dirty="0">
                <a:effectLst/>
              </a:rPr>
              <a:t>하는 것을 목표로 합니다</a:t>
            </a:r>
            <a:r>
              <a:rPr lang="en-US" altLang="ko-KR" sz="1600" dirty="0">
                <a:effectLst/>
              </a:rPr>
              <a:t>,</a:t>
            </a:r>
            <a:r>
              <a:rPr lang="ko-KR" altLang="en-US" sz="1600" dirty="0">
                <a:effectLst/>
              </a:rPr>
              <a:t> 메모리 효율적일 뿐만 아니라 샘플 효율적이기도 합니다</a:t>
            </a:r>
            <a:endParaRPr lang="en-US" altLang="ko-KR" sz="1600" dirty="0">
              <a:effectLst/>
            </a:endParaRPr>
          </a:p>
        </p:txBody>
      </p:sp>
      <p:pic>
        <p:nvPicPr>
          <p:cNvPr id="6" name="내용 개체 틀 5" descr="텍스트, 스크린샷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537B6E-3FE5-FEF7-664C-5C3C08A943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834004"/>
          </a:xfrm>
        </p:spPr>
      </p:pic>
    </p:spTree>
    <p:extLst>
      <p:ext uri="{BB962C8B-B14F-4D97-AF65-F5344CB8AC3E}">
        <p14:creationId xmlns:p14="http://schemas.microsoft.com/office/powerpoint/2010/main" val="79167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1572</Words>
  <Application>Microsoft Office PowerPoint</Application>
  <PresentationFormat>와이드스크린</PresentationFormat>
  <Paragraphs>202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Google Sans Text</vt:lpstr>
      <vt:lpstr>맑은 고딕</vt:lpstr>
      <vt:lpstr>Arial</vt:lpstr>
      <vt:lpstr>Cambria Math</vt:lpstr>
      <vt:lpstr>Office 테마</vt:lpstr>
      <vt:lpstr>파운데이션 모델의 미세 조정:  특정 작업을 위한 모델 맞춤화</vt:lpstr>
      <vt:lpstr>미세 조정 소개</vt:lpstr>
      <vt:lpstr>미세 조정 vs. 프롬프트 기반 방법</vt:lpstr>
      <vt:lpstr>미세 조정 vs. RAG (Retrieval-Augmented Generation)</vt:lpstr>
      <vt:lpstr>  메모리 병목현상 (Memory Bottlenecks)</vt:lpstr>
      <vt:lpstr>모델 메모리 계산</vt:lpstr>
      <vt:lpstr>수치 표현 (Numerical Representations) </vt:lpstr>
      <vt:lpstr>양자화(Quantization): 메모리와 속도를 줄이는 핵심 기법</vt:lpstr>
      <vt:lpstr>Parameter-Efficient Finetuning, PEFT</vt:lpstr>
      <vt:lpstr>PEFT 기법 상세 - 어댑터 기반 방법</vt:lpstr>
      <vt:lpstr>PEFT 기법 상세 - LoRA (Low-Rank Adaptation)</vt:lpstr>
      <vt:lpstr>PEFT 기법 상세 - 소프트 프롬프트 기반 방법</vt:lpstr>
      <vt:lpstr>모델 병합 (Model Merging)</vt:lpstr>
      <vt:lpstr>모델 병합 접근 방식 - 합산 (Summing)</vt:lpstr>
      <vt:lpstr>모델 병합 접근 방식 - 레이어 스태킹 및 연결</vt:lpstr>
      <vt:lpstr>파인튜닝 전략</vt:lpstr>
      <vt:lpstr>결론</vt:lpstr>
      <vt:lpstr>퀴즈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파운데이션 모델의 미세 조정:  특정 작업을 위한 모델 맞춤화</dc:title>
  <dc:creator>Yxz0294</dc:creator>
  <cp:lastModifiedBy>송태영/책임연구원/오퍼레이션DX기술팀(tyoung.song@lge.com)</cp:lastModifiedBy>
  <cp:revision>95</cp:revision>
  <dcterms:created xsi:type="dcterms:W3CDTF">2025-04-10T22:20:10Z</dcterms:created>
  <dcterms:modified xsi:type="dcterms:W3CDTF">2025-04-16T23:38:12Z</dcterms:modified>
</cp:coreProperties>
</file>