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99" autoAdjust="0"/>
  </p:normalViewPr>
  <p:slideViewPr>
    <p:cSldViewPr snapToGrid="0" showGuides="1">
      <p:cViewPr varScale="1">
        <p:scale>
          <a:sx n="60" d="100"/>
          <a:sy n="60" d="100"/>
        </p:scale>
        <p:origin x="78" y="5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E618-886B-41C7-9DDF-65400C18320F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440E3-1E25-46B2-9A40-804430155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9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고대 그리스어로 배의 조타수를 의미한다고 함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첫글자인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마지막 글자인 </a:t>
            </a:r>
            <a:r>
              <a:rPr lang="en-US" altLang="ko-KR" dirty="0" smtClean="0"/>
              <a:t>s </a:t>
            </a:r>
            <a:r>
              <a:rPr lang="ko-KR" altLang="en-US" dirty="0" smtClean="0"/>
              <a:t>사이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자가 있어서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로도 불림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구글의 사내프로젝트로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 발표로 수천개에서 수백만개의 작업을 싫행 관리하는 시스템이며</a:t>
            </a:r>
            <a:r>
              <a:rPr lang="en-US" altLang="ko-KR" dirty="0" smtClean="0"/>
              <a:t>, 2015</a:t>
            </a:r>
            <a:r>
              <a:rPr lang="ko-KR" altLang="en-US" dirty="0" smtClean="0"/>
              <a:t>년에는 쿠버네티스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버전 발표</a:t>
            </a:r>
            <a:r>
              <a:rPr lang="en-US" altLang="ko-KR" dirty="0" smtClean="0"/>
              <a:t>, 2016</a:t>
            </a:r>
            <a:r>
              <a:rPr lang="ko-KR" altLang="en-US" dirty="0" smtClean="0"/>
              <a:t>년에는 쿠버네티스 패키지 관리 프로그램인 </a:t>
            </a:r>
            <a:r>
              <a:rPr lang="en-US" altLang="ko-KR" dirty="0" smtClean="0"/>
              <a:t>helm</a:t>
            </a:r>
            <a:r>
              <a:rPr lang="ko-KR" altLang="en-US" dirty="0" smtClean="0"/>
              <a:t>이 발표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실습에서 사용예정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4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다수의 서버에서 한번에 관리 가능</a:t>
            </a:r>
            <a:endParaRPr lang="en-US" altLang="ko-KR" dirty="0" smtClean="0"/>
          </a:p>
          <a:p>
            <a:r>
              <a:rPr lang="ko-KR" altLang="en-US" dirty="0" smtClean="0"/>
              <a:t>대응할때도 한번에 대응 가능</a:t>
            </a:r>
            <a:endParaRPr lang="en-US" altLang="ko-KR" dirty="0" smtClean="0"/>
          </a:p>
          <a:p>
            <a:r>
              <a:rPr lang="ko-KR" altLang="en-US" dirty="0" smtClean="0"/>
              <a:t>여러개의 컨테이너를 쉽게 생성하고 관리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8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개발자는 주로 마스터노드와 통신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사용자는 인터넷을 통해 워커노드와 통신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마스터노드와 워커노드간의 유기적 통신이 중요한데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위해 </a:t>
            </a:r>
            <a:r>
              <a:rPr lang="en-US" altLang="ko-KR" baseline="0" dirty="0" smtClean="0"/>
              <a:t>CNI</a:t>
            </a:r>
            <a:r>
              <a:rPr lang="ko-KR" altLang="en-US" baseline="0" dirty="0" smtClean="0"/>
              <a:t>라는 개념 사용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컨테이너간의 인터페이스 의미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대표적 플러그인으로 </a:t>
            </a:r>
            <a:r>
              <a:rPr lang="en-US" altLang="ko-KR" baseline="0" dirty="0" smtClean="0"/>
              <a:t>Flannel, calico </a:t>
            </a:r>
            <a:r>
              <a:rPr lang="ko-KR" altLang="en-US" baseline="0" dirty="0" smtClean="0"/>
              <a:t>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이책에서는 </a:t>
            </a:r>
            <a:r>
              <a:rPr lang="en-US" altLang="ko-KR" baseline="0" dirty="0" err="1" smtClean="0"/>
              <a:t>calicp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사용예정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3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 smtClean="0"/>
              <a:t>Api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쿠버네티스 작업은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통해 마스터 노드의 </a:t>
            </a:r>
            <a:r>
              <a:rPr lang="en-US" altLang="ko-KR" dirty="0" err="1" smtClean="0"/>
              <a:t>kude-apiserver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보내며 이뤄짐</a:t>
            </a:r>
            <a:r>
              <a:rPr lang="en-US" altLang="ko-KR" dirty="0" smtClean="0"/>
              <a:t>. API</a:t>
            </a:r>
            <a:r>
              <a:rPr lang="ko-KR" altLang="en-US" dirty="0" smtClean="0"/>
              <a:t>서버는 컨트롤플레인에서의 </a:t>
            </a:r>
            <a:r>
              <a:rPr lang="en-US" altLang="ko-KR" dirty="0" smtClean="0"/>
              <a:t>Frontend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역할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etcd : </a:t>
            </a:r>
            <a:r>
              <a:rPr lang="ko-KR" altLang="en-US" baseline="0" dirty="0" smtClean="0"/>
              <a:t>쿠버네티스 클러스터에 존재하는 모든 데이터를 저장하는 </a:t>
            </a:r>
            <a:r>
              <a:rPr lang="en-US" altLang="ko-KR" baseline="0" dirty="0" smtClean="0"/>
              <a:t>key-value </a:t>
            </a:r>
            <a:r>
              <a:rPr lang="ko-KR" altLang="en-US" baseline="0" dirty="0" smtClean="0"/>
              <a:t>저장소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스케줄러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새롭게 생성되는 </a:t>
            </a:r>
            <a:r>
              <a:rPr lang="en-US" altLang="ko-KR" baseline="0" dirty="0" smtClean="0"/>
              <a:t>pod</a:t>
            </a:r>
            <a:r>
              <a:rPr lang="ko-KR" altLang="en-US" baseline="0" dirty="0" smtClean="0"/>
              <a:t>를 어느 노드에 실행시킬지 정하는 역할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컨트롤러 매니저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쿠버네티스 리소스 관리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제어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클러스터 상태를 모니터링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baseline="0" dirty="0" smtClean="0"/>
              <a:t>컨트롤러에는 </a:t>
            </a:r>
            <a:r>
              <a:rPr lang="en-US" altLang="ko-KR" baseline="0" dirty="0" smtClean="0"/>
              <a:t>Deployment controller, Service </a:t>
            </a:r>
            <a:r>
              <a:rPr lang="en-US" altLang="ko-KR" baseline="0" dirty="0" smtClean="0"/>
              <a:t>controller. </a:t>
            </a:r>
            <a:r>
              <a:rPr lang="en-US" altLang="ko-KR" baseline="0" dirty="0" err="1" smtClean="0"/>
              <a:t>ReplicaSet</a:t>
            </a: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등이 있음</a:t>
            </a:r>
            <a:endParaRPr lang="en-US" altLang="ko-KR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 smtClean="0"/>
              <a:t>Api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쿠버네티스 작업은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통해 마스터 노드의 </a:t>
            </a:r>
            <a:r>
              <a:rPr lang="en-US" altLang="ko-KR" dirty="0" err="1" smtClean="0"/>
              <a:t>kude-apiserver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보내며 이뤄짐</a:t>
            </a:r>
            <a:r>
              <a:rPr lang="en-US" altLang="ko-KR" dirty="0" smtClean="0"/>
              <a:t>. API</a:t>
            </a:r>
            <a:r>
              <a:rPr lang="ko-KR" altLang="en-US" dirty="0" smtClean="0"/>
              <a:t>서버는 컨트롤플레인에서의 </a:t>
            </a:r>
            <a:r>
              <a:rPr lang="en-US" altLang="ko-KR" dirty="0" smtClean="0"/>
              <a:t>Frontend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역할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etcd : </a:t>
            </a:r>
            <a:r>
              <a:rPr lang="ko-KR" altLang="en-US" baseline="0" dirty="0" smtClean="0"/>
              <a:t>쿠버네티스 클러스터에 존재하는 모든 데이터를 저장하는 </a:t>
            </a:r>
            <a:r>
              <a:rPr lang="en-US" altLang="ko-KR" baseline="0" dirty="0" smtClean="0"/>
              <a:t>key-value </a:t>
            </a:r>
            <a:r>
              <a:rPr lang="ko-KR" altLang="en-US" baseline="0" dirty="0" smtClean="0"/>
              <a:t>저장소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스케줄러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새롭게 생성되는 </a:t>
            </a:r>
            <a:r>
              <a:rPr lang="en-US" altLang="ko-KR" baseline="0" dirty="0" smtClean="0"/>
              <a:t>pod</a:t>
            </a:r>
            <a:r>
              <a:rPr lang="ko-KR" altLang="en-US" baseline="0" dirty="0" smtClean="0"/>
              <a:t>를 어느 노드에 실행시킬지 정하는 역할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컨트롤러 매니저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쿠버네티스 리소스 관리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제어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클러스터 상태를 모니터링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baseline="0" dirty="0" smtClean="0"/>
              <a:t>컨트롤러에는 </a:t>
            </a:r>
            <a:r>
              <a:rPr lang="en-US" altLang="ko-KR" baseline="0" dirty="0" smtClean="0"/>
              <a:t>Deployment controller, Service </a:t>
            </a:r>
            <a:r>
              <a:rPr lang="en-US" altLang="ko-KR" baseline="0" dirty="0" smtClean="0"/>
              <a:t>controller. </a:t>
            </a:r>
            <a:r>
              <a:rPr lang="en-US" altLang="ko-KR" baseline="0" dirty="0" err="1" smtClean="0"/>
              <a:t>ReplicaSet</a:t>
            </a: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등이 있음</a:t>
            </a:r>
            <a:endParaRPr lang="en-US" altLang="ko-KR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2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레플리카셋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파드의 복제를 관리하며 클라이언트가 요구하는 복제본 갯수만큼 파드를 복제하고 모니터링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디플로이먼트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애플리케이션의 배포와 스케일링을 관리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스테이트풀셋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파드사이에서 순서와 고유성이 보장되어야 하는 경우 사용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데몬셋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쿠버네티스를 구성하는 모든 파드가 파드의 복사본을 실행하도록</a:t>
            </a:r>
            <a:r>
              <a:rPr lang="ko-KR" altLang="en-US" baseline="0" dirty="0" smtClean="0"/>
              <a:t> 함</a:t>
            </a:r>
            <a:endParaRPr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/>
              <a:t>Job / </a:t>
            </a:r>
            <a:r>
              <a:rPr lang="en-US" altLang="ko-KR" dirty="0" err="1" smtClean="0"/>
              <a:t>CronJob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작업이 정상적으로 완료되고 종료되도록 담당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크론잡은 리눅스에서의 </a:t>
            </a:r>
            <a:r>
              <a:rPr lang="en-US" altLang="ko-KR" dirty="0" err="1" smtClean="0"/>
              <a:t>crontab</a:t>
            </a:r>
            <a:r>
              <a:rPr lang="ko-KR" altLang="en-US" dirty="0" smtClean="0"/>
              <a:t>과 같이 반복되는 배치잡을 관리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2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쿠버네티스의 서비스를 이용하면 파드를 여러개 묶어서 클러스터 외부로 노출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이미 실행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중인 파드를 외부로 노출시키기위해 파드 내부를 수정할 필요 없음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인그레스를 이용하면 쿠베 내부에 존재하는 서비스를 </a:t>
            </a:r>
            <a:r>
              <a:rPr lang="en-US" altLang="ko-KR" baseline="0" dirty="0" smtClean="0"/>
              <a:t>HTTP/HTTPS </a:t>
            </a:r>
            <a:r>
              <a:rPr lang="ko-KR" altLang="en-US" baseline="0" dirty="0" smtClean="0"/>
              <a:t>루트를 클러스터 외부로 라우팅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컨테이너 내부에 존재하는 파일은 수명이 짧으므로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쿠베 스토리지를 활용하여 파드의 상태와 상관없이 파일을 보관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0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5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ubernetes: What You Need to Know ConciseBlo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7" r="11726"/>
          <a:stretch/>
        </p:blipFill>
        <p:spPr bwMode="auto">
          <a:xfrm>
            <a:off x="10312930" y="91439"/>
            <a:ext cx="1802870" cy="9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>
            <a:lvl1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>
            <a:lvl1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6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7D23-B76B-4765-8C02-912C878660DB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Ch_07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쿠버네티스의 기본구조</a:t>
            </a: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쿠버네티스의 기본개념과 구조의 이해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5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컨테이너화된 서비스를 자동 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 및 관리 해주는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오픈소스 플랫폼 </a:t>
            </a:r>
            <a:r>
              <a:rPr lang="en-US" altLang="ko-KR" dirty="0" smtClean="0"/>
              <a:t>, K8s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r>
              <a:rPr lang="ko-KR" altLang="en-US" dirty="0" smtClean="0"/>
              <a:t>구글에서 시작한 사내 프로젝트로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시작하였으며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수천개의 서버에서 수백만개의 작업을 실행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관리하는 시스템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→ 실용성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5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이유</a:t>
            </a:r>
            <a:endParaRPr lang="ko-KR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76674" y="1727160"/>
            <a:ext cx="5600700" cy="3424941"/>
            <a:chOff x="276674" y="1727160"/>
            <a:chExt cx="5600700" cy="3424941"/>
          </a:xfrm>
        </p:grpSpPr>
        <p:grpSp>
          <p:nvGrpSpPr>
            <p:cNvPr id="20" name="Group 19"/>
            <p:cNvGrpSpPr/>
            <p:nvPr/>
          </p:nvGrpSpPr>
          <p:grpSpPr>
            <a:xfrm>
              <a:off x="276674" y="2729051"/>
              <a:ext cx="5600700" cy="2423050"/>
              <a:chOff x="274320" y="2884065"/>
              <a:chExt cx="5600700" cy="24230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74320" y="2884065"/>
                <a:ext cx="5600700" cy="24230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0292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NGINX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6314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FLASK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02336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MYSQL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63140" y="3049965"/>
                <a:ext cx="1375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내 </a:t>
                </a:r>
                <a:r>
                  <a:rPr lang="en-US" altLang="ko-KR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PC</a:t>
                </a:r>
                <a:endParaRPr lang="ko-KR" altLang="en-US" sz="3200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041875" y="1727160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CASE1</a:t>
              </a:r>
              <a:endPara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15277" y="927849"/>
            <a:ext cx="5256829" cy="5476879"/>
            <a:chOff x="6515277" y="927849"/>
            <a:chExt cx="5256829" cy="5476879"/>
          </a:xfrm>
        </p:grpSpPr>
        <p:grpSp>
          <p:nvGrpSpPr>
            <p:cNvPr id="18" name="Group 17"/>
            <p:cNvGrpSpPr/>
            <p:nvPr/>
          </p:nvGrpSpPr>
          <p:grpSpPr>
            <a:xfrm>
              <a:off x="6515277" y="1641117"/>
              <a:ext cx="5256829" cy="4763611"/>
              <a:chOff x="6492417" y="1412517"/>
              <a:chExt cx="5256829" cy="4763611"/>
            </a:xfrm>
          </p:grpSpPr>
          <p:sp>
            <p:nvSpPr>
              <p:cNvPr id="17" name="Isosceles Triangle 16"/>
              <p:cNvSpPr/>
              <p:nvPr/>
            </p:nvSpPr>
            <p:spPr>
              <a:xfrm rot="2237942">
                <a:off x="8854653" y="3445085"/>
                <a:ext cx="974142" cy="91667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9189720" y="4461628"/>
                <a:ext cx="2559526" cy="1714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189720" y="2059364"/>
                <a:ext cx="2559526" cy="1714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492417" y="3209001"/>
                <a:ext cx="2308861" cy="1714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642713" y="2370475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NGINX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820077" y="3580312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FLASK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700260" y="4832939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MYSQL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65619" y="2624226"/>
                <a:ext cx="15472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내 </a:t>
                </a:r>
                <a:r>
                  <a:rPr lang="en-US" altLang="ko-KR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PC1</a:t>
                </a:r>
                <a:endParaRPr lang="ko-KR" altLang="en-US" sz="3200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915965" y="1412517"/>
                <a:ext cx="12221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AWS</a:t>
                </a:r>
                <a:endParaRPr lang="ko-KR" altLang="en-US" sz="3200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711293" y="3904282"/>
                <a:ext cx="16754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내 </a:t>
                </a:r>
                <a:r>
                  <a:rPr lang="en-US" altLang="ko-KR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NAS</a:t>
                </a:r>
                <a:endParaRPr lang="ko-KR" altLang="en-US" sz="3200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435697" y="927849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CASE2</a:t>
              </a:r>
              <a:endPara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3460" y="1299161"/>
            <a:ext cx="5637608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노드</a:t>
            </a:r>
            <a:r>
              <a:rPr lang="en-US" altLang="ko-KR" sz="3200" dirty="0" smtClean="0"/>
              <a:t>, CNI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워커노드</a:t>
            </a:r>
            <a:endParaRPr lang="en-US" altLang="ko-KR" dirty="0" smtClean="0"/>
          </a:p>
          <a:p>
            <a:r>
              <a:rPr lang="en-US" altLang="ko-KR" dirty="0" smtClean="0"/>
              <a:t>CNI </a:t>
            </a:r>
            <a:r>
              <a:rPr lang="en-US" altLang="ko-KR" sz="1600" dirty="0" smtClean="0"/>
              <a:t>(Container Network Interface)</a:t>
            </a:r>
            <a:endParaRPr lang="en-US" altLang="ko-KR" sz="1600" dirty="0"/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컨트롤플레인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워크로드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네트워크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/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스토리지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91" y="3265171"/>
            <a:ext cx="6530762" cy="35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7" y="269887"/>
            <a:ext cx="10125886" cy="62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en-US" altLang="ko-KR" dirty="0" smtClean="0"/>
              <a:t>etcd</a:t>
            </a:r>
          </a:p>
          <a:p>
            <a:r>
              <a:rPr lang="ko-KR" altLang="en-US" dirty="0" smtClean="0"/>
              <a:t>스케줄러</a:t>
            </a:r>
            <a:endParaRPr lang="en-US" altLang="ko-KR" dirty="0" smtClean="0"/>
          </a:p>
          <a:p>
            <a:r>
              <a:rPr lang="ko-KR" altLang="en-US" dirty="0" smtClean="0"/>
              <a:t>컨트롤러매니저</a:t>
            </a:r>
            <a:endParaRPr lang="en-US" altLang="ko-K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컨트롤플레인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마스터 노드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45"/>
          <a:stretch/>
        </p:blipFill>
        <p:spPr>
          <a:xfrm>
            <a:off x="4280956" y="1661443"/>
            <a:ext cx="7607728" cy="4419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48550" y="1448034"/>
            <a:ext cx="4743450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en-US" altLang="ko-KR" dirty="0" err="1" smtClean="0"/>
              <a:t>Kubelet</a:t>
            </a:r>
            <a:endParaRPr lang="en-US" altLang="ko-KR" dirty="0" smtClean="0"/>
          </a:p>
          <a:p>
            <a:r>
              <a:rPr lang="en-US" altLang="ko-KR" dirty="0" err="1" smtClean="0"/>
              <a:t>Kube</a:t>
            </a:r>
            <a:r>
              <a:rPr lang="en-US" altLang="ko-KR" dirty="0" smtClean="0"/>
              <a:t>-Proxy</a:t>
            </a:r>
          </a:p>
          <a:p>
            <a:r>
              <a:rPr lang="ko-KR" altLang="en-US" dirty="0" smtClean="0"/>
              <a:t>컨테이너 런타임</a:t>
            </a:r>
            <a:endParaRPr lang="en-US" altLang="ko-KR" dirty="0" smtClean="0"/>
          </a:p>
          <a:p>
            <a:r>
              <a:rPr lang="ko-KR" altLang="en-US" dirty="0" smtClean="0"/>
              <a:t>파드</a:t>
            </a:r>
            <a:endParaRPr lang="en-US" altLang="ko-K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노드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워커 노드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45"/>
          <a:stretch/>
        </p:blipFill>
        <p:spPr>
          <a:xfrm>
            <a:off x="4280956" y="1661443"/>
            <a:ext cx="7607728" cy="4419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4209" y="1448034"/>
            <a:ext cx="3239840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워크로드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ReplicaSet</a:t>
            </a:r>
            <a:endParaRPr lang="en-US" altLang="ko-KR" dirty="0" smtClean="0"/>
          </a:p>
          <a:p>
            <a:r>
              <a:rPr lang="en-US" altLang="ko-KR" dirty="0" smtClean="0"/>
              <a:t>Deployment</a:t>
            </a:r>
          </a:p>
          <a:p>
            <a:r>
              <a:rPr lang="en-US" altLang="ko-KR" dirty="0" err="1" smtClean="0"/>
              <a:t>StatefulSet</a:t>
            </a:r>
            <a:endParaRPr lang="en-US" altLang="ko-KR" dirty="0" smtClean="0"/>
          </a:p>
          <a:p>
            <a:r>
              <a:rPr lang="en-US" altLang="ko-KR" dirty="0" err="1" smtClean="0"/>
              <a:t>DaemonSet</a:t>
            </a:r>
            <a:endParaRPr lang="en-US" altLang="ko-KR" dirty="0" smtClean="0"/>
          </a:p>
          <a:p>
            <a:r>
              <a:rPr lang="en-US" altLang="ko-KR" dirty="0" smtClean="0"/>
              <a:t>Job / </a:t>
            </a:r>
            <a:r>
              <a:rPr lang="en-US" altLang="ko-KR" dirty="0" err="1" smtClean="0"/>
              <a:t>CronJob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스토리지 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(Network) Service</a:t>
            </a:r>
          </a:p>
          <a:p>
            <a:r>
              <a:rPr lang="en-US" altLang="ko-KR" dirty="0" smtClean="0"/>
              <a:t>(Network) Ingress</a:t>
            </a:r>
          </a:p>
          <a:p>
            <a:r>
              <a:rPr lang="en-US" altLang="ko-KR" dirty="0" smtClean="0"/>
              <a:t>Storage 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427</Words>
  <Application>Microsoft Office PowerPoint</Application>
  <PresentationFormat>Widescreen</PresentationFormat>
  <Paragraphs>82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SB 어그로 Medium</vt:lpstr>
      <vt:lpstr>맑은 고딕</vt:lpstr>
      <vt:lpstr>Arial</vt:lpstr>
      <vt:lpstr>Wingdings</vt:lpstr>
      <vt:lpstr>Office Theme</vt:lpstr>
      <vt:lpstr>Ch_07 쿠버네티스의 기본구조</vt:lpstr>
      <vt:lpstr>쿠버네티스 개념</vt:lpstr>
      <vt:lpstr>필요한 이유</vt:lpstr>
      <vt:lpstr>쿠버네티스 구조 : 노드, CNI</vt:lpstr>
      <vt:lpstr>PowerPoint Presentation</vt:lpstr>
      <vt:lpstr>쿠버네티스 구조 : 컨트롤플레인 (마스터 노드)</vt:lpstr>
      <vt:lpstr>쿠버네티스 구조 : 노드 (워커 노드)</vt:lpstr>
      <vt:lpstr>쿠버네티스 구조 : 워크로드</vt:lpstr>
      <vt:lpstr>쿠버네티스 구조 : 네트워크 / 스토리지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Ch_07 쿠버네티스의 기본구조</dc:title>
  <dc:creator>David Jeong</dc:creator>
  <cp:lastModifiedBy>David Jeong</cp:lastModifiedBy>
  <cp:revision>10</cp:revision>
  <dcterms:created xsi:type="dcterms:W3CDTF">2024-10-20T12:58:00Z</dcterms:created>
  <dcterms:modified xsi:type="dcterms:W3CDTF">2024-10-20T13:58:08Z</dcterms:modified>
</cp:coreProperties>
</file>