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1" r:id="rId3"/>
    <p:sldId id="272" r:id="rId4"/>
    <p:sldId id="274" r:id="rId5"/>
    <p:sldId id="276" r:id="rId6"/>
    <p:sldId id="277" r:id="rId7"/>
    <p:sldId id="278" r:id="rId8"/>
    <p:sldId id="279" r:id="rId9"/>
    <p:sldId id="261" r:id="rId10"/>
    <p:sldId id="263" r:id="rId11"/>
    <p:sldId id="256" r:id="rId12"/>
    <p:sldId id="269" r:id="rId13"/>
    <p:sldId id="264" r:id="rId14"/>
    <p:sldId id="260" r:id="rId15"/>
    <p:sldId id="266" r:id="rId16"/>
    <p:sldId id="270" r:id="rId17"/>
    <p:sldId id="280" r:id="rId18"/>
    <p:sldId id="267" r:id="rId19"/>
    <p:sldId id="262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22C1C-FA94-43BE-A882-FC5AF04E1F80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CBDB7-FF82-4607-B82F-B7BF126F7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0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CBDB7-FF82-4607-B82F-B7BF126F76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D827B-56FA-ACF4-9A33-064634A6F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69657-6B4E-BD6E-30D1-75634F3D5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191A4-785C-08F8-7622-2A4B6EE0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5E252-3F6C-65EE-F4D5-00CF7CCA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6D3EE-BB57-AD81-DB1B-CBDE041F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4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A431A-4258-D846-CC53-E65D3773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A0AEC1-747F-E694-55CD-BBA3A18E3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F619A-744A-EF0F-5841-EA818A01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49B54-B225-9D21-74E2-0C5F106C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992E4-94EE-ABAF-12C8-5D4821BE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8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C3B82-C076-C814-A71D-8D07777B1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950D72-F0E8-A430-B2D1-1C1FD7B8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9AFD9-7376-8EDF-DC15-FB33261E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A8964-9EEA-206F-83C0-3DEF7554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AF613-4C4F-3BDC-E263-E0F5C221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3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698D-38BB-5D7F-208B-4DF3E44C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E062A-B9F3-667F-3F84-2FEC52F1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92A6F-EBA5-9379-338F-622B4BC4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95217-5E22-18F6-309C-E80C4033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17B4C-6625-B494-BF40-1533B60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98B7F-3D07-D8ED-AAD1-5DD31EAE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06C8A-63AD-D7C5-2E08-D20D3D698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5993-6B5F-410C-B4CB-12CAE4D8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FCF72-ED59-5305-59FA-8B570AD6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AB1C3-A6AA-10C8-0409-BADCF5D7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6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FBD44-18A3-1A93-46E0-D10C859C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3A9D9-BCB5-0DAA-AC48-0A408A383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69765-B1BC-7938-4E41-38A4C9F3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8B3B90-53BA-448A-18A9-CD762A3B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788A90-8D4B-819F-E0AC-1B31A4AF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5ADCE8-6464-A39D-280E-AEE192A6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3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83C44-B554-9E81-D806-F8DD299A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C9EBF-41C3-02A2-E4BE-5A4257B6D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9F0D6-1F6F-5C04-C264-275E132C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F96EE1-4DF0-33F5-1C64-49B034C46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4C52D-EC6A-E2CC-925D-591471664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1CA073-B7F5-1488-696D-2005BBEA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EC4A4B-92AB-6C01-6C3D-1EDE2E63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27B873-7854-C0A9-8500-5DB53BCA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3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0DEA9-452D-0757-8332-1ABCEFA9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1C4815-F8D9-E6AE-B8EC-0625DEE5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73BED8-65C8-E6F5-BCE6-1EB8A613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4708B3-E173-03C1-E304-2D173826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1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13A204-78C8-ED35-0BEA-657A8B16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B0CC28-D425-4931-F60C-E2E4C82F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941303-A69B-DB40-D536-63E028CB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43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00CA8-E021-AE41-A6D8-5BA1FB43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0203C-8F97-DF0A-5CA5-5E2B1187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070C9-49F2-0234-9968-C5E3070B9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76428-F13B-D52B-CC97-A6D6BFBB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04186-A28E-31AD-90C1-0BC795AE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A0FD2D-E3DB-E1FB-CAE5-C2753736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0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9C55D-603C-BFCD-237C-DB172A3F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806497-3B8F-7DFE-F08C-74D0852C7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0A472-3DD4-92A7-855A-23FD4F23D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A29B5C-C99C-E0FF-A9DC-27CEFC95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6094C-AEE9-B13C-D68D-3F699BA7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25D93-6749-A085-9260-F5FDEE5F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04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27B10-C05B-E2C2-1CB0-C7C00003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2484F-706D-FA4B-6452-0E68FADB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64B66-9AD7-1C41-1009-198708194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909F-3F87-47E6-91CC-36A3CDC3AEB1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CB386-6EB8-0015-9047-16C0D961A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C1240-97B1-A617-A326-B127BDEB4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796E8-5438-4F67-A4E0-7EA6655445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W_uwR_yx4-c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SrYHGg2C2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H-yo6dzJ13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076D8-74EE-837E-139E-464F2D3713D7}"/>
              </a:ext>
            </a:extLst>
          </p:cNvPr>
          <p:cNvSpPr txBox="1"/>
          <p:nvPr/>
        </p:nvSpPr>
        <p:spPr>
          <a:xfrm>
            <a:off x="112294" y="1876925"/>
            <a:ext cx="10923183" cy="288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pip install datasets llama-index 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openai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chromadb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nemoguardrails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openai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--upgrade -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qqq</a:t>
            </a:r>
            <a:endParaRPr lang="en-US" altLang="ko-KR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AEE09-1ECA-704E-627C-2C7862051546}"/>
              </a:ext>
            </a:extLst>
          </p:cNvPr>
          <p:cNvSpPr txBox="1"/>
          <p:nvPr/>
        </p:nvSpPr>
        <p:spPr>
          <a:xfrm>
            <a:off x="176464" y="796322"/>
            <a:ext cx="11097910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05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pip install datasets llama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0.10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.34 </a:t>
            </a:r>
            <a:r>
              <a:rPr lang="en-US" altLang="ko-KR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altLang="ko-KR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.6 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nemoguardrails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]==0.8.0"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1.25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.1 </a:t>
            </a:r>
            <a:r>
              <a:rPr lang="en-US" altLang="ko-KR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chromadb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.0 </a:t>
            </a:r>
            <a:r>
              <a:rPr lang="en-US" altLang="ko-KR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wandb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0.16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.6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qqq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05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pip install llama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callbacks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wandb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.2 </a:t>
            </a:r>
            <a:r>
              <a:rPr lang="en-US" altLang="ko-KR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qqq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76CE91-4684-678B-CE75-C62A762A2EB5}"/>
              </a:ext>
            </a:extLst>
          </p:cNvPr>
          <p:cNvSpPr txBox="1"/>
          <p:nvPr/>
        </p:nvSpPr>
        <p:spPr>
          <a:xfrm>
            <a:off x="248652" y="2927099"/>
            <a:ext cx="8855309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datasets: Hugging Face datasets — for loading and processing data easily.</a:t>
            </a:r>
          </a:p>
          <a:p>
            <a:endParaRPr lang="en-US" altLang="ko-KR" sz="1100" dirty="0"/>
          </a:p>
          <a:p>
            <a:r>
              <a:rPr lang="en-US" altLang="ko-KR" sz="1100" dirty="0"/>
              <a:t>llama-index: (formerly GPT Index) — for building indices over documents and running RAG (Retrieval-Augmented Generation) queries.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langchain-openai</a:t>
            </a:r>
            <a:r>
              <a:rPr lang="en-US" altLang="ko-KR" sz="1100" dirty="0"/>
              <a:t>: OpenAI-specific integrations for </a:t>
            </a:r>
            <a:r>
              <a:rPr lang="en-US" altLang="ko-KR" sz="1100" dirty="0" err="1"/>
              <a:t>LangChain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nemoguardrails</a:t>
            </a:r>
            <a:r>
              <a:rPr lang="en-US" altLang="ko-KR" sz="1100" dirty="0"/>
              <a:t>[</a:t>
            </a:r>
            <a:r>
              <a:rPr lang="en-US" altLang="ko-KR" sz="1100" dirty="0" err="1"/>
              <a:t>openai</a:t>
            </a:r>
            <a:r>
              <a:rPr lang="en-US" altLang="ko-KR" sz="1100" dirty="0"/>
              <a:t>]: Guardrails for controlling LLM outputs, using OpenAI models.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openai</a:t>
            </a:r>
            <a:r>
              <a:rPr lang="en-US" altLang="ko-KR" sz="1100" dirty="0"/>
              <a:t>: The OpenAI Python SDK itself.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chromadb</a:t>
            </a:r>
            <a:r>
              <a:rPr lang="en-US" altLang="ko-KR" sz="1100" dirty="0"/>
              <a:t>: A fast vector database for retrieval (often used with RAG).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wandb</a:t>
            </a:r>
            <a:r>
              <a:rPr lang="en-US" altLang="ko-KR" sz="1100" dirty="0"/>
              <a:t>: Weights &amp; Biases — for experiment tracking, logging, and visualizations.</a:t>
            </a:r>
          </a:p>
          <a:p>
            <a:endParaRPr lang="en-US" altLang="ko-KR" sz="1100" dirty="0"/>
          </a:p>
          <a:p>
            <a:r>
              <a:rPr lang="en-US" altLang="ko-KR" sz="1100" dirty="0"/>
              <a:t>llama-index-callbacks-</a:t>
            </a:r>
            <a:r>
              <a:rPr lang="en-US" altLang="ko-KR" sz="1100" dirty="0" err="1"/>
              <a:t>wandb</a:t>
            </a:r>
            <a:r>
              <a:rPr lang="en-US" altLang="ko-KR" sz="1100" dirty="0"/>
              <a:t>: Plugin for logging </a:t>
            </a:r>
            <a:r>
              <a:rPr lang="en-US" altLang="ko-KR" sz="1100" dirty="0" err="1"/>
              <a:t>LlamaIndex</a:t>
            </a:r>
            <a:r>
              <a:rPr lang="en-US" altLang="ko-KR" sz="1100" dirty="0"/>
              <a:t> runs directly into W&amp;B.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2EE03-AAEB-E520-DA27-F015D3AE4F23}"/>
              </a:ext>
            </a:extLst>
          </p:cNvPr>
          <p:cNvSpPr txBox="1"/>
          <p:nvPr/>
        </p:nvSpPr>
        <p:spPr>
          <a:xfrm>
            <a:off x="176464" y="272716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9</a:t>
            </a:r>
            <a:r>
              <a:rPr lang="ko-KR" altLang="en-US" sz="2400" b="1" dirty="0"/>
              <a:t>장 </a:t>
            </a:r>
            <a:r>
              <a:rPr lang="en-US" altLang="ko-KR" sz="2400" b="1" dirty="0"/>
              <a:t>LLM</a:t>
            </a:r>
            <a:r>
              <a:rPr lang="ko-KR" altLang="en-US" sz="2400" b="1" dirty="0"/>
              <a:t> 어플리케이션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8FEB0-9660-F170-19D7-2AC4DC255C57}"/>
              </a:ext>
            </a:extLst>
          </p:cNvPr>
          <p:cNvSpPr txBox="1"/>
          <p:nvPr/>
        </p:nvSpPr>
        <p:spPr>
          <a:xfrm>
            <a:off x="10835792" y="60616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나영재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66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1E89CF-2EA9-3CBD-2F93-6F336238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44" y="78630"/>
            <a:ext cx="7343756" cy="3211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8D648E-3233-64AC-18DF-1F7623BF4E47}"/>
              </a:ext>
            </a:extLst>
          </p:cNvPr>
          <p:cNvSpPr txBox="1"/>
          <p:nvPr/>
        </p:nvSpPr>
        <p:spPr>
          <a:xfrm>
            <a:off x="216048" y="207330"/>
            <a:ext cx="275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LangChain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E92E60-ADDC-3DD4-18F0-5767D22FE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619" y="2911680"/>
            <a:ext cx="864038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0220A-7317-1121-1A8F-77D5E8251EAD}"/>
              </a:ext>
            </a:extLst>
          </p:cNvPr>
          <p:cNvSpPr txBox="1"/>
          <p:nvPr/>
        </p:nvSpPr>
        <p:spPr>
          <a:xfrm>
            <a:off x="2598820" y="6313169"/>
            <a:ext cx="52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https://github.com/teddylee777/langchain-kr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E00D0-0C0B-C80A-93AC-839B3308A2AB}"/>
              </a:ext>
            </a:extLst>
          </p:cNvPr>
          <p:cNvSpPr txBox="1"/>
          <p:nvPr/>
        </p:nvSpPr>
        <p:spPr>
          <a:xfrm>
            <a:off x="1738208" y="3207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LangGraph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https://www.youtube.com/watch?v=W_uwR_yx4-c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17DDC-B31E-A3E5-7C91-07F2D65B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249" y="1392659"/>
            <a:ext cx="8695765" cy="45372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E83BF9-5BB2-E6F9-FBD3-F220CBF47E1A}"/>
              </a:ext>
            </a:extLst>
          </p:cNvPr>
          <p:cNvSpPr txBox="1"/>
          <p:nvPr/>
        </p:nvSpPr>
        <p:spPr>
          <a:xfrm>
            <a:off x="9761220" y="743471"/>
            <a:ext cx="206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Example:TextToSql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52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834103-BF1F-3D1C-9C4C-F1903234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32" y="1258856"/>
            <a:ext cx="5167998" cy="2583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71C3F5-7351-FCDA-9248-8846D5AFA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322" y="119595"/>
            <a:ext cx="2791395" cy="14997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8BDDCD-22AA-D95D-A3F9-23D201F258DA}"/>
              </a:ext>
            </a:extLst>
          </p:cNvPr>
          <p:cNvSpPr txBox="1"/>
          <p:nvPr/>
        </p:nvSpPr>
        <p:spPr>
          <a:xfrm>
            <a:off x="80010" y="100501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LangGraph</a:t>
            </a:r>
            <a:r>
              <a:rPr lang="en-US" altLang="ko-KR" dirty="0"/>
              <a:t>: https://www.youtube.com/watch?v=edsshVochqM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E4F89D3-CC71-622B-D5D8-FCFAE9FFC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32" y="3875398"/>
            <a:ext cx="4445106" cy="28170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DBFDDC-DA0D-E2BE-96EC-59DC89219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657" y="2169667"/>
            <a:ext cx="6964935" cy="25186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AB00CB-0E83-C52E-6A2E-AAE86D82E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912" y="4921724"/>
            <a:ext cx="3512819" cy="5371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55CB74-8CA1-DC29-2457-C6B09C277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5127" y="5719101"/>
            <a:ext cx="7209893" cy="9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1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D69D5A-D069-A31D-AC5F-2D67419ACAC8}"/>
              </a:ext>
            </a:extLst>
          </p:cNvPr>
          <p:cNvSpPr txBox="1"/>
          <p:nvPr/>
        </p:nvSpPr>
        <p:spPr>
          <a:xfrm>
            <a:off x="2796988" y="5898776"/>
            <a:ext cx="636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https://www.youtube.com/watch?v=EaTUa3h1EtU&amp;t=1830s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A825A-18AD-7F95-AD76-4E97718BCEC1}"/>
              </a:ext>
            </a:extLst>
          </p:cNvPr>
          <p:cNvSpPr txBox="1"/>
          <p:nvPr/>
        </p:nvSpPr>
        <p:spPr>
          <a:xfrm>
            <a:off x="2796988" y="6279425"/>
            <a:ext cx="711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https://github.com/gongwon-nayeon/langgraph-mcp-dataanalysis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63BD0C-18F0-4302-FBD1-CAD1B2CA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05" y="325726"/>
            <a:ext cx="803069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2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780804-5DFD-29F2-A6CC-8D6AEFB4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17" y="638656"/>
            <a:ext cx="5071146" cy="5144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2B9C77-B2A2-5A91-0B0A-D48F1056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37" y="638656"/>
            <a:ext cx="5071146" cy="5133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13D17-3350-D74A-F403-3913A057083A}"/>
              </a:ext>
            </a:extLst>
          </p:cNvPr>
          <p:cNvSpPr txBox="1"/>
          <p:nvPr/>
        </p:nvSpPr>
        <p:spPr>
          <a:xfrm>
            <a:off x="730917" y="5957734"/>
            <a:ext cx="49282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4"/>
              </a:rPr>
              <a:t>https://www.youtube.com/watch?v=ISrYHGg2C2c</a:t>
            </a:r>
            <a:endParaRPr lang="en-US" altLang="ko-KR" sz="1400" dirty="0"/>
          </a:p>
          <a:p>
            <a:r>
              <a:rPr lang="en-US" altLang="ko-KR" sz="1400" dirty="0"/>
              <a:t>https://github.com/teddynote-lab/langgraph-mcp-agents/</a:t>
            </a:r>
            <a:br>
              <a:rPr lang="en-US" altLang="ko-KR" sz="1400" dirty="0"/>
            </a:br>
            <a:r>
              <a:rPr lang="en-US" altLang="ko-KR" sz="1400" dirty="0"/>
              <a:t>https://smithery.ai/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A79E8-F682-1F9E-B70A-C18A9D3C1922}"/>
              </a:ext>
            </a:extLst>
          </p:cNvPr>
          <p:cNvSpPr txBox="1"/>
          <p:nvPr/>
        </p:nvSpPr>
        <p:spPr>
          <a:xfrm>
            <a:off x="1152829" y="13716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LangGraph</a:t>
            </a:r>
            <a:r>
              <a:rPr lang="en-US" altLang="ko-KR" dirty="0"/>
              <a:t> + MCP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ECB743-A2AA-97B4-52A2-87DE71741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252" y="5865094"/>
            <a:ext cx="34964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🔵 1.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권장 이유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MCP를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처음부터 고려한 구조로 설계됨.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Meta의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공식 문서에서도 MCP 활용 사례가 언급됨.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오픈소스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Llama-3-8B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Llama-3-70B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등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Hugging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Face에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공개됨.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RAG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매우 적합.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85BE66-1925-AA4D-D28C-D0E98586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7722" y="5880483"/>
            <a:ext cx="167866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🔵 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2.Qwen3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알리바바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권장 이유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900" dirty="0">
                <a:latin typeface="Arial" panose="020B0604020202020204" pitchFamily="34" charset="0"/>
              </a:rPr>
              <a:t>성능이 좋다 주장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900" b="1" dirty="0">
                <a:latin typeface="Arial" panose="020B0604020202020204" pitchFamily="34" charset="0"/>
              </a:rPr>
              <a:t>한국어를 잘한다 주장</a:t>
            </a:r>
            <a:br>
              <a:rPr lang="en-US" altLang="ko-KR" sz="900" b="1" dirty="0">
                <a:latin typeface="Arial" panose="020B0604020202020204" pitchFamily="34" charset="0"/>
              </a:rPr>
            </a:br>
            <a:r>
              <a:rPr lang="en-US" altLang="ko-KR" sz="900" b="1" dirty="0">
                <a:latin typeface="Arial" panose="020B0604020202020204" pitchFamily="34" charset="0"/>
              </a:rPr>
              <a:t>Qwen3-32B</a:t>
            </a:r>
            <a:br>
              <a:rPr lang="en-US" altLang="ko-KR" sz="900" b="1" dirty="0">
                <a:latin typeface="Arial" panose="020B0604020202020204" pitchFamily="34" charset="0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오픈소스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FunctionCall</a:t>
            </a: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지원</a:t>
            </a:r>
            <a:endParaRPr kumimoji="0" lang="ko-KR" altLang="ko-K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4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AB8CB0-6CB1-323B-B211-DAFA5233B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" y="516666"/>
            <a:ext cx="5361789" cy="2669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750F9F-0050-F973-11AE-2BEE35CBC546}"/>
              </a:ext>
            </a:extLst>
          </p:cNvPr>
          <p:cNvSpPr txBox="1"/>
          <p:nvPr/>
        </p:nvSpPr>
        <p:spPr>
          <a:xfrm>
            <a:off x="0" y="143323"/>
            <a:ext cx="540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MCP: AI</a:t>
            </a:r>
            <a:r>
              <a:rPr lang="ko-KR" altLang="en-US" sz="1400" dirty="0"/>
              <a:t>에 필요한 외부지식과 도구를 </a:t>
            </a:r>
            <a:r>
              <a:rPr lang="ko-KR" altLang="en-US" sz="1400" dirty="0" err="1"/>
              <a:t>사용할수</a:t>
            </a:r>
            <a:r>
              <a:rPr lang="ko-KR" altLang="en-US" sz="1400" dirty="0"/>
              <a:t> 있는 연결 규칙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417956-6DDB-0E5A-8237-11F77DD3B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5" y="3701028"/>
            <a:ext cx="3550953" cy="3132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1A36AF-0286-D83F-457E-F192887271B5}"/>
              </a:ext>
            </a:extLst>
          </p:cNvPr>
          <p:cNvSpPr txBox="1"/>
          <p:nvPr/>
        </p:nvSpPr>
        <p:spPr>
          <a:xfrm>
            <a:off x="120315" y="3331696"/>
            <a:ext cx="3921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여러 </a:t>
            </a:r>
            <a:r>
              <a:rPr lang="en-US" altLang="ko-KR" sz="1400" dirty="0"/>
              <a:t>Agent</a:t>
            </a:r>
            <a:r>
              <a:rPr lang="ko-KR" altLang="en-US" sz="1400" dirty="0"/>
              <a:t>들이 대화하고 협업 하는 통신 규약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40A922-4C7E-4EEF-B2A2-80A55C4C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721" y="419126"/>
            <a:ext cx="4662028" cy="17969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A7EB88-75C6-C5F1-5A48-BD55DBC89074}"/>
              </a:ext>
            </a:extLst>
          </p:cNvPr>
          <p:cNvSpPr txBox="1"/>
          <p:nvPr/>
        </p:nvSpPr>
        <p:spPr>
          <a:xfrm>
            <a:off x="6719707" y="5962676"/>
            <a:ext cx="535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https://www.youtube.com/watch?v=ByzGtTQc0pA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455BA2-07D5-8BE0-4780-E67133B16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707" y="2391394"/>
            <a:ext cx="4144056" cy="32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1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CB3A52-D5EE-3095-3CC4-55FD0BF6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557"/>
            <a:ext cx="6312577" cy="22308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8F0C50-199E-27F1-188F-41A98CB3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99910"/>
            <a:ext cx="6209134" cy="30449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C9DF39-8D12-E421-05B9-16EC93998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536" y="203557"/>
            <a:ext cx="5698447" cy="25436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46127D-2410-CA42-2EC6-48D3A5E3F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577" y="3096478"/>
            <a:ext cx="5836383" cy="27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18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F9819D-4C70-D637-A6A9-5249C80C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75" y="0"/>
            <a:ext cx="885318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3FAE88-E8C0-1039-7C67-7098FC0F8495}"/>
              </a:ext>
            </a:extLst>
          </p:cNvPr>
          <p:cNvSpPr txBox="1"/>
          <p:nvPr/>
        </p:nvSpPr>
        <p:spPr>
          <a:xfrm>
            <a:off x="81240" y="104274"/>
            <a:ext cx="108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streamlit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25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F12AF3-9CE8-9762-60F7-FE71FC9A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2" y="772604"/>
            <a:ext cx="6002753" cy="4311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366B5F-7E55-23E8-79F9-F5CA585CE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355" y="1798321"/>
            <a:ext cx="6160645" cy="4568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84203-F4AE-DB5A-EB0E-B0CA2B63FB7B}"/>
              </a:ext>
            </a:extLst>
          </p:cNvPr>
          <p:cNvSpPr txBox="1"/>
          <p:nvPr/>
        </p:nvSpPr>
        <p:spPr>
          <a:xfrm>
            <a:off x="553453" y="5293895"/>
            <a:ext cx="40318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Gemma</a:t>
            </a:r>
            <a:r>
              <a:rPr lang="ko-KR" altLang="en-US" sz="1100" dirty="0"/>
              <a:t>는 </a:t>
            </a:r>
            <a:r>
              <a:rPr lang="en-US" altLang="ko-KR" sz="1100" dirty="0" err="1"/>
              <a:t>FunctionCall</a:t>
            </a:r>
            <a:r>
              <a:rPr lang="ko-KR" altLang="en-US" sz="1100" dirty="0"/>
              <a:t>을 위해 </a:t>
            </a:r>
            <a:r>
              <a:rPr lang="en-US" altLang="ko-KR" sz="1100" dirty="0"/>
              <a:t>prompt</a:t>
            </a:r>
            <a:r>
              <a:rPr lang="ko-KR" altLang="en-US" sz="1100" dirty="0"/>
              <a:t> 를 잘 줘야 하는 단점</a:t>
            </a:r>
            <a:endParaRPr lang="en-US" altLang="ko-KR" sz="1100" dirty="0"/>
          </a:p>
          <a:p>
            <a:r>
              <a:rPr lang="en-US" altLang="ko-KR" sz="1100" dirty="0" err="1"/>
              <a:t>Muiti</a:t>
            </a:r>
            <a:r>
              <a:rPr lang="en-US" altLang="ko-KR" sz="1100" dirty="0"/>
              <a:t> modal </a:t>
            </a:r>
            <a:r>
              <a:rPr lang="ko-KR" altLang="en-US" sz="1100" dirty="0"/>
              <a:t>관점 </a:t>
            </a:r>
            <a:r>
              <a:rPr lang="en-US" altLang="ko-KR" sz="1100" dirty="0" err="1"/>
              <a:t>HyoerClova</a:t>
            </a:r>
            <a:r>
              <a:rPr lang="en-US" altLang="ko-KR" sz="1100" dirty="0"/>
              <a:t> </a:t>
            </a:r>
            <a:r>
              <a:rPr lang="ko-KR" altLang="en-US" sz="1100" dirty="0"/>
              <a:t>좋음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D6DE6-C337-93BC-6EBC-74D70772BB63}"/>
              </a:ext>
            </a:extLst>
          </p:cNvPr>
          <p:cNvSpPr txBox="1"/>
          <p:nvPr/>
        </p:nvSpPr>
        <p:spPr>
          <a:xfrm>
            <a:off x="169325" y="19372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한국어를 잘 하는 모델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07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889B7E3-36E2-A8CC-2730-860C8A116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44443"/>
              </p:ext>
            </p:extLst>
          </p:nvPr>
        </p:nvGraphicFramePr>
        <p:xfrm>
          <a:off x="497542" y="681663"/>
          <a:ext cx="10515600" cy="1828800"/>
        </p:xfrm>
        <a:graphic>
          <a:graphicData uri="http://schemas.openxmlformats.org/drawingml/2006/table">
            <a:tbl>
              <a:tblPr/>
              <a:tblGrid>
                <a:gridCol w="2209799">
                  <a:extLst>
                    <a:ext uri="{9D8B030D-6E8A-4147-A177-3AD203B41FA5}">
                      <a16:colId xmlns:a16="http://schemas.microsoft.com/office/drawing/2014/main" val="1949841542"/>
                    </a:ext>
                  </a:extLst>
                </a:gridCol>
                <a:gridCol w="4800601">
                  <a:extLst>
                    <a:ext uri="{9D8B030D-6E8A-4147-A177-3AD203B41FA5}">
                      <a16:colId xmlns:a16="http://schemas.microsoft.com/office/drawing/2014/main" val="31680961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7078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구성 요소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역할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추천 도구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266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LLM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자연어 이해 및 응답 생성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OpenAI, </a:t>
                      </a:r>
                      <a:r>
                        <a:rPr lang="en-US" sz="1400" dirty="0" err="1"/>
                        <a:t>HuggingFace</a:t>
                      </a:r>
                      <a:r>
                        <a:rPr lang="en-US" sz="1400" dirty="0"/>
                        <a:t>, Ko-LLM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603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문서 검색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API </a:t>
                      </a:r>
                      <a:r>
                        <a:rPr lang="ko-KR" altLang="en-US" sz="1400"/>
                        <a:t>매뉴얼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문서 기반 질의 응답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LangChain</a:t>
                      </a:r>
                      <a:r>
                        <a:rPr lang="en-US" sz="1400" dirty="0"/>
                        <a:t> + Vector 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419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워크플로우</a:t>
                      </a:r>
                      <a:r>
                        <a:rPr lang="en-US" altLang="ko-KR" sz="1400" b="1"/>
                        <a:t>/</a:t>
                      </a:r>
                      <a:r>
                        <a:rPr lang="ko-KR" altLang="en-US" sz="1400" b="1"/>
                        <a:t>상태관리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여러 질문 흐름 관리 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</a:t>
                      </a:r>
                      <a:r>
                        <a:rPr lang="en-US" altLang="ko-KR" sz="1400"/>
                        <a:t>: </a:t>
                      </a:r>
                      <a:r>
                        <a:rPr lang="ko-KR" altLang="en-US" sz="1400"/>
                        <a:t>인증 → 사용법 → 오류 대응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LangGraph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373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로깅</a:t>
                      </a:r>
                      <a:r>
                        <a:rPr lang="en-US" altLang="ko-KR" sz="1400" b="1"/>
                        <a:t>/</a:t>
                      </a:r>
                      <a:r>
                        <a:rPr lang="ko-KR" altLang="en-US" sz="1400" b="1"/>
                        <a:t>디버깅</a:t>
                      </a:r>
                      <a:r>
                        <a:rPr lang="en-US" altLang="ko-KR" sz="1400" b="1"/>
                        <a:t>/</a:t>
                      </a:r>
                      <a:r>
                        <a:rPr lang="ko-KR" altLang="en-US" sz="1400" b="1"/>
                        <a:t>평가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어떤 프롬프트가 좋은지 확인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품질 개선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LangSmith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53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UI/UX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사용자 인터페이스 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웹 채팅 등</a:t>
                      </a:r>
                      <a:r>
                        <a:rPr lang="en-US" altLang="ko-KR" sz="140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Streamlit</a:t>
                      </a:r>
                      <a:r>
                        <a:rPr lang="en-US" sz="1400" dirty="0"/>
                        <a:t>, React </a:t>
                      </a:r>
                      <a:r>
                        <a:rPr lang="ko-KR" altLang="en-US" sz="1400" dirty="0"/>
                        <a:t>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4975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A971EE-3D8E-E70C-6560-DAE075AA0D31}"/>
              </a:ext>
            </a:extLst>
          </p:cNvPr>
          <p:cNvSpPr txBox="1"/>
          <p:nvPr/>
        </p:nvSpPr>
        <p:spPr>
          <a:xfrm>
            <a:off x="497542" y="3382012"/>
            <a:ext cx="113089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✅ </a:t>
            </a:r>
            <a:r>
              <a:rPr lang="ko-KR" altLang="en-US" sz="1400" b="1" dirty="0"/>
              <a:t>문서 </a:t>
            </a:r>
            <a:r>
              <a:rPr lang="ko-KR" altLang="en-US" sz="1400" b="1" dirty="0" err="1"/>
              <a:t>임베딩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&amp; </a:t>
            </a:r>
            <a:r>
              <a:rPr lang="ko-KR" altLang="en-US" sz="1400" b="1" dirty="0"/>
              <a:t>검색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API </a:t>
            </a:r>
            <a:r>
              <a:rPr lang="ko-KR" altLang="en-US" sz="1400" dirty="0"/>
              <a:t>문서를 문단 단위로 나눠서 </a:t>
            </a:r>
            <a:r>
              <a:rPr lang="en-US" altLang="ko-KR" sz="1400" dirty="0"/>
              <a:t>Vector DB</a:t>
            </a:r>
            <a:r>
              <a:rPr lang="ko-KR" altLang="en-US" sz="1400" dirty="0"/>
              <a:t>에 저장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FAISS, </a:t>
            </a:r>
            <a:r>
              <a:rPr lang="en-US" altLang="ko-KR" sz="1400" dirty="0" err="1"/>
              <a:t>Weaviate</a:t>
            </a:r>
            <a:r>
              <a:rPr lang="en-US" altLang="ko-KR" sz="1400" dirty="0"/>
              <a:t>, Chroma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사용자의 질문에 가장 유사한 문서 부분을 찾아 응답 생성에 활용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✅ </a:t>
            </a:r>
            <a:r>
              <a:rPr lang="ko-KR" altLang="en-US" sz="1400" b="1" dirty="0"/>
              <a:t>예시 코드 자동 생성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질문에서 필요한 파라미터를 추출하여 예시 코드 제시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LangChain</a:t>
            </a:r>
            <a:r>
              <a:rPr lang="en-US" altLang="ko-KR" sz="1400" dirty="0"/>
              <a:t> tool</a:t>
            </a:r>
            <a:r>
              <a:rPr lang="ko-KR" altLang="en-US" sz="1400" dirty="0"/>
              <a:t>이나 함수 호출로</a:t>
            </a:r>
            <a:r>
              <a:rPr lang="en-US" altLang="ko-K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✅ </a:t>
            </a:r>
            <a:r>
              <a:rPr lang="ko-KR" altLang="en-US" sz="1400" b="1" dirty="0"/>
              <a:t>대화 흐름 추적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사용자가 연속적으로 묻는 질문 흐름을 관리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LangGraph</a:t>
            </a:r>
            <a:r>
              <a:rPr lang="ko-KR" altLang="en-US" sz="1400" dirty="0"/>
              <a:t>로 멀티스텝 대화 구현</a:t>
            </a:r>
            <a:r>
              <a:rPr lang="en-US" altLang="ko-K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✅ </a:t>
            </a:r>
            <a:r>
              <a:rPr lang="ko-KR" altLang="en-US" sz="1400" b="1" dirty="0"/>
              <a:t>질문 유형 분류</a:t>
            </a:r>
            <a:endParaRPr lang="ko-KR" alt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인증 관련</a:t>
            </a:r>
            <a:r>
              <a:rPr lang="en-US" altLang="ko-KR" sz="1400" dirty="0"/>
              <a:t>, </a:t>
            </a:r>
            <a:r>
              <a:rPr lang="ko-KR" altLang="en-US" sz="1400" dirty="0"/>
              <a:t>파라미터 설명</a:t>
            </a:r>
            <a:r>
              <a:rPr lang="en-US" altLang="ko-KR" sz="1400" dirty="0"/>
              <a:t>, </a:t>
            </a:r>
            <a:r>
              <a:rPr lang="ko-KR" altLang="en-US" sz="1400" dirty="0"/>
              <a:t>오류 코드</a:t>
            </a:r>
            <a:r>
              <a:rPr lang="en-US" altLang="ko-KR" sz="1400" dirty="0"/>
              <a:t>, </a:t>
            </a:r>
            <a:r>
              <a:rPr lang="ko-KR" altLang="en-US" sz="1400" dirty="0"/>
              <a:t>사용 예시 등으로 분류하여 대응 방식 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50BCA-E1F7-7649-E10D-A1812C81EF59}"/>
              </a:ext>
            </a:extLst>
          </p:cNvPr>
          <p:cNvSpPr txBox="1"/>
          <p:nvPr/>
        </p:nvSpPr>
        <p:spPr>
          <a:xfrm>
            <a:off x="385482" y="240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🧠 구성 요소 개요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34C6C-FE83-9045-E9E7-722BE6EFC112}"/>
              </a:ext>
            </a:extLst>
          </p:cNvPr>
          <p:cNvSpPr txBox="1"/>
          <p:nvPr/>
        </p:nvSpPr>
        <p:spPr>
          <a:xfrm>
            <a:off x="385482" y="2868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🗃️ 주요 기능 제안</a:t>
            </a:r>
          </a:p>
        </p:txBody>
      </p:sp>
    </p:spTree>
    <p:extLst>
      <p:ext uri="{BB962C8B-B14F-4D97-AF65-F5344CB8AC3E}">
        <p14:creationId xmlns:p14="http://schemas.microsoft.com/office/powerpoint/2010/main" val="22602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D26F6CA-5152-8E3C-782B-48803DFB7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311"/>
            <a:ext cx="12192000" cy="54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60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45843-FAD5-2600-3218-984CCBB9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74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Figma MCP Cursor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8B642-9376-DD61-C112-A3D98511B190}"/>
              </a:ext>
            </a:extLst>
          </p:cNvPr>
          <p:cNvSpPr txBox="1"/>
          <p:nvPr/>
        </p:nvSpPr>
        <p:spPr>
          <a:xfrm>
            <a:off x="2574757" y="4796590"/>
            <a:ext cx="5299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https://www.youtube.com/watch?v=H-yo6dzJ13g</a:t>
            </a:r>
            <a:br>
              <a:rPr lang="en-US" altLang="ko-KR" dirty="0"/>
            </a:br>
            <a:r>
              <a:rPr lang="en-US" altLang="ko-KR" dirty="0"/>
              <a:t>https://www.youtube.com/watch?v=jC04qn8fdk4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7AD81E-C30D-F805-0161-534CB082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74" y="1775148"/>
            <a:ext cx="7403038" cy="24892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C2120D-DB7D-B076-829E-9658FF396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942" y="1775147"/>
            <a:ext cx="3844027" cy="24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7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15A6F-5904-97A3-29BA-385B49C86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AB1379-055D-F037-788D-FD2ACE9D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1" y="0"/>
            <a:ext cx="11568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2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7CDE-30C3-C378-9033-3CCFF1177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FE6CAE-8C46-909D-A00E-27C0E9EF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0"/>
            <a:ext cx="7983064" cy="633500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F7E1126-E6A6-09C5-017E-C722134C6BEB}"/>
              </a:ext>
            </a:extLst>
          </p:cNvPr>
          <p:cNvGrpSpPr/>
          <p:nvPr/>
        </p:nvGrpSpPr>
        <p:grpSpPr>
          <a:xfrm>
            <a:off x="5803683" y="0"/>
            <a:ext cx="8409622" cy="6858000"/>
            <a:chOff x="3782378" y="0"/>
            <a:chExt cx="8409622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A324071-D884-AD0C-F394-CFC5D66AA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2378" y="0"/>
              <a:ext cx="8409622" cy="685800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224DC36-7026-A80C-11D4-D071F4DBD30B}"/>
                </a:ext>
              </a:extLst>
            </p:cNvPr>
            <p:cNvSpPr/>
            <p:nvPr/>
          </p:nvSpPr>
          <p:spPr>
            <a:xfrm>
              <a:off x="4637170" y="1118436"/>
              <a:ext cx="1113924" cy="17295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147FBD-8947-11F0-A4AD-5A6054692CEA}"/>
                </a:ext>
              </a:extLst>
            </p:cNvPr>
            <p:cNvSpPr/>
            <p:nvPr/>
          </p:nvSpPr>
          <p:spPr>
            <a:xfrm>
              <a:off x="4637170" y="3252287"/>
              <a:ext cx="3343777" cy="35342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68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FF03E-911C-C000-BF91-5FFA5992A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E5D9D8-4DE5-5371-A48F-08B3A189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7487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13C4E6-DE3D-2435-DA22-092004EE8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41" y="3914364"/>
            <a:ext cx="7783011" cy="29436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044A5E-D43D-400B-3B88-572EE84E8AD5}"/>
              </a:ext>
            </a:extLst>
          </p:cNvPr>
          <p:cNvSpPr/>
          <p:nvPr/>
        </p:nvSpPr>
        <p:spPr>
          <a:xfrm>
            <a:off x="811128" y="1054268"/>
            <a:ext cx="2453440" cy="1809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4F2F43-63C0-5891-B98C-CCD3AA1D8CE7}"/>
              </a:ext>
            </a:extLst>
          </p:cNvPr>
          <p:cNvSpPr/>
          <p:nvPr/>
        </p:nvSpPr>
        <p:spPr>
          <a:xfrm>
            <a:off x="594559" y="2471485"/>
            <a:ext cx="6151146" cy="16513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1A36B0-92D9-0A11-D9BD-A22D095BE27C}"/>
              </a:ext>
            </a:extLst>
          </p:cNvPr>
          <p:cNvSpPr/>
          <p:nvPr/>
        </p:nvSpPr>
        <p:spPr>
          <a:xfrm>
            <a:off x="594558" y="4386514"/>
            <a:ext cx="6151147" cy="1774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8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F8C4F-C5D6-4F49-33BC-3A2F4D0EC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21F1371-6A8C-C325-1632-86018D0EA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26"/>
            <a:ext cx="12192000" cy="63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7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0BCA0-8A4A-B109-714A-DFBB9C9F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A075D2-4E85-E315-FAD1-C8791009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185"/>
            <a:ext cx="12192000" cy="556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5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7F12-A7E3-2007-CC7C-1F2CCAEF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220C5CD-5430-D917-B3C5-91A03E5D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7" y="0"/>
            <a:ext cx="1181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AD47F7-1398-4C77-AF35-87FC7A4EE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45316"/>
              </p:ext>
            </p:extLst>
          </p:nvPr>
        </p:nvGraphicFramePr>
        <p:xfrm>
          <a:off x="737711" y="642285"/>
          <a:ext cx="10378523" cy="3020182"/>
        </p:xfrm>
        <a:graphic>
          <a:graphicData uri="http://schemas.openxmlformats.org/drawingml/2006/table">
            <a:tbl>
              <a:tblPr/>
              <a:tblGrid>
                <a:gridCol w="1288313">
                  <a:extLst>
                    <a:ext uri="{9D8B030D-6E8A-4147-A177-3AD203B41FA5}">
                      <a16:colId xmlns:a16="http://schemas.microsoft.com/office/drawing/2014/main" val="3237315446"/>
                    </a:ext>
                  </a:extLst>
                </a:gridCol>
                <a:gridCol w="4213411">
                  <a:extLst>
                    <a:ext uri="{9D8B030D-6E8A-4147-A177-3AD203B41FA5}">
                      <a16:colId xmlns:a16="http://schemas.microsoft.com/office/drawing/2014/main" val="4119933127"/>
                    </a:ext>
                  </a:extLst>
                </a:gridCol>
                <a:gridCol w="4876799">
                  <a:extLst>
                    <a:ext uri="{9D8B030D-6E8A-4147-A177-3AD203B41FA5}">
                      <a16:colId xmlns:a16="http://schemas.microsoft.com/office/drawing/2014/main" val="4033059579"/>
                    </a:ext>
                  </a:extLst>
                </a:gridCol>
              </a:tblGrid>
              <a:tr h="226841">
                <a:tc>
                  <a:txBody>
                    <a:bodyPr/>
                    <a:lstStyle/>
                    <a:p>
                      <a:r>
                        <a:rPr lang="ko-KR" altLang="en-US" sz="1200"/>
                        <a:t>도구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주된 용도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핵심 기능 및 설명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28032"/>
                  </a:ext>
                </a:extLst>
              </a:tr>
              <a:tr h="56543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LangChain</a:t>
                      </a:r>
                      <a:endParaRPr lang="en-US" sz="12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LLM </a:t>
                      </a:r>
                      <a:r>
                        <a:rPr lang="ko-KR" altLang="en-US" sz="1200" dirty="0"/>
                        <a:t>기반 애플리케이션 구성 및 실행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- </a:t>
                      </a:r>
                      <a:r>
                        <a:rPr lang="ko-KR" altLang="en-US" sz="1200"/>
                        <a:t>체인</a:t>
                      </a:r>
                      <a:r>
                        <a:rPr lang="en-US" altLang="ko-KR" sz="1200"/>
                        <a:t>(chain) </a:t>
                      </a:r>
                      <a:r>
                        <a:rPr lang="ko-KR" altLang="en-US" sz="1200"/>
                        <a:t>기반 </a:t>
                      </a:r>
                      <a:r>
                        <a:rPr lang="en-US" altLang="ko-KR" sz="1200"/>
                        <a:t>LLM </a:t>
                      </a:r>
                      <a:r>
                        <a:rPr lang="ko-KR" altLang="en-US" sz="1200"/>
                        <a:t>워크플로우 구성</a:t>
                      </a:r>
                      <a:br>
                        <a:rPr lang="ko-KR" altLang="en-US" sz="1200"/>
                      </a:br>
                      <a:r>
                        <a:rPr lang="en-US" altLang="ko-KR" sz="1200"/>
                        <a:t>- </a:t>
                      </a:r>
                      <a:r>
                        <a:rPr lang="ko-KR" altLang="en-US" sz="1200"/>
                        <a:t>프롬프트 관리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메모리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에이전트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툴 통합 등</a:t>
                      </a:r>
                      <a:br>
                        <a:rPr lang="ko-KR" altLang="en-US" sz="1200"/>
                      </a:br>
                      <a:r>
                        <a:rPr lang="en-US" altLang="ko-KR" sz="1200"/>
                        <a:t>- </a:t>
                      </a:r>
                      <a:r>
                        <a:rPr lang="ko-KR" altLang="en-US" sz="1200"/>
                        <a:t>다양한 외부 리소스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문서</a:t>
                      </a:r>
                      <a:r>
                        <a:rPr lang="en-US" altLang="ko-KR" sz="1200"/>
                        <a:t>, DB </a:t>
                      </a:r>
                      <a:r>
                        <a:rPr lang="ko-KR" altLang="en-US" sz="1200"/>
                        <a:t>등</a:t>
                      </a:r>
                      <a:r>
                        <a:rPr lang="en-US" altLang="ko-KR" sz="1200"/>
                        <a:t>)</a:t>
                      </a:r>
                      <a:r>
                        <a:rPr lang="ko-KR" altLang="en-US" sz="1200"/>
                        <a:t>와 연동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177002"/>
                  </a:ext>
                </a:extLst>
              </a:tr>
              <a:tr h="1073921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LangGraph</a:t>
                      </a:r>
                      <a:endParaRPr lang="en-US" sz="12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상태 기반 </a:t>
                      </a:r>
                      <a:r>
                        <a:rPr lang="en-US" altLang="ko-KR" sz="1200" dirty="0"/>
                        <a:t>LLM </a:t>
                      </a:r>
                      <a:r>
                        <a:rPr lang="ko-KR" altLang="en-US" sz="1200" dirty="0"/>
                        <a:t>워크플로우 정의 </a:t>
                      </a:r>
                      <a:r>
                        <a:rPr lang="en-US" altLang="ko-KR" sz="1200" dirty="0"/>
                        <a:t>(Stateful Graph)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/>
                        <a:t>- LangChain </a:t>
                      </a:r>
                      <a:r>
                        <a:rPr lang="ko-KR" altLang="en-US" sz="1200"/>
                        <a:t>위에 구축된 프레임워크</a:t>
                      </a:r>
                      <a:br>
                        <a:rPr lang="ko-KR" altLang="en-US" sz="1200"/>
                      </a:br>
                      <a:r>
                        <a:rPr lang="en-US" altLang="ko-KR" sz="1200"/>
                        <a:t>- LLM </a:t>
                      </a:r>
                      <a:r>
                        <a:rPr lang="ko-KR" altLang="en-US" sz="1200"/>
                        <a:t>에이전트 간의 복잡한 상호작용 흐름 구현</a:t>
                      </a:r>
                      <a:br>
                        <a:rPr lang="ko-KR" altLang="en-US" sz="1200"/>
                      </a:br>
                      <a:r>
                        <a:rPr lang="en-US" altLang="ko-KR" sz="1200"/>
                        <a:t>- </a:t>
                      </a:r>
                      <a:r>
                        <a:rPr lang="ko-KR" altLang="en-US" sz="1200"/>
                        <a:t>상태 머신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워크플로우 방식으로 설계 가능</a:t>
                      </a:r>
                      <a:br>
                        <a:rPr lang="ko-KR" altLang="en-US" sz="1200"/>
                      </a:br>
                      <a:r>
                        <a:rPr lang="en-US" altLang="ko-KR" sz="1200"/>
                        <a:t>- </a:t>
                      </a:r>
                      <a:r>
                        <a:rPr lang="ko-KR" altLang="en-US" sz="1200"/>
                        <a:t>비동기 실행 및 멀티에이전트 시스템 구축에 적합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24933"/>
                  </a:ext>
                </a:extLst>
              </a:tr>
              <a:tr h="1090417">
                <a:tc>
                  <a:txBody>
                    <a:bodyPr/>
                    <a:lstStyle/>
                    <a:p>
                      <a:r>
                        <a:rPr lang="en-US" sz="1200" b="1"/>
                        <a:t>LangSmith</a:t>
                      </a:r>
                      <a:endParaRPr lang="en-US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디버깅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로깅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평가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추적 </a:t>
                      </a:r>
                      <a:r>
                        <a:rPr lang="en-US" altLang="ko-KR" sz="1200"/>
                        <a:t>(LLM </a:t>
                      </a:r>
                      <a:r>
                        <a:rPr lang="ko-KR" altLang="en-US" sz="1200"/>
                        <a:t>앱 품질 관리</a:t>
                      </a:r>
                      <a:r>
                        <a:rPr lang="en-US" altLang="ko-KR" sz="1200"/>
                        <a:t>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- </a:t>
                      </a:r>
                      <a:r>
                        <a:rPr lang="en-US" altLang="ko-KR" sz="1200" dirty="0" err="1"/>
                        <a:t>LangChain</a:t>
                      </a:r>
                      <a:r>
                        <a:rPr lang="ko-KR" altLang="en-US" sz="1200" dirty="0"/>
                        <a:t>과 </a:t>
                      </a:r>
                      <a:r>
                        <a:rPr lang="en-US" altLang="ko-KR" sz="1200" dirty="0" err="1"/>
                        <a:t>LangGraph</a:t>
                      </a:r>
                      <a:r>
                        <a:rPr lang="ko-KR" altLang="en-US" sz="1200" dirty="0"/>
                        <a:t>의 실행 과정을 시각화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입력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출력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에러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실행 시간 추적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프롬프트 버전 관리 및 테스트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LLM </a:t>
                      </a:r>
                      <a:r>
                        <a:rPr lang="ko-KR" altLang="en-US" sz="1200" dirty="0"/>
                        <a:t>앱의 품질 보증 및 개선에 적합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192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F8F02B-F894-7BF4-2C54-DF544FF08096}"/>
              </a:ext>
            </a:extLst>
          </p:cNvPr>
          <p:cNvSpPr txBox="1"/>
          <p:nvPr/>
        </p:nvSpPr>
        <p:spPr>
          <a:xfrm>
            <a:off x="737711" y="3924300"/>
            <a:ext cx="93950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/>
              <a:t>쉽게 이해하기 위한 비유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LangChain</a:t>
            </a:r>
            <a:r>
              <a:rPr lang="ko-KR" altLang="en-US" sz="1200" dirty="0"/>
              <a:t> </a:t>
            </a:r>
            <a:r>
              <a:rPr lang="en-US" altLang="ko-KR" sz="1200" dirty="0"/>
              <a:t>= "</a:t>
            </a:r>
            <a:r>
              <a:rPr lang="ko-KR" altLang="en-US" sz="1200" dirty="0"/>
              <a:t>레고 블록</a:t>
            </a:r>
            <a:r>
              <a:rPr lang="en-US" altLang="ko-KR" sz="1200" dirty="0"/>
              <a:t>": </a:t>
            </a:r>
            <a:r>
              <a:rPr lang="ko-KR" altLang="en-US" sz="1200" dirty="0"/>
              <a:t>다양한 블록</a:t>
            </a:r>
            <a:r>
              <a:rPr lang="en-US" altLang="ko-KR" sz="1200" dirty="0"/>
              <a:t>(</a:t>
            </a:r>
            <a:r>
              <a:rPr lang="ko-KR" altLang="en-US" sz="1200" dirty="0"/>
              <a:t>프롬프트</a:t>
            </a:r>
            <a:r>
              <a:rPr lang="en-US" altLang="ko-KR" sz="1200" dirty="0"/>
              <a:t>, </a:t>
            </a:r>
            <a:r>
              <a:rPr lang="ko-KR" altLang="en-US" sz="1200" dirty="0"/>
              <a:t>메모리</a:t>
            </a:r>
            <a:r>
              <a:rPr lang="en-US" altLang="ko-KR" sz="1200" dirty="0"/>
              <a:t>, </a:t>
            </a:r>
            <a:r>
              <a:rPr lang="ko-KR" altLang="en-US" sz="1200" dirty="0"/>
              <a:t>체인 등</a:t>
            </a:r>
            <a:r>
              <a:rPr lang="en-US" altLang="ko-KR" sz="1200" dirty="0"/>
              <a:t>)</a:t>
            </a:r>
            <a:r>
              <a:rPr lang="ko-KR" altLang="en-US" sz="1200" dirty="0"/>
              <a:t>을 조립해서 </a:t>
            </a:r>
            <a:r>
              <a:rPr lang="en-US" altLang="ko-KR" sz="1200" dirty="0"/>
              <a:t>LLM </a:t>
            </a:r>
            <a:r>
              <a:rPr lang="ko-KR" altLang="en-US" sz="1200" dirty="0"/>
              <a:t>앱을 만든다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LangGraph</a:t>
            </a:r>
            <a:r>
              <a:rPr lang="ko-KR" altLang="en-US" sz="1200" dirty="0"/>
              <a:t> </a:t>
            </a:r>
            <a:r>
              <a:rPr lang="en-US" altLang="ko-KR" sz="1200" dirty="0"/>
              <a:t>= "</a:t>
            </a:r>
            <a:r>
              <a:rPr lang="ko-KR" altLang="en-US" sz="1200" dirty="0"/>
              <a:t>자동차의 엔진 </a:t>
            </a:r>
            <a:r>
              <a:rPr lang="ko-KR" altLang="en-US" sz="1200" dirty="0" err="1"/>
              <a:t>시퀀서</a:t>
            </a:r>
            <a:r>
              <a:rPr lang="en-US" altLang="ko-KR" sz="1200" dirty="0"/>
              <a:t>": </a:t>
            </a:r>
            <a:r>
              <a:rPr lang="ko-KR" altLang="en-US" sz="1200" dirty="0"/>
              <a:t>어떤 상황에서 어떤 블록이 어떻게 작동할지를 정교하게 제어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LangSmith</a:t>
            </a:r>
            <a:r>
              <a:rPr lang="ko-KR" altLang="en-US" sz="1200" dirty="0"/>
              <a:t> </a:t>
            </a:r>
            <a:r>
              <a:rPr lang="en-US" altLang="ko-KR" sz="1200" dirty="0"/>
              <a:t>= "</a:t>
            </a:r>
            <a:r>
              <a:rPr lang="ko-KR" altLang="en-US" sz="1200" dirty="0"/>
              <a:t>디버깅 및 품질검사 도구</a:t>
            </a:r>
            <a:r>
              <a:rPr lang="en-US" altLang="ko-KR" sz="1200" dirty="0"/>
              <a:t>": </a:t>
            </a:r>
            <a:r>
              <a:rPr lang="ko-KR" altLang="en-US" sz="1200" dirty="0"/>
              <a:t>만들어진 앱이 제대로 작동하는지 확인하고 문제를 추적</a:t>
            </a:r>
            <a:r>
              <a:rPr lang="en-US" altLang="ko-KR" sz="1200" dirty="0"/>
              <a:t>/</a:t>
            </a:r>
            <a:r>
              <a:rPr lang="ko-KR" altLang="en-US" sz="1200" dirty="0"/>
              <a:t>개선</a:t>
            </a:r>
            <a:r>
              <a:rPr lang="en-US" altLang="ko-KR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AC3F2-5B5E-E578-DF4F-3C9AD7F1D46C}"/>
              </a:ext>
            </a:extLst>
          </p:cNvPr>
          <p:cNvSpPr txBox="1"/>
          <p:nvPr/>
        </p:nvSpPr>
        <p:spPr>
          <a:xfrm>
            <a:off x="737711" y="5017130"/>
            <a:ext cx="99328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/>
              <a:t>어떤 상황에서 무엇을 써야 할까</a:t>
            </a:r>
            <a:r>
              <a:rPr lang="en-US" altLang="ko-KR" sz="1200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빠르게 </a:t>
            </a:r>
            <a:r>
              <a:rPr lang="en-US" altLang="ko-KR" sz="1200" b="1" dirty="0"/>
              <a:t>LLM </a:t>
            </a:r>
            <a:r>
              <a:rPr lang="ko-KR" altLang="en-US" sz="1200" b="1" dirty="0"/>
              <a:t>앱을 만들고 싶을 때</a:t>
            </a:r>
            <a:r>
              <a:rPr lang="ko-KR" altLang="en-US" sz="1200" dirty="0"/>
              <a:t> → </a:t>
            </a:r>
            <a:r>
              <a:rPr lang="en-US" altLang="ko-KR" sz="1200" dirty="0" err="1"/>
              <a:t>LangChain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복잡한 상태 전이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멀티에이전트</a:t>
            </a:r>
            <a:r>
              <a:rPr lang="ko-KR" altLang="en-US" sz="1200" b="1" dirty="0"/>
              <a:t> 흐름이 필요한 경우</a:t>
            </a:r>
            <a:r>
              <a:rPr lang="ko-KR" altLang="en-US" sz="1200" dirty="0"/>
              <a:t> → </a:t>
            </a:r>
            <a:r>
              <a:rPr lang="en-US" altLang="ko-KR" sz="1200" dirty="0" err="1"/>
              <a:t>LangGraph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앱의 품질을 모니터링하고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문제를 추적하고 싶을 때</a:t>
            </a:r>
            <a:r>
              <a:rPr lang="ko-KR" altLang="en-US" sz="1200" dirty="0"/>
              <a:t> → </a:t>
            </a:r>
            <a:r>
              <a:rPr lang="en-US" altLang="ko-KR" sz="1200" dirty="0" err="1"/>
              <a:t>LangSmith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EC126A-C4C0-27AC-4CEC-E1C7D2D9C551}"/>
              </a:ext>
            </a:extLst>
          </p:cNvPr>
          <p:cNvSpPr txBox="1"/>
          <p:nvPr/>
        </p:nvSpPr>
        <p:spPr>
          <a:xfrm>
            <a:off x="564776" y="1814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🧱 용도 및 차이점 비교</a:t>
            </a:r>
          </a:p>
        </p:txBody>
      </p:sp>
    </p:spTree>
    <p:extLst>
      <p:ext uri="{BB962C8B-B14F-4D97-AF65-F5344CB8AC3E}">
        <p14:creationId xmlns:p14="http://schemas.microsoft.com/office/powerpoint/2010/main" val="422114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834</Words>
  <Application>Microsoft Office PowerPoint</Application>
  <PresentationFormat>와이드스크린</PresentationFormat>
  <Paragraphs>99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 Unicode MS</vt:lpstr>
      <vt:lpstr>맑은 고딕</vt:lpstr>
      <vt:lpstr>Arial</vt:lpstr>
      <vt:lpstr>Consolas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Figma MCP Cursor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Youngjae Na</dc:creator>
  <cp:lastModifiedBy>Youngjae Na</cp:lastModifiedBy>
  <cp:revision>59</cp:revision>
  <dcterms:created xsi:type="dcterms:W3CDTF">2025-04-28T06:06:21Z</dcterms:created>
  <dcterms:modified xsi:type="dcterms:W3CDTF">2025-05-10T00:36:52Z</dcterms:modified>
</cp:coreProperties>
</file>