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80" r:id="rId5"/>
    <p:sldId id="271" r:id="rId6"/>
    <p:sldId id="272" r:id="rId7"/>
    <p:sldId id="273" r:id="rId8"/>
    <p:sldId id="274" r:id="rId9"/>
    <p:sldId id="278" r:id="rId10"/>
    <p:sldId id="276" r:id="rId11"/>
    <p:sldId id="279" r:id="rId12"/>
    <p:sldId id="277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훈 박" initials="정박" lastIdx="1" clrIdx="0">
    <p:extLst>
      <p:ext uri="{19B8F6BF-5375-455C-9EA6-DF929625EA0E}">
        <p15:presenceInfo xmlns:p15="http://schemas.microsoft.com/office/powerpoint/2012/main" userId="13c855e01f0dfa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6189" autoAdjust="0"/>
  </p:normalViewPr>
  <p:slideViewPr>
    <p:cSldViewPr snapToGrid="0">
      <p:cViewPr varScale="1">
        <p:scale>
          <a:sx n="75" d="100"/>
          <a:sy n="75" d="100"/>
        </p:scale>
        <p:origin x="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5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B3F07-67E8-D4E0-EE77-02BF83BA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525212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F440A8-E697-46D3-F3D5-3E88EC39C153}"/>
              </a:ext>
            </a:extLst>
          </p:cNvPr>
          <p:cNvCxnSpPr>
            <a:cxnSpLocks/>
          </p:cNvCxnSpPr>
          <p:nvPr userDrawn="1"/>
        </p:nvCxnSpPr>
        <p:spPr>
          <a:xfrm flipH="1">
            <a:off x="522000" y="691816"/>
            <a:ext cx="810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1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9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6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F00C-E946-4FF8-AF52-00BA7024AB2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C6E5-E264-49C8-B708-3F751454B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F9DCE-D042-5C5C-2826-414F21CEB3CC}"/>
              </a:ext>
            </a:extLst>
          </p:cNvPr>
          <p:cNvSpPr txBox="1"/>
          <p:nvPr/>
        </p:nvSpPr>
        <p:spPr>
          <a:xfrm>
            <a:off x="397712" y="1441511"/>
            <a:ext cx="8411277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Ch01~03 : </a:t>
            </a:r>
            <a:r>
              <a:rPr lang="ko-KR" altLang="en-US" sz="2400" dirty="0" err="1"/>
              <a:t>도커와</a:t>
            </a:r>
            <a:r>
              <a:rPr lang="ko-KR" altLang="en-US" sz="2400" dirty="0"/>
              <a:t> 컨테이너 기술을 소개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Ch04~06 : </a:t>
            </a:r>
            <a:r>
              <a:rPr lang="ko-KR" altLang="en-US" sz="2400" dirty="0" err="1"/>
              <a:t>도커를</a:t>
            </a:r>
            <a:r>
              <a:rPr lang="ko-KR" altLang="en-US" sz="2400" dirty="0"/>
              <a:t> 사용해 컨테이너 실행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              </a:t>
            </a:r>
            <a:r>
              <a:rPr lang="ko-KR" altLang="en-US" sz="2400" dirty="0"/>
              <a:t>여러 컨테이너로 하나의 시스템을 구성하는 방법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Ch07~08 : </a:t>
            </a:r>
            <a:r>
              <a:rPr lang="ko-KR" altLang="en-US" sz="2400" dirty="0"/>
              <a:t>오케스트레이션</a:t>
            </a:r>
            <a:r>
              <a:rPr lang="en-US" altLang="ko-KR" sz="2400" dirty="0"/>
              <a:t>,(</a:t>
            </a:r>
            <a:r>
              <a:rPr lang="ko-KR" altLang="en-US" sz="2400" dirty="0"/>
              <a:t>도구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쿠버네티스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684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서버와 </a:t>
            </a:r>
            <a:r>
              <a:rPr lang="ko-KR" altLang="en-US" dirty="0" err="1"/>
              <a:t>도커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331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/>
              <a:t>서버의 두 가지 의미</a:t>
            </a:r>
          </a:p>
          <a:p>
            <a:pPr>
              <a:lnSpc>
                <a:spcPct val="130000"/>
              </a:lnSpc>
            </a:pPr>
            <a:r>
              <a:rPr lang="ko-KR" altLang="en-US" sz="1350" dirty="0" err="1"/>
              <a:t>서버란</a:t>
            </a:r>
            <a:r>
              <a:rPr lang="en-US" altLang="ko-KR" sz="1350" dirty="0"/>
              <a:t>? </a:t>
            </a:r>
            <a:r>
              <a:rPr lang="ko-KR" altLang="en-US" sz="1350" dirty="0"/>
              <a:t>어떤 서비스를 제공하는 것</a:t>
            </a:r>
            <a:endParaRPr lang="en-US" altLang="ko-KR" sz="1350" dirty="0"/>
          </a:p>
          <a:p>
            <a:pPr>
              <a:lnSpc>
                <a:spcPct val="130000"/>
              </a:lnSpc>
            </a:pPr>
            <a:endParaRPr lang="en-US" altLang="ko-KR" sz="1350" dirty="0"/>
          </a:p>
          <a:p>
            <a:pPr>
              <a:lnSpc>
                <a:spcPct val="130000"/>
              </a:lnSpc>
            </a:pPr>
            <a:r>
              <a:rPr lang="ko-KR" altLang="en-US" sz="1350" b="1" dirty="0"/>
              <a:t>기능 </a:t>
            </a:r>
            <a:r>
              <a:rPr lang="en-US" altLang="ko-KR" sz="1350" b="1" dirty="0"/>
              <a:t>/ </a:t>
            </a:r>
            <a:r>
              <a:rPr lang="ko-KR" altLang="en-US" sz="1350" b="1" dirty="0"/>
              <a:t>물리적 서버</a:t>
            </a:r>
            <a:endParaRPr lang="en-US" altLang="ko-KR" sz="1350" b="1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sz="1350" dirty="0"/>
              <a:t> </a:t>
            </a:r>
            <a:r>
              <a:rPr lang="ko-KR" altLang="en-US" sz="1350" dirty="0"/>
              <a:t>기능적 의미의 서버 </a:t>
            </a:r>
            <a:r>
              <a:rPr lang="en-US" altLang="ko-KR" sz="1350" dirty="0"/>
              <a:t>: </a:t>
            </a:r>
            <a:r>
              <a:rPr lang="ko-KR" altLang="en-US" sz="1350" dirty="0"/>
              <a:t>다양한 기능을 제공하는 서버</a:t>
            </a:r>
            <a:endParaRPr lang="en-US" altLang="ko-KR" sz="1350" dirty="0"/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ko-KR" sz="1350" dirty="0"/>
              <a:t> </a:t>
            </a:r>
            <a:r>
              <a:rPr lang="ko-KR" altLang="en-US" sz="1350" dirty="0"/>
              <a:t>물리적 의미의 서버 </a:t>
            </a:r>
            <a:r>
              <a:rPr lang="en-US" altLang="ko-KR" sz="1350" dirty="0"/>
              <a:t>: </a:t>
            </a:r>
            <a:r>
              <a:rPr lang="ko-KR" altLang="en-US" sz="1350" dirty="0"/>
              <a:t>컴퓨터</a:t>
            </a:r>
            <a:r>
              <a:rPr lang="en-US" altLang="ko-KR" sz="1350" dirty="0"/>
              <a:t> (</a:t>
            </a:r>
            <a:r>
              <a:rPr lang="ko-KR" altLang="en-US" sz="1350" dirty="0"/>
              <a:t>클라우드에서 제공하는 가상 서버 포함</a:t>
            </a:r>
            <a:r>
              <a:rPr lang="en-US" altLang="ko-KR" sz="1350" dirty="0"/>
              <a:t>)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endParaRPr lang="en-US" altLang="ko-KR" sz="1350" b="1" dirty="0"/>
          </a:p>
          <a:p>
            <a:pPr>
              <a:lnSpc>
                <a:spcPct val="130000"/>
              </a:lnSpc>
            </a:pPr>
            <a:r>
              <a:rPr lang="ko-KR" altLang="en-US" sz="1350" b="1" dirty="0"/>
              <a:t>하나의 물리적 컴퓨터에 여러 기능적 의미의 서버를 함께 동작할 수 있다</a:t>
            </a:r>
            <a:r>
              <a:rPr lang="en-US" altLang="ko-KR" sz="1350" b="1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350" dirty="0"/>
              <a:t>= </a:t>
            </a:r>
            <a:r>
              <a:rPr lang="ko-KR" altLang="en-US" sz="1350" dirty="0" err="1"/>
              <a:t>도커의</a:t>
            </a:r>
            <a:r>
              <a:rPr lang="ko-KR" altLang="en-US" sz="1350" dirty="0"/>
              <a:t> 장점과 </a:t>
            </a:r>
            <a:r>
              <a:rPr lang="ko-KR" altLang="en-US" sz="1350" dirty="0" err="1"/>
              <a:t>관계있음</a:t>
            </a:r>
            <a:endParaRPr lang="en-US" altLang="ko-KR" sz="1350" dirty="0"/>
          </a:p>
          <a:p>
            <a:pPr>
              <a:lnSpc>
                <a:spcPct val="130000"/>
              </a:lnSpc>
            </a:pPr>
            <a:endParaRPr lang="en-US" altLang="ko-KR" sz="1350" dirty="0"/>
          </a:p>
          <a:p>
            <a:pPr>
              <a:lnSpc>
                <a:spcPct val="130000"/>
              </a:lnSpc>
            </a:pPr>
            <a:r>
              <a:rPr lang="ko-KR" altLang="en-US" sz="1350" b="1" dirty="0"/>
              <a:t>서버의 운영체제로는 주로 리눅스가 사용된다</a:t>
            </a:r>
            <a:br>
              <a:rPr lang="en-US" altLang="ko-KR" sz="1350" dirty="0"/>
            </a:br>
            <a:r>
              <a:rPr lang="ko-KR" altLang="en-US" sz="1350" dirty="0"/>
              <a:t>서버용 운영체제로는 리눅스 </a:t>
            </a:r>
            <a:r>
              <a:rPr lang="en-US" altLang="ko-KR" sz="1350" dirty="0"/>
              <a:t>or </a:t>
            </a:r>
            <a:r>
              <a:rPr lang="ko-KR" altLang="en-US" sz="1350" dirty="0"/>
              <a:t>유닉스 계열을 주로 사용함</a:t>
            </a:r>
            <a:endParaRPr lang="en-US" altLang="ko-KR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0E428-C490-0464-B253-BCE04A180541}"/>
              </a:ext>
            </a:extLst>
          </p:cNvPr>
          <p:cNvSpPr txBox="1"/>
          <p:nvPr/>
        </p:nvSpPr>
        <p:spPr>
          <a:xfrm>
            <a:off x="2086133" y="4147966"/>
            <a:ext cx="4213205" cy="297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리눅스</a:t>
            </a:r>
            <a:r>
              <a:rPr lang="en-US" altLang="ko-KR" sz="1200" b="1" dirty="0">
                <a:solidFill>
                  <a:srgbClr val="006600"/>
                </a:solidFill>
              </a:rPr>
              <a:t> </a:t>
            </a:r>
            <a:r>
              <a:rPr lang="ko-KR" altLang="en-US" sz="1200" b="1" dirty="0">
                <a:solidFill>
                  <a:srgbClr val="006600"/>
                </a:solidFill>
              </a:rPr>
              <a:t>계통에서 </a:t>
            </a:r>
            <a:r>
              <a:rPr lang="ko-KR" altLang="en-US" sz="1200" b="1" dirty="0" err="1">
                <a:solidFill>
                  <a:srgbClr val="006600"/>
                </a:solidFill>
              </a:rPr>
              <a:t>레드헷</a:t>
            </a:r>
            <a:r>
              <a:rPr lang="en-US" altLang="ko-KR" sz="1200" b="1" dirty="0">
                <a:solidFill>
                  <a:srgbClr val="006600"/>
                </a:solidFill>
              </a:rPr>
              <a:t>, CentOS, </a:t>
            </a:r>
            <a:r>
              <a:rPr lang="ko-KR" altLang="en-US" sz="1200" b="1" dirty="0">
                <a:solidFill>
                  <a:srgbClr val="006600"/>
                </a:solidFill>
              </a:rPr>
              <a:t>우분투 등이 많이 사용됨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A340D-D993-D35B-072E-3D870EFB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67" y="169340"/>
            <a:ext cx="4589930" cy="2092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D854B0-B0B9-9AD6-13AD-B41243CF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67" y="4390673"/>
            <a:ext cx="5191868" cy="24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서버와 </a:t>
            </a:r>
            <a:r>
              <a:rPr lang="ko-KR" altLang="en-US" dirty="0" err="1"/>
              <a:t>도커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/>
              <a:t>컨테이너를 이용해 여러가지 서버기능을 실행할 수 있다</a:t>
            </a:r>
            <a:r>
              <a:rPr lang="en-US" altLang="ko-KR" sz="1350" b="1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350" dirty="0"/>
              <a:t>일반적으로 한 대의 서버 컴퓨터에는 웬 서버를 </a:t>
            </a:r>
            <a:r>
              <a:rPr lang="ko-KR" altLang="en-US" sz="1350" dirty="0" err="1"/>
              <a:t>한벌</a:t>
            </a:r>
            <a:r>
              <a:rPr lang="ko-KR" altLang="en-US" sz="1350" dirty="0"/>
              <a:t> 밖에 실행 못하지만</a:t>
            </a:r>
            <a:r>
              <a:rPr lang="en-US" altLang="ko-KR" sz="1350" dirty="0"/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1350" dirty="0"/>
              <a:t>컨테이너 기술을 활용하면 여러 개의 웹 서버를 올릴 수 있다</a:t>
            </a:r>
            <a:r>
              <a:rPr lang="en-US" altLang="ko-KR" sz="135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D5FD09-6711-31CD-A8CA-11C89C9F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7" y="2671231"/>
            <a:ext cx="5670512" cy="29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8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서버와 </a:t>
            </a:r>
            <a:r>
              <a:rPr lang="ko-KR" altLang="en-US" dirty="0" err="1"/>
              <a:t>도커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114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/>
              <a:t>자유로이 옮길 수 있는 컨테이너</a:t>
            </a:r>
            <a:endParaRPr lang="en-US" altLang="ko-KR" sz="1350" b="1" dirty="0"/>
          </a:p>
          <a:p>
            <a:pPr>
              <a:lnSpc>
                <a:spcPct val="130000"/>
              </a:lnSpc>
            </a:pPr>
            <a:r>
              <a:rPr lang="ko-KR" altLang="en-US" sz="1350" dirty="0"/>
              <a:t>특정 </a:t>
            </a:r>
            <a:r>
              <a:rPr lang="ko-KR" altLang="en-US" sz="1350" dirty="0" err="1"/>
              <a:t>도커</a:t>
            </a:r>
            <a:r>
              <a:rPr lang="ko-KR" altLang="en-US" sz="1350" dirty="0"/>
              <a:t> 엔진에 있는 컨테이너를 다른 </a:t>
            </a:r>
            <a:r>
              <a:rPr lang="ko-KR" altLang="en-US" sz="1350" dirty="0" err="1"/>
              <a:t>도커</a:t>
            </a:r>
            <a:r>
              <a:rPr lang="ko-KR" altLang="en-US" sz="1350" dirty="0"/>
              <a:t> 엔진으로 용이하게 옮길 수 있다</a:t>
            </a:r>
            <a:r>
              <a:rPr lang="en-US" altLang="ko-KR" sz="135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350" dirty="0"/>
              <a:t>→ 여러 사람에게 배포하여 동일한 환경에서 개발할 수 있다</a:t>
            </a:r>
            <a:r>
              <a:rPr lang="en-US" altLang="ko-KR" sz="1350" dirty="0"/>
              <a:t>.</a:t>
            </a:r>
            <a:r>
              <a:rPr lang="ko-KR" altLang="en-US" sz="1350" dirty="0"/>
              <a:t> </a:t>
            </a:r>
            <a:br>
              <a:rPr lang="en-US" altLang="ko-KR" sz="1350" dirty="0"/>
            </a:br>
            <a:r>
              <a:rPr lang="ko-KR" altLang="en-US" sz="1350" dirty="0"/>
              <a:t>→ 운영 서버와 개발 서버의 환경 차이로 인한 차이로 인한 문제를 원천적으로 방지 가능하다</a:t>
            </a:r>
            <a:r>
              <a:rPr lang="en-US" altLang="ko-KR" sz="135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5D48B8-7E5B-212C-8178-B00AF8B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4" y="2427013"/>
            <a:ext cx="736385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A47A-B027-C04D-215F-F854ED58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Machine vs Docker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06537-D5AF-FC70-3AD2-DBE959522773}"/>
              </a:ext>
            </a:extLst>
          </p:cNvPr>
          <p:cNvSpPr txBox="1"/>
          <p:nvPr/>
        </p:nvSpPr>
        <p:spPr>
          <a:xfrm>
            <a:off x="447675" y="1552829"/>
            <a:ext cx="8224838" cy="98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기존 가상머신은 무겁고 느리지만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컨테이너는 가볍고 빠르게 실행되며 호스트의 운영체제의 커널을 공유하는 방식으로 동작함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컨테이너 기술은 애플리케이션 배포와 관리를 더 효율적으로 처리할 수 있는 방법을 제공함</a:t>
            </a:r>
            <a:endParaRPr lang="ko-KR" altLang="en-US" sz="1200" dirty="0">
              <a:solidFill>
                <a:srgbClr val="0066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22D68-23F1-B0B8-C2CD-BDCC45D99B8D}"/>
              </a:ext>
            </a:extLst>
          </p:cNvPr>
          <p:cNvSpPr txBox="1"/>
          <p:nvPr/>
        </p:nvSpPr>
        <p:spPr>
          <a:xfrm>
            <a:off x="98677" y="2921587"/>
            <a:ext cx="4572893" cy="196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-apple-system"/>
              </a:rPr>
              <a:t> 가상머신</a:t>
            </a:r>
            <a:endParaRPr lang="ko-KR" altLang="en-US" sz="1200" dirty="0">
              <a:solidFill>
                <a:srgbClr val="333333"/>
              </a:solidFill>
              <a:latin typeface="-apple-system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 호스트 운영체제 위에 </a:t>
            </a:r>
            <a:r>
              <a:rPr lang="ko-KR" altLang="en-US" sz="1200" dirty="0" err="1">
                <a:solidFill>
                  <a:srgbClr val="333333"/>
                </a:solidFill>
                <a:latin typeface="-apple-system"/>
              </a:rPr>
              <a:t>가상화된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 하드웨어 계층을 생성하고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, </a:t>
            </a:r>
            <a:br>
              <a:rPr lang="en-US" altLang="ko-KR" sz="1200" dirty="0">
                <a:solidFill>
                  <a:srgbClr val="333333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   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각 가상 </a:t>
            </a:r>
            <a:r>
              <a:rPr lang="ko-KR" altLang="en-US" sz="1200" dirty="0" err="1">
                <a:solidFill>
                  <a:srgbClr val="333333"/>
                </a:solidFill>
                <a:latin typeface="-apple-system"/>
              </a:rPr>
              <a:t>머신은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 독립된 운영체제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커널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드라이버 등을 가짐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050" dirty="0">
                <a:solidFill>
                  <a:srgbClr val="006600"/>
                </a:solidFill>
                <a:latin typeface="-apple-system"/>
              </a:rPr>
              <a:t>    이로 인해 무겁고 높은 자원 소비가 필요</a:t>
            </a:r>
            <a:endParaRPr lang="ko-KR" altLang="en-US" sz="1200" dirty="0">
              <a:solidFill>
                <a:srgbClr val="006600"/>
              </a:solidFill>
              <a:latin typeface="-apple-system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 운영체제의 부팅 과정이 필요하므로 시간이 오래 걸림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독립된 운영체제를 가지므로 메모리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디스크 공간 등 자원이</a:t>
            </a:r>
            <a:br>
              <a:rPr lang="en-US" altLang="ko-KR" sz="1200" dirty="0">
                <a:solidFill>
                  <a:srgbClr val="333333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 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많이 사용됨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887E0-E844-FE30-6502-5167CE4A1FAC}"/>
              </a:ext>
            </a:extLst>
          </p:cNvPr>
          <p:cNvSpPr txBox="1"/>
          <p:nvPr/>
        </p:nvSpPr>
        <p:spPr>
          <a:xfrm>
            <a:off x="4499221" y="2921587"/>
            <a:ext cx="4572893" cy="196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-apple-system"/>
              </a:rPr>
              <a:t> Docker </a:t>
            </a:r>
            <a:r>
              <a:rPr lang="ko-KR" altLang="en-US" sz="1200" b="1" dirty="0">
                <a:solidFill>
                  <a:srgbClr val="333333"/>
                </a:solidFill>
                <a:latin typeface="-apple-system"/>
              </a:rPr>
              <a:t>컨테이너</a:t>
            </a:r>
            <a:endParaRPr lang="ko-KR" altLang="en-US" sz="1200" dirty="0">
              <a:solidFill>
                <a:srgbClr val="333333"/>
              </a:solidFill>
              <a:latin typeface="-apple-system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 -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호스트 운영체제의 커널을 공유하며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가볍게 격리된 환경 생성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050" dirty="0">
                <a:solidFill>
                  <a:srgbClr val="006600"/>
                </a:solidFill>
                <a:latin typeface="-apple-system"/>
              </a:rPr>
              <a:t>    가상 </a:t>
            </a:r>
            <a:r>
              <a:rPr lang="ko-KR" altLang="en-US" sz="1050" dirty="0" err="1">
                <a:solidFill>
                  <a:srgbClr val="006600"/>
                </a:solidFill>
                <a:latin typeface="-apple-system"/>
              </a:rPr>
              <a:t>머신보다</a:t>
            </a:r>
            <a:r>
              <a:rPr lang="ko-KR" altLang="en-US" sz="1050" dirty="0">
                <a:solidFill>
                  <a:srgbClr val="006600"/>
                </a:solidFill>
                <a:latin typeface="-apple-system"/>
              </a:rPr>
              <a:t> 더 가벼우며 효율적으로 실행</a:t>
            </a:r>
            <a:endParaRPr lang="ko-KR" altLang="en-US" sz="1200" dirty="0">
              <a:solidFill>
                <a:srgbClr val="006600"/>
              </a:solidFill>
              <a:latin typeface="-apple-system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  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이미지와 컨테이너 레이어를 사용하여 빠르게 생성되며</a:t>
            </a: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, </a:t>
            </a:r>
            <a:br>
              <a:rPr lang="en-US" altLang="ko-KR" sz="1200" dirty="0">
                <a:solidFill>
                  <a:srgbClr val="333333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   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실행 속도가 매우 빠름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  -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컨테이너는 호스트 운영체제의 커널을 공유하므로 가볍고 </a:t>
            </a:r>
            <a:br>
              <a:rPr lang="en-US" altLang="ko-KR" sz="1200" dirty="0">
                <a:solidFill>
                  <a:srgbClr val="333333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333333"/>
                </a:solidFill>
                <a:latin typeface="-apple-system"/>
              </a:rPr>
              <a:t>    </a:t>
            </a:r>
            <a:r>
              <a:rPr lang="ko-KR" altLang="en-US" sz="1200" dirty="0">
                <a:solidFill>
                  <a:srgbClr val="333333"/>
                </a:solidFill>
                <a:latin typeface="-apple-system"/>
              </a:rPr>
              <a:t>효율적으로 자원을 활용</a:t>
            </a:r>
          </a:p>
        </p:txBody>
      </p:sp>
    </p:spTree>
    <p:extLst>
      <p:ext uri="{BB962C8B-B14F-4D97-AF65-F5344CB8AC3E}">
        <p14:creationId xmlns:p14="http://schemas.microsoft.com/office/powerpoint/2010/main" val="422356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3DDA9-9178-6635-9651-2944E8A8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사용하는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0A834-7509-C124-4D66-A82FB2B5ECDD}"/>
              </a:ext>
            </a:extLst>
          </p:cNvPr>
          <p:cNvSpPr txBox="1"/>
          <p:nvPr/>
        </p:nvSpPr>
        <p:spPr>
          <a:xfrm>
            <a:off x="447675" y="1552829"/>
            <a:ext cx="8224838" cy="419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환경 </a:t>
            </a:r>
            <a:r>
              <a:rPr lang="ko-KR" altLang="en-US" sz="1350" b="1" dirty="0" err="1">
                <a:solidFill>
                  <a:srgbClr val="000000"/>
                </a:solidFill>
                <a:latin typeface="+mn-ea"/>
              </a:rPr>
              <a:t>일치성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  <a:br>
              <a:rPr lang="en-US" altLang="ko-KR" sz="1350" b="1" dirty="0">
                <a:solidFill>
                  <a:srgbClr val="000000"/>
                </a:solidFill>
                <a:latin typeface="+mn-ea"/>
              </a:rPr>
            </a:b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다양한 환경에서 동일한 실행 환경을 보장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solidFill>
                  <a:srgbClr val="006600"/>
                </a:solidFill>
                <a:latin typeface="+mn-ea"/>
              </a:rPr>
              <a:t>개발 환경과 운영 환경의 차이로 인한 문제를 방지하며</a:t>
            </a:r>
            <a:r>
              <a:rPr lang="en-US" altLang="ko-KR" sz="105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rgbClr val="006600"/>
                </a:solidFill>
                <a:latin typeface="+mn-ea"/>
              </a:rPr>
              <a:t>응용 프로그램을 어디서든 실행할 수 있다</a:t>
            </a:r>
            <a:r>
              <a:rPr lang="en-US" altLang="ko-KR" sz="1050" dirty="0">
                <a:solidFill>
                  <a:srgbClr val="006600"/>
                </a:solidFill>
                <a:latin typeface="+mn-ea"/>
              </a:rPr>
              <a:t>.</a:t>
            </a:r>
            <a:endParaRPr lang="en-US" altLang="ko-KR" sz="1350" dirty="0">
              <a:solidFill>
                <a:srgbClr val="0066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편리한 배포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컨테이너는 이미지로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패키징되어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배포되므로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어플리케이션 배포가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간단해진다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050" dirty="0">
                <a:solidFill>
                  <a:srgbClr val="006600"/>
                </a:solidFill>
                <a:latin typeface="+mn-ea"/>
              </a:rPr>
              <a:t>이미지를 공유하거나 배포할 때 용이하며</a:t>
            </a:r>
            <a:r>
              <a:rPr lang="en-US" altLang="ko-KR" sz="105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rgbClr val="006600"/>
                </a:solidFill>
                <a:latin typeface="+mn-ea"/>
              </a:rPr>
              <a:t>빠른 확장이 가능하다</a:t>
            </a:r>
            <a:r>
              <a:rPr lang="en-US" altLang="ko-KR" sz="1050" dirty="0">
                <a:solidFill>
                  <a:srgbClr val="006600"/>
                </a:solidFill>
                <a:latin typeface="+mn-ea"/>
              </a:rPr>
              <a:t>.</a:t>
            </a:r>
            <a:endParaRPr lang="en-US" altLang="ko-KR" sz="1350" dirty="0">
              <a:solidFill>
                <a:srgbClr val="0066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격리된 환경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도커는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각 컨테이너를 격리된 환경으로 실행하므로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하나의 컨테이너에서 발생한 문제가 다른 컨테이너에 영향을 주지 않는다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자원 효율성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가상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머신과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비교해 더 가볍고 빠르며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호스트 시스템의 리소스를 효율적으로 활용할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스케일링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컨테이너 기반 아키텍처는 쉬운 스케일링이 가능하여 요구에 따라 응용 프로그램을 확장할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02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6115D-650B-9D07-A65D-CB4D02D8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사용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F66A1-C8E7-FC89-31D4-C295A94983D7}"/>
              </a:ext>
            </a:extLst>
          </p:cNvPr>
          <p:cNvSpPr txBox="1"/>
          <p:nvPr/>
        </p:nvSpPr>
        <p:spPr>
          <a:xfrm>
            <a:off x="447675" y="1552829"/>
            <a:ext cx="8224838" cy="330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웹 개발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도커를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사용하여 웹 애플리케이션을 개발하면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개발 환경을 동일하게 설정하고 다른 팀원과의 협업을 용이하게 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개발 중인 애플리케이션의 서버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데이터베이스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캐싱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시스템 등을 각각의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컨테이너로 실행하면 환경 일치성을 유지하면서 작업할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35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서버 개발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마이크로서비스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아키텍처에서는 각 서비스를 독립적인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컨테이너로 구성하여 개발하고 배포할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각 서비스는 독립된 코드베이스와 종속성을 가지며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개별적으로 스케일링이 가능하다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35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AI </a:t>
            </a:r>
            <a:r>
              <a:rPr lang="ko-KR" altLang="en-US" sz="1350" b="1" dirty="0">
                <a:solidFill>
                  <a:srgbClr val="000000"/>
                </a:solidFill>
                <a:latin typeface="+mn-ea"/>
              </a:rPr>
              <a:t>모델 개발</a:t>
            </a:r>
            <a:r>
              <a:rPr lang="en-US" altLang="ko-KR" sz="1350" b="1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AI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모델을 개발하고 배포할 때도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도커를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활용할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예를 들어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AI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모델을 실행하는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</a:rPr>
              <a:t>도커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 컨테이너를 생성하고 배포할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이 컨테이너는 모델 추론을 수행하고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필요한 라이브러리 및 종속성을 포함할 수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F9DCE-D042-5C5C-2826-414F21CEB3CC}"/>
              </a:ext>
            </a:extLst>
          </p:cNvPr>
          <p:cNvSpPr txBox="1"/>
          <p:nvPr/>
        </p:nvSpPr>
        <p:spPr>
          <a:xfrm>
            <a:off x="2950042" y="1518843"/>
            <a:ext cx="3291286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250" dirty="0"/>
              <a:t>ch01</a:t>
            </a:r>
            <a:endParaRPr lang="ko-KR" altLang="en-US" sz="112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75F17-0538-8E6B-53D0-5C24683DADE0}"/>
              </a:ext>
            </a:extLst>
          </p:cNvPr>
          <p:cNvSpPr txBox="1"/>
          <p:nvPr/>
        </p:nvSpPr>
        <p:spPr>
          <a:xfrm>
            <a:off x="1482694" y="3496390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도커란</a:t>
            </a:r>
            <a:r>
              <a:rPr lang="ko-KR" altLang="en-US" sz="2400" dirty="0"/>
              <a:t> 무엇이며</a:t>
            </a:r>
            <a:r>
              <a:rPr lang="en-US" altLang="ko-KR" sz="2400" dirty="0"/>
              <a:t>, </a:t>
            </a:r>
            <a:r>
              <a:rPr lang="ko-KR" altLang="en-US" sz="2400" dirty="0"/>
              <a:t>어떻게 사용하는 기술인가</a:t>
            </a:r>
          </a:p>
        </p:txBody>
      </p:sp>
    </p:spTree>
    <p:extLst>
      <p:ext uri="{BB962C8B-B14F-4D97-AF65-F5344CB8AC3E}">
        <p14:creationId xmlns:p14="http://schemas.microsoft.com/office/powerpoint/2010/main" val="408136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927796"/>
            <a:ext cx="8224838" cy="178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50" b="1" dirty="0"/>
              <a:t>안개 속에 숨겨진 </a:t>
            </a:r>
            <a:r>
              <a:rPr lang="ko-KR" altLang="en-US" sz="1350" b="1" dirty="0" err="1"/>
              <a:t>도커의</a:t>
            </a:r>
            <a:r>
              <a:rPr lang="ko-KR" altLang="en-US" sz="1350" b="1" dirty="0"/>
              <a:t> 정체는</a:t>
            </a:r>
            <a:r>
              <a:rPr lang="en-US" altLang="ko-KR" sz="1350" b="1" dirty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350" dirty="0"/>
              <a:t>- </a:t>
            </a:r>
            <a:r>
              <a:rPr lang="ko-KR" altLang="en-US" sz="1350" dirty="0" err="1"/>
              <a:t>도커</a:t>
            </a:r>
            <a:r>
              <a:rPr lang="en-US" altLang="ko-KR" sz="1350" dirty="0"/>
              <a:t>(Docker)</a:t>
            </a:r>
            <a:r>
              <a:rPr lang="ko-KR" altLang="en-US" sz="1350" dirty="0"/>
              <a:t>는 </a:t>
            </a:r>
            <a:r>
              <a:rPr lang="en-US" altLang="ko-KR" sz="1350" dirty="0"/>
              <a:t>‘</a:t>
            </a:r>
            <a:r>
              <a:rPr lang="ko-KR" altLang="en-US" sz="1350" dirty="0"/>
              <a:t>데이터</a:t>
            </a:r>
            <a:r>
              <a:rPr lang="en-US" altLang="ko-KR" sz="1350" dirty="0"/>
              <a:t> </a:t>
            </a:r>
            <a:r>
              <a:rPr lang="ko-KR" altLang="en-US" sz="1350" dirty="0"/>
              <a:t>또는</a:t>
            </a:r>
            <a:r>
              <a:rPr lang="en-US" altLang="ko-KR" sz="1350" dirty="0"/>
              <a:t> </a:t>
            </a:r>
            <a:r>
              <a:rPr lang="ko-KR" altLang="en-US" sz="1350" dirty="0"/>
              <a:t>프로그램을 격리시키는 기능</a:t>
            </a:r>
            <a:r>
              <a:rPr lang="en-US" altLang="ko-KR" sz="1350" dirty="0"/>
              <a:t>’</a:t>
            </a:r>
            <a:r>
              <a:rPr lang="ko-KR" altLang="en-US" sz="1350" dirty="0"/>
              <a:t>을 제공하는 소프트웨어</a:t>
            </a:r>
            <a:br>
              <a:rPr lang="en-US" altLang="ko-KR" sz="1350" dirty="0"/>
            </a:br>
            <a:r>
              <a:rPr lang="en-US" altLang="ko-KR" sz="1350" dirty="0"/>
              <a:t>                       </a:t>
            </a:r>
            <a:r>
              <a:rPr lang="ko-KR" altLang="en-US" sz="1200" dirty="0">
                <a:solidFill>
                  <a:srgbClr val="006600"/>
                </a:solidFill>
              </a:rPr>
              <a:t>아파치</a:t>
            </a:r>
            <a:r>
              <a:rPr lang="en-US" altLang="ko-KR" sz="1200" dirty="0">
                <a:solidFill>
                  <a:srgbClr val="006600"/>
                </a:solidFill>
              </a:rPr>
              <a:t>, MySQL </a:t>
            </a:r>
            <a:r>
              <a:rPr lang="ko-KR" altLang="en-US" sz="1200" dirty="0">
                <a:solidFill>
                  <a:srgbClr val="006600"/>
                </a:solidFill>
              </a:rPr>
              <a:t>등 다양한 프로그램과 데이터를 각각 독립된 환경에 격리하는 기능</a:t>
            </a:r>
            <a:br>
              <a:rPr lang="en-US" altLang="ko-KR" sz="1200" dirty="0">
                <a:solidFill>
                  <a:srgbClr val="006600"/>
                </a:solidFill>
              </a:rPr>
            </a:br>
            <a:r>
              <a:rPr lang="en-US" altLang="ko-KR" sz="1200" dirty="0">
                <a:solidFill>
                  <a:srgbClr val="006600"/>
                </a:solidFill>
              </a:rPr>
              <a:t>                          </a:t>
            </a:r>
            <a:r>
              <a:rPr lang="ko-KR" altLang="en-US" sz="1200" dirty="0">
                <a:solidFill>
                  <a:srgbClr val="006600"/>
                </a:solidFill>
              </a:rPr>
              <a:t>그것도 운영체제 통째로 격리하는 기능</a:t>
            </a:r>
            <a:br>
              <a:rPr lang="en-US" altLang="ko-KR" sz="1350" dirty="0"/>
            </a:br>
            <a:r>
              <a:rPr lang="en-US" altLang="ko-KR" sz="1350" dirty="0"/>
              <a:t>                       or </a:t>
            </a:r>
            <a:r>
              <a:rPr lang="ko-KR" altLang="en-US" sz="1350" dirty="0"/>
              <a:t> 소프트웨어를 컨테이너 안에서 실행할 수 있게 해주는 오픈 소스 플랫폼</a:t>
            </a:r>
            <a:endParaRPr lang="en-US" altLang="ko-KR" sz="1350" dirty="0"/>
          </a:p>
          <a:p>
            <a:pPr>
              <a:lnSpc>
                <a:spcPct val="120000"/>
              </a:lnSpc>
            </a:pPr>
            <a:endParaRPr lang="en-US" altLang="ko-KR" sz="1350" dirty="0"/>
          </a:p>
          <a:p>
            <a:pPr>
              <a:lnSpc>
                <a:spcPct val="120000"/>
              </a:lnSpc>
            </a:pPr>
            <a:r>
              <a:rPr lang="en-US" altLang="ko-KR" sz="1350" dirty="0"/>
              <a:t>- </a:t>
            </a:r>
            <a:r>
              <a:rPr lang="ko-KR" altLang="en-US" sz="1350" dirty="0"/>
              <a:t>주로</a:t>
            </a:r>
            <a:r>
              <a:rPr lang="en-US" altLang="ko-KR" sz="1350" dirty="0"/>
              <a:t> </a:t>
            </a:r>
            <a:r>
              <a:rPr lang="ko-KR" altLang="en-US" sz="1350" dirty="0"/>
              <a:t>서버에서 사용됨</a:t>
            </a:r>
            <a:endParaRPr lang="en-US" altLang="ko-KR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B2A85-8B17-3989-C24E-7F3F4590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48" y="3187004"/>
            <a:ext cx="770810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0FCEB-5EFC-2420-70FA-805BF89A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9" y="2082800"/>
            <a:ext cx="7490844" cy="379224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A21CFD9-7992-9D58-2A7B-5628EFC6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525212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60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/>
              <a:t>컨테이너와 </a:t>
            </a:r>
            <a:r>
              <a:rPr lang="ko-KR" altLang="en-US" sz="1350" b="1" dirty="0" err="1"/>
              <a:t>도커</a:t>
            </a:r>
            <a:r>
              <a:rPr lang="ko-KR" altLang="en-US" sz="1350" b="1" dirty="0"/>
              <a:t> 엔진</a:t>
            </a:r>
            <a:br>
              <a:rPr lang="en-US" altLang="ko-KR" sz="1350" dirty="0"/>
            </a:br>
            <a:r>
              <a:rPr lang="ko-KR" altLang="en-US" sz="1350" dirty="0"/>
              <a:t>서버상의 환경을 코스트코에서 판매하는 </a:t>
            </a:r>
            <a:r>
              <a:rPr lang="ko-KR" altLang="en-US" sz="1350" b="1" dirty="0"/>
              <a:t>조립형 창고</a:t>
            </a:r>
            <a:r>
              <a:rPr lang="ko-KR" altLang="en-US" sz="1350" b="1" dirty="0">
                <a:solidFill>
                  <a:srgbClr val="006600"/>
                </a:solidFill>
              </a:rPr>
              <a:t> </a:t>
            </a:r>
            <a:r>
              <a:rPr lang="ko-KR" altLang="en-US" sz="1350" dirty="0"/>
              <a:t>같은 작은 방으로 분할해서 데이터나 프로그램을 둠</a:t>
            </a:r>
            <a:endParaRPr lang="en-US" altLang="ko-KR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405C2-2CCE-40B0-7C88-CEF331654355}"/>
              </a:ext>
            </a:extLst>
          </p:cNvPr>
          <p:cNvSpPr txBox="1"/>
          <p:nvPr/>
        </p:nvSpPr>
        <p:spPr>
          <a:xfrm>
            <a:off x="3660822" y="1390758"/>
            <a:ext cx="800219" cy="297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컨테이너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A745E-3B22-682C-FF4A-44C9416328EB}"/>
              </a:ext>
            </a:extLst>
          </p:cNvPr>
          <p:cNvSpPr txBox="1"/>
          <p:nvPr/>
        </p:nvSpPr>
        <p:spPr>
          <a:xfrm>
            <a:off x="2131557" y="2474510"/>
            <a:ext cx="3858749" cy="297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컨테이너를 다루는 기능을 제공하는 </a:t>
            </a:r>
            <a:r>
              <a:rPr lang="ko-KR" altLang="en-US" sz="1200" b="1" dirty="0" err="1">
                <a:solidFill>
                  <a:srgbClr val="006600"/>
                </a:solidFill>
              </a:rPr>
              <a:t>소트프웨어</a:t>
            </a:r>
            <a:r>
              <a:rPr lang="ko-KR" altLang="en-US" sz="1200" b="1" dirty="0">
                <a:solidFill>
                  <a:srgbClr val="006600"/>
                </a:solidFill>
              </a:rPr>
              <a:t> </a:t>
            </a:r>
            <a:r>
              <a:rPr lang="en-US" altLang="ko-KR" sz="1200" b="1" dirty="0">
                <a:solidFill>
                  <a:srgbClr val="006600"/>
                </a:solidFill>
              </a:rPr>
              <a:t>= </a:t>
            </a:r>
            <a:r>
              <a:rPr lang="ko-KR" altLang="en-US" sz="1200" b="1" dirty="0" err="1">
                <a:solidFill>
                  <a:srgbClr val="006600"/>
                </a:solidFill>
              </a:rPr>
              <a:t>도커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7674E5-B20A-AAE5-D810-CB5BB99819A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060932" y="1688404"/>
            <a:ext cx="0" cy="78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3E9918-4B2B-0798-5F23-03184AB3E043}"/>
              </a:ext>
            </a:extLst>
          </p:cNvPr>
          <p:cNvSpPr txBox="1"/>
          <p:nvPr/>
        </p:nvSpPr>
        <p:spPr>
          <a:xfrm>
            <a:off x="4069757" y="1756314"/>
            <a:ext cx="3249608" cy="5207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rgbClr val="006600"/>
                </a:solidFill>
              </a:rPr>
              <a:t>도커를</a:t>
            </a:r>
            <a:r>
              <a:rPr lang="ko-KR" altLang="en-US" sz="1200" b="1" dirty="0">
                <a:solidFill>
                  <a:srgbClr val="006600"/>
                </a:solidFill>
              </a:rPr>
              <a:t> 사용하려면 </a:t>
            </a:r>
            <a:r>
              <a:rPr lang="ko-KR" altLang="en-US" sz="1200" b="1" dirty="0" err="1">
                <a:solidFill>
                  <a:srgbClr val="006600"/>
                </a:solidFill>
              </a:rPr>
              <a:t>도커</a:t>
            </a:r>
            <a:r>
              <a:rPr lang="ko-KR" altLang="en-US" sz="1200" b="1" dirty="0">
                <a:solidFill>
                  <a:srgbClr val="006600"/>
                </a:solidFill>
              </a:rPr>
              <a:t> 소프트웨어의 본체인</a:t>
            </a:r>
            <a:endParaRPr lang="en-US" altLang="ko-KR" sz="1200" b="1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rgbClr val="006600"/>
                </a:solidFill>
              </a:rPr>
              <a:t>도커</a:t>
            </a:r>
            <a:r>
              <a:rPr lang="ko-KR" altLang="en-US" sz="1200" b="1" dirty="0">
                <a:solidFill>
                  <a:srgbClr val="006600"/>
                </a:solidFill>
              </a:rPr>
              <a:t> 엔진을 설치해야 함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20685E-9753-B65D-6AEF-7AFA2D63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2969568"/>
            <a:ext cx="809738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8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/>
              <a:t>컨테이너를 만들려면 </a:t>
            </a:r>
            <a:r>
              <a:rPr lang="ko-KR" altLang="en-US" sz="1350" b="1" dirty="0" err="1"/>
              <a:t>토커엔진과</a:t>
            </a:r>
            <a:r>
              <a:rPr lang="ko-KR" altLang="en-US" sz="1350" b="1" dirty="0"/>
              <a:t> 이미지가 필요하다</a:t>
            </a:r>
            <a:br>
              <a:rPr lang="en-US" altLang="ko-KR" sz="1350" dirty="0"/>
            </a:br>
            <a:r>
              <a:rPr lang="ko-KR" altLang="en-US" sz="1350" dirty="0"/>
              <a:t>① </a:t>
            </a:r>
            <a:r>
              <a:rPr lang="ko-KR" altLang="en-US" sz="1350" dirty="0" err="1"/>
              <a:t>도커</a:t>
            </a:r>
            <a:r>
              <a:rPr lang="ko-KR" altLang="en-US" sz="1350" dirty="0"/>
              <a:t> 소프트웨어의 본체인 </a:t>
            </a:r>
            <a:r>
              <a:rPr lang="ko-KR" altLang="en-US" sz="1350" dirty="0" err="1"/>
              <a:t>도커</a:t>
            </a:r>
            <a:r>
              <a:rPr lang="ko-KR" altLang="en-US" sz="1350" dirty="0"/>
              <a:t> 엔진이 </a:t>
            </a:r>
            <a:r>
              <a:rPr lang="ko-KR" altLang="en-US" sz="1350" dirty="0" err="1"/>
              <a:t>있어야함</a:t>
            </a:r>
            <a:br>
              <a:rPr lang="en-US" altLang="ko-KR" sz="1350" dirty="0"/>
            </a:br>
            <a:r>
              <a:rPr lang="ko-KR" altLang="en-US" sz="1350" dirty="0"/>
              <a:t>② 컨테이너의 </a:t>
            </a:r>
            <a:r>
              <a:rPr lang="ko-KR" altLang="en-US" sz="1350" dirty="0" err="1"/>
              <a:t>빵틀과도</a:t>
            </a:r>
            <a:r>
              <a:rPr lang="ko-KR" altLang="en-US" sz="1350" dirty="0"/>
              <a:t> 같은 </a:t>
            </a:r>
            <a:r>
              <a:rPr lang="ko-KR" altLang="en-US" sz="1350" dirty="0" err="1"/>
              <a:t>열할을</a:t>
            </a:r>
            <a:r>
              <a:rPr lang="ko-KR" altLang="en-US" sz="1350" dirty="0"/>
              <a:t> 할 </a:t>
            </a:r>
            <a:r>
              <a:rPr lang="ko-KR" altLang="en-US" sz="1350" b="1" dirty="0"/>
              <a:t>이미지</a:t>
            </a:r>
            <a:r>
              <a:rPr lang="ko-KR" altLang="en-US" sz="1350" dirty="0"/>
              <a:t> 필요함</a:t>
            </a:r>
            <a:endParaRPr lang="en-US" altLang="ko-KR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BF2D-3C7B-AB08-9B68-3AB8AC498EB5}"/>
              </a:ext>
            </a:extLst>
          </p:cNvPr>
          <p:cNvSpPr txBox="1"/>
          <p:nvPr/>
        </p:nvSpPr>
        <p:spPr>
          <a:xfrm>
            <a:off x="3414229" y="1621044"/>
            <a:ext cx="4705135" cy="297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다양한 이미지 중 </a:t>
            </a:r>
            <a:r>
              <a:rPr lang="ko-KR" altLang="en-US" sz="1200" b="1" dirty="0" err="1">
                <a:solidFill>
                  <a:srgbClr val="006600"/>
                </a:solidFill>
              </a:rPr>
              <a:t>담고있는</a:t>
            </a:r>
            <a:r>
              <a:rPr lang="ko-KR" altLang="en-US" sz="1200" b="1" dirty="0">
                <a:solidFill>
                  <a:srgbClr val="006600"/>
                </a:solidFill>
              </a:rPr>
              <a:t> 소프트웨어에 맞는 이미지를 </a:t>
            </a:r>
            <a:r>
              <a:rPr lang="ko-KR" altLang="en-US" sz="1200" b="1" dirty="0" err="1">
                <a:solidFill>
                  <a:srgbClr val="006600"/>
                </a:solidFill>
              </a:rPr>
              <a:t>사용해야함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44B81-F1ED-ED80-F4AC-9C2E18AB8263}"/>
              </a:ext>
            </a:extLst>
          </p:cNvPr>
          <p:cNvSpPr txBox="1"/>
          <p:nvPr/>
        </p:nvSpPr>
        <p:spPr>
          <a:xfrm>
            <a:off x="724299" y="2337553"/>
            <a:ext cx="2454518" cy="3233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50" b="1" dirty="0" err="1"/>
              <a:t>도커</a:t>
            </a:r>
            <a:r>
              <a:rPr lang="ko-KR" altLang="en-US" sz="1350" b="1" dirty="0"/>
              <a:t> 엔진 </a:t>
            </a:r>
            <a:r>
              <a:rPr lang="en-US" altLang="ko-KR" sz="1350" b="1" dirty="0"/>
              <a:t>&gt; </a:t>
            </a:r>
            <a:r>
              <a:rPr lang="ko-KR" altLang="en-US" sz="1350" b="1" dirty="0"/>
              <a:t>컨테이너 </a:t>
            </a:r>
            <a:r>
              <a:rPr lang="en-US" altLang="ko-KR" sz="1350" b="1" dirty="0"/>
              <a:t>&gt; </a:t>
            </a:r>
            <a:r>
              <a:rPr lang="ko-KR" altLang="en-US" sz="1350" b="1" dirty="0"/>
              <a:t>이미지</a:t>
            </a:r>
            <a:endParaRPr lang="en-US" altLang="ko-KR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105AC-70C2-D4DA-1417-9C0E4374CDA3}"/>
              </a:ext>
            </a:extLst>
          </p:cNvPr>
          <p:cNvSpPr txBox="1"/>
          <p:nvPr/>
        </p:nvSpPr>
        <p:spPr>
          <a:xfrm>
            <a:off x="1637795" y="2540862"/>
            <a:ext cx="3509294" cy="297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하나의 </a:t>
            </a:r>
            <a:r>
              <a:rPr lang="ko-KR" altLang="en-US" sz="1200" b="1" dirty="0" err="1">
                <a:solidFill>
                  <a:srgbClr val="006600"/>
                </a:solidFill>
              </a:rPr>
              <a:t>도터에</a:t>
            </a:r>
            <a:r>
              <a:rPr lang="ko-KR" altLang="en-US" sz="1200" b="1" dirty="0">
                <a:solidFill>
                  <a:srgbClr val="006600"/>
                </a:solidFill>
              </a:rPr>
              <a:t> 여러 개의 컨테이너를 만들 수 있음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647FB0-D0C6-E213-E5FC-20BAC851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" y="3041817"/>
            <a:ext cx="800211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8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 err="1"/>
              <a:t>도커는</a:t>
            </a:r>
            <a:r>
              <a:rPr lang="ko-KR" altLang="en-US" sz="1350" b="1" dirty="0"/>
              <a:t> 리눅스 </a:t>
            </a:r>
            <a:r>
              <a:rPr lang="ko-KR" altLang="en-US" sz="1350" b="1" dirty="0" err="1"/>
              <a:t>컨퓨터에서</a:t>
            </a:r>
            <a:r>
              <a:rPr lang="ko-KR" altLang="en-US" sz="1350" b="1" dirty="0"/>
              <a:t> 사용한다</a:t>
            </a:r>
            <a:br>
              <a:rPr lang="en-US" altLang="ko-KR" sz="1350" dirty="0"/>
            </a:br>
            <a:r>
              <a:rPr lang="en-US" altLang="ko-KR" sz="1350" dirty="0"/>
              <a:t>&lt;</a:t>
            </a:r>
            <a:r>
              <a:rPr lang="ko-KR" altLang="en-US" sz="1350" dirty="0" err="1"/>
              <a:t>도커</a:t>
            </a:r>
            <a:r>
              <a:rPr lang="ko-KR" altLang="en-US" sz="1350" dirty="0"/>
              <a:t> 사용 시 제약사항</a:t>
            </a:r>
            <a:r>
              <a:rPr lang="en-US" altLang="ko-KR" sz="1350" dirty="0"/>
              <a:t>&gt;</a:t>
            </a:r>
            <a:br>
              <a:rPr lang="en-US" altLang="ko-KR" sz="1350" dirty="0"/>
            </a:br>
            <a:r>
              <a:rPr lang="en-US" altLang="ko-KR" sz="1350" dirty="0"/>
              <a:t>- </a:t>
            </a:r>
            <a:r>
              <a:rPr lang="ko-KR" altLang="en-US" sz="1350" dirty="0"/>
              <a:t>윈도우나 맥에서도 </a:t>
            </a:r>
            <a:r>
              <a:rPr lang="ko-KR" altLang="en-US" sz="1350" dirty="0" err="1"/>
              <a:t>도커를</a:t>
            </a:r>
            <a:r>
              <a:rPr lang="ko-KR" altLang="en-US" sz="1350" dirty="0"/>
              <a:t>  구동할 수 있지만 이 경우 내부적으로 리눅스가 사용된다</a:t>
            </a:r>
            <a:r>
              <a:rPr lang="en-US" altLang="ko-KR" sz="135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BF2D-3C7B-AB08-9B68-3AB8AC498EB5}"/>
              </a:ext>
            </a:extLst>
          </p:cNvPr>
          <p:cNvSpPr txBox="1"/>
          <p:nvPr/>
        </p:nvSpPr>
        <p:spPr>
          <a:xfrm>
            <a:off x="562846" y="1674832"/>
            <a:ext cx="4214615" cy="297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컨테이너에서 </a:t>
            </a:r>
            <a:r>
              <a:rPr lang="ko-KR" altLang="en-US" sz="1200" b="1" dirty="0" err="1">
                <a:solidFill>
                  <a:srgbClr val="006600"/>
                </a:solidFill>
              </a:rPr>
              <a:t>동작시킬</a:t>
            </a:r>
            <a:r>
              <a:rPr lang="ko-KR" altLang="en-US" sz="1200" b="1" dirty="0">
                <a:solidFill>
                  <a:srgbClr val="006600"/>
                </a:solidFill>
              </a:rPr>
              <a:t> 프로그램도 리눅스용 프로그램이다</a:t>
            </a:r>
            <a:r>
              <a:rPr lang="en-US" altLang="ko-KR" sz="1200" b="1" dirty="0">
                <a:solidFill>
                  <a:srgbClr val="006600"/>
                </a:solidFill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44B81-F1ED-ED80-F4AC-9C2E18AB8263}"/>
              </a:ext>
            </a:extLst>
          </p:cNvPr>
          <p:cNvSpPr txBox="1"/>
          <p:nvPr/>
        </p:nvSpPr>
        <p:spPr>
          <a:xfrm>
            <a:off x="2527699" y="2077859"/>
            <a:ext cx="3868367" cy="3233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50" b="1" dirty="0"/>
              <a:t>리눅스 운영체제 </a:t>
            </a:r>
            <a:r>
              <a:rPr lang="en-US" altLang="ko-KR" sz="1350" b="1" dirty="0"/>
              <a:t>&gt; </a:t>
            </a:r>
            <a:r>
              <a:rPr lang="ko-KR" altLang="en-US" sz="1350" b="1" dirty="0" err="1"/>
              <a:t>도커</a:t>
            </a:r>
            <a:r>
              <a:rPr lang="ko-KR" altLang="en-US" sz="1350" b="1" dirty="0"/>
              <a:t> 엔진 </a:t>
            </a:r>
            <a:r>
              <a:rPr lang="en-US" altLang="ko-KR" sz="1350" b="1" dirty="0"/>
              <a:t>&gt; </a:t>
            </a:r>
            <a:r>
              <a:rPr lang="ko-KR" altLang="en-US" sz="1350" b="1" dirty="0"/>
              <a:t>컨테이너 </a:t>
            </a:r>
            <a:r>
              <a:rPr lang="en-US" altLang="ko-KR" sz="1350" b="1" dirty="0"/>
              <a:t>&gt; </a:t>
            </a:r>
            <a:r>
              <a:rPr lang="ko-KR" altLang="en-US" sz="1350" b="1" dirty="0"/>
              <a:t>이미지</a:t>
            </a:r>
            <a:endParaRPr lang="en-US" altLang="ko-KR" sz="13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41994-671C-AD76-190E-40B1F2A0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37" y="2688442"/>
            <a:ext cx="6654726" cy="37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18A9-B24C-B448-3703-0C43C1B0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2E71-A382-0EF8-447F-073CF4673E6D}"/>
              </a:ext>
            </a:extLst>
          </p:cNvPr>
          <p:cNvSpPr txBox="1"/>
          <p:nvPr/>
        </p:nvSpPr>
        <p:spPr>
          <a:xfrm>
            <a:off x="447675" y="898980"/>
            <a:ext cx="8224838" cy="1150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350" b="1" dirty="0"/>
              <a:t>데이터나 프로그램을 독립된 환경에 격리해야 하는 이유</a:t>
            </a:r>
            <a:br>
              <a:rPr lang="en-US" altLang="ko-KR" sz="1350" dirty="0"/>
            </a:br>
            <a:r>
              <a:rPr lang="ko-KR" altLang="en-US" sz="1350" dirty="0"/>
              <a:t>대부분의 프로그램은 단독으로 동작하는 것이 아니라 어떤 실행 환경이나 다른 프로그램을 이용해 동작함</a:t>
            </a:r>
            <a:endParaRPr lang="en-US" altLang="ko-KR" sz="1350" dirty="0"/>
          </a:p>
          <a:p>
            <a:pPr>
              <a:lnSpc>
                <a:spcPct val="130000"/>
              </a:lnSpc>
            </a:pPr>
            <a:r>
              <a:rPr lang="ko-KR" altLang="en-US" sz="1350" dirty="0"/>
              <a:t>소프트웨어 역시 여러 개의 프로그램으로 구성된 경우가 많음</a:t>
            </a:r>
            <a:endParaRPr lang="en-US" altLang="ko-KR" sz="1350" dirty="0"/>
          </a:p>
          <a:p>
            <a:pPr>
              <a:lnSpc>
                <a:spcPct val="130000"/>
              </a:lnSpc>
            </a:pPr>
            <a:r>
              <a:rPr lang="ko-KR" altLang="en-US" sz="1350" dirty="0"/>
              <a:t>혹은 여러 프로그램과 특정한 폴더를 공유하는 경우도 있음</a:t>
            </a:r>
            <a:endParaRPr lang="en-US" altLang="ko-KR" sz="135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5C325A-2092-3422-7401-04563A328755}"/>
              </a:ext>
            </a:extLst>
          </p:cNvPr>
          <p:cNvCxnSpPr>
            <a:cxnSpLocks/>
          </p:cNvCxnSpPr>
          <p:nvPr/>
        </p:nvCxnSpPr>
        <p:spPr>
          <a:xfrm>
            <a:off x="2516441" y="2226286"/>
            <a:ext cx="0" cy="78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BE07A6-5F14-9E24-42D1-5738B179ED7D}"/>
              </a:ext>
            </a:extLst>
          </p:cNvPr>
          <p:cNvSpPr txBox="1"/>
          <p:nvPr/>
        </p:nvSpPr>
        <p:spPr>
          <a:xfrm>
            <a:off x="2516441" y="2264706"/>
            <a:ext cx="4732386" cy="519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프로그램 하나를 업데이트하면 다른 프로그램에 영향을 줄 수 있음</a:t>
            </a:r>
            <a:endParaRPr lang="en-US" altLang="ko-KR" sz="1200" b="1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rgbClr val="006600"/>
                </a:solidFill>
              </a:rPr>
              <a:t>즉</a:t>
            </a:r>
            <a:r>
              <a:rPr lang="en-US" altLang="ko-KR" sz="1200" b="1" dirty="0">
                <a:solidFill>
                  <a:srgbClr val="006600"/>
                </a:solidFill>
              </a:rPr>
              <a:t>, </a:t>
            </a:r>
            <a:r>
              <a:rPr lang="ko-KR" altLang="en-US" sz="1200" b="1" dirty="0">
                <a:solidFill>
                  <a:srgbClr val="006600"/>
                </a:solidFill>
              </a:rPr>
              <a:t>어느 한쪽만을 위해 수정하면 다른 쪽에서 오류가 발생할 수 있음</a:t>
            </a:r>
            <a:endParaRPr lang="en-US" altLang="ko-KR" sz="1200" b="1" dirty="0">
              <a:solidFill>
                <a:srgbClr val="00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1997F-2497-F763-F095-CE68941EF714}"/>
              </a:ext>
            </a:extLst>
          </p:cNvPr>
          <p:cNvSpPr txBox="1"/>
          <p:nvPr/>
        </p:nvSpPr>
        <p:spPr>
          <a:xfrm>
            <a:off x="795217" y="3071054"/>
            <a:ext cx="7627409" cy="5904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/>
              <a:t>개인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의 경우 한번만 설치할 수 있는 프로그램이 대부분이나</a:t>
            </a:r>
            <a:r>
              <a:rPr lang="en-US" altLang="ko-KR" sz="1400" b="1" dirty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err="1">
                <a:solidFill>
                  <a:srgbClr val="006600"/>
                </a:solidFill>
              </a:rPr>
              <a:t>도커</a:t>
            </a:r>
            <a:r>
              <a:rPr lang="ko-KR" altLang="en-US" sz="1400" b="1" dirty="0">
                <a:solidFill>
                  <a:srgbClr val="006600"/>
                </a:solidFill>
              </a:rPr>
              <a:t> 컨테이너는 완전히 독립된 환경이므로 여러 컨테이너에서 같은 프로그램을 실행할 수 있음</a:t>
            </a:r>
            <a:endParaRPr lang="en-US" altLang="ko-KR" sz="1400" b="1" dirty="0">
              <a:solidFill>
                <a:srgbClr val="0066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758355-A28F-6304-82B8-A100C9D9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4" y="3728994"/>
            <a:ext cx="5516704" cy="30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9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0D4DB8-B594-3470-F69C-6768E0FA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946038"/>
            <a:ext cx="5249334" cy="3204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D1F07-454F-BEE4-F47C-D5546EEE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556194"/>
            <a:ext cx="4826000" cy="303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693E79B-9315-3525-2163-529D5CF7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525212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도커란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5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6566</TotalTime>
  <Words>842</Words>
  <Application>Microsoft Office PowerPoint</Application>
  <PresentationFormat>화면 슬라이드 쇼(4:3)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01 도커란 무엇인가?</vt:lpstr>
      <vt:lpstr>01 도커란 무엇인가?</vt:lpstr>
      <vt:lpstr>01 도커란 무엇인가?</vt:lpstr>
      <vt:lpstr>01 도커란 무엇인가?</vt:lpstr>
      <vt:lpstr>01 도커란 무엇인가?</vt:lpstr>
      <vt:lpstr>01 도커란 무엇인가?</vt:lpstr>
      <vt:lpstr>01 도커란 무엇인가?</vt:lpstr>
      <vt:lpstr>02 서버와 도커</vt:lpstr>
      <vt:lpstr>02 서버와 도커</vt:lpstr>
      <vt:lpstr>02 서버와 도커</vt:lpstr>
      <vt:lpstr>Virtual Machine vs Docker</vt:lpstr>
      <vt:lpstr>도커를 사용하는 이유</vt:lpstr>
      <vt:lpstr>도커 사용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정훈 박</dc:creator>
  <cp:lastModifiedBy>정훈 박</cp:lastModifiedBy>
  <cp:revision>23</cp:revision>
  <dcterms:created xsi:type="dcterms:W3CDTF">2024-07-12T23:07:05Z</dcterms:created>
  <dcterms:modified xsi:type="dcterms:W3CDTF">2024-07-17T14:42:05Z</dcterms:modified>
</cp:coreProperties>
</file>