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28FD0E8-E38B-4730-BB91-E4B247F5BE8C}">
          <p14:sldIdLst>
            <p14:sldId id="256"/>
            <p14:sldId id="257"/>
            <p14:sldId id="258"/>
            <p14:sldId id="259"/>
            <p14:sldId id="260"/>
          </p14:sldIdLst>
        </p14:section>
        <p14:section name="학습데이터분포" id="{104228D1-D60D-422C-9DE8-FE3EB624ECF1}">
          <p14:sldIdLst>
            <p14:sldId id="261"/>
            <p14:sldId id="262"/>
            <p14:sldId id="263"/>
            <p14:sldId id="264"/>
            <p14:sldId id="265"/>
            <p14:sldId id="267"/>
            <p14:sldId id="266"/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사전훈련" id="{D780AF66-A5A7-4DBC-A439-6854890B881C}">
          <p14:sldIdLst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48" autoAdjust="0"/>
    <p:restoredTop sz="73678" autoAdjust="0"/>
  </p:normalViewPr>
  <p:slideViewPr>
    <p:cSldViewPr snapToGrid="0">
      <p:cViewPr varScale="1">
        <p:scale>
          <a:sx n="53" d="100"/>
          <a:sy n="53" d="100"/>
        </p:scale>
        <p:origin x="78" y="882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56355-20AD-4CFE-B0AF-453B49EA50A8}" type="datetimeFigureOut">
              <a:rPr lang="ko-KR" altLang="en-US" smtClean="0"/>
              <a:t>2025-01-09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A510A7-29FA-4CF3-BA93-6E03929AC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69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파운데이션 모델은 대규모 데이터로 사전 학습된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모델로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다양한 다운스트림 태스크의 기반이 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.&lt;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endParaRPr lang="ko-KR" alt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모델의 개발과 활용을 위해서는 다음과 같은 핵심 요소들의 이해가 필요합니다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**학습 데이터**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모델의 성능과 한계를 결정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**모델 아키텍처**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현재는 트랜스포머가 주도적</a:t>
            </a:r>
          </a:p>
          <a:p>
            <a:pPr marL="171450" indent="-171450">
              <a:buFontTx/>
              <a:buChar char="-"/>
            </a:pP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**정렬 방식**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인간의 선호도에 맞추는 과정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사후훈련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샘플링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171450" indent="-171450">
              <a:buFontTx/>
              <a:buChar char="-"/>
            </a:pPr>
            <a:endParaRPr lang="en-US" altLang="ko-K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### 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학습 프로세스</a:t>
            </a:r>
            <a:endParaRPr lang="ko-KR" alt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**사전 학습**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기본 능력 형성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**정렬 단계**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사용성 향상</a:t>
            </a:r>
            <a:endParaRPr lang="en-US" altLang="ko-K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### 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중요 고려사항</a:t>
            </a:r>
            <a:endParaRPr lang="ko-KR" alt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샘플링 전략의 중요성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특이 행동 이해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성능 최적화 방법</a:t>
            </a:r>
          </a:p>
          <a:p>
            <a:endParaRPr lang="ko-KR" alt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ko-KR" alt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510A7-29FA-4CF3-BA93-6E03929ACEA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0813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비영어권 언어에서 예상치 못한 성능 문제를 보일 수 있습니다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 들어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NewsGuard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ChatGPT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영어보다 중국어에서 잘못된 정보를 더 쉽게 생성한다는 것을 발견했습니다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영어의 경우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프롬프트 중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개에서 거짓 주장 생성을 거부했습니다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간체 중국어와 번체 중국어에서는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 모두 거짓 주장을 생성 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이러한 행동의 차이가 발생하는 원인은 명확하지 않습니다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510A7-29FA-4CF3-BA93-6E03929ACEA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8347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품질 문제 외에도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모델은 비영어권 언어에서 더 느리고 비용이 더 많이 들 수 있습니다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모델의 추론 지연 시간과 비용은 입력과 응답의 토큰 수에 비례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토크나이제이션은 어떤 언어에서는 다른 언어보다 훨씬 더 효율적일 수 있음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동일한 의미를 전달하기 위해 버마어와 힌디어가 영어나 스페인어보다 훨씬 더 많은 토큰을 필요로 한다는 것을 발견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영어의 중간 토큰 길이는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이지만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힌디어는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버마어는 무려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72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영어보다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 더 많은 토큰을 필요로 함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(10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 많은 시간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비용 소요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&gt;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Yennie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Jun : 52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언어로 번역된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 개의 짧은 텍스트로 구성된 데이터셋인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MASSIVE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GPT-4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벤치마킹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ko-KR" alt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510A7-29FA-4CF3-BA93-6E03929ACEA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9586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Gemini, GPT, Llama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같은 범용 모델들은 코딩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법률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과학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비즈니스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스포츠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환경 과학을 포함한 광범위한 도메인에서 놀라울 정도로 우수한 성능 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이는 주로 학습 데이터에 이러한 도메인들이 포함되어 있기 때문</a:t>
            </a:r>
            <a:endParaRPr lang="ko-KR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510A7-29FA-4CF3-BA93-6E03929ACEA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4094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현재까지 비전 데이터의 도메인 분포에 대한 분석은 희귀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이미지가 텍스트보다 분류하기 더 어렵기 때문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모델의 벤치마크 성능을 통해 모델의 도메인을 추론 가능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표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2-3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CLIP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CLIP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이라는 두 모델이 서로 다른 벤치마크에서 어떤 성능을 보이는지 보여줌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이러한 벤치마크는 두 모델이 새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꽃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자동차 등의 카테고리에서 얼마나 잘 작동하는지 보여주지만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세상은 이러한 몇 가지 카테고리보다 훨씬 더 크고 복잡합니다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510A7-29FA-4CF3-BA93-6E03929ACEA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6920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비록 일반 목적의 기반 모델들이 다양한 도메인에 대한 일상적인 질문에 답할 수 있지만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이들이 도메인 특화 작업에서 높은 성능을 보일 가능성은 낮습니다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특히 훈련 중에 이러한 작업을 접한 적이 없다면 더욱 그렇습니다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도메인 특화 작업의 두 가지 예로는 약물 개발과 암 검사 작업을 들 수 있습니다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약물 개발은 단백질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DNA, RNA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데이터와 같은 특정 형식의 데이터를 포함하며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데이터는 획득 비용이 비쌉니다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데이터는 일반적으로 공개된 인터넷 데이터에서 발견되기 어렵습니다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마찬가지로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암 검사는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X-ray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fMRI(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기능적 자기 공명 영상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스캔을 포함하는데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개인정보 보호 문제로 인해 얻기가 어렵습니다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도메인 특화 작업에서 모델의 성능을 높이려면 매우 특정한 데이터셋을 신중히 선별해야 할 수 있습니다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도메인 특화 모델 중 가장 잘 알려진 예는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DeepMind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AlphaFold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 것입니다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모델은 약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 개의 알려진 단백질 서열과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3D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구조를 기반으로 훈련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 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NVIDIA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BioNeMo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약물 개발을 위해 생물분자 데이터를 중심으로 한 또 다른 모델입니다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Med-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PaLM2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대규모 언어 모델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(LLM)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강점과 의료 데이터를 결합하여 의료 질문에 더 높은 정확도로 답변할 수 있습니다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**팁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:**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 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endParaRPr lang="ko-KR" alt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도메인 특화 모델은 특히 생물의학 분야에서 흔히 사용되지만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다른 분야에서도 도메인 특화 모델이 유용할 수 있음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&lt;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endParaRPr lang="ko-KR" alt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예를 들어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건축 스케치로 훈련된 모델은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Stable Diffusion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보다 건축 설계에 훨씬 더 유용할 수 있으며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공장 설계도에 대해 훈련된 모델은 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ChatGPT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같은 일반 모델보다 제조 공정에 더 최적화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섹션에서는 훈련 데이터가 모델 성능에 미치는 영향을 높은 수준에서 개괄적으로 설명했습니다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다음으로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 설계가 성능에 미치는 영향을 탐구하겠습니다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altLang="ko-K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510A7-29FA-4CF3-BA93-6E03929ACEA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355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모델을 훈련하기 전에 개발자는 모델이 어떤 모습이어야 할지 결정해야 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어떤 아키텍처를 따라야 할까요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얼마나 많은 매개변수를 가져야 할까요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결정은 모델의 능력뿐만 아니라 다운스트림 애플리케이션에서의 사용 가능성에도 영향을 미칩니다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&lt;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endParaRPr lang="ko-KR" alt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 들어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70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억 매개변수 모델은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1,750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억 매개변수 모델보다 배포하기 훨씬 쉬울 것입니다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&lt;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endParaRPr lang="ko-KR" alt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마찬가지로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지연 시간을 최적화하기 위한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Transformer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모델은 다른 아키텍처를 최적화하는 것과 매우 다릅니다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결정의 배경이 되는 요소를 살펴보겠습니다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altLang="ko-K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510A7-29FA-4CF3-BA93-6E03929ACEA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1519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현재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언어 기반의 기반 모델에서 가장 지배적인 아키텍처는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Transformer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아키텍처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Vaswani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 al., 2017).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-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어텐션 메커니즘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(Attention Mechanism)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기반을 두고 있으며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이전 아키텍처의 많은 한계를 해결하여 인기를 얻었습니다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-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Transformer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아키텍처 자체도 한계가 있습니다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&lt;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endParaRPr lang="ko-KR" alt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이 섹션에서는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Transformer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아키텍처와 그 대안을 분석합니다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510A7-29FA-4CF3-BA93-6E03929ACEA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0471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Transformer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이해하기 위해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아키텍처가 해결하기 위해 만들어진 문제를 살펴보겠습니다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&lt;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endParaRPr lang="ko-KR" alt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Transformer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아키텍처는 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seq2seq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(Sequence-to-Sequence)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아키텍처의 성공에 힘입어 대중화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2014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년에 처음 도입되었을 때 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seq2seq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기계 번역 및 요약과 같은 당시 도전적이었던 작업에서 상당한 성능 향상을 제공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2016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년에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seq2seq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번역에 통합하여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"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현재까지 기계 번역 품질에서 가장 큰 개선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가져왔다고 주장했습니다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-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seq2seq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대한 많은 관심을 불러일으키며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텍스트 시퀀스를 다루는 작업에서 사용되는 기본 아키텍처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높은 수준에서 보면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seq2seq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입력을 처리하는 인코더와 출력을 생성하는 디코더를 포함합니다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&lt;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endParaRPr lang="ko-KR" alt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입력과 출력 모두 토큰의 시퀀스이므로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이름도 이와 관련이 있습니다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Seq2seq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RNN(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순환 신경망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인코더와 디코더로 사용합니다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&lt;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endParaRPr lang="ko-KR" alt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가장 기본적인 형태에서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인코더는 입력 토큰을 순차적으로 처리하여 입력을 나타내는 최종 숨겨진 상태를 출력합니다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&lt;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디코더는 이전에 생성된 토큰뿐만 아니라 입력의 최종 숨겨진 상태를 기반으로 출력을 순차적으로 생성합니다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&lt;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endParaRPr lang="ko-KR" alt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seq2seq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아키텍처의 시각화는 그림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2-4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상단에 표시되어 있습니다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seq2seq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대해 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Vaswani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 al.(2017)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해결한 두 가지 문제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첫째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기본 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seq2seq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디코더는 입력의 최종 숨겨진 상태만을 사용하여 출력 토큰을 생성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직관적으로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책 요약을 사용하여 책에 대한 질문에 답하는 것과 유사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생성된 출력의 품질을 제한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둘째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RNN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인코더와 디코더는 입력 처리와 출력 생성이 모두 순차적으로 이루어지기 때문에 긴 시퀀스의 경우 속도가 느려질 수 있습니다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입력이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토큰으로 구성된 경우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seq2seq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다음 작업으로 넘어가기 전에 각 입력 토큰의 처리가 끝나기를 기다려야 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510A7-29FA-4CF3-BA93-6E03929ACEA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422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어텐션 메커니즘은 종종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Transformer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모델과 연관되지만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Transformer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논문보다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전에 도입되었습니다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어텐션 메커니즘은 다른 아키텍처에서도 사용할 수 있습니다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Google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2016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GNMT(Google Neural Machine Translation)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모델의 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seq2seq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아키텍처에서 어텐션 메커니즘을 사용했습니다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어텐션 메커니즘이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RNN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없이도 사용할 수 있다는 점을 보여준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Transformer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논문 이후에야 어텐션 메커니즘이 널리 주목받게 되었습니다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Transformer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아키텍처는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RNN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완전히 배제합니다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Transformer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사용하면 입력 토큰을 병렬로 처리할 수 있어 입력 처리 속도가 크게 빨라집니다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171450" indent="-171450">
              <a:buFontTx/>
              <a:buChar char="-"/>
            </a:pP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Transformer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순차적인 입력 병목 현상을 제거하지만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Transformer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기반의 자기회귀 언어 모델은 여전히 순차적인 출력 병목 현상을 가지고 있습니다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Transformer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기반 언어 모델의 추론은 두 단계로 구성됩니다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Prefill**</a:t>
            </a:r>
            <a:endParaRPr lang="ko-KR" alt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모델은 입력 토큰을 병렬로 처리합니다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단계는 첫 번째 출력 토큰을 생성하는 데 필요한 중간 상태를 만듭니다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&lt;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endParaRPr lang="ko-KR" alt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이 중간 상태에는 모든 입력 토큰에 대한 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(Key)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및 값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(Value)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벡터가 포함됩니다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Decode**</a:t>
            </a:r>
            <a:endParaRPr lang="ko-KR" alt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모델은 한 번에 하나의 출력 토큰을 생성합니다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510A7-29FA-4CF3-BA93-6E03929ACEA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2194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Transformer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아키텍처의 핵심에는 어텐션 메커니즘이 있습니다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메커니즘을 이해하는 것은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Transformer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모델이 어떻게 작동하는지 이해하는 데 필수적입니다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내부적으로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어텐션 메커니즘은 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(Key),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(Value),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쿼리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(Query)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벡터를 활용합니다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**쿼리 벡터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(Q):**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각 디코딩 단계에서 디코더의 현재 상태를 나타냅니다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동일한 책 요약 예시를 사용하면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쿼리 벡터는 요약을 만들기 위해 정보를 찾는 사람으로 생각할 수 있습니다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**키 벡터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(K):**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이전 토큰을 나타냅니다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만약 각 이전 토큰이 책의 페이지라면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키 벡터는 페이지 번호와 같습니다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특정 디코딩 단계에서 이전 토큰은 입력 토큰과 이전에 생성된 토큰을 포함합니다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**값 벡터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(V):**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모델이 학습한 이전 토큰의 실제 값을 나타냅니다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값 벡터는 페이지의 콘텐츠와 유사합니다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어텐션 메커니즘은 쿼리 벡터와 키 벡터 간의 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**내적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(dot product)**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을 수행하여 각 입력 토큰에 얼마나 많은 주의를 기울일지 계산합니다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&lt;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endParaRPr lang="ko-KR" alt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높은 점수는 모델이 책 요약을 생성할 때 해당 페이지의 콘텐츠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 벡터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더 많이 사용할 것임을 의미합니다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&lt;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endParaRPr lang="ko-KR" alt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쿼리 벡터를 사용한 어텐션 메커니즘의 시각화는 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**그림 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2-5**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나와 있습니다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&lt;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endParaRPr lang="ko-KR" alt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시각화에서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쿼리 벡터는 다음 토큰을 생성하기 위해 이전 토큰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"How, are, you, ?"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정보를 찾고 있습니다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510A7-29FA-4CF3-BA93-6E03929ACEA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61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510A7-29FA-4CF3-BA93-6E03929ACEA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1714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쿼리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 행렬은 모델의 숨겨진 차원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(Hidden Dimension)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해당하는 차원을 가집니다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 들어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Llama 2-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7B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Touvron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 al., 2023)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경우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모델의 숨겨진 차원 크기는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4096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이며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각 행렬이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$4096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\times 4096$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크기를 가진다는 것을 의미합니다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결과적으로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$K$, $V$, $Q$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벡터는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4096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차원을 갖습니다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 </a:t>
            </a:r>
          </a:p>
          <a:p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어텐션 메커니즘은 거의 항상 다중 헤드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(Multi-Headed)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구성됩니다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다중 헤드는 모델이 이전 토큰의 다양한 그룹에 동시에 어텐션를 기울일 수 있도록 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다중 헤드 어텐션 메커니즘에서는 쿼리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(Query),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(Key),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(Value)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벡터가 각각 어텐션 헤드에 해당하는 더 작은 벡터들로 나뉩니다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Llama 2-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7B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경우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32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어텐션 헤드를 가지므로 각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$K$, $V$, $Q$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벡터는 차원이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128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벡터로 나뉘게 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$4096 / 32 = 128$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이기 때문입니다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510A7-29FA-4CF3-BA93-6E03929ACEA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2096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이제 어텐션 메커니즘이 어떻게 작동하는지 논의했으니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모델에서 어떻게 사용하는지 살펴보겠습니다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Transformer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아키텍처는 여러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Transformer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블록으로 구성됩니다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블록의 정확한 내용은 모델마다 다르지만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일반적으로 각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Transformer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블록은 어텐션 모듈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(Attention Module)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MLP(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다층 퍼셉트론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모듈을 포함합니다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**어텐션 모듈 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(Attention Module)**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 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각 어텐션 모듈은 네 개의 가중치 행렬로 구성됩니다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쿼리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(Query),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(Key),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(Value),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출력 투영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(Output Projection).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MLP 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모듈**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 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MLP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모듈은 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**비선형 활성화 함수**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(Nonlinear Activation Functions)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구분된 선형 계층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(Linear Layers)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구성됩니다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선형 계층은 선형 변환에 사용되는 가중치 행렬이고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활성화 함수는 선형 계층이 비선형 패턴을 학습할 수 있도록 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선형 계층은 종종 피드포워드 계층이라고도 불립니다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일반적인 비선형 함수에는 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ReLU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(Rectified Linear Unit, 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Agarap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2018)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GELU(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Hendrycks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Gimpel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2016)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있습니다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함수들은 각각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GPT-2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GPT-3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사용되었습니다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활성화 함수는 매우 간단합니다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 들어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ReLU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음수 값을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변환합니다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수학적으로는 다음과 같이 표현됩니다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$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\text{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ReLU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}(x) = \max(0, x)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$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Transformer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모델에서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Transformer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블록의 개수는 종종 해당 모델의 계층 수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(Layers)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Transformer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기반 언어 모델에는 모든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Transformer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블록 앞과 뒤에 모듈이 추가됩니다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Transformer 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블록 앞의 임베딩 모듈 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(An Embedding Module Before the Transformer Blocks)**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 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이 모듈은 임베딩 행렬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(Embedding Matrix)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위치 임베딩 행렬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(Positional Embedding Matrix)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구성되며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토큰과 그 위치를 각각 임베딩 벡터로 변환합니다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단순히 말해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위치 인덱스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(Position Index)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개수는 모델의 최대 문맥 길이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(Context Length)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결정합니다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 들어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모델이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2,048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토큰을 유지한다면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최대 문맥 길이는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2,048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그러나 위치 인덱스의 수를 증가시키지 않고도 모델의 문맥 길이를 증가시키는 기술이 존재합니다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Transformer 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블록 뒤의 출력 계층 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(An Output Layer After the Transformer Blocks)**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 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이 모듈은 모델의 출력 벡터를 토큰 확률로 매핑하여 모델 출력 샘플링에 사용됩니다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(“Sampling”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논의됨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모듈은 일반적으로 하나의 행렬로 구성되며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언임베딩 계층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unembedding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layer)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이라고도 불립니다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일부 사람들은 출력 계층을 모델 헤드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(Model Head)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부르는데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출력 생성 전에 위치한 모델의 마지막 계층이기 때문입니다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   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그림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2-6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트랜스포머 모델 아키텍처를 시각화합니다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트랜스포머 모델의 크기는 구성 요소들의 차원에 의해 결정됩니다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주요 값들은 다음과 같습니다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  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모델의 차원은 트랜스포머 블록에서 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쿼리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출력 투영 행렬의 크기를 결정합니다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트랜스포머 블록의 개수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피드포워드 계층의 차원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어휘 크기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510A7-29FA-4CF3-BA93-6E03929ACEA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3906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Jamba**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"Jamba: A Hybrid Transformer–Mamba Language Model"(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Lieber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 al., 2024)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소개되었으며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Transformer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Mamba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장점을 결합했습니다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1.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Transformer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블록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짧은 거리의 의존성을 효과적으로 포착합니다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2.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Mamba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계층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긴 거리의 의존성을 효율적으로 처리합니다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3.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메모리 효율성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표준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Transformer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보다 적은 메모리를 사용합니다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4.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긴 문맥 처리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최대 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256K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토큰의 문맥을 처리할 수 있습니다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저자들은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520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억 개의 총 사용 가능한 매개변수를 가진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(12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억 활성 매개변수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모델을 발표했으며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단일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80GB GPU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적합하도록 설계되었습니다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Jamba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표준 언어 모델 벤치마크와 최대 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256K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토큰의 문맥 길이에 대한 긴 문맥 평가에서 강력한 성능을 보여줍니다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Transformer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능가하는 아키텍처를 개발하는 것은 많은 제한 사항에도 불구하고 도전적입니다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그러나 그렇게 해야 할 많은 유인이 존재합니다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만약 다른 아키텍처가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Transformer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실제로 능가한다면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책에서 논의된 일부 모델 적응 기술은 변경될 수 있습니다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그러나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ML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엔지니어링에서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엔지니어링으로의 전환이 많은 것을 바꾸지 않은 것처럼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기본 아키텍처를 변경한다고 해서 근본적인 접근 방식이 바뀌지는 않을 것입니다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510A7-29FA-4CF3-BA93-6E03929ACEA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598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최근 몇 년간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많은 진보는 모델 크기의 증가에 기인한다고 볼 수 있습니다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기반 모델의 성과를 논의할 때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매개변수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(parameter)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수를 언급하지 않고 이야기하기는 어렵습니다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매개변수 수는 일반적으로 모델 이름의 끝에 붙습니다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 들어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Llama-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13B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개발한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Llama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 계열 중 매개변수가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130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억 개인 버전을 나타냅니다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일반적으로 모델의 매개변수 수를 늘리면 학습 용량이 증가하여 더 나은 모델이 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동일한 모델 계열에서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130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억 개의 매개변수를 가진 모델은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70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억 개의 매개변수를 가진 모델보다 훨씬 더 잘 수행할 가능성이 높습니다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**참고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(NOTE):**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 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endParaRPr lang="ko-KR" alt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대규모 모델을 훈련시키는 방법을 커뮤니티가 더 잘 이해하게 됨에 따라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신세대 모델은 동일한 크기의 구세대 모델보다 더 나은 성능을 내는 경향이 있습니다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 들어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Llama 3-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8B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(2024)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MMLU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벤치마크에서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Llama 2-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70B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(2023)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보다 더 뛰어난 성능을 발휘합니다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오픈 소스 데이터셋인 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RedPajama-v2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총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(30 trillion)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토큰으로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위키피디아의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5,400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배에 해당하는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억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천만 권의 책과 동등한 크기입니다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그러나 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RedPajama-v2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무차별적으로 수집된 콘텐츠로 구성되어 있어 고품질 데이터의 비율은 훨씬 낮습니다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510A7-29FA-4CF3-BA93-6E03929ACEA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137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510A7-29FA-4CF3-BA93-6E03929ACEA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904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모델의 성능은 학습 데이터의 품질에 직접적으로 영향을 받습니다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 들어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베트남어 데이터가 없으면 영어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베트남어 번역이 불가능하고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동물 사진으로만 학습한 모델은 식물을 분류할 수 없습니다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따라서 특정 작업의 성능을 향상시키려면 관련된 양질의 데이터를 추가 필요</a:t>
            </a: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510A7-29FA-4CF3-BA93-6E03929ACEA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195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주요 데이터 소스와 그 특징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[Common Crawl](</a:t>
            </a:r>
            <a:r>
              <a:rPr lang="en-US" altLang="ko-KR" sz="1200" b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https://commoncrawl.org/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비영리 단체가 매월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20-30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억 개의 웹페이지를 크롤링하여 수집한 데이터 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이를 정제한 버전인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[Colossal Clean Crawled Corpus(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C4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)](</a:t>
            </a:r>
            <a:r>
              <a:rPr lang="en-US" altLang="ko-KR" sz="1200" b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https://arxiv.org/abs/1910.10683v4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제공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데이터 품질 관련 문제점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 Crawl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C4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접근이 쉽지만 품질 면에서 큰 문제를 안고 있습니다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잘못된 정보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선전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음모론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차별적 콘텐츠 등이 포함되어 있으며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워싱턴 포스트의 연구에 따르면 상위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1,000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웹사이트 중 상당수가 신뢰성 평가에서 낮은 점수를 받음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GPT-3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Bard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 Crawl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사용했지만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GPT-4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Gemini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같은 최신 모델들은 비판을 피하기 위해 데이터 출처를 공개하지 않고 있습니다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데이터 품질 개선을 위한 노력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OpenAI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GPT-2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개발 시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Reddit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카르마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점수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점 이상인 링크만을 선별적으로 수집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이는 스팸이나 저품질 콘텐츠를 걸러내는데 도움이 되었지만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Reddit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사용자들의 평가가 절대적인 품질 기준이 될 수는 없다는 한계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효과적인 모델 개발 전략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 개발자들은 특정 작업에 맞는 데이터를 직접 큐레이션하기 시작했으며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주로 다국어 또는 도메인 특화 작업에 초점을 맞추고 있습니다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이때 처음부터 새로 학습하기보다는 기존 범용 모델을 파인튜닝하는 방식을 주로 사용합니다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데이터 학습의 중요 고려사항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단순히 많은 데이터를 학습하는 것이 항상 좋은 결과를 가져오지는 않습니다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때로는 적은 양의 고품질 데이터가 많은 양의 저품질 데이터보다 더 나은 성능을 보일 수 있습니다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신경망은 새로운 작업을 학습하면서 이전에 잘하던 작업을 잊어버리는 현상이 있어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고려한 학습 전략이 필요합니다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510A7-29FA-4CF3-BA93-6E03929ACEA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721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오늘날 많은 사용자를 보유한 다른 언어들도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 Crawl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에서는 심각하게 과소대표되어 있습니다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표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2-2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이러한 언어들의 일부를 보여줍니다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&lt;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endParaRPr lang="ko-KR" alt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이상적으로는 세계 인구 대비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 Crawl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대표성의 비율이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되어야 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비율이 높을수록 해당 언어가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 Crawl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더 과소대표되어 있다는 것을 의미합니다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510A7-29FA-4CF3-BA93-6E03929ACEA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965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오일러의 수학 문제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개를 테스트했을 때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GPT-4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영어로 문제를 아르메니아어 또는 페르시아어보다 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 이상 자주**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해결할 수 있었습니다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GPT-4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Burmese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Amharic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문제에서는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모두 실패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그림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2-2](Figure 2-2)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확인할 수 있습니다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510A7-29FA-4CF3-BA93-6E03929ACEA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961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인터넷 데이터에서 영어가 지배적이라는 점을 고려할 때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 연구에 따르면 범용 모델이 다른 언어보다 영어에서 훨씬 더 잘 작동한다는 것은 놀라운 일이 아닙니다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.&lt;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endParaRPr lang="ko-KR" alt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 들어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MMLU(Massive Multitask Language Understanding,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대규모 다중작업 언어 이해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벤치마크에서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GPT-4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그림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2-1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볼 수 있듯이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Telugu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같은 과소대표 언어보다 영어에서 훨씬 더 나은 성능을 보였습니다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OpenAI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2023). 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MMLU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수학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과학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인문학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사회과학 등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57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과목에 걸친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14,000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객관식 문제로 구성된 벤치마크로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언어 모델의 다양한 분야에 대한 지식과 이해도를 평가하는 데 사용</a:t>
            </a:r>
          </a:p>
          <a:p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과소대표성은 이러한 성능 저하의 큰 이유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GPT-4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MMLU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벤치마크에서 가장 낮은 성능을 보인 세 언어인 텔루구어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마라티어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펀자브어는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 Crawl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가장 과소대표된 언어들 중에 속합니다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과소대표성만이 유일한 이유는 아닙니다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언어의 구조와 그 언어가 담고 있는 문화적 특성도 모델이 해당 언어를 학습하는 것을 더 어렵게 만들 수 있습니다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510A7-29FA-4CF3-BA93-6E03929ACEA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0153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베트남어와 같은 일부 언어는 두 화자 간의 관계를 나타내는 대명사를 사용합니다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영어로 번역할 때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대명사들은 모두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'I'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'you'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번역되어 관계 정보가 손실됩니다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altLang="ko-K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510A7-29FA-4CF3-BA93-6E03929ACEA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791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56B99-B464-4BEB-84B8-F30C77A809DB}" type="datetimeFigureOut">
              <a:rPr lang="ko-KR" altLang="en-US" smtClean="0"/>
              <a:t>2025-01-09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10623-A8AE-4730-912E-CAE2BD0E9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911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56B99-B464-4BEB-84B8-F30C77A809DB}" type="datetimeFigureOut">
              <a:rPr lang="ko-KR" altLang="en-US" smtClean="0"/>
              <a:t>2025-01-09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10623-A8AE-4730-912E-CAE2BD0E9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921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56B99-B464-4BEB-84B8-F30C77A809DB}" type="datetimeFigureOut">
              <a:rPr lang="ko-KR" altLang="en-US" smtClean="0"/>
              <a:t>2025-01-09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10623-A8AE-4730-912E-CAE2BD0E9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461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defRPr>
            </a:lvl1pPr>
            <a:lvl2pPr>
              <a:defRPr sz="180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defRPr>
            </a:lvl2pPr>
            <a:lvl3pPr>
              <a:defRPr sz="160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defRPr>
            </a:lvl3pPr>
            <a:lvl4pPr>
              <a:defRPr sz="140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defRPr>
            </a:lvl4pPr>
            <a:lvl5pPr>
              <a:defRPr sz="140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defRPr>
            </a:lvl5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56B99-B464-4BEB-84B8-F30C77A809DB}" type="datetimeFigureOut">
              <a:rPr lang="ko-KR" altLang="en-US" smtClean="0"/>
              <a:t>2025-01-09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10623-A8AE-4730-912E-CAE2BD0E9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582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56B99-B464-4BEB-84B8-F30C77A809DB}" type="datetimeFigureOut">
              <a:rPr lang="ko-KR" altLang="en-US" smtClean="0"/>
              <a:t>2025-01-09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10623-A8AE-4730-912E-CAE2BD0E9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496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56B99-B464-4BEB-84B8-F30C77A809DB}" type="datetimeFigureOut">
              <a:rPr lang="ko-KR" altLang="en-US" smtClean="0"/>
              <a:t>2025-01-09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10623-A8AE-4730-912E-CAE2BD0E9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469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56B99-B464-4BEB-84B8-F30C77A809DB}" type="datetimeFigureOut">
              <a:rPr lang="ko-KR" altLang="en-US" smtClean="0"/>
              <a:t>2025-01-09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10623-A8AE-4730-912E-CAE2BD0E9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018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56B99-B464-4BEB-84B8-F30C77A809DB}" type="datetimeFigureOut">
              <a:rPr lang="ko-KR" altLang="en-US" smtClean="0"/>
              <a:t>2025-01-09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10623-A8AE-4730-912E-CAE2BD0E9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525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56B99-B464-4BEB-84B8-F30C77A809DB}" type="datetimeFigureOut">
              <a:rPr lang="ko-KR" altLang="en-US" smtClean="0"/>
              <a:t>2025-01-09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10623-A8AE-4730-912E-CAE2BD0E9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799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56B99-B464-4BEB-84B8-F30C77A809DB}" type="datetimeFigureOut">
              <a:rPr lang="ko-KR" altLang="en-US" smtClean="0"/>
              <a:t>2025-01-09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10623-A8AE-4730-912E-CAE2BD0E9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794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56B99-B464-4BEB-84B8-F30C77A809DB}" type="datetimeFigureOut">
              <a:rPr lang="ko-KR" altLang="en-US" smtClean="0"/>
              <a:t>2025-01-09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10623-A8AE-4730-912E-CAE2BD0E9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580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68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71600"/>
            <a:ext cx="10515600" cy="4805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56B99-B464-4BEB-84B8-F30C77A809DB}" type="datetimeFigureOut">
              <a:rPr lang="ko-KR" altLang="en-US" smtClean="0"/>
              <a:t>2025-01-09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10623-A8AE-4730-912E-CAE2BD0E9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58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Pretendard Variable Medium" panose="02000003000000020004" pitchFamily="2" charset="-127"/>
          <a:ea typeface="Pretendard Variable Medium" panose="02000003000000020004" pitchFamily="2" charset="-127"/>
          <a:cs typeface="Pretendard Variable Medium" panose="02000003000000020004" pitchFamily="2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rojecteuler.net/archive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53858"/>
            <a:ext cx="9144000" cy="879432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Understanding Foundation Models</a:t>
            </a:r>
            <a:endParaRPr lang="ko-KR" altLang="en-US" dirty="0"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75653"/>
            <a:ext cx="9144000" cy="1505238"/>
          </a:xfrm>
        </p:spPr>
        <p:txBody>
          <a:bodyPr/>
          <a:lstStyle/>
          <a:p>
            <a:r>
              <a:rPr lang="en-US" altLang="ko-KR" dirty="0" smtClean="0"/>
              <a:t>AI Engineering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686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Common</a:t>
            </a:r>
            <a:r>
              <a:rPr lang="en-US" altLang="ko-KR" b="1" dirty="0" smtClean="0"/>
              <a:t> </a:t>
            </a:r>
            <a:r>
              <a:rPr lang="en-US" altLang="ko-KR" b="1" dirty="0"/>
              <a:t>Crawl </a:t>
            </a:r>
            <a:r>
              <a:rPr lang="ko-KR" altLang="en-US" b="1" dirty="0" smtClean="0"/>
              <a:t>데이터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Common Crawl </a:t>
            </a:r>
            <a:r>
              <a:rPr lang="ko-KR" altLang="en-US" b="1" dirty="0"/>
              <a:t>데이터셋에서 가장 일반적인 언어</a:t>
            </a:r>
            <a:r>
              <a:rPr lang="en-US" altLang="ko-KR" b="1" dirty="0"/>
              <a:t>. LLM </a:t>
            </a:r>
            <a:r>
              <a:rPr lang="ko-KR" altLang="en-US" b="1" dirty="0"/>
              <a:t>훈련에 널리 사용됨</a:t>
            </a:r>
            <a:endParaRPr lang="ko-KR" altLang="en-US" dirty="0"/>
          </a:p>
          <a:p>
            <a:r>
              <a:rPr lang="ko-KR" altLang="en-US" dirty="0"/>
              <a:t>많은 사용자를 보유한 다른 언어들도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Common </a:t>
            </a:r>
            <a:r>
              <a:rPr lang="en-US" altLang="ko-KR" dirty="0"/>
              <a:t>Crawl</a:t>
            </a:r>
            <a:r>
              <a:rPr lang="ko-KR" altLang="en-US" dirty="0"/>
              <a:t>에서는 심각하게 </a:t>
            </a:r>
            <a:r>
              <a:rPr lang="ko-KR" altLang="en-US" dirty="0" smtClean="0"/>
              <a:t>과소대표</a:t>
            </a:r>
            <a:endParaRPr lang="en-US" altLang="ko-KR" dirty="0"/>
          </a:p>
          <a:p>
            <a:r>
              <a:rPr lang="ko-KR" altLang="en-US" dirty="0" smtClean="0"/>
              <a:t>이상적으로는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세계 </a:t>
            </a:r>
            <a:r>
              <a:rPr lang="ko-KR" altLang="en-US" dirty="0"/>
              <a:t>인구 대비 </a:t>
            </a:r>
            <a:r>
              <a:rPr lang="en-US" altLang="ko-KR" dirty="0"/>
              <a:t>Common Crawl </a:t>
            </a:r>
            <a:r>
              <a:rPr lang="ko-KR" altLang="en-US" dirty="0"/>
              <a:t>대표성의 비율이 </a:t>
            </a:r>
            <a:r>
              <a:rPr lang="en-US" altLang="ko-KR" dirty="0"/>
              <a:t>1</a:t>
            </a:r>
          </a:p>
          <a:p>
            <a:endParaRPr lang="ko-KR" altLang="en-US" dirty="0"/>
          </a:p>
          <a:p>
            <a:endParaRPr lang="en-US" altLang="ko-K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305" y="3060046"/>
            <a:ext cx="6954220" cy="3400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496" y="3101262"/>
            <a:ext cx="3076074" cy="335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75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991" y="1288491"/>
            <a:ext cx="10708017" cy="49715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hlinkClick r:id="rId4"/>
              </a:rPr>
              <a:t>오일러의 수학문제 샘플</a:t>
            </a:r>
            <a:endParaRPr lang="ko-KR" altLang="en-US" dirty="0">
              <a:hlinkClick r:id="rId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10062" y="5053262"/>
            <a:ext cx="770021" cy="4812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50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" y="76999"/>
            <a:ext cx="7954837" cy="67810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9588" y="2662990"/>
            <a:ext cx="4059061" cy="198504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90863" y="5454316"/>
            <a:ext cx="609600" cy="56147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7929588" y="2906024"/>
            <a:ext cx="609600" cy="132909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11181349" y="2906023"/>
            <a:ext cx="609600" cy="132909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24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LLM</a:t>
            </a:r>
            <a:r>
              <a:rPr lang="ko-KR" altLang="en-US" dirty="0"/>
              <a:t>이 일반적으로 번역을 잘한다는 점을 고려할 때</a:t>
            </a:r>
            <a:r>
              <a:rPr lang="en-US" altLang="ko-KR" dirty="0"/>
              <a:t>, </a:t>
            </a:r>
            <a:r>
              <a:rPr lang="ko-KR" altLang="en-US" dirty="0"/>
              <a:t>다른 언어의 모든 질의를 영어로 번역하고</a:t>
            </a:r>
            <a:r>
              <a:rPr lang="en-US" altLang="ko-KR" dirty="0"/>
              <a:t>, </a:t>
            </a:r>
            <a:r>
              <a:rPr lang="ko-KR" altLang="en-US" dirty="0"/>
              <a:t>응답을 받은 후 다시 원래 언어로 번역하면 되지 </a:t>
            </a:r>
            <a:r>
              <a:rPr lang="ko-KR" altLang="en-US" dirty="0" smtClean="0"/>
              <a:t>않을까</a:t>
            </a:r>
            <a:r>
              <a:rPr lang="en-US" altLang="ko-KR" dirty="0" smtClean="0"/>
              <a:t>?</a:t>
            </a:r>
            <a:br>
              <a:rPr lang="en-US" altLang="ko-KR" dirty="0" smtClean="0"/>
            </a:br>
            <a:endParaRPr lang="en-US" altLang="ko-KR" dirty="0" smtClean="0"/>
          </a:p>
          <a:p>
            <a:pPr lvl="1"/>
            <a:r>
              <a:rPr lang="ko-KR" alt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과소대표된 언어를 번역할 수 있을 만큼 충분히 이해하는 모델이 필요</a:t>
            </a:r>
            <a:endParaRPr lang="en-US" altLang="ko-KR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ko-KR" altLang="en-US" dirty="0"/>
              <a:t>번역 과정에서 정보가 </a:t>
            </a:r>
            <a:r>
              <a:rPr lang="ko-KR" altLang="en-US" dirty="0" smtClean="0"/>
              <a:t>손실</a:t>
            </a:r>
            <a:endParaRPr lang="ko-KR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688621"/>
            <a:ext cx="2272911" cy="68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42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0475" y="614362"/>
            <a:ext cx="5238750" cy="53244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688621"/>
            <a:ext cx="2272911" cy="68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19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비영어권 언어에서 더 느리고 </a:t>
            </a:r>
            <a:r>
              <a:rPr lang="ko-KR" altLang="en-US" dirty="0" smtClean="0"/>
              <a:t>고비용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lvl="1"/>
            <a:r>
              <a:rPr lang="ko-KR" altLang="en-US" dirty="0" smtClean="0"/>
              <a:t>모델의 </a:t>
            </a:r>
            <a:r>
              <a:rPr lang="ko-KR" altLang="en-US" dirty="0"/>
              <a:t>추론 지연 시간과 비용은 입력과 응답의 토큰 수에 </a:t>
            </a:r>
            <a:r>
              <a:rPr lang="ko-KR" altLang="en-US" dirty="0" smtClean="0"/>
              <a:t>비례</a:t>
            </a:r>
            <a:endParaRPr lang="en-US" altLang="ko-KR" dirty="0" smtClean="0"/>
          </a:p>
          <a:p>
            <a:pPr lvl="1"/>
            <a:r>
              <a:rPr lang="ko-KR" altLang="en-US" dirty="0"/>
              <a:t>영어의 중간 토큰 길이는 </a:t>
            </a:r>
            <a:r>
              <a:rPr lang="en-US" altLang="ko-KR" dirty="0"/>
              <a:t>7</a:t>
            </a:r>
            <a:r>
              <a:rPr lang="ko-KR" altLang="en-US" dirty="0"/>
              <a:t>이지만</a:t>
            </a:r>
            <a:r>
              <a:rPr lang="en-US" altLang="ko-KR" dirty="0"/>
              <a:t>, </a:t>
            </a:r>
            <a:r>
              <a:rPr lang="ko-KR" altLang="en-US" dirty="0"/>
              <a:t>힌디어는 </a:t>
            </a:r>
            <a:r>
              <a:rPr lang="en-US" altLang="ko-KR" dirty="0"/>
              <a:t>32, </a:t>
            </a:r>
            <a:r>
              <a:rPr lang="ko-KR" altLang="en-US" dirty="0"/>
              <a:t>버마어는 무려 </a:t>
            </a:r>
            <a:r>
              <a:rPr lang="en-US" altLang="ko-KR" dirty="0"/>
              <a:t>72</a:t>
            </a:r>
          </a:p>
          <a:p>
            <a:pPr lvl="1"/>
            <a:endParaRPr lang="ko-KR" altLang="en-US" dirty="0"/>
          </a:p>
          <a:p>
            <a:endParaRPr lang="ko-KR" altLang="en-US" dirty="0"/>
          </a:p>
          <a:p>
            <a:r>
              <a:rPr lang="ko-KR" altLang="en-US" dirty="0" smtClean="0"/>
              <a:t>많은 </a:t>
            </a:r>
            <a:r>
              <a:rPr lang="ko-KR" altLang="en-US" dirty="0"/>
              <a:t>모델들이 비영어권 언어에 초점을 맞추도록 </a:t>
            </a:r>
            <a:r>
              <a:rPr lang="ko-KR" altLang="en-US" dirty="0" smtClean="0"/>
              <a:t>훈련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 smtClean="0"/>
          </a:p>
          <a:p>
            <a:pPr lvl="1"/>
            <a:r>
              <a:rPr lang="ko-KR" altLang="en-US" dirty="0" smtClean="0"/>
              <a:t>영어 </a:t>
            </a:r>
            <a:r>
              <a:rPr lang="ko-KR" altLang="en-US" dirty="0"/>
              <a:t>외에 가장 활발한 활동을 보이는 언어는 단연 중국어로</a:t>
            </a:r>
            <a:r>
              <a:rPr lang="en-US" altLang="ko-KR" dirty="0"/>
              <a:t>, </a:t>
            </a:r>
            <a:r>
              <a:rPr lang="en-US" altLang="ko-KR" dirty="0" err="1"/>
              <a:t>ChatGLM</a:t>
            </a:r>
            <a:r>
              <a:rPr lang="en-US" altLang="ko-KR" dirty="0"/>
              <a:t>, YAYI, Llama-Chinese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프랑스어</a:t>
            </a:r>
            <a:r>
              <a:rPr lang="en-US" altLang="ko-KR" dirty="0"/>
              <a:t>(</a:t>
            </a:r>
            <a:r>
              <a:rPr lang="en-US" altLang="ko-KR" dirty="0" err="1"/>
              <a:t>CroissantLLM</a:t>
            </a:r>
            <a:r>
              <a:rPr lang="en-US" altLang="ko-KR" dirty="0"/>
              <a:t>), </a:t>
            </a:r>
            <a:r>
              <a:rPr lang="ko-KR" altLang="en-US" dirty="0"/>
              <a:t>베트남어</a:t>
            </a:r>
            <a:r>
              <a:rPr lang="en-US" altLang="ko-KR" dirty="0"/>
              <a:t>(</a:t>
            </a:r>
            <a:r>
              <a:rPr lang="en-US" altLang="ko-KR" dirty="0" err="1"/>
              <a:t>PhoGPT</a:t>
            </a:r>
            <a:r>
              <a:rPr lang="en-US" altLang="ko-KR" dirty="0"/>
              <a:t>), </a:t>
            </a:r>
            <a:r>
              <a:rPr lang="ko-KR" altLang="en-US" dirty="0"/>
              <a:t>아랍어</a:t>
            </a:r>
            <a:r>
              <a:rPr lang="en-US" altLang="ko-KR" dirty="0"/>
              <a:t>(</a:t>
            </a:r>
            <a:r>
              <a:rPr lang="en-US" altLang="ko-KR" dirty="0" err="1"/>
              <a:t>Jais</a:t>
            </a:r>
            <a:r>
              <a:rPr lang="en-US" altLang="ko-KR" dirty="0"/>
              <a:t>) </a:t>
            </a:r>
            <a:r>
              <a:rPr lang="ko-KR" altLang="en-US" dirty="0"/>
              <a:t>등 더 많은 언어에서도 모델이 개발</a:t>
            </a:r>
          </a:p>
          <a:p>
            <a:endParaRPr lang="ko-KR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688621"/>
            <a:ext cx="2272911" cy="68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05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1178" y="874955"/>
            <a:ext cx="7649643" cy="49155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688621"/>
            <a:ext cx="2272911" cy="68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14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다양한 이미지 데이터셋에서 </a:t>
            </a:r>
            <a:r>
              <a:rPr lang="en-US" altLang="ko-KR" dirty="0" smtClean="0"/>
              <a:t>Open Clip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Clip</a:t>
            </a:r>
            <a:r>
              <a:rPr lang="ko-KR" altLang="en-US" dirty="0" smtClean="0"/>
              <a:t>의 성능비교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0789" y="1978859"/>
            <a:ext cx="7407311" cy="42955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688621"/>
            <a:ext cx="2272911" cy="68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77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일반 목적의 기반 모델들이 다양한 도메인에 대한 일상적인 질문에 답할 수 있지만</a:t>
            </a:r>
            <a:r>
              <a:rPr lang="en-US" altLang="ko-KR" dirty="0"/>
              <a:t>,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도메인 </a:t>
            </a:r>
            <a:r>
              <a:rPr lang="ko-KR" altLang="en-US" dirty="0"/>
              <a:t>특화 작업에서 높은 성능을 보일 가능성은 </a:t>
            </a:r>
            <a:r>
              <a:rPr lang="ko-KR" altLang="en-US" dirty="0" smtClean="0"/>
              <a:t>낮음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예시</a:t>
            </a:r>
            <a:r>
              <a:rPr lang="en-US" altLang="ko-KR" dirty="0"/>
              <a:t>]</a:t>
            </a:r>
            <a:r>
              <a:rPr lang="en-US" altLang="ko-KR" dirty="0" smtClean="0"/>
              <a:t> </a:t>
            </a:r>
            <a:r>
              <a:rPr lang="ko-KR" altLang="en-US" dirty="0" smtClean="0"/>
              <a:t>약물 개발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암 검사 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/>
              <a:t>훈련 데이터가 모델 성능에 미치는 영향을 높은 수준에서 개괄적으로 설명했습니다</a:t>
            </a:r>
            <a:r>
              <a:rPr lang="en-US" altLang="ko-KR" dirty="0"/>
              <a:t>.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다음으로</a:t>
            </a:r>
            <a:r>
              <a:rPr lang="en-US" altLang="ko-KR" dirty="0"/>
              <a:t>, </a:t>
            </a:r>
            <a:r>
              <a:rPr lang="ko-KR" altLang="en-US" dirty="0"/>
              <a:t>모델 설계가 성능에 미치는 </a:t>
            </a:r>
            <a:r>
              <a:rPr lang="ko-KR" altLang="en-US" dirty="0" smtClean="0"/>
              <a:t>영향을 알아봅시다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688621"/>
            <a:ext cx="2272911" cy="68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58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모델이 어떤 모습이어야 </a:t>
            </a:r>
            <a:r>
              <a:rPr lang="ko-KR" altLang="en-US" dirty="0" smtClean="0"/>
              <a:t>할까</a:t>
            </a:r>
            <a:r>
              <a:rPr lang="en-US" altLang="ko-KR" dirty="0" smtClean="0"/>
              <a:t>?</a:t>
            </a:r>
            <a:br>
              <a:rPr lang="en-US" altLang="ko-KR" dirty="0" smtClean="0"/>
            </a:br>
            <a:endParaRPr lang="en-US" altLang="ko-KR" dirty="0" smtClean="0"/>
          </a:p>
          <a:p>
            <a:pPr lvl="1"/>
            <a:r>
              <a:rPr lang="ko-KR" altLang="en-US" dirty="0"/>
              <a:t>어떤 아키텍처를 따라야 할까</a:t>
            </a:r>
          </a:p>
          <a:p>
            <a:pPr lvl="1"/>
            <a:r>
              <a:rPr lang="ko-KR" altLang="en-US" dirty="0"/>
              <a:t>얼마나 많은 매개변수를 가져야 할까</a:t>
            </a:r>
          </a:p>
          <a:p>
            <a:pPr lvl="1"/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222" y="2202222"/>
            <a:ext cx="4434074" cy="443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25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이번시간에 다룰 주제</a:t>
            </a:r>
            <a:endParaRPr lang="ko-KR" alt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12" y="1841685"/>
            <a:ext cx="1046797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64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49520"/>
            <a:ext cx="12192000" cy="475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7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seq2seq</a:t>
            </a:r>
            <a:r>
              <a:rPr lang="en-US" altLang="ko-KR" dirty="0" smtClean="0"/>
              <a:t>(Sequence-to-Sequence</a:t>
            </a:r>
            <a:r>
              <a:rPr lang="en-US" altLang="ko-KR" dirty="0"/>
              <a:t>) </a:t>
            </a:r>
            <a:r>
              <a:rPr lang="ko-KR" altLang="en-US" dirty="0"/>
              <a:t>아키텍처의 </a:t>
            </a:r>
            <a:r>
              <a:rPr lang="ko-KR" altLang="en-US" dirty="0" smtClean="0"/>
              <a:t>성공</a:t>
            </a:r>
            <a:endParaRPr lang="ko-KR" altLang="en-US" dirty="0"/>
          </a:p>
          <a:p>
            <a:r>
              <a:rPr lang="en-US" altLang="ko-KR" dirty="0" smtClean="0"/>
              <a:t>2016</a:t>
            </a:r>
            <a:r>
              <a:rPr lang="ko-KR" altLang="en-US" dirty="0"/>
              <a:t>년에 </a:t>
            </a:r>
            <a:r>
              <a:rPr lang="en-US" altLang="ko-KR" dirty="0"/>
              <a:t>Google</a:t>
            </a:r>
            <a:r>
              <a:rPr lang="ko-KR" altLang="en-US" dirty="0"/>
              <a:t>은 </a:t>
            </a:r>
            <a:r>
              <a:rPr lang="en-US" altLang="ko-KR" dirty="0" err="1"/>
              <a:t>seq2seq</a:t>
            </a:r>
            <a:r>
              <a:rPr lang="ko-KR" altLang="en-US" dirty="0"/>
              <a:t>를 </a:t>
            </a:r>
            <a:r>
              <a:rPr lang="en-US" altLang="ko-KR" dirty="0"/>
              <a:t>Google </a:t>
            </a:r>
            <a:r>
              <a:rPr lang="ko-KR" altLang="en-US" dirty="0"/>
              <a:t>번역에 통합하여</a:t>
            </a:r>
            <a:r>
              <a:rPr lang="en-US" altLang="ko-KR" dirty="0"/>
              <a:t>,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"</a:t>
            </a:r>
            <a:r>
              <a:rPr lang="ko-KR" altLang="en-US" dirty="0"/>
              <a:t>현재까지 기계 번역 품질에서 가장 큰 개선</a:t>
            </a:r>
            <a:r>
              <a:rPr lang="en-US" altLang="ko-KR" dirty="0"/>
              <a:t>"</a:t>
            </a:r>
            <a:r>
              <a:rPr lang="ko-KR" altLang="en-US" dirty="0"/>
              <a:t>을 가져왔다고 </a:t>
            </a:r>
            <a:r>
              <a:rPr lang="ko-KR" altLang="en-US" dirty="0" smtClean="0"/>
              <a:t>주장</a:t>
            </a:r>
            <a:endParaRPr lang="en-US" altLang="ko-KR" dirty="0" smtClean="0"/>
          </a:p>
          <a:p>
            <a:r>
              <a:rPr lang="en-US" altLang="ko-KR" dirty="0"/>
              <a:t>RNN(</a:t>
            </a:r>
            <a:r>
              <a:rPr lang="ko-KR" altLang="en-US" dirty="0"/>
              <a:t>순환 신경망</a:t>
            </a:r>
            <a:r>
              <a:rPr lang="en-US" altLang="ko-KR" dirty="0"/>
              <a:t>)</a:t>
            </a:r>
            <a:r>
              <a:rPr lang="ko-KR" altLang="en-US" dirty="0"/>
              <a:t>을 인코더와 디코더로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/>
              <a:t>인코더는 입력 토큰을 순차적으로 처리하여 입력을 나타내는 최종 숨겨진 상태를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lvl="1"/>
            <a:r>
              <a:rPr lang="ko-KR" altLang="en-US" dirty="0"/>
              <a:t>디코더는 이전에 생성된 토큰뿐만 </a:t>
            </a:r>
            <a:r>
              <a:rPr lang="ko-KR" altLang="en-US" dirty="0" smtClean="0"/>
              <a:t>아니라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입력의 최종 숨겨진 상태를 기반으로 출력을 순차적으로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r>
              <a:rPr lang="ko-KR" altLang="en-US" dirty="0" smtClean="0"/>
              <a:t>번역 및 요약수준으로 한계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속도 느림</a:t>
            </a:r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endParaRPr lang="en-US" altLang="ko-KR" dirty="0" smtClean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132" y="4132711"/>
            <a:ext cx="7068536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30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Transformer </a:t>
            </a:r>
            <a:r>
              <a:rPr lang="ko-KR" altLang="en-US" dirty="0"/>
              <a:t>아키텍처는 어텐션 메커니즘</a:t>
            </a:r>
            <a:r>
              <a:rPr lang="en-US" altLang="ko-KR" dirty="0"/>
              <a:t>(attention mechanism)</a:t>
            </a:r>
            <a:r>
              <a:rPr lang="ko-KR" altLang="en-US" dirty="0"/>
              <a:t>을 </a:t>
            </a:r>
            <a:r>
              <a:rPr lang="ko-KR" altLang="en-US" dirty="0" smtClean="0"/>
              <a:t>통해 </a:t>
            </a:r>
            <a:r>
              <a:rPr lang="ko-KR" altLang="en-US" dirty="0"/>
              <a:t>두 가지 문제를 </a:t>
            </a:r>
            <a:r>
              <a:rPr lang="ko-KR" altLang="en-US" dirty="0" smtClean="0"/>
              <a:t>해결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lvl="1"/>
            <a:r>
              <a:rPr lang="ko-KR" altLang="en-US" dirty="0" smtClean="0"/>
              <a:t>각 </a:t>
            </a:r>
            <a:r>
              <a:rPr lang="ko-KR" altLang="en-US" dirty="0"/>
              <a:t>출력 토큰을 생성할 때 다양한 입력 토큰의 중요도를 모델이 </a:t>
            </a:r>
            <a:r>
              <a:rPr lang="ko-KR" altLang="en-US" dirty="0" smtClean="0"/>
              <a:t>가중화 → 병렬 처리로 빠름</a:t>
            </a:r>
            <a:r>
              <a:rPr lang="en-US" altLang="ko-KR" dirty="0" smtClean="0"/>
              <a:t>	</a:t>
            </a:r>
          </a:p>
          <a:p>
            <a:pPr lvl="1"/>
            <a:r>
              <a:rPr lang="ko-KR" altLang="en-US" dirty="0" smtClean="0"/>
              <a:t>특정 </a:t>
            </a:r>
            <a:r>
              <a:rPr lang="ko-KR" altLang="en-US" dirty="0"/>
              <a:t>페이지를 참조하여 </a:t>
            </a:r>
            <a:r>
              <a:rPr lang="ko-KR" altLang="en-US" dirty="0" smtClean="0"/>
              <a:t>질문에 찾아 답할 수 있음 </a:t>
            </a:r>
            <a:r>
              <a:rPr lang="en-US" altLang="ko-KR" dirty="0" smtClean="0"/>
              <a:t>(Attention)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6250" y="3125487"/>
            <a:ext cx="6480017" cy="314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59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500" y="434298"/>
            <a:ext cx="8863000" cy="571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35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벨류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쿼리는 모두 입력값에 대해 벡터로 연산됨 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쿼리</a:t>
            </a:r>
            <a:r>
              <a:rPr lang="en-US" altLang="ko-KR" dirty="0"/>
              <a:t>, </a:t>
            </a:r>
            <a:r>
              <a:rPr lang="ko-KR" altLang="en-US" dirty="0"/>
              <a:t>키</a:t>
            </a:r>
            <a:r>
              <a:rPr lang="en-US" altLang="ko-KR" dirty="0"/>
              <a:t>, </a:t>
            </a:r>
            <a:r>
              <a:rPr lang="ko-KR" altLang="en-US" dirty="0"/>
              <a:t>값 행렬은 모델의 숨겨진 차원</a:t>
            </a:r>
            <a:r>
              <a:rPr lang="en-US" altLang="ko-KR" dirty="0"/>
              <a:t>(Hidden Dimension)</a:t>
            </a:r>
            <a:r>
              <a:rPr lang="ko-KR" altLang="en-US" dirty="0"/>
              <a:t>에 해당하는 </a:t>
            </a:r>
            <a:r>
              <a:rPr lang="ko-KR" altLang="en-US" dirty="0" smtClean="0"/>
              <a:t>차원 보유</a:t>
            </a:r>
            <a:endParaRPr lang="en-US" altLang="ko-KR" dirty="0" smtClean="0"/>
          </a:p>
          <a:p>
            <a:pPr lvl="1"/>
            <a:r>
              <a:rPr lang="en-US" altLang="ko-KR" dirty="0"/>
              <a:t>Llama </a:t>
            </a:r>
            <a:r>
              <a:rPr lang="en-US" altLang="ko-KR" dirty="0" smtClean="0"/>
              <a:t>2-</a:t>
            </a:r>
            <a:r>
              <a:rPr lang="en-US" altLang="ko-KR" dirty="0" err="1" smtClean="0"/>
              <a:t>7B</a:t>
            </a:r>
            <a:r>
              <a:rPr lang="en-US" altLang="ko-KR" dirty="0" smtClean="0"/>
              <a:t> (</a:t>
            </a:r>
            <a:r>
              <a:rPr lang="en-US" altLang="ko-KR" dirty="0" err="1"/>
              <a:t>Touvron</a:t>
            </a:r>
            <a:r>
              <a:rPr lang="en-US" altLang="ko-KR" dirty="0"/>
              <a:t> et al., 2023)</a:t>
            </a:r>
            <a:r>
              <a:rPr lang="ko-KR" altLang="en-US" dirty="0"/>
              <a:t>의 경우</a:t>
            </a:r>
            <a:r>
              <a:rPr lang="en-US" altLang="ko-KR" dirty="0"/>
              <a:t>, </a:t>
            </a:r>
            <a:r>
              <a:rPr lang="ko-KR" altLang="en-US" dirty="0"/>
              <a:t>모델의 숨겨진 차원 크기는 </a:t>
            </a:r>
            <a:r>
              <a:rPr lang="en-US" altLang="ko-KR" dirty="0"/>
              <a:t>4096</a:t>
            </a:r>
            <a:r>
              <a:rPr lang="ko-KR" altLang="en-US" dirty="0"/>
              <a:t>이며</a:t>
            </a:r>
            <a:r>
              <a:rPr lang="en-US" altLang="ko-KR" dirty="0"/>
              <a:t>,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이는 </a:t>
            </a:r>
            <a:r>
              <a:rPr lang="ko-KR" altLang="en-US" dirty="0"/>
              <a:t>각 </a:t>
            </a:r>
            <a:r>
              <a:rPr lang="ko-KR" altLang="en-US" dirty="0" smtClean="0"/>
              <a:t>행렬이 </a:t>
            </a:r>
            <a:r>
              <a:rPr lang="en-US" altLang="ko-KR" dirty="0" smtClean="0"/>
              <a:t>4096 X 4096 </a:t>
            </a:r>
            <a:r>
              <a:rPr lang="ko-KR" altLang="en-US" dirty="0"/>
              <a:t>크기를 </a:t>
            </a:r>
            <a:r>
              <a:rPr lang="ko-KR" altLang="en-US" dirty="0" smtClean="0"/>
              <a:t>보유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/>
              <a:t>어텐션 메커니즘은 </a:t>
            </a:r>
            <a:r>
              <a:rPr lang="ko-KR" altLang="en-US" dirty="0" smtClean="0"/>
              <a:t>다중 </a:t>
            </a:r>
            <a:r>
              <a:rPr lang="ko-KR" altLang="en-US" dirty="0"/>
              <a:t>헤드</a:t>
            </a:r>
            <a:r>
              <a:rPr lang="en-US" altLang="ko-KR" dirty="0"/>
              <a:t>(Multi-Headed)</a:t>
            </a:r>
            <a:r>
              <a:rPr lang="ko-KR" altLang="en-US" dirty="0"/>
              <a:t>로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pPr lvl="1"/>
            <a:r>
              <a:rPr lang="ko-KR" altLang="en-US" dirty="0"/>
              <a:t>다중 </a:t>
            </a:r>
            <a:r>
              <a:rPr lang="ko-KR" altLang="en-US" dirty="0" smtClean="0"/>
              <a:t>헤드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모델이 이전 토큰의 다양한 그룹에 동시에 어텐션를 기울일 수 </a:t>
            </a:r>
            <a:r>
              <a:rPr lang="ko-KR" altLang="en-US" dirty="0" smtClean="0"/>
              <a:t>있도록</a:t>
            </a:r>
            <a:endParaRPr lang="en-US" altLang="ko-KR" dirty="0"/>
          </a:p>
          <a:p>
            <a:pPr lvl="1"/>
            <a:r>
              <a:rPr lang="ko-KR" altLang="en-US" dirty="0" smtClean="0"/>
              <a:t>쿼리</a:t>
            </a:r>
            <a:r>
              <a:rPr lang="en-US" altLang="ko-KR" dirty="0"/>
              <a:t>(Query), </a:t>
            </a:r>
            <a:r>
              <a:rPr lang="ko-KR" altLang="en-US" dirty="0"/>
              <a:t>키</a:t>
            </a:r>
            <a:r>
              <a:rPr lang="en-US" altLang="ko-KR" dirty="0"/>
              <a:t>(Key), </a:t>
            </a:r>
            <a:r>
              <a:rPr lang="ko-KR" altLang="en-US" dirty="0"/>
              <a:t>값</a:t>
            </a:r>
            <a:r>
              <a:rPr lang="en-US" altLang="ko-KR" dirty="0"/>
              <a:t>(Value) </a:t>
            </a:r>
            <a:r>
              <a:rPr lang="ko-KR" altLang="en-US" dirty="0"/>
              <a:t>벡터가 </a:t>
            </a:r>
            <a:r>
              <a:rPr lang="ko-KR" altLang="en-US" dirty="0" smtClean="0"/>
              <a:t>각 </a:t>
            </a:r>
            <a:r>
              <a:rPr lang="ko-KR" altLang="en-US" dirty="0"/>
              <a:t>어텐션 </a:t>
            </a:r>
            <a:r>
              <a:rPr lang="ko-KR" altLang="en-US" dirty="0" smtClean="0"/>
              <a:t>헤드 크기만</a:t>
            </a:r>
            <a:r>
              <a:rPr lang="ko-KR" altLang="en-US" dirty="0"/>
              <a:t>큼</a:t>
            </a:r>
            <a:r>
              <a:rPr lang="ko-KR" altLang="en-US" dirty="0" smtClean="0"/>
              <a:t>의 </a:t>
            </a:r>
            <a:r>
              <a:rPr lang="ko-KR" altLang="en-US" dirty="0"/>
              <a:t>더 작은 </a:t>
            </a:r>
            <a:r>
              <a:rPr lang="ko-KR" altLang="en-US" dirty="0" smtClean="0"/>
              <a:t>벡터로 분리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Llama </a:t>
            </a:r>
            <a:r>
              <a:rPr lang="en-US" altLang="ko-KR" dirty="0"/>
              <a:t>2-</a:t>
            </a:r>
            <a:r>
              <a:rPr lang="en-US" altLang="ko-KR" dirty="0" err="1"/>
              <a:t>7B</a:t>
            </a:r>
            <a:r>
              <a:rPr lang="ko-KR" altLang="en-US" dirty="0"/>
              <a:t>의 경우</a:t>
            </a:r>
            <a:r>
              <a:rPr lang="en-US" altLang="ko-KR" dirty="0"/>
              <a:t>, 32</a:t>
            </a:r>
            <a:r>
              <a:rPr lang="ko-KR" altLang="en-US" dirty="0"/>
              <a:t>개의 어텐션 헤드를 </a:t>
            </a:r>
            <a:r>
              <a:rPr lang="ko-KR" altLang="en-US" dirty="0" smtClean="0"/>
              <a:t>보유 각 쿼리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키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값이 차원이 </a:t>
            </a:r>
            <a:r>
              <a:rPr lang="en-US" altLang="ko-KR" dirty="0" smtClean="0"/>
              <a:t>128 (</a:t>
            </a:r>
            <a:r>
              <a:rPr lang="en-US" altLang="ko-KR" dirty="0" smtClean="0"/>
              <a:t>4096 / </a:t>
            </a:r>
            <a:r>
              <a:rPr lang="en-US" altLang="ko-KR" dirty="0" smtClean="0"/>
              <a:t>32 = 128)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963" y="1862667"/>
            <a:ext cx="1352739" cy="8764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0931" y="5688695"/>
            <a:ext cx="3458058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4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621397"/>
            <a:ext cx="6716062" cy="534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75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908" y="1903692"/>
            <a:ext cx="9370183" cy="362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54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State Space </a:t>
            </a:r>
            <a:r>
              <a:rPr lang="en-US" altLang="ko-KR" dirty="0" smtClean="0"/>
              <a:t>Models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SSM</a:t>
            </a:r>
          </a:p>
          <a:p>
            <a:pPr lvl="1"/>
            <a:r>
              <a:rPr lang="ko-KR" altLang="en-US" dirty="0" smtClean="0"/>
              <a:t>시스템 상태를 벡타로 표현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시간에 따라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특정 </a:t>
            </a:r>
            <a:r>
              <a:rPr lang="ko-KR" altLang="en-US" dirty="0"/>
              <a:t>규칙</a:t>
            </a:r>
            <a:r>
              <a:rPr lang="en-US" altLang="ko-KR" dirty="0"/>
              <a:t>(</a:t>
            </a:r>
            <a:r>
              <a:rPr lang="ko-KR" altLang="en-US" dirty="0"/>
              <a:t>상태 방정식</a:t>
            </a:r>
            <a:r>
              <a:rPr lang="en-US" altLang="ko-KR" dirty="0"/>
              <a:t>)</a:t>
            </a:r>
            <a:r>
              <a:rPr lang="ko-KR" altLang="en-US" dirty="0"/>
              <a:t>에 의해 </a:t>
            </a:r>
            <a:r>
              <a:rPr lang="ko-KR" altLang="en-US" dirty="0" smtClean="0"/>
              <a:t>변화</a:t>
            </a:r>
            <a:endParaRPr lang="en-US" altLang="ko-KR" dirty="0"/>
          </a:p>
          <a:p>
            <a:r>
              <a:rPr lang="en-US" altLang="ko-KR" dirty="0" smtClean="0"/>
              <a:t>Mamba</a:t>
            </a:r>
          </a:p>
          <a:p>
            <a:pPr lvl="1"/>
            <a:r>
              <a:rPr lang="en-US" altLang="ko-KR" b="0" i="1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SSMs</a:t>
            </a:r>
            <a:r>
              <a:rPr lang="ko-KR" altLang="en-US" b="0" i="1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를 </a:t>
            </a:r>
            <a:r>
              <a:rPr lang="en-US" altLang="ko-KR" b="0" i="1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ko-KR" altLang="en-US" b="0" i="1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억 개의 매개변수로 확장</a:t>
            </a:r>
            <a:endParaRPr lang="en-US" altLang="ko-KR" b="0" i="1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ko-KR" alt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입력에 따라 동적으로 상태 업데이트 규칙 조정</a:t>
            </a:r>
            <a:endParaRPr lang="en-US" altLang="ko-KR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GPU</a:t>
            </a:r>
            <a:r>
              <a:rPr lang="ko-KR" alt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에서 효율적으로 실행되도록 설계</a:t>
            </a:r>
            <a:endParaRPr lang="en-US" altLang="ko-KR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ko-KR" alt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시퀀스 길이에 따라 선형적으로 확장</a:t>
            </a:r>
            <a:endParaRPr lang="en-US" altLang="ko-KR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Jamba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ko-KR" alt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트랜스포머 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Mamba</a:t>
            </a:r>
          </a:p>
          <a:p>
            <a:pPr lvl="1"/>
            <a:r>
              <a:rPr lang="en-US" altLang="ko-KR" dirty="0"/>
              <a:t>Transformer </a:t>
            </a:r>
            <a:r>
              <a:rPr lang="ko-KR" altLang="en-US" dirty="0" smtClean="0"/>
              <a:t>블록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: </a:t>
            </a:r>
            <a:r>
              <a:rPr lang="ko-KR" altLang="en-US" dirty="0"/>
              <a:t>짧은 거리의 의존성을 효과적으로 </a:t>
            </a:r>
            <a:r>
              <a:rPr lang="ko-KR" altLang="en-US" dirty="0" smtClean="0"/>
              <a:t>포착</a:t>
            </a:r>
            <a:endParaRPr lang="en-US" altLang="ko-KR" dirty="0" smtClean="0"/>
          </a:p>
          <a:p>
            <a:pPr lvl="1"/>
            <a:r>
              <a:rPr lang="en-US" altLang="ko-KR" dirty="0"/>
              <a:t>Mamba </a:t>
            </a:r>
            <a:r>
              <a:rPr lang="ko-KR" altLang="en-US" dirty="0"/>
              <a:t>계층</a:t>
            </a:r>
            <a:r>
              <a:rPr lang="en-US" altLang="ko-KR" dirty="0"/>
              <a:t>: </a:t>
            </a:r>
            <a:r>
              <a:rPr lang="ko-KR" altLang="en-US" dirty="0"/>
              <a:t>긴 거리의 의존성을 </a:t>
            </a:r>
            <a:r>
              <a:rPr lang="ko-KR" altLang="en-US" dirty="0" smtClean="0"/>
              <a:t>효율적 처리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표준 </a:t>
            </a:r>
            <a:r>
              <a:rPr lang="en-US" altLang="ko-KR" dirty="0"/>
              <a:t>Transformer</a:t>
            </a:r>
            <a:r>
              <a:rPr lang="ko-KR" altLang="en-US" dirty="0"/>
              <a:t>보다 적은 </a:t>
            </a:r>
            <a:r>
              <a:rPr lang="ko-KR" altLang="en-US" dirty="0" smtClean="0"/>
              <a:t>메모리 사용</a:t>
            </a:r>
            <a:endParaRPr lang="en-US" altLang="ko-KR" dirty="0" smtClean="0"/>
          </a:p>
          <a:p>
            <a:pPr lvl="1"/>
            <a:r>
              <a:rPr lang="ko-KR" altLang="en-US" dirty="0"/>
              <a:t>최대 </a:t>
            </a:r>
            <a:r>
              <a:rPr lang="en-US" altLang="ko-KR" dirty="0" err="1"/>
              <a:t>256K</a:t>
            </a:r>
            <a:r>
              <a:rPr lang="en-US" altLang="ko-KR" dirty="0"/>
              <a:t> </a:t>
            </a:r>
            <a:r>
              <a:rPr lang="ko-KR" altLang="en-US" dirty="0"/>
              <a:t>토큰의 </a:t>
            </a:r>
            <a:r>
              <a:rPr lang="ko-KR" altLang="en-US" dirty="0" smtClean="0"/>
              <a:t>문맥 </a:t>
            </a:r>
            <a:r>
              <a:rPr lang="ko-KR" altLang="en-US" dirty="0"/>
              <a:t>처리</a:t>
            </a:r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en-US" altLang="ko-KR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endParaRPr lang="en-US" altLang="ko-KR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endParaRPr lang="en-US" altLang="ko-KR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endParaRPr lang="en-US" altLang="ko-KR" b="0" i="1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5587" y="0"/>
            <a:ext cx="55965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73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모델의 크기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147733"/>
          </a:xfrm>
        </p:spPr>
        <p:txBody>
          <a:bodyPr>
            <a:normAutofit/>
          </a:bodyPr>
          <a:lstStyle/>
          <a:p>
            <a:r>
              <a:rPr lang="en-US" altLang="ko-KR" dirty="0"/>
              <a:t>Llama-</a:t>
            </a:r>
            <a:r>
              <a:rPr lang="en-US" altLang="ko-KR" dirty="0" err="1"/>
              <a:t>13B</a:t>
            </a:r>
            <a:r>
              <a:rPr lang="ko-KR" altLang="en-US" dirty="0"/>
              <a:t>는 </a:t>
            </a:r>
            <a:r>
              <a:rPr lang="en-US" altLang="ko-KR" dirty="0"/>
              <a:t>Meta</a:t>
            </a:r>
            <a:r>
              <a:rPr lang="ko-KR" altLang="en-US" dirty="0"/>
              <a:t>가 개발한 </a:t>
            </a:r>
            <a:r>
              <a:rPr lang="en-US" altLang="ko-KR" dirty="0"/>
              <a:t>Llama </a:t>
            </a:r>
            <a:r>
              <a:rPr lang="ko-KR" altLang="en-US" dirty="0"/>
              <a:t>모델 계열 중 매개변수가 </a:t>
            </a:r>
            <a:r>
              <a:rPr lang="en-US" altLang="ko-KR" dirty="0"/>
              <a:t>130</a:t>
            </a:r>
            <a:r>
              <a:rPr lang="ko-KR" altLang="en-US" dirty="0"/>
              <a:t>억 개인 </a:t>
            </a:r>
            <a:r>
              <a:rPr lang="ko-KR" altLang="en-US" dirty="0" smtClean="0"/>
              <a:t>버전</a:t>
            </a:r>
            <a:endParaRPr lang="en-US" altLang="ko-KR" dirty="0" smtClean="0"/>
          </a:p>
          <a:p>
            <a:r>
              <a:rPr lang="ko-KR" altLang="en-US" dirty="0"/>
              <a:t>매개변수 수는 이 모델을 훈련하고 실행하는 데 필요한 계산 리소스를 </a:t>
            </a:r>
            <a:r>
              <a:rPr lang="ko-KR" altLang="en-US" dirty="0" smtClean="0"/>
              <a:t>추정하는데 도움</a:t>
            </a:r>
            <a:endParaRPr lang="en-US" altLang="ko-KR" dirty="0" smtClean="0"/>
          </a:p>
          <a:p>
            <a:pPr lvl="1"/>
            <a:r>
              <a:rPr lang="ko-KR" altLang="en-US" dirty="0"/>
              <a:t>매개변수가 </a:t>
            </a:r>
            <a:r>
              <a:rPr lang="en-US" altLang="ko-KR" dirty="0"/>
              <a:t>70</a:t>
            </a:r>
            <a:r>
              <a:rPr lang="ko-KR" altLang="en-US" dirty="0"/>
              <a:t>억 </a:t>
            </a:r>
            <a:r>
              <a:rPr lang="ko-KR" altLang="en-US" dirty="0" smtClean="0"/>
              <a:t>개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7B</a:t>
            </a:r>
            <a:r>
              <a:rPr lang="en-US" altLang="ko-KR" dirty="0" smtClean="0"/>
              <a:t>)</a:t>
            </a:r>
            <a:r>
              <a:rPr lang="ko-KR" altLang="en-US" dirty="0" smtClean="0"/>
              <a:t>인 </a:t>
            </a:r>
            <a:r>
              <a:rPr lang="ko-KR" altLang="en-US" dirty="0"/>
              <a:t>모델에서 각 매개변수가 </a:t>
            </a:r>
            <a:r>
              <a:rPr lang="en-US" altLang="ko-KR" dirty="0"/>
              <a:t>2</a:t>
            </a:r>
            <a:r>
              <a:rPr lang="ko-KR" altLang="en-US" dirty="0"/>
              <a:t>바이트</a:t>
            </a:r>
            <a:r>
              <a:rPr lang="en-US" altLang="ko-KR" dirty="0"/>
              <a:t>(16</a:t>
            </a:r>
            <a:r>
              <a:rPr lang="ko-KR" altLang="en-US" dirty="0"/>
              <a:t>비트</a:t>
            </a:r>
            <a:r>
              <a:rPr lang="en-US" altLang="ko-KR" dirty="0"/>
              <a:t>)</a:t>
            </a:r>
            <a:r>
              <a:rPr lang="ko-KR" altLang="en-US" dirty="0"/>
              <a:t>로 저장된다고 가정하면</a:t>
            </a:r>
            <a:r>
              <a:rPr lang="en-US" altLang="ko-KR" dirty="0"/>
              <a:t>, </a:t>
            </a:r>
            <a:r>
              <a:rPr lang="ko-KR" altLang="en-US" dirty="0" smtClean="0"/>
              <a:t>이 </a:t>
            </a:r>
            <a:r>
              <a:rPr lang="ko-KR" altLang="en-US" dirty="0"/>
              <a:t>모델을 추론에 사용하기 위해 필요한 </a:t>
            </a:r>
            <a:r>
              <a:rPr lang="en-US" altLang="ko-KR" dirty="0"/>
              <a:t>GPU </a:t>
            </a:r>
            <a:r>
              <a:rPr lang="ko-KR" altLang="en-US" dirty="0"/>
              <a:t>메모리는 최소 </a:t>
            </a:r>
            <a:r>
              <a:rPr lang="en-US" altLang="ko-KR" dirty="0"/>
              <a:t>140</a:t>
            </a:r>
            <a:r>
              <a:rPr lang="ko-KR" altLang="en-US" dirty="0"/>
              <a:t>억 바이트</a:t>
            </a:r>
            <a:r>
              <a:rPr lang="en-US" altLang="ko-KR" dirty="0"/>
              <a:t>(14GB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단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모델이 희소</a:t>
            </a:r>
            <a:r>
              <a:rPr lang="en-US" altLang="ko-KR" dirty="0"/>
              <a:t>(sparse)</a:t>
            </a:r>
            <a:r>
              <a:rPr lang="ko-KR" altLang="en-US" dirty="0"/>
              <a:t>한 경우 </a:t>
            </a:r>
            <a:r>
              <a:rPr lang="ko-KR" altLang="en-US" dirty="0" smtClean="0"/>
              <a:t>오해의 소지 </a:t>
            </a:r>
            <a:r>
              <a:rPr lang="en-US" altLang="ko-KR" dirty="0" smtClean="0"/>
              <a:t>(</a:t>
            </a:r>
            <a:r>
              <a:rPr lang="ko-KR" altLang="en-US" dirty="0" smtClean="0"/>
              <a:t>희소 </a:t>
            </a:r>
            <a:r>
              <a:rPr lang="ko-KR" altLang="en-US" dirty="0"/>
              <a:t>모델은 </a:t>
            </a:r>
            <a:r>
              <a:rPr lang="en-US" altLang="ko-KR" dirty="0"/>
              <a:t>0</a:t>
            </a:r>
            <a:r>
              <a:rPr lang="ko-KR" altLang="en-US" dirty="0"/>
              <a:t>값 매개변수의 비율이 </a:t>
            </a:r>
            <a:r>
              <a:rPr lang="ko-KR" altLang="en-US" dirty="0" smtClean="0"/>
              <a:t>높음</a:t>
            </a:r>
            <a:r>
              <a:rPr lang="en-US" altLang="ko-KR" dirty="0" smtClean="0"/>
              <a:t>. </a:t>
            </a:r>
            <a:r>
              <a:rPr lang="en-US" altLang="ko-KR" dirty="0"/>
              <a:t>70</a:t>
            </a:r>
            <a:r>
              <a:rPr lang="ko-KR" altLang="en-US" dirty="0"/>
              <a:t>억 매개변수 모델이 </a:t>
            </a:r>
            <a:r>
              <a:rPr lang="en-US" altLang="ko-KR" dirty="0"/>
              <a:t>90% </a:t>
            </a:r>
            <a:r>
              <a:rPr lang="ko-KR" altLang="en-US" dirty="0"/>
              <a:t>희소하다면</a:t>
            </a:r>
            <a:r>
              <a:rPr lang="en-US" altLang="ko-KR" dirty="0"/>
              <a:t>, </a:t>
            </a:r>
            <a:r>
              <a:rPr lang="ko-KR" altLang="en-US" dirty="0"/>
              <a:t>실제로는 </a:t>
            </a:r>
            <a:r>
              <a:rPr lang="en-US" altLang="ko-KR" dirty="0"/>
              <a:t>7</a:t>
            </a:r>
            <a:r>
              <a:rPr lang="ko-KR" altLang="en-US" dirty="0"/>
              <a:t>억 개의 비</a:t>
            </a:r>
            <a:r>
              <a:rPr lang="en-US" altLang="ko-KR" dirty="0"/>
              <a:t>-</a:t>
            </a:r>
            <a:r>
              <a:rPr lang="ko-KR" altLang="en-US" dirty="0"/>
              <a:t>제로</a:t>
            </a:r>
            <a:r>
              <a:rPr lang="en-US" altLang="ko-KR" dirty="0"/>
              <a:t>(non-zero) </a:t>
            </a:r>
            <a:r>
              <a:rPr lang="ko-KR" altLang="en-US" dirty="0" smtClean="0"/>
              <a:t>매개변수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/>
              <a:t>Mixtral</a:t>
            </a:r>
            <a:r>
              <a:rPr lang="en-US" altLang="ko-KR" dirty="0"/>
              <a:t> </a:t>
            </a:r>
            <a:r>
              <a:rPr lang="en-US" altLang="ko-KR" dirty="0" err="1"/>
              <a:t>8×7B</a:t>
            </a:r>
            <a:r>
              <a:rPr lang="ko-KR" altLang="en-US" dirty="0"/>
              <a:t>는 </a:t>
            </a:r>
            <a:r>
              <a:rPr lang="en-US" altLang="ko-KR" dirty="0"/>
              <a:t>8</a:t>
            </a:r>
            <a:r>
              <a:rPr lang="ko-KR" altLang="en-US" dirty="0"/>
              <a:t>명의 전문가로 이루어진 혼합 모델이며</a:t>
            </a:r>
            <a:r>
              <a:rPr lang="en-US" altLang="ko-KR" dirty="0"/>
              <a:t>, </a:t>
            </a:r>
            <a:r>
              <a:rPr lang="ko-KR" altLang="en-US" dirty="0"/>
              <a:t>각 전문가가 </a:t>
            </a:r>
            <a:r>
              <a:rPr lang="en-US" altLang="ko-KR" dirty="0"/>
              <a:t>70</a:t>
            </a:r>
            <a:r>
              <a:rPr lang="ko-KR" altLang="en-US" dirty="0"/>
              <a:t>억 </a:t>
            </a:r>
            <a:r>
              <a:rPr lang="ko-KR" altLang="en-US" dirty="0" smtClean="0"/>
              <a:t>매개변수</a:t>
            </a:r>
            <a:r>
              <a:rPr lang="en-US" altLang="ko-KR" dirty="0"/>
              <a:t> </a:t>
            </a:r>
            <a:r>
              <a:rPr lang="ko-KR" altLang="en-US" dirty="0" smtClean="0"/>
              <a:t>보유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8</a:t>
            </a:r>
            <a:r>
              <a:rPr lang="ko-KR" altLang="en-US" dirty="0" smtClean="0"/>
              <a:t> </a:t>
            </a:r>
            <a:r>
              <a:rPr lang="en-US" altLang="ko-KR" dirty="0" smtClean="0"/>
              <a:t>x 70</a:t>
            </a:r>
            <a:r>
              <a:rPr lang="ko-KR" altLang="en-US" dirty="0" smtClean="0"/>
              <a:t>억 </a:t>
            </a:r>
            <a:r>
              <a:rPr lang="en-US" altLang="ko-KR" dirty="0"/>
              <a:t>= 560</a:t>
            </a:r>
            <a:r>
              <a:rPr lang="ko-KR" altLang="en-US" dirty="0" smtClean="0"/>
              <a:t>억</a:t>
            </a:r>
            <a:r>
              <a:rPr lang="en-US" altLang="ko-KR" dirty="0" smtClean="0"/>
              <a:t> </a:t>
            </a:r>
            <a:r>
              <a:rPr lang="ko-KR" altLang="en-US" dirty="0"/>
              <a:t>매개변수를 </a:t>
            </a:r>
            <a:r>
              <a:rPr lang="ko-KR" altLang="en-US" dirty="0" smtClean="0"/>
              <a:t>가져야 하나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매개변수 공유로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실제로는 </a:t>
            </a:r>
            <a:r>
              <a:rPr lang="en-US" altLang="ko-KR" dirty="0"/>
              <a:t>467</a:t>
            </a:r>
            <a:r>
              <a:rPr lang="ko-KR" altLang="en-US" dirty="0"/>
              <a:t>억 개의 매개변수만 </a:t>
            </a:r>
            <a:r>
              <a:rPr lang="ko-KR" altLang="en-US" dirty="0" smtClean="0"/>
              <a:t>가지고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각 토큰에서 두 전문가만 활성화 되기에 실 사용시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129</a:t>
            </a:r>
            <a:r>
              <a:rPr lang="ko-KR" altLang="en-US" dirty="0" smtClean="0"/>
              <a:t>억개의 매개변수만 활성화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→ 비용과 속도 </a:t>
            </a:r>
            <a:r>
              <a:rPr lang="en-US" altLang="ko-KR" dirty="0" smtClean="0"/>
              <a:t>129</a:t>
            </a:r>
            <a:r>
              <a:rPr lang="ko-KR" altLang="en-US" dirty="0" smtClean="0"/>
              <a:t>억개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약 </a:t>
            </a:r>
            <a:r>
              <a:rPr lang="en-US" altLang="ko-KR" dirty="0" err="1" smtClean="0"/>
              <a:t>13b</a:t>
            </a:r>
            <a:r>
              <a:rPr lang="en-US" altLang="ko-KR" dirty="0" smtClean="0"/>
              <a:t>)</a:t>
            </a:r>
            <a:r>
              <a:rPr lang="ko-KR" altLang="en-US" dirty="0" smtClean="0"/>
              <a:t>모델과 동일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즉 </a:t>
            </a:r>
            <a:r>
              <a:rPr lang="en-US" altLang="ko-KR" dirty="0" smtClean="0"/>
              <a:t>RTX 3090</a:t>
            </a:r>
            <a:r>
              <a:rPr lang="ko-KR" altLang="en-US" dirty="0" smtClean="0"/>
              <a:t>에서도 돌아감</a:t>
            </a:r>
            <a:endParaRPr lang="en-US" altLang="ko-KR" dirty="0" smtClean="0"/>
          </a:p>
          <a:p>
            <a:r>
              <a:rPr lang="ko-KR" altLang="en-US" dirty="0" smtClean="0"/>
              <a:t>큰 모델이 충분한 데이터 사용하지 않고 학습된다면 작은 모델보다도 성능 저하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Llama3-8B</a:t>
            </a:r>
            <a:r>
              <a:rPr lang="ko-KR" altLang="en-US" dirty="0" smtClean="0"/>
              <a:t>가 </a:t>
            </a:r>
            <a:r>
              <a:rPr lang="en-US" altLang="ko-KR" dirty="0" err="1" smtClean="0"/>
              <a:t>Llama2-70b</a:t>
            </a:r>
            <a:r>
              <a:rPr lang="en-US" altLang="ko-KR" dirty="0" smtClean="0"/>
              <a:t> </a:t>
            </a:r>
            <a:r>
              <a:rPr lang="ko-KR" altLang="en-US" dirty="0" smtClean="0"/>
              <a:t>보다 우수한 성능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각 훈련 시킨 데이터셋의 량은</a:t>
            </a:r>
            <a:r>
              <a:rPr lang="en-US" altLang="ko-KR" dirty="0" smtClean="0"/>
              <a:t>…</a:t>
            </a:r>
          </a:p>
          <a:p>
            <a:pPr lvl="2"/>
            <a:r>
              <a:rPr lang="en-US" altLang="ko-KR" dirty="0" smtClean="0"/>
              <a:t>Llama </a:t>
            </a:r>
            <a:r>
              <a:rPr lang="en-US" altLang="ko-KR" dirty="0"/>
              <a:t>1: 1.4</a:t>
            </a:r>
            <a:r>
              <a:rPr lang="ko-KR" altLang="en-US" dirty="0"/>
              <a:t>조</a:t>
            </a:r>
            <a:r>
              <a:rPr lang="en-US" altLang="ko-KR" dirty="0"/>
              <a:t>(1.4 trillion) </a:t>
            </a:r>
            <a:r>
              <a:rPr lang="ko-KR" altLang="en-US" dirty="0"/>
              <a:t>토큰</a:t>
            </a:r>
          </a:p>
          <a:p>
            <a:pPr lvl="2"/>
            <a:r>
              <a:rPr lang="en-US" altLang="ko-KR" dirty="0" smtClean="0"/>
              <a:t>Llama </a:t>
            </a:r>
            <a:r>
              <a:rPr lang="en-US" altLang="ko-KR" dirty="0"/>
              <a:t>2: 2</a:t>
            </a:r>
            <a:r>
              <a:rPr lang="ko-KR" altLang="en-US" dirty="0"/>
              <a:t>조</a:t>
            </a:r>
            <a:r>
              <a:rPr lang="en-US" altLang="ko-KR" dirty="0"/>
              <a:t>(2 trillion) </a:t>
            </a:r>
            <a:r>
              <a:rPr lang="ko-KR" altLang="en-US" dirty="0"/>
              <a:t>토큰</a:t>
            </a:r>
          </a:p>
          <a:p>
            <a:pPr lvl="2"/>
            <a:r>
              <a:rPr lang="en-US" altLang="ko-KR" dirty="0" smtClean="0"/>
              <a:t>Llama 3: 15</a:t>
            </a:r>
            <a:r>
              <a:rPr lang="ko-KR" altLang="en-US" dirty="0" smtClean="0"/>
              <a:t>조</a:t>
            </a:r>
            <a:r>
              <a:rPr lang="en-US" altLang="ko-KR" dirty="0" smtClean="0"/>
              <a:t>(15 trillion) </a:t>
            </a:r>
            <a:r>
              <a:rPr lang="ko-KR" altLang="en-US" dirty="0" smtClean="0"/>
              <a:t>토큰</a:t>
            </a:r>
            <a:endParaRPr lang="en-US" altLang="ko-KR" dirty="0" smtClean="0"/>
          </a:p>
          <a:p>
            <a:r>
              <a:rPr lang="ko-KR" altLang="en-US" dirty="0" smtClean="0"/>
              <a:t>많은 데이터로 학습시켰다고 무조건 좋은 건 아님 → 양질의 데이터인가</a:t>
            </a:r>
          </a:p>
          <a:p>
            <a:pPr lvl="2"/>
            <a:endParaRPr lang="ko-KR" altLang="en-US" dirty="0" smtClean="0"/>
          </a:p>
          <a:p>
            <a:pPr lvl="1"/>
            <a:endParaRPr lang="ko-KR" altLang="en-US" dirty="0"/>
          </a:p>
          <a:p>
            <a:pPr lvl="1"/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18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7041"/>
            <a:ext cx="6163535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27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1358" y="3109329"/>
            <a:ext cx="1291799" cy="13919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9600" dirty="0" smtClean="0"/>
              <a:t>?</a:t>
            </a:r>
            <a:endParaRPr lang="ko-KR" altLang="en-US" sz="9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987" y="2129290"/>
            <a:ext cx="324802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45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FLOPs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표준화된 모델의 계산 요구량 단위는 </a:t>
            </a:r>
            <a:r>
              <a:rPr lang="en-US" altLang="ko-KR" dirty="0"/>
              <a:t>FLOP (Floating Point Operation)`</a:t>
            </a:r>
          </a:p>
          <a:p>
            <a:r>
              <a:rPr lang="en-US" altLang="ko-KR" dirty="0" err="1"/>
              <a:t>PaLM</a:t>
            </a:r>
            <a:r>
              <a:rPr lang="en-US" altLang="ko-KR" dirty="0"/>
              <a:t>-2 </a:t>
            </a:r>
            <a:r>
              <a:rPr lang="ko-KR" altLang="en-US" dirty="0"/>
              <a:t>모델은 </a:t>
            </a:r>
            <a:r>
              <a:rPr lang="en-US" altLang="ko-KR" dirty="0" smtClean="0"/>
              <a:t>10</a:t>
            </a:r>
            <a:r>
              <a:rPr lang="en-US" altLang="ko-KR" baseline="30000" dirty="0" smtClean="0"/>
              <a:t>22</a:t>
            </a:r>
            <a:r>
              <a:rPr lang="en-US" altLang="ko-KR" dirty="0" smtClean="0"/>
              <a:t> </a:t>
            </a:r>
            <a:r>
              <a:rPr lang="en-US" altLang="ko-KR" dirty="0"/>
              <a:t>FLOPs</a:t>
            </a:r>
            <a:r>
              <a:rPr lang="ko-KR" altLang="en-US" dirty="0" smtClean="0"/>
              <a:t>로</a:t>
            </a:r>
            <a:r>
              <a:rPr lang="en-US" altLang="ko-KR" dirty="0" smtClean="0"/>
              <a:t>, GPT-3-175B</a:t>
            </a:r>
            <a:r>
              <a:rPr lang="ko-KR" altLang="en-US" dirty="0"/>
              <a:t>는 </a:t>
            </a:r>
            <a:r>
              <a:rPr lang="en-US" altLang="ko-KR" dirty="0" smtClean="0"/>
              <a:t>3.14</a:t>
            </a:r>
            <a:r>
              <a:rPr lang="ko-KR" altLang="en-US" dirty="0" smtClean="0"/>
              <a:t> </a:t>
            </a:r>
            <a:r>
              <a:rPr lang="en-US" altLang="ko-KR" dirty="0" smtClean="0"/>
              <a:t>* </a:t>
            </a:r>
            <a:r>
              <a:rPr lang="en-US" altLang="ko-KR" dirty="0" smtClean="0"/>
              <a:t>10</a:t>
            </a:r>
            <a:r>
              <a:rPr lang="en-US" altLang="ko-KR" baseline="30000" dirty="0" smtClean="0"/>
              <a:t>23</a:t>
            </a:r>
            <a:r>
              <a:rPr lang="en-US" altLang="ko-KR" dirty="0" smtClean="0"/>
              <a:t> FLOPs </a:t>
            </a:r>
            <a:r>
              <a:rPr lang="ko-KR" altLang="en-US" dirty="0" smtClean="0"/>
              <a:t>로 훈련</a:t>
            </a:r>
            <a:endParaRPr lang="en-US" altLang="ko-KR" dirty="0" smtClean="0"/>
          </a:p>
          <a:p>
            <a:r>
              <a:rPr lang="en-US" altLang="ko-KR" dirty="0"/>
              <a:t>NVIDIA </a:t>
            </a:r>
            <a:r>
              <a:rPr lang="en-US" altLang="ko-KR" dirty="0" err="1"/>
              <a:t>H100</a:t>
            </a:r>
            <a:r>
              <a:rPr lang="en-US" altLang="ko-KR" dirty="0"/>
              <a:t> NVL GPU</a:t>
            </a:r>
            <a:r>
              <a:rPr lang="ko-KR" altLang="en-US" dirty="0"/>
              <a:t>는 최대 </a:t>
            </a:r>
            <a:r>
              <a:rPr lang="en-US" altLang="ko-KR" dirty="0"/>
              <a:t>60 </a:t>
            </a:r>
            <a:r>
              <a:rPr lang="ko-KR" altLang="en-US" dirty="0"/>
              <a:t>테라</a:t>
            </a:r>
            <a:r>
              <a:rPr lang="en-US" altLang="ko-KR" dirty="0" smtClean="0"/>
              <a:t>FLOP/s (</a:t>
            </a:r>
            <a:r>
              <a:rPr lang="en-US" altLang="ko-KR" dirty="0" smtClean="0"/>
              <a:t>6</a:t>
            </a:r>
            <a:r>
              <a:rPr lang="ko-KR" altLang="en-US" dirty="0" smtClean="0"/>
              <a:t> </a:t>
            </a:r>
            <a:r>
              <a:rPr lang="en-US" altLang="ko-KR" dirty="0" smtClean="0"/>
              <a:t>* 10</a:t>
            </a:r>
            <a:r>
              <a:rPr lang="en-US" altLang="ko-KR" baseline="30000" dirty="0" smtClean="0"/>
              <a:t>13</a:t>
            </a:r>
            <a:r>
              <a:rPr lang="en-US" altLang="ko-KR" dirty="0" smtClean="0"/>
              <a:t> )</a:t>
            </a:r>
            <a:r>
              <a:rPr lang="ko-KR" altLang="en-US" dirty="0" smtClean="0"/>
              <a:t>를 제공 → 하루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5.2 *</a:t>
            </a:r>
            <a:r>
              <a:rPr lang="en-US" altLang="ko-KR" dirty="0" smtClean="0"/>
              <a:t> 10</a:t>
            </a:r>
            <a:r>
              <a:rPr lang="en-US" altLang="ko-KR" baseline="30000" dirty="0" smtClean="0"/>
              <a:t>18 </a:t>
            </a:r>
            <a:endParaRPr lang="ko-KR" altLang="en-US" dirty="0"/>
          </a:p>
          <a:p>
            <a:pPr marL="0" indent="0">
              <a:buNone/>
            </a:pPr>
            <a:r>
              <a:rPr lang="ko-KR" altLang="en-US" dirty="0" smtClean="0"/>
              <a:t>   → 약 </a:t>
            </a:r>
            <a:r>
              <a:rPr lang="en-US" altLang="ko-KR" dirty="0" smtClean="0"/>
              <a:t>256</a:t>
            </a:r>
            <a:r>
              <a:rPr lang="ko-KR" altLang="en-US" dirty="0" smtClean="0"/>
              <a:t>개의 </a:t>
            </a:r>
            <a:r>
              <a:rPr lang="en-US" altLang="ko-KR" dirty="0" err="1" smtClean="0"/>
              <a:t>H100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GPT3 </a:t>
            </a:r>
            <a:r>
              <a:rPr lang="ko-KR" altLang="en-US" dirty="0" smtClean="0"/>
              <a:t>훈련을 위해 </a:t>
            </a:r>
            <a:r>
              <a:rPr lang="en-US" altLang="ko-KR" dirty="0" smtClean="0"/>
              <a:t>236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(7.8</a:t>
            </a:r>
            <a:r>
              <a:rPr lang="ko-KR" altLang="en-US" dirty="0" smtClean="0"/>
              <a:t>개월</a:t>
            </a:r>
            <a:r>
              <a:rPr lang="en-US" altLang="ko-KR" dirty="0" smtClean="0"/>
              <a:t>) </a:t>
            </a:r>
            <a:r>
              <a:rPr lang="ko-KR" altLang="en-US" dirty="0" smtClean="0"/>
              <a:t>소요</a:t>
            </a:r>
          </a:p>
          <a:p>
            <a:endParaRPr lang="ko-KR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74281"/>
            <a:ext cx="8645752" cy="220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22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987" y="2129290"/>
            <a:ext cx="3248025" cy="82867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006" y="3655735"/>
            <a:ext cx="1081880" cy="108188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106" y="3956867"/>
            <a:ext cx="2460039" cy="53079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46738" y="4876800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 smtClean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GPT4o</a:t>
            </a:r>
            <a:endParaRPr lang="en-US" altLang="ko-KR" dirty="0" smtClean="0"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29682" y="4876800"/>
            <a:ext cx="918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Sonnet</a:t>
            </a:r>
          </a:p>
          <a:p>
            <a:pPr algn="ctr"/>
            <a:endParaRPr lang="ko-KR" altLang="en-US" dirty="0" smtClean="0"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31431" y="4876799"/>
            <a:ext cx="1890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Gemini 2.0 Flash</a:t>
            </a:r>
          </a:p>
          <a:p>
            <a:pPr algn="ctr"/>
            <a:endParaRPr lang="ko-KR" altLang="en-US" dirty="0" smtClean="0"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365" y="3905684"/>
            <a:ext cx="1576388" cy="58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92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어떻게 만들지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587" y="1447800"/>
            <a:ext cx="736282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02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0" dirty="0" smtClean="0">
                <a:effectLst/>
                <a:latin typeface="Consolas" panose="020B0609020204030204" pitchFamily="49" charset="0"/>
              </a:rPr>
              <a:t>AI </a:t>
            </a:r>
            <a:r>
              <a:rPr lang="ko-KR" altLang="en-US" b="0" dirty="0" smtClean="0">
                <a:effectLst/>
                <a:latin typeface="Consolas" panose="020B0609020204030204" pitchFamily="49" charset="0"/>
              </a:rPr>
              <a:t>모델의 성능과 데이터 품질의 관계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688621"/>
            <a:ext cx="2272911" cy="6831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847" y="1787192"/>
            <a:ext cx="3089912" cy="267251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488030" y="2572132"/>
            <a:ext cx="2340705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40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defRPr>
            </a:lvl1pPr>
          </a:lstStyle>
          <a:p>
            <a:r>
              <a:rPr lang="ko-KR" altLang="en-US" dirty="0"/>
              <a:t>털이 뽀송뽀송 많은 포메라이언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8030" y="3661178"/>
            <a:ext cx="2587384" cy="271059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973330" y="4862585"/>
            <a:ext cx="2385589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40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defRPr>
            </a:lvl1pPr>
          </a:lstStyle>
          <a:p>
            <a:r>
              <a:rPr lang="ko-KR" altLang="en-US" dirty="0"/>
              <a:t>눈이 파랗고 동공이 작은 허스키</a:t>
            </a:r>
          </a:p>
        </p:txBody>
      </p:sp>
    </p:spTree>
    <p:extLst>
      <p:ext uri="{BB962C8B-B14F-4D97-AF65-F5344CB8AC3E}">
        <p14:creationId xmlns:p14="http://schemas.microsoft.com/office/powerpoint/2010/main" val="350671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0" dirty="0" smtClean="0">
                <a:effectLst/>
                <a:latin typeface="Consolas" panose="020B0609020204030204" pitchFamily="49" charset="0"/>
              </a:rPr>
              <a:t>AI </a:t>
            </a:r>
            <a:r>
              <a:rPr lang="ko-KR" altLang="en-US" b="0" dirty="0" smtClean="0">
                <a:effectLst/>
                <a:latin typeface="Consolas" panose="020B0609020204030204" pitchFamily="49" charset="0"/>
              </a:rPr>
              <a:t>모델의 성능과 데이터 품질의 관계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688621"/>
            <a:ext cx="2272911" cy="683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4990" y="1876355"/>
            <a:ext cx="3391373" cy="35723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83540" y="2921059"/>
            <a:ext cx="2340705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40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defRPr>
            </a:lvl1pPr>
          </a:lstStyle>
          <a:p>
            <a:r>
              <a:rPr lang="ko-KR" altLang="en-US" dirty="0"/>
              <a:t>털이 뽀송뽀송 많은 포메라이언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23576" y="3587850"/>
            <a:ext cx="2385588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40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defRPr>
            </a:lvl1pPr>
          </a:lstStyle>
          <a:p>
            <a:r>
              <a:rPr lang="ko-KR" altLang="en-US" dirty="0"/>
              <a:t>눈이 파랗고 동공이 작은 허스키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45171" y="2921058"/>
            <a:ext cx="559769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40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defRPr>
            </a:lvl1pPr>
          </a:lstStyle>
          <a:p>
            <a:r>
              <a:rPr lang="en-US" altLang="ko-KR" dirty="0"/>
              <a:t>40%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62014" y="3582268"/>
            <a:ext cx="558166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40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defRPr>
            </a:lvl1pPr>
          </a:lstStyle>
          <a:p>
            <a:r>
              <a:rPr lang="en-US" altLang="ko-KR" dirty="0"/>
              <a:t>35%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51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688621"/>
            <a:ext cx="2272911" cy="6831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138992" y="3254455"/>
            <a:ext cx="8250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특정 작업의 성능을 향상시키려면 관련된 양질의 데이터를 추가 필요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68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003" y="2517858"/>
            <a:ext cx="2081839" cy="208183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6774" y="2517858"/>
            <a:ext cx="2143125" cy="21431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815890" y="4757021"/>
            <a:ext cx="22236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Common Crawl</a:t>
            </a:r>
            <a:endParaRPr lang="en-US" altLang="ko-K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74758" y="5282640"/>
            <a:ext cx="69783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 smtClean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비영리 단체가 매월 </a:t>
            </a:r>
            <a:r>
              <a:rPr lang="en-US" altLang="ko-KR" sz="1400" dirty="0" smtClean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20-30</a:t>
            </a:r>
            <a:r>
              <a:rPr lang="ko-KR" altLang="en-US" sz="1400" dirty="0" smtClean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억 개의 웹페이지를 크롤링하여 수집</a:t>
            </a:r>
            <a:endParaRPr lang="ko-KR" altLang="en-US" sz="1400" dirty="0"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688621"/>
            <a:ext cx="2272911" cy="68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7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1501</Words>
  <Application>Microsoft Office PowerPoint</Application>
  <PresentationFormat>Widescreen</PresentationFormat>
  <Paragraphs>279</Paragraphs>
  <Slides>30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Pretendard Variable Medium</vt:lpstr>
      <vt:lpstr>맑은 고딕</vt:lpstr>
      <vt:lpstr>Arial</vt:lpstr>
      <vt:lpstr>Consolas</vt:lpstr>
      <vt:lpstr>Office Theme</vt:lpstr>
      <vt:lpstr>Understanding Foundation Models</vt:lpstr>
      <vt:lpstr>이번시간에 다룰 주제</vt:lpstr>
      <vt:lpstr>PowerPoint Presentation</vt:lpstr>
      <vt:lpstr>PowerPoint Presentation</vt:lpstr>
      <vt:lpstr>어떻게 만들지?</vt:lpstr>
      <vt:lpstr>AI 모델의 성능과 데이터 품질의 관계</vt:lpstr>
      <vt:lpstr>AI 모델의 성능과 데이터 품질의 관계</vt:lpstr>
      <vt:lpstr>PowerPoint Presentation</vt:lpstr>
      <vt:lpstr>PowerPoint Presentation</vt:lpstr>
      <vt:lpstr>Common Crawl 데이터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State Space Models</vt:lpstr>
      <vt:lpstr>모델의 크기</vt:lpstr>
      <vt:lpstr>PowerPoint Presentation</vt:lpstr>
      <vt:lpstr>FLOPs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Foundation Models</dc:title>
  <dc:creator>David Jeong</dc:creator>
  <cp:lastModifiedBy>David Jeong</cp:lastModifiedBy>
  <cp:revision>17</cp:revision>
  <dcterms:created xsi:type="dcterms:W3CDTF">2025-01-09T11:58:28Z</dcterms:created>
  <dcterms:modified xsi:type="dcterms:W3CDTF">2025-01-09T15:22:59Z</dcterms:modified>
</cp:coreProperties>
</file>