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74" r:id="rId3"/>
    <p:sldId id="257" r:id="rId4"/>
    <p:sldId id="258" r:id="rId5"/>
    <p:sldId id="275" r:id="rId6"/>
    <p:sldId id="276" r:id="rId7"/>
    <p:sldId id="260" r:id="rId8"/>
    <p:sldId id="262" r:id="rId9"/>
    <p:sldId id="263" r:id="rId10"/>
    <p:sldId id="266" r:id="rId11"/>
    <p:sldId id="277" r:id="rId12"/>
    <p:sldId id="267" r:id="rId13"/>
    <p:sldId id="268" r:id="rId14"/>
    <p:sldId id="269" r:id="rId15"/>
    <p:sldId id="278" r:id="rId16"/>
    <p:sldId id="280" r:id="rId17"/>
    <p:sldId id="272" r:id="rId18"/>
    <p:sldId id="282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9" autoAdjust="0"/>
    <p:restoredTop sz="94618"/>
  </p:normalViewPr>
  <p:slideViewPr>
    <p:cSldViewPr snapToGrid="0">
      <p:cViewPr varScale="1">
        <p:scale>
          <a:sx n="210" d="100"/>
          <a:sy n="210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1F85B63-3682-4605-BA02-3E8CAFC898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074EC951-8EAB-4F4F-B315-2B950DBA9997}" type="datetimeFigureOut">
              <a:rPr lang="ko-KR" altLang="en-US" smtClean="0"/>
              <a:t>2024. 11. 29.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C951-8EAB-4F4F-B315-2B950DBA9997}" type="datetimeFigureOut">
              <a:rPr lang="ko-KR" altLang="en-US" smtClean="0"/>
              <a:t>2024. 11. 29.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5B63-3682-4605-BA02-3E8CAFC898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6817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074EC951-8EAB-4F4F-B315-2B950DBA9997}" type="datetimeFigureOut">
              <a:rPr lang="ko-KR" altLang="en-US" smtClean="0"/>
              <a:t>2024. 11. 29.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1F85B63-3682-4605-BA02-3E8CAFC89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3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C951-8EAB-4F4F-B315-2B950DBA9997}" type="datetimeFigureOut">
              <a:rPr lang="ko-KR" altLang="en-US" smtClean="0"/>
              <a:t>2024. 11. 29.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5B63-3682-4605-BA02-3E8CAFC898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213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C951-8EAB-4F4F-B315-2B950DBA9997}" type="datetimeFigureOut">
              <a:rPr lang="ko-KR" altLang="en-US" smtClean="0"/>
              <a:t>2024. 11. 29.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5B63-3682-4605-BA02-3E8CAFC898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620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C951-8EAB-4F4F-B315-2B950DBA9997}" type="datetimeFigureOut">
              <a:rPr lang="ko-KR" altLang="en-US" smtClean="0"/>
              <a:t>2024. 11. 29.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5B63-3682-4605-BA02-3E8CAFC898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042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C951-8EAB-4F4F-B315-2B950DBA9997}" type="datetimeFigureOut">
              <a:rPr lang="ko-KR" altLang="en-US" smtClean="0"/>
              <a:t>2024. 11. 29.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5B63-3682-4605-BA02-3E8CAFC898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4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C951-8EAB-4F4F-B315-2B950DBA9997}" type="datetimeFigureOut">
              <a:rPr lang="ko-KR" altLang="en-US" smtClean="0"/>
              <a:t>2024. 11. 29.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5B63-3682-4605-BA02-3E8CAFC898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868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C951-8EAB-4F4F-B315-2B950DBA9997}" type="datetimeFigureOut">
              <a:rPr lang="ko-KR" altLang="en-US" smtClean="0"/>
              <a:t>2024. 11. 29.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5B63-3682-4605-BA02-3E8CAFC89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7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074EC951-8EAB-4F4F-B315-2B950DBA9997}" type="datetimeFigureOut">
              <a:rPr lang="ko-KR" altLang="en-US" smtClean="0"/>
              <a:t>2024. 11. 29.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5B63-3682-4605-BA02-3E8CAFC898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6533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C951-8EAB-4F4F-B315-2B950DBA9997}" type="datetimeFigureOut">
              <a:rPr lang="ko-KR" altLang="en-US" smtClean="0"/>
              <a:t>2024. 11. 29.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5B63-3682-4605-BA02-3E8CAFC898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4639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74EC951-8EAB-4F4F-B315-2B950DBA9997}" type="datetimeFigureOut">
              <a:rPr lang="ko-KR" altLang="en-US" smtClean="0"/>
              <a:t>2024. 11. 29.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1F85B63-3682-4605-BA02-3E8CAFC89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2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314A2-692E-CD74-660A-F1B8D3B00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Ch19 </a:t>
            </a:r>
            <a:r>
              <a:rPr lang="ko-KR" altLang="en-US" dirty="0">
                <a:latin typeface="+mj-ea"/>
              </a:rPr>
              <a:t>대규모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텐서플로우 모델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훈련과 배포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2019E0-4248-B02E-52A0-96679736D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latin typeface="+mj-ea"/>
                <a:ea typeface="+mj-ea"/>
              </a:rPr>
              <a:t>2024-11-30</a:t>
            </a:r>
          </a:p>
          <a:p>
            <a:r>
              <a:rPr lang="ko-KR" altLang="en-US" dirty="0">
                <a:latin typeface="+mj-ea"/>
                <a:ea typeface="+mj-ea"/>
              </a:rPr>
              <a:t>송태영</a:t>
            </a:r>
          </a:p>
        </p:txBody>
      </p:sp>
    </p:spTree>
    <p:extLst>
      <p:ext uri="{BB962C8B-B14F-4D97-AF65-F5344CB8AC3E}">
        <p14:creationId xmlns:p14="http://schemas.microsoft.com/office/powerpoint/2010/main" val="216686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64C21-8532-5961-99AA-90442C43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i="0" dirty="0">
                <a:effectLst/>
                <a:latin typeface="+mj-ea"/>
              </a:rPr>
              <a:t>4.1 </a:t>
            </a:r>
            <a:r>
              <a:rPr lang="ko-KR" altLang="en-US" i="0" dirty="0">
                <a:effectLst/>
                <a:latin typeface="+mj-ea"/>
              </a:rPr>
              <a:t>다중 장치에서 병렬 실행하기</a:t>
            </a:r>
            <a:endParaRPr lang="ko-KR" altLang="en-US" dirty="0">
              <a:latin typeface="+mj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2FA0B5-98D1-DE8F-8645-0B9A940551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병렬 처리 개요</a:t>
            </a:r>
          </a:p>
          <a:p>
            <a:pPr lvl="1"/>
            <a:r>
              <a:rPr lang="en-US" altLang="ko-KR" sz="1200" dirty="0">
                <a:latin typeface="+mj-ea"/>
                <a:ea typeface="+mj-ea"/>
              </a:rPr>
              <a:t>TensorFlow</a:t>
            </a:r>
            <a:r>
              <a:rPr lang="ko-KR" altLang="en-US" sz="1200" dirty="0">
                <a:latin typeface="+mj-ea"/>
                <a:ea typeface="+mj-ea"/>
              </a:rPr>
              <a:t>는 여러 장치를 활용해 연산을 분산 처리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연산 간 의존성 분석 후 병렬 실행을 효율적으로 관리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CPU </a:t>
            </a:r>
            <a:r>
              <a:rPr lang="ko-KR" altLang="en-US" sz="1400" dirty="0">
                <a:latin typeface="+mj-ea"/>
                <a:ea typeface="+mj-ea"/>
              </a:rPr>
              <a:t>병렬 처리</a:t>
            </a:r>
          </a:p>
          <a:p>
            <a:pPr lvl="1"/>
            <a:r>
              <a:rPr lang="en-US" altLang="ko-KR" sz="1200" dirty="0">
                <a:latin typeface="+mj-ea"/>
                <a:ea typeface="+mj-ea"/>
              </a:rPr>
              <a:t>Inter-op </a:t>
            </a:r>
            <a:r>
              <a:rPr lang="ko-KR" altLang="en-US" sz="1200" dirty="0">
                <a:latin typeface="+mj-ea"/>
                <a:ea typeface="+mj-ea"/>
              </a:rPr>
              <a:t>스레드 풀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연산을 여러 </a:t>
            </a:r>
            <a:r>
              <a:rPr lang="en-US" altLang="ko-KR" sz="1200" dirty="0">
                <a:latin typeface="+mj-ea"/>
                <a:ea typeface="+mj-ea"/>
              </a:rPr>
              <a:t>CPU </a:t>
            </a:r>
            <a:r>
              <a:rPr lang="ko-KR" altLang="en-US" sz="1200" dirty="0">
                <a:latin typeface="+mj-ea"/>
                <a:ea typeface="+mj-ea"/>
              </a:rPr>
              <a:t>코어에서 병렬로 실행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1200" dirty="0">
                <a:latin typeface="+mj-ea"/>
                <a:ea typeface="+mj-ea"/>
              </a:rPr>
              <a:t>Intra-op </a:t>
            </a:r>
            <a:r>
              <a:rPr lang="ko-KR" altLang="en-US" sz="1200" dirty="0">
                <a:latin typeface="+mj-ea"/>
                <a:ea typeface="+mj-ea"/>
              </a:rPr>
              <a:t>스레드 풀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연산 내부를 다중 스레드로 처리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GPU </a:t>
            </a:r>
            <a:r>
              <a:rPr lang="ko-KR" altLang="en-US" sz="1400" dirty="0">
                <a:latin typeface="+mj-ea"/>
                <a:ea typeface="+mj-ea"/>
              </a:rPr>
              <a:t>병렬 처리</a:t>
            </a:r>
          </a:p>
          <a:p>
            <a:pPr lvl="1"/>
            <a:r>
              <a:rPr lang="en-US" altLang="ko-KR" sz="1200" dirty="0">
                <a:latin typeface="+mj-ea"/>
                <a:ea typeface="+mj-ea"/>
              </a:rPr>
              <a:t>CUDA/</a:t>
            </a:r>
            <a:r>
              <a:rPr lang="en-US" altLang="ko-KR" sz="1200" dirty="0" err="1">
                <a:latin typeface="+mj-ea"/>
                <a:ea typeface="+mj-ea"/>
              </a:rPr>
              <a:t>cuDNN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활용</a:t>
            </a:r>
            <a:r>
              <a:rPr lang="en-US" altLang="ko-KR" sz="1200" dirty="0">
                <a:latin typeface="+mj-ea"/>
                <a:ea typeface="+mj-ea"/>
              </a:rPr>
              <a:t>: GPU </a:t>
            </a:r>
            <a:r>
              <a:rPr lang="ko-KR" altLang="en-US" sz="1200" dirty="0">
                <a:latin typeface="+mj-ea"/>
                <a:ea typeface="+mj-ea"/>
              </a:rPr>
              <a:t>연산을 병렬로 실행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1200" dirty="0">
                <a:latin typeface="+mj-ea"/>
                <a:ea typeface="+mj-ea"/>
              </a:rPr>
              <a:t>GPU</a:t>
            </a:r>
            <a:r>
              <a:rPr lang="ko-KR" altLang="en-US" sz="1200" dirty="0">
                <a:latin typeface="+mj-ea"/>
                <a:ea typeface="+mj-ea"/>
              </a:rPr>
              <a:t>는 자체 스레드 풀로 빠른 병렬 처리가 가능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실행 과정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의존성 없는 연산</a:t>
            </a:r>
            <a:r>
              <a:rPr lang="en-US" altLang="ko-KR" sz="1200" dirty="0">
                <a:latin typeface="+mj-ea"/>
                <a:ea typeface="+mj-ea"/>
              </a:rPr>
              <a:t>(A, B, C)</a:t>
            </a:r>
            <a:r>
              <a:rPr lang="ko-KR" altLang="en-US" sz="1200" dirty="0">
                <a:latin typeface="+mj-ea"/>
                <a:ea typeface="+mj-ea"/>
              </a:rPr>
              <a:t>은 평가 큐에 추가되어 병렬 처리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이후 의존성이 해소된 연산</a:t>
            </a:r>
            <a:r>
              <a:rPr lang="en-US" altLang="ko-KR" sz="1200" dirty="0">
                <a:latin typeface="+mj-ea"/>
                <a:ea typeface="+mj-ea"/>
              </a:rPr>
              <a:t>(D, E, F) </a:t>
            </a:r>
            <a:r>
              <a:rPr lang="ko-KR" altLang="en-US" sz="1200" dirty="0">
                <a:latin typeface="+mj-ea"/>
                <a:ea typeface="+mj-ea"/>
              </a:rPr>
              <a:t>순차 실행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효율적인 병렬 훈련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여러 </a:t>
            </a:r>
            <a:r>
              <a:rPr lang="en-US" altLang="ko-KR" sz="1200" dirty="0">
                <a:latin typeface="+mj-ea"/>
                <a:ea typeface="+mj-ea"/>
              </a:rPr>
              <a:t>GPU </a:t>
            </a:r>
            <a:r>
              <a:rPr lang="ko-KR" altLang="en-US" sz="1200" dirty="0">
                <a:latin typeface="+mj-ea"/>
                <a:ea typeface="+mj-ea"/>
              </a:rPr>
              <a:t>활용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</a:p>
          <a:p>
            <a:pPr lvl="2"/>
            <a:r>
              <a:rPr lang="en-US" altLang="ko-KR" sz="1100" dirty="0">
                <a:latin typeface="+mj-ea"/>
                <a:ea typeface="+mj-ea"/>
              </a:rPr>
              <a:t>GPU</a:t>
            </a:r>
            <a:r>
              <a:rPr lang="ko-KR" altLang="en-US" sz="1100" dirty="0">
                <a:latin typeface="+mj-ea"/>
                <a:ea typeface="+mj-ea"/>
              </a:rPr>
              <a:t>마다 모델 배치 → 병렬 훈련으로 속도 향상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pPr lvl="2"/>
            <a:r>
              <a:rPr lang="en-US" altLang="ko-KR" sz="1100" dirty="0">
                <a:latin typeface="+mj-ea"/>
                <a:ea typeface="+mj-ea"/>
              </a:rPr>
              <a:t>CUDA_DEVICE_ORDER </a:t>
            </a:r>
            <a:r>
              <a:rPr lang="ko-KR" altLang="en-US" sz="1100" dirty="0">
                <a:latin typeface="+mj-ea"/>
                <a:ea typeface="+mj-ea"/>
              </a:rPr>
              <a:t>및 </a:t>
            </a:r>
            <a:r>
              <a:rPr lang="en-US" altLang="ko-KR" sz="1100" dirty="0">
                <a:latin typeface="+mj-ea"/>
                <a:ea typeface="+mj-ea"/>
              </a:rPr>
              <a:t>CUDA_VISIBLE_DEVICES</a:t>
            </a:r>
            <a:r>
              <a:rPr lang="ko-KR" altLang="en-US" sz="1100" dirty="0">
                <a:latin typeface="+mj-ea"/>
                <a:ea typeface="+mj-ea"/>
              </a:rPr>
              <a:t>로 </a:t>
            </a:r>
            <a:r>
              <a:rPr lang="en-US" altLang="ko-KR" sz="1100" dirty="0">
                <a:latin typeface="+mj-ea"/>
                <a:ea typeface="+mj-ea"/>
              </a:rPr>
              <a:t>GPU </a:t>
            </a:r>
            <a:r>
              <a:rPr lang="ko-KR" altLang="en-US" sz="1100" dirty="0">
                <a:latin typeface="+mj-ea"/>
                <a:ea typeface="+mj-ea"/>
              </a:rPr>
              <a:t>지정 가능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1200" dirty="0">
                <a:latin typeface="+mj-ea"/>
                <a:ea typeface="+mj-ea"/>
              </a:rPr>
              <a:t>GPU</a:t>
            </a:r>
            <a:r>
              <a:rPr lang="ko-KR" altLang="en-US" sz="1200" dirty="0">
                <a:latin typeface="+mj-ea"/>
                <a:ea typeface="+mj-ea"/>
              </a:rPr>
              <a:t>와 </a:t>
            </a:r>
            <a:r>
              <a:rPr lang="en-US" altLang="ko-KR" sz="1200" dirty="0">
                <a:latin typeface="+mj-ea"/>
                <a:ea typeface="+mj-ea"/>
              </a:rPr>
              <a:t>CPU </a:t>
            </a:r>
            <a:r>
              <a:rPr lang="ko-KR" altLang="en-US" sz="1200" dirty="0">
                <a:latin typeface="+mj-ea"/>
                <a:ea typeface="+mj-ea"/>
              </a:rPr>
              <a:t>협업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</a:p>
          <a:p>
            <a:pPr lvl="2"/>
            <a:r>
              <a:rPr lang="en-US" altLang="ko-KR" sz="1100" dirty="0">
                <a:latin typeface="+mj-ea"/>
                <a:ea typeface="+mj-ea"/>
              </a:rPr>
              <a:t>GPU: </a:t>
            </a:r>
            <a:r>
              <a:rPr lang="ko-KR" altLang="en-US" sz="1100" dirty="0">
                <a:latin typeface="+mj-ea"/>
                <a:ea typeface="+mj-ea"/>
              </a:rPr>
              <a:t>모델 훈련</a:t>
            </a:r>
            <a:r>
              <a:rPr lang="en-US" altLang="ko-KR" sz="1100" dirty="0">
                <a:latin typeface="+mj-ea"/>
                <a:ea typeface="+mj-ea"/>
              </a:rPr>
              <a:t>, CPU: </a:t>
            </a:r>
            <a:r>
              <a:rPr lang="ko-KR" altLang="en-US" sz="1100" dirty="0">
                <a:latin typeface="+mj-ea"/>
                <a:ea typeface="+mj-ea"/>
              </a:rPr>
              <a:t>데이터 </a:t>
            </a:r>
            <a:r>
              <a:rPr lang="ko-KR" altLang="en-US" sz="1100" dirty="0" err="1">
                <a:latin typeface="+mj-ea"/>
                <a:ea typeface="+mj-ea"/>
              </a:rPr>
              <a:t>전처리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pPr lvl="2"/>
            <a:r>
              <a:rPr lang="en-US" altLang="ko-KR" sz="1100" dirty="0">
                <a:latin typeface="+mj-ea"/>
                <a:ea typeface="+mj-ea"/>
              </a:rPr>
              <a:t>prefetch()</a:t>
            </a:r>
            <a:r>
              <a:rPr lang="ko-KR" altLang="en-US" sz="1100" dirty="0">
                <a:latin typeface="+mj-ea"/>
                <a:ea typeface="+mj-ea"/>
              </a:rPr>
              <a:t>로 데이터 준비 시간 절감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1200" dirty="0">
                <a:latin typeface="+mj-ea"/>
                <a:ea typeface="+mj-ea"/>
              </a:rPr>
              <a:t>CNN </a:t>
            </a:r>
            <a:r>
              <a:rPr lang="ko-KR" altLang="en-US" sz="1200" dirty="0">
                <a:latin typeface="+mj-ea"/>
                <a:ea typeface="+mj-ea"/>
              </a:rPr>
              <a:t>병렬 처리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100" dirty="0">
                <a:latin typeface="+mj-ea"/>
                <a:ea typeface="+mj-ea"/>
              </a:rPr>
              <a:t>입력 데이터를 나눠 각 </a:t>
            </a:r>
            <a:r>
              <a:rPr lang="en-US" altLang="ko-KR" sz="1100" dirty="0">
                <a:latin typeface="+mj-ea"/>
                <a:ea typeface="+mj-ea"/>
              </a:rPr>
              <a:t>GPU</a:t>
            </a:r>
            <a:r>
              <a:rPr lang="ko-KR" altLang="en-US" sz="1100" dirty="0">
                <a:latin typeface="+mj-ea"/>
                <a:ea typeface="+mj-ea"/>
              </a:rPr>
              <a:t>에서 처리 후 결과 통합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앙상블 모델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100" dirty="0">
                <a:latin typeface="+mj-ea"/>
                <a:ea typeface="+mj-ea"/>
              </a:rPr>
              <a:t>개별 모델 병렬 훈련 → 결과 통합으로 예측 성능 향상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  <a:endParaRPr lang="ko-KR" altLang="en-US" sz="1100" dirty="0">
              <a:latin typeface="+mj-ea"/>
              <a:ea typeface="+mj-ea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746A797-1A5D-506C-1B55-9983A5DE29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686458"/>
            <a:ext cx="5384800" cy="4353447"/>
          </a:xfrm>
        </p:spPr>
      </p:pic>
    </p:spTree>
    <p:extLst>
      <p:ext uri="{BB962C8B-B14F-4D97-AF65-F5344CB8AC3E}">
        <p14:creationId xmlns:p14="http://schemas.microsoft.com/office/powerpoint/2010/main" val="182901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E0ED5-618B-64A8-6EE9-0925B774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5. </a:t>
            </a:r>
            <a:r>
              <a:rPr lang="ko-KR" altLang="en-US" dirty="0">
                <a:latin typeface="+mj-ea"/>
              </a:rPr>
              <a:t>다중 장치에서 모델 훈련하기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AAED7-DFA5-7AA9-5914-E0C0C49AD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다중 장치에서 모델을 훈련하는 두 가지 방법</a:t>
            </a:r>
            <a:r>
              <a:rPr lang="en-US" altLang="ko-KR" sz="1800" dirty="0">
                <a:latin typeface="+mj-ea"/>
                <a:ea typeface="+mj-ea"/>
              </a:rPr>
              <a:t>: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모델 병렬화 </a:t>
            </a:r>
            <a:r>
              <a:rPr lang="en-US" altLang="ko-KR" sz="1600" dirty="0">
                <a:latin typeface="+mj-ea"/>
                <a:ea typeface="+mj-ea"/>
              </a:rPr>
              <a:t>(Model Parallelism)</a:t>
            </a:r>
          </a:p>
          <a:p>
            <a:pPr lvl="2"/>
            <a:r>
              <a:rPr lang="ko-KR" altLang="en-US" sz="1400" dirty="0">
                <a:latin typeface="+mj-ea"/>
                <a:ea typeface="+mj-ea"/>
              </a:rPr>
              <a:t>하나의 모델을 여러 장치에 나누어 분할하여 각 장치가 모델의 일부를 처리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데이터 병렬화 </a:t>
            </a:r>
            <a:r>
              <a:rPr lang="en-US" altLang="ko-KR" sz="1600" dirty="0">
                <a:latin typeface="+mj-ea"/>
                <a:ea typeface="+mj-ea"/>
              </a:rPr>
              <a:t>(Data Parallelism)</a:t>
            </a:r>
          </a:p>
          <a:p>
            <a:pPr lvl="2"/>
            <a:r>
              <a:rPr lang="ko-KR" altLang="en-US" sz="1400" dirty="0">
                <a:latin typeface="+mj-ea"/>
                <a:ea typeface="+mj-ea"/>
              </a:rPr>
              <a:t>동일한 모델 복사본을 여러 장치에 배치하고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데이터를 나누어 각 장치에서 병렬로 처리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799B148-FD22-7AF7-36B0-A20CDD544B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6371" y="1600201"/>
            <a:ext cx="4225252" cy="374046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E583A6-1FC1-939D-F56D-7D6281E39A22}"/>
              </a:ext>
            </a:extLst>
          </p:cNvPr>
          <p:cNvSpPr txBox="1"/>
          <p:nvPr/>
        </p:nvSpPr>
        <p:spPr>
          <a:xfrm>
            <a:off x="10094785" y="6061632"/>
            <a:ext cx="20972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atin typeface="+mj-ea"/>
                <a:ea typeface="+mj-ea"/>
              </a:rPr>
              <a:t>출처 </a:t>
            </a:r>
            <a:r>
              <a:rPr lang="en-US" altLang="ko-KR" sz="1100" dirty="0">
                <a:latin typeface="+mj-ea"/>
                <a:ea typeface="+mj-ea"/>
              </a:rPr>
              <a:t>: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ko-KR" altLang="en-US" sz="1100" dirty="0" err="1">
                <a:latin typeface="+mj-ea"/>
                <a:ea typeface="+mj-ea"/>
              </a:rPr>
              <a:t>머신러닝</a:t>
            </a:r>
            <a:r>
              <a:rPr lang="ko-KR" altLang="en-US" sz="1100" dirty="0">
                <a:latin typeface="+mj-ea"/>
                <a:ea typeface="+mj-ea"/>
              </a:rPr>
              <a:t> 시스템 설계</a:t>
            </a:r>
          </a:p>
        </p:txBody>
      </p:sp>
    </p:spTree>
    <p:extLst>
      <p:ext uri="{BB962C8B-B14F-4D97-AF65-F5344CB8AC3E}">
        <p14:creationId xmlns:p14="http://schemas.microsoft.com/office/powerpoint/2010/main" val="99923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02228-BA96-DE66-72C2-28D1A70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>
                <a:effectLst/>
                <a:latin typeface="+mj-ea"/>
              </a:rPr>
              <a:t>5.1 </a:t>
            </a:r>
            <a:r>
              <a:rPr lang="ko-KR" altLang="en-US" i="0" dirty="0">
                <a:effectLst/>
                <a:latin typeface="+mj-ea"/>
              </a:rPr>
              <a:t>모델 병렬화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42298-ACE6-F852-84F3-C78E65FC80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>
                <a:latin typeface="+mj-ea"/>
                <a:ea typeface="+mj-ea"/>
              </a:rPr>
              <a:t>개념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모델의 각 부분을 여러 장치에 나누어 병렬적으로 실행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장점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특정 신경망 구조에서 효율적</a:t>
            </a:r>
            <a:r>
              <a:rPr lang="en-US" altLang="ko-KR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예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err="1">
                <a:latin typeface="+mj-ea"/>
                <a:ea typeface="+mj-ea"/>
              </a:rPr>
              <a:t>합성곱</a:t>
            </a:r>
            <a:r>
              <a:rPr lang="ko-KR" altLang="en-US" dirty="0">
                <a:latin typeface="+mj-ea"/>
                <a:ea typeface="+mj-ea"/>
              </a:rPr>
              <a:t> 신경망</a:t>
            </a:r>
            <a:r>
              <a:rPr lang="en-US" altLang="ko-KR" dirty="0">
                <a:latin typeface="+mj-ea"/>
                <a:ea typeface="+mj-ea"/>
              </a:rPr>
              <a:t>(CNN)</a:t>
            </a:r>
            <a:r>
              <a:rPr lang="ko-KR" altLang="en-US" dirty="0">
                <a:latin typeface="+mj-ea"/>
                <a:ea typeface="+mj-ea"/>
              </a:rPr>
              <a:t>의 부분 연결 특성을 활용한 병렬화 가능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단점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통신 지연</a:t>
            </a:r>
            <a:r>
              <a:rPr lang="en-US" altLang="ko-KR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장치 간 빈번한 통신으로 속도 저하 발생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의존성 문제</a:t>
            </a:r>
            <a:r>
              <a:rPr lang="en-US" altLang="ko-KR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각 층이 이전 층의 출력을 기다려 병렬 효율성 제한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구현 복잡성</a:t>
            </a:r>
            <a:r>
              <a:rPr lang="en-US" altLang="ko-KR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병렬 실행을 위한 설정 및 조율이 복잡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적용 사례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순환 신경망 </a:t>
            </a:r>
            <a:r>
              <a:rPr lang="en-US" altLang="ko-KR" dirty="0">
                <a:latin typeface="+mj-ea"/>
                <a:ea typeface="+mj-ea"/>
              </a:rPr>
              <a:t>(RNN/LSTM):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병렬화 비효율 → 단일 </a:t>
            </a:r>
            <a:r>
              <a:rPr lang="en-US" altLang="ko-KR" dirty="0">
                <a:latin typeface="+mj-ea"/>
                <a:ea typeface="+mj-ea"/>
              </a:rPr>
              <a:t>GPU </a:t>
            </a:r>
            <a:r>
              <a:rPr lang="ko-KR" altLang="en-US" dirty="0">
                <a:latin typeface="+mj-ea"/>
                <a:ea typeface="+mj-ea"/>
              </a:rPr>
              <a:t>처리 권장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dirty="0" err="1">
                <a:latin typeface="+mj-ea"/>
                <a:ea typeface="+mj-ea"/>
              </a:rPr>
              <a:t>합성곱</a:t>
            </a:r>
            <a:r>
              <a:rPr lang="ko-KR" altLang="en-US" dirty="0">
                <a:latin typeface="+mj-ea"/>
                <a:ea typeface="+mj-ea"/>
              </a:rPr>
              <a:t> 신경망 </a:t>
            </a:r>
            <a:r>
              <a:rPr lang="en-US" altLang="ko-KR" dirty="0">
                <a:latin typeface="+mj-ea"/>
                <a:ea typeface="+mj-ea"/>
              </a:rPr>
              <a:t>(CNN):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부분 연결 구조로 병렬화 효율성 상대적으로 높음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병렬화의 효율성을 활용하려면 신경망 구조와 적용 방법을 고려해야 합니다</a:t>
            </a:r>
            <a:r>
              <a:rPr lang="en-US" altLang="ko-KR" dirty="0">
                <a:latin typeface="+mj-ea"/>
                <a:ea typeface="+mj-ea"/>
              </a:rPr>
              <a:t>!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0A9A32C3-DB33-46B0-EC18-5A92B3AEA5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2" y="1600201"/>
            <a:ext cx="5384800" cy="3675594"/>
          </a:xfrm>
        </p:spPr>
      </p:pic>
    </p:spTree>
    <p:extLst>
      <p:ext uri="{BB962C8B-B14F-4D97-AF65-F5344CB8AC3E}">
        <p14:creationId xmlns:p14="http://schemas.microsoft.com/office/powerpoint/2010/main" val="345018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74E3A-CE12-0AC6-D01B-240F0984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>
                <a:effectLst/>
                <a:latin typeface="+mj-ea"/>
              </a:rPr>
              <a:t>5.2 </a:t>
            </a:r>
            <a:r>
              <a:rPr lang="ko-KR" altLang="en-US" i="0" dirty="0">
                <a:effectLst/>
                <a:latin typeface="+mj-ea"/>
              </a:rPr>
              <a:t>데이터 병렬화</a:t>
            </a:r>
            <a:endParaRPr lang="ko-KR" altLang="en-US" dirty="0">
              <a:latin typeface="+mj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B011A-0666-7CDE-D7EC-94C5386901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개념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동일한 모델을 여러 장치에 배치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각 장치에 다른 미니배치를 할당해 병렬 훈련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SPMD(Single Program, Multiple Data) </a:t>
            </a:r>
            <a:r>
              <a:rPr lang="ko-KR" altLang="en-US" sz="1600" dirty="0">
                <a:latin typeface="+mj-ea"/>
                <a:ea typeface="+mj-ea"/>
              </a:rPr>
              <a:t>접근 방식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각 장치의 </a:t>
            </a:r>
            <a:r>
              <a:rPr lang="ko-KR" altLang="en-US" sz="1600" dirty="0" err="1">
                <a:latin typeface="+mj-ea"/>
                <a:ea typeface="+mj-ea"/>
              </a:rPr>
              <a:t>그레디언트</a:t>
            </a:r>
            <a:r>
              <a:rPr lang="ko-KR" altLang="en-US" sz="1600" dirty="0">
                <a:latin typeface="+mj-ea"/>
                <a:ea typeface="+mj-ea"/>
              </a:rPr>
              <a:t> 평균화로 모델 파라미터 업데이트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r>
              <a:rPr lang="ko-KR" altLang="en-US" sz="1800" dirty="0">
                <a:latin typeface="+mj-ea"/>
                <a:ea typeface="+mj-ea"/>
              </a:rPr>
              <a:t>장점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효율성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병렬화 구현이 간단하며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통신 비용이 적음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확장성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장치</a:t>
            </a:r>
            <a:r>
              <a:rPr lang="en-US" altLang="ko-KR" sz="1200" dirty="0">
                <a:latin typeface="+mj-ea"/>
                <a:ea typeface="+mj-ea"/>
              </a:rPr>
              <a:t>(GPU) </a:t>
            </a:r>
            <a:r>
              <a:rPr lang="ko-KR" altLang="en-US" sz="1200" dirty="0">
                <a:latin typeface="+mj-ea"/>
                <a:ea typeface="+mj-ea"/>
              </a:rPr>
              <a:t>추가 시 병렬 처리 능력 향상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ko-KR" altLang="en-US" sz="1800" dirty="0">
                <a:latin typeface="+mj-ea"/>
                <a:ea typeface="+mj-ea"/>
              </a:rPr>
              <a:t>단점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통신 오버헤드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결과 통합 및 평균화 시 발생 가능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데이터 불균형 및 동기화 문제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성능 저하 요인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C452164-C86C-7368-84DF-165680E015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2" y="1600201"/>
            <a:ext cx="5384800" cy="25457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B40D5D-F01B-3C4E-314A-683CA4870AA1}"/>
              </a:ext>
            </a:extLst>
          </p:cNvPr>
          <p:cNvSpPr txBox="1"/>
          <p:nvPr/>
        </p:nvSpPr>
        <p:spPr>
          <a:xfrm>
            <a:off x="10094785" y="6061632"/>
            <a:ext cx="20972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atin typeface="+mj-ea"/>
                <a:ea typeface="+mj-ea"/>
              </a:rPr>
              <a:t>출처 </a:t>
            </a:r>
            <a:r>
              <a:rPr lang="en-US" altLang="ko-KR" sz="1100" dirty="0">
                <a:latin typeface="+mj-ea"/>
                <a:ea typeface="+mj-ea"/>
              </a:rPr>
              <a:t>: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ko-KR" altLang="en-US" sz="1100" dirty="0" err="1">
                <a:latin typeface="+mj-ea"/>
                <a:ea typeface="+mj-ea"/>
              </a:rPr>
              <a:t>머신러닝</a:t>
            </a:r>
            <a:r>
              <a:rPr lang="ko-KR" altLang="en-US" sz="1100" dirty="0">
                <a:latin typeface="+mj-ea"/>
                <a:ea typeface="+mj-ea"/>
              </a:rPr>
              <a:t> 시스템 설계</a:t>
            </a:r>
          </a:p>
        </p:txBody>
      </p:sp>
    </p:spTree>
    <p:extLst>
      <p:ext uri="{BB962C8B-B14F-4D97-AF65-F5344CB8AC3E}">
        <p14:creationId xmlns:p14="http://schemas.microsoft.com/office/powerpoint/2010/main" val="320524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F0342-8AA6-E883-ED1B-8C725D16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i="0" dirty="0">
                <a:effectLst/>
                <a:latin typeface="+mj-ea"/>
              </a:rPr>
              <a:t>5.2.1 </a:t>
            </a:r>
            <a:r>
              <a:rPr lang="ko-KR" altLang="en-US" i="0" dirty="0" err="1">
                <a:effectLst/>
                <a:latin typeface="+mj-ea"/>
              </a:rPr>
              <a:t>미러드</a:t>
            </a:r>
            <a:r>
              <a:rPr lang="ko-KR" altLang="en-US" i="0" dirty="0">
                <a:effectLst/>
                <a:latin typeface="+mj-ea"/>
              </a:rPr>
              <a:t> 전략</a:t>
            </a:r>
            <a:endParaRPr lang="ko-KR" altLang="en-US" dirty="0">
              <a:latin typeface="+mj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CA74D7-A0A9-4B7B-DB0F-0A79D4AA5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개념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모든 </a:t>
            </a:r>
            <a:r>
              <a:rPr lang="en-US" altLang="ko-KR" sz="1400" dirty="0">
                <a:latin typeface="+mj-ea"/>
                <a:ea typeface="+mj-ea"/>
              </a:rPr>
              <a:t>GPU</a:t>
            </a:r>
            <a:r>
              <a:rPr lang="ko-KR" altLang="en-US" sz="1400" dirty="0">
                <a:latin typeface="+mj-ea"/>
                <a:ea typeface="+mj-ea"/>
              </a:rPr>
              <a:t>에 동일한 모델 파라미터 복사본을 생성하여 동일 상태 유지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latin typeface="+mj-ea"/>
                <a:ea typeface="+mj-ea"/>
              </a:rPr>
              <a:t>장점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효율성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단일 </a:t>
            </a:r>
            <a:r>
              <a:rPr lang="ko-KR" altLang="en-US" sz="1200" dirty="0" err="1">
                <a:latin typeface="+mj-ea"/>
                <a:ea typeface="+mj-ea"/>
              </a:rPr>
              <a:t>머신에서</a:t>
            </a:r>
            <a:r>
              <a:rPr lang="ko-KR" altLang="en-US" sz="1200" dirty="0">
                <a:latin typeface="+mj-ea"/>
                <a:ea typeface="+mj-ea"/>
              </a:rPr>
              <a:t> 효과적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동일 상태 유지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모든 </a:t>
            </a:r>
            <a:r>
              <a:rPr lang="en-US" altLang="ko-KR" sz="1200" dirty="0">
                <a:latin typeface="+mj-ea"/>
                <a:ea typeface="+mj-ea"/>
              </a:rPr>
              <a:t>GPU</a:t>
            </a:r>
            <a:r>
              <a:rPr lang="ko-KR" altLang="en-US" sz="1200" dirty="0">
                <a:latin typeface="+mj-ea"/>
                <a:ea typeface="+mj-ea"/>
              </a:rPr>
              <a:t>가 동일한 파라미터로 훈련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latin typeface="+mj-ea"/>
                <a:ea typeface="+mj-ea"/>
              </a:rPr>
              <a:t>알고리즘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 err="1">
                <a:latin typeface="+mj-ea"/>
                <a:ea typeface="+mj-ea"/>
              </a:rPr>
              <a:t>올리듀스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AllReduce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모든 </a:t>
            </a:r>
            <a:r>
              <a:rPr lang="en-US" altLang="ko-KR" sz="1400" dirty="0">
                <a:latin typeface="+mj-ea"/>
                <a:ea typeface="+mj-ea"/>
              </a:rPr>
              <a:t>GPU</a:t>
            </a:r>
            <a:r>
              <a:rPr lang="ko-KR" altLang="en-US" sz="1400" dirty="0">
                <a:latin typeface="+mj-ea"/>
                <a:ea typeface="+mj-ea"/>
              </a:rPr>
              <a:t>에서 계산된 </a:t>
            </a:r>
            <a:r>
              <a:rPr lang="ko-KR" altLang="en-US" sz="1400" dirty="0" err="1">
                <a:latin typeface="+mj-ea"/>
                <a:ea typeface="+mj-ea"/>
              </a:rPr>
              <a:t>그레디언트</a:t>
            </a:r>
            <a:r>
              <a:rPr lang="ko-KR" altLang="en-US" sz="1400" dirty="0">
                <a:latin typeface="+mj-ea"/>
                <a:ea typeface="+mj-ea"/>
              </a:rPr>
              <a:t> 평균을 효율적으로 계산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결과를 모든 </a:t>
            </a:r>
            <a:r>
              <a:rPr lang="en-US" altLang="ko-KR" sz="1400" dirty="0">
                <a:latin typeface="+mj-ea"/>
                <a:ea typeface="+mj-ea"/>
              </a:rPr>
              <a:t>GPU</a:t>
            </a:r>
            <a:r>
              <a:rPr lang="ko-KR" altLang="en-US" sz="1400" dirty="0">
                <a:latin typeface="+mj-ea"/>
                <a:ea typeface="+mj-ea"/>
              </a:rPr>
              <a:t>에 배포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분산 환경에서 평균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합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최댓값 등을 계산하는 </a:t>
            </a:r>
            <a:r>
              <a:rPr lang="ko-KR" altLang="en-US" sz="1400" dirty="0" err="1">
                <a:latin typeface="+mj-ea"/>
                <a:ea typeface="+mj-ea"/>
              </a:rPr>
              <a:t>리듀스</a:t>
            </a:r>
            <a:r>
              <a:rPr lang="ko-KR" altLang="en-US" sz="1400" dirty="0">
                <a:latin typeface="+mj-ea"/>
                <a:ea typeface="+mj-ea"/>
              </a:rPr>
              <a:t> 연산 수행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2"/>
            <a:r>
              <a:rPr lang="ko-KR" altLang="en-US" sz="1200" dirty="0" err="1">
                <a:latin typeface="+mj-ea"/>
                <a:ea typeface="+mj-ea"/>
              </a:rPr>
              <a:t>리듀스</a:t>
            </a:r>
            <a:r>
              <a:rPr lang="en-US" altLang="ko-KR" sz="1200" dirty="0">
                <a:latin typeface="+mj-ea"/>
                <a:ea typeface="+mj-ea"/>
              </a:rPr>
              <a:t>(Reduce) </a:t>
            </a:r>
            <a:r>
              <a:rPr lang="ko-KR" altLang="en-US" sz="1200" dirty="0">
                <a:latin typeface="+mj-ea"/>
                <a:ea typeface="+mj-ea"/>
              </a:rPr>
              <a:t>연산은 분산 컴퓨팅에서 여러 데이터를 하나의 값으로 집계하는 연산을 의미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한계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통신 비용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노드 간 </a:t>
            </a:r>
            <a:r>
              <a:rPr lang="ko-KR" altLang="en-US" sz="1200" dirty="0" err="1">
                <a:latin typeface="+mj-ea"/>
                <a:ea typeface="+mj-ea"/>
              </a:rPr>
              <a:t>올리듀스</a:t>
            </a:r>
            <a:r>
              <a:rPr lang="ko-KR" altLang="en-US" sz="1200" dirty="0">
                <a:latin typeface="+mj-ea"/>
                <a:ea typeface="+mj-ea"/>
              </a:rPr>
              <a:t> 수행 시 발생 가능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619AF0B-AEDE-7C9B-3DF8-535B5D54A7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8134" y="1600200"/>
            <a:ext cx="5123731" cy="4525963"/>
          </a:xfrm>
        </p:spPr>
      </p:pic>
    </p:spTree>
    <p:extLst>
      <p:ext uri="{BB962C8B-B14F-4D97-AF65-F5344CB8AC3E}">
        <p14:creationId xmlns:p14="http://schemas.microsoft.com/office/powerpoint/2010/main" val="39076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15C54-3552-3D94-6B9E-D18E4BD1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latin typeface="+mj-ea"/>
              </a:rPr>
              <a:t>5.2.2 </a:t>
            </a:r>
            <a:r>
              <a:rPr lang="ko-KR" altLang="en-US" sz="3200" dirty="0">
                <a:latin typeface="+mj-ea"/>
              </a:rPr>
              <a:t>중앙 집중적인 파라미터를 사용 </a:t>
            </a:r>
            <a:r>
              <a:rPr lang="en-US" altLang="ko-KR" sz="3200" dirty="0">
                <a:latin typeface="+mj-ea"/>
              </a:rPr>
              <a:t>1/2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7EDB16-A25D-6B94-F5DF-E2F380D231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개념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파라미터 서버</a:t>
            </a:r>
            <a:r>
              <a:rPr lang="en-US" altLang="ko-KR" sz="1200" dirty="0">
                <a:latin typeface="+mj-ea"/>
                <a:ea typeface="+mj-ea"/>
              </a:rPr>
              <a:t>(Parameter Server)</a:t>
            </a:r>
            <a:r>
              <a:rPr lang="ko-KR" altLang="en-US" sz="1200" dirty="0">
                <a:latin typeface="+mj-ea"/>
                <a:ea typeface="+mj-ea"/>
              </a:rPr>
              <a:t>를 사용해 모델 파라미터를 저장 및 관리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동기 업데이트와 비동기 업데이트 방식 사용 가능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동기 업데이트 </a:t>
            </a:r>
            <a:r>
              <a:rPr lang="en-US" altLang="ko-KR" sz="1400" dirty="0">
                <a:latin typeface="+mj-ea"/>
                <a:ea typeface="+mj-ea"/>
              </a:rPr>
              <a:t>(Synchronous Update)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작동 방식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100" dirty="0">
                <a:latin typeface="+mj-ea"/>
                <a:ea typeface="+mj-ea"/>
              </a:rPr>
              <a:t>모든 워커에서 </a:t>
            </a:r>
            <a:r>
              <a:rPr lang="ko-KR" altLang="en-US" sz="1100" dirty="0" err="1">
                <a:latin typeface="+mj-ea"/>
                <a:ea typeface="+mj-ea"/>
              </a:rPr>
              <a:t>그레디언트</a:t>
            </a:r>
            <a:r>
              <a:rPr lang="ko-KR" altLang="en-US" sz="1100" dirty="0">
                <a:latin typeface="+mj-ea"/>
                <a:ea typeface="+mj-ea"/>
              </a:rPr>
              <a:t> 계산 → 평균화 → 파라미터 업데이트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pPr lvl="2"/>
            <a:r>
              <a:rPr lang="ko-KR" altLang="en-US" sz="1100" dirty="0">
                <a:latin typeface="+mj-ea"/>
                <a:ea typeface="+mj-ea"/>
              </a:rPr>
              <a:t>업데이트된 파라미터를 모든 워커에 복사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장점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100" dirty="0">
                <a:latin typeface="+mj-ea"/>
                <a:ea typeface="+mj-ea"/>
              </a:rPr>
              <a:t>모든 워커가 동일한 모델 파라미터로 작업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단점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100" dirty="0">
                <a:latin typeface="+mj-ea"/>
                <a:ea typeface="+mj-ea"/>
              </a:rPr>
              <a:t>느린 워커 병목현상 발생 가능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최적화 방법 </a:t>
            </a:r>
            <a:r>
              <a:rPr lang="en-US" altLang="ko-KR" sz="1400" dirty="0">
                <a:latin typeface="+mj-ea"/>
                <a:ea typeface="+mj-ea"/>
              </a:rPr>
              <a:t>(Tip)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느린 워커 일부를 제외하고 빠른 </a:t>
            </a:r>
            <a:r>
              <a:rPr lang="ko-KR" altLang="en-US" sz="1200" dirty="0" err="1">
                <a:latin typeface="+mj-ea"/>
                <a:ea typeface="+mj-ea"/>
              </a:rPr>
              <a:t>워커들로만</a:t>
            </a:r>
            <a:r>
              <a:rPr lang="ko-KR" altLang="en-US" sz="1200" dirty="0">
                <a:latin typeface="+mj-ea"/>
                <a:ea typeface="+mj-ea"/>
              </a:rPr>
              <a:t> 평균 </a:t>
            </a:r>
            <a:r>
              <a:rPr lang="ko-KR" altLang="en-US" sz="1200" dirty="0" err="1">
                <a:latin typeface="+mj-ea"/>
                <a:ea typeface="+mj-ea"/>
              </a:rPr>
              <a:t>그레디언트</a:t>
            </a:r>
            <a:r>
              <a:rPr lang="ko-KR" altLang="en-US" sz="1200" dirty="0">
                <a:latin typeface="+mj-ea"/>
                <a:ea typeface="+mj-ea"/>
              </a:rPr>
              <a:t> 계산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예</a:t>
            </a:r>
            <a:r>
              <a:rPr lang="en-US" altLang="ko-KR" sz="1200" dirty="0">
                <a:latin typeface="+mj-ea"/>
                <a:ea typeface="+mj-ea"/>
              </a:rPr>
              <a:t>: 20</a:t>
            </a:r>
            <a:r>
              <a:rPr lang="ko-KR" altLang="en-US" sz="1200" dirty="0">
                <a:latin typeface="+mj-ea"/>
                <a:ea typeface="+mj-ea"/>
              </a:rPr>
              <a:t>개 워커 중 느린 </a:t>
            </a:r>
            <a:r>
              <a:rPr lang="en-US" altLang="ko-KR" sz="1200" dirty="0">
                <a:latin typeface="+mj-ea"/>
                <a:ea typeface="+mj-ea"/>
              </a:rPr>
              <a:t>10%</a:t>
            </a:r>
            <a:r>
              <a:rPr lang="ko-KR" altLang="en-US" sz="1200" dirty="0">
                <a:latin typeface="+mj-ea"/>
                <a:ea typeface="+mj-ea"/>
              </a:rPr>
              <a:t>를 제외하고 나머지 </a:t>
            </a:r>
            <a:r>
              <a:rPr lang="en-US" altLang="ko-KR" sz="1200" dirty="0">
                <a:latin typeface="+mj-ea"/>
                <a:ea typeface="+mj-ea"/>
              </a:rPr>
              <a:t>18</a:t>
            </a:r>
            <a:r>
              <a:rPr lang="ko-KR" altLang="en-US" sz="1200" dirty="0">
                <a:latin typeface="+mj-ea"/>
                <a:ea typeface="+mj-ea"/>
              </a:rPr>
              <a:t>개로 작업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0E0C2FB-AB32-AA29-D7DA-8FD05F65A9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930881"/>
            <a:ext cx="5384800" cy="3864601"/>
          </a:xfrm>
        </p:spPr>
      </p:pic>
    </p:spTree>
    <p:extLst>
      <p:ext uri="{BB962C8B-B14F-4D97-AF65-F5344CB8AC3E}">
        <p14:creationId xmlns:p14="http://schemas.microsoft.com/office/powerpoint/2010/main" val="148358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A4C3A-6B1C-DBCA-B180-D1FC49D9D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8B0B9-8206-D737-EE3E-A5EF9BFF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latin typeface="+mj-ea"/>
              </a:rPr>
              <a:t>5.2.2 </a:t>
            </a:r>
            <a:r>
              <a:rPr lang="ko-KR" altLang="en-US" sz="3200" dirty="0">
                <a:latin typeface="+mj-ea"/>
              </a:rPr>
              <a:t>중앙 집중적인 파라미터를 사용 </a:t>
            </a:r>
            <a:r>
              <a:rPr lang="en-US" altLang="ko-KR" sz="3200" dirty="0">
                <a:latin typeface="+mj-ea"/>
              </a:rPr>
              <a:t>2/2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E5F82E-3C59-9E48-8B2E-1432E5D02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588000" cy="4525963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비동기 업데이트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개념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복제 모델이 독립적으로 </a:t>
            </a:r>
            <a:r>
              <a:rPr lang="ko-KR" altLang="en-US" sz="1200" dirty="0" err="1">
                <a:latin typeface="+mj-ea"/>
                <a:ea typeface="+mj-ea"/>
              </a:rPr>
              <a:t>그레디언트</a:t>
            </a:r>
            <a:r>
              <a:rPr lang="ko-KR" altLang="en-US" sz="1200" dirty="0">
                <a:latin typeface="+mj-ea"/>
                <a:ea typeface="+mj-ea"/>
              </a:rPr>
              <a:t> 계산 후 즉시 모델 파라미터 업데이트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동기화 과정 없이 각 복제 모델이 독립적으로 작업 수행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장점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효율성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  <a:r>
              <a:rPr lang="ko-KR" altLang="en-US" sz="1200" dirty="0">
                <a:latin typeface="+mj-ea"/>
                <a:ea typeface="+mj-ea"/>
              </a:rPr>
              <a:t>병렬 처리 극대화 → 더 많은 훈련 스텝을 빠르게 실행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대역폭 감소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  <a:r>
              <a:rPr lang="ko-KR" altLang="en-US" sz="1200" dirty="0">
                <a:latin typeface="+mj-ea"/>
                <a:ea typeface="+mj-ea"/>
              </a:rPr>
              <a:t>동기화 지연 제거로 통신 비용 절감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단점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불안정성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  <a:r>
              <a:rPr lang="ko-KR" altLang="en-US" sz="1200" dirty="0">
                <a:latin typeface="+mj-ea"/>
                <a:ea typeface="+mj-ea"/>
              </a:rPr>
              <a:t>낡은 </a:t>
            </a:r>
            <a:r>
              <a:rPr lang="ko-KR" altLang="en-US" sz="1200" dirty="0" err="1">
                <a:latin typeface="+mj-ea"/>
                <a:ea typeface="+mj-ea"/>
              </a:rPr>
              <a:t>그레디언트</a:t>
            </a:r>
            <a:r>
              <a:rPr lang="en-US" altLang="ko-KR" sz="1200" dirty="0">
                <a:latin typeface="+mj-ea"/>
                <a:ea typeface="+mj-ea"/>
              </a:rPr>
              <a:t>(stale gradient) </a:t>
            </a:r>
            <a:r>
              <a:rPr lang="ko-KR" altLang="en-US" sz="1200" dirty="0">
                <a:latin typeface="+mj-ea"/>
                <a:ea typeface="+mj-ea"/>
              </a:rPr>
              <a:t>문제 → 수렴 속도 저하 및 학습 곡선 불안정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균형 문제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  <a:r>
              <a:rPr lang="ko-KR" altLang="en-US" sz="1200" dirty="0">
                <a:latin typeface="+mj-ea"/>
                <a:ea typeface="+mj-ea"/>
              </a:rPr>
              <a:t>특정 복제 모델의 과도한 업데이트로 방향성 불일치 가능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해결 방법</a:t>
            </a:r>
          </a:p>
          <a:p>
            <a:pPr lvl="1"/>
            <a:r>
              <a:rPr lang="ko-KR" altLang="en-US" sz="1200" dirty="0" err="1">
                <a:latin typeface="+mj-ea"/>
                <a:ea typeface="+mj-ea"/>
              </a:rPr>
              <a:t>학습률</a:t>
            </a:r>
            <a:r>
              <a:rPr lang="ko-KR" altLang="en-US" sz="1200" dirty="0">
                <a:latin typeface="+mj-ea"/>
                <a:ea typeface="+mj-ea"/>
              </a:rPr>
              <a:t> 감소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업데이트로 인한 불안정 완화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낡은 </a:t>
            </a:r>
            <a:r>
              <a:rPr lang="ko-KR" altLang="en-US" sz="1200" dirty="0" err="1">
                <a:latin typeface="+mj-ea"/>
                <a:ea typeface="+mj-ea"/>
              </a:rPr>
              <a:t>그레디언트</a:t>
            </a:r>
            <a:r>
              <a:rPr lang="ko-KR" altLang="en-US" sz="1200" dirty="0">
                <a:latin typeface="+mj-ea"/>
                <a:ea typeface="+mj-ea"/>
              </a:rPr>
              <a:t> 무시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오래된 </a:t>
            </a:r>
            <a:r>
              <a:rPr lang="ko-KR" altLang="en-US" sz="1200" dirty="0" err="1">
                <a:latin typeface="+mj-ea"/>
                <a:ea typeface="+mj-ea"/>
              </a:rPr>
              <a:t>그레디언트</a:t>
            </a:r>
            <a:r>
              <a:rPr lang="ko-KR" altLang="en-US" sz="1200" dirty="0">
                <a:latin typeface="+mj-ea"/>
                <a:ea typeface="+mj-ea"/>
              </a:rPr>
              <a:t> 폐기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미니배치 크기 조정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균형 유지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준비 단계 도입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초기 몇 </a:t>
            </a:r>
            <a:r>
              <a:rPr lang="ko-KR" altLang="en-US" sz="1200" dirty="0" err="1">
                <a:latin typeface="+mj-ea"/>
                <a:ea typeface="+mj-ea"/>
              </a:rPr>
              <a:t>에포크는</a:t>
            </a:r>
            <a:r>
              <a:rPr lang="ko-KR" altLang="en-US" sz="1200" dirty="0">
                <a:latin typeface="+mj-ea"/>
                <a:ea typeface="+mj-ea"/>
              </a:rPr>
              <a:t> 단일 모델로 안정적으로 훈련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FC84AB9-CDEF-0330-0816-DAB52EC04B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9447" y="1446823"/>
            <a:ext cx="4895273" cy="3003917"/>
          </a:xfrm>
        </p:spPr>
      </p:pic>
    </p:spTree>
    <p:extLst>
      <p:ext uri="{BB962C8B-B14F-4D97-AF65-F5344CB8AC3E}">
        <p14:creationId xmlns:p14="http://schemas.microsoft.com/office/powerpoint/2010/main" val="269711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E207B-09CD-9AA1-D203-733AB680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>
                <a:effectLst/>
                <a:latin typeface="+mj-ea"/>
              </a:rPr>
              <a:t>5.3 </a:t>
            </a:r>
            <a:r>
              <a:rPr lang="ko-KR" altLang="en-US" i="0" dirty="0">
                <a:effectLst/>
                <a:latin typeface="+mj-ea"/>
              </a:rPr>
              <a:t>대역폭 포화</a:t>
            </a:r>
            <a:endParaRPr lang="ko-KR" altLang="en-US" dirty="0">
              <a:latin typeface="+mj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5770FB-A351-F153-874E-6C0D6F6D55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문제 정의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훈련 시 </a:t>
            </a:r>
            <a:r>
              <a:rPr lang="en-US" altLang="ko-KR" sz="1600" dirty="0">
                <a:latin typeface="+mj-ea"/>
                <a:ea typeface="+mj-ea"/>
              </a:rPr>
              <a:t>GPU</a:t>
            </a:r>
            <a:r>
              <a:rPr lang="ko-KR" altLang="en-US" sz="1600" dirty="0">
                <a:latin typeface="+mj-ea"/>
                <a:ea typeface="+mj-ea"/>
              </a:rPr>
              <a:t>와 중앙 서버 간 파라미터 및 </a:t>
            </a:r>
            <a:r>
              <a:rPr lang="ko-KR" altLang="en-US" sz="1600" dirty="0" err="1">
                <a:latin typeface="+mj-ea"/>
                <a:ea typeface="+mj-ea"/>
              </a:rPr>
              <a:t>그레이디언트</a:t>
            </a:r>
            <a:r>
              <a:rPr lang="ko-KR" altLang="en-US" sz="1600" dirty="0">
                <a:latin typeface="+mj-ea"/>
                <a:ea typeface="+mj-ea"/>
              </a:rPr>
              <a:t> 전송으로 대역폭 포화 발생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병렬 작업에서 네트워크 속도 제한으로 성능 향상 어려움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r>
              <a:rPr lang="ko-KR" altLang="en-US" sz="1800" dirty="0">
                <a:latin typeface="+mj-ea"/>
                <a:ea typeface="+mj-ea"/>
              </a:rPr>
              <a:t>대규모 모델의 영향</a:t>
            </a:r>
          </a:p>
          <a:p>
            <a:pPr lvl="1"/>
            <a:r>
              <a:rPr lang="ko-KR" altLang="en-US" sz="1600" dirty="0" err="1">
                <a:latin typeface="+mj-ea"/>
                <a:ea typeface="+mj-ea"/>
              </a:rPr>
              <a:t>그레이디언트</a:t>
            </a:r>
            <a:r>
              <a:rPr lang="ko-KR" altLang="en-US" sz="1600" dirty="0">
                <a:latin typeface="+mj-ea"/>
                <a:ea typeface="+mj-ea"/>
              </a:rPr>
              <a:t> 크기 증가로 대역폭 문제 심화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r>
              <a:rPr lang="ko-KR" altLang="en-US" sz="1800" dirty="0">
                <a:latin typeface="+mj-ea"/>
                <a:ea typeface="+mj-ea"/>
              </a:rPr>
              <a:t>예시</a:t>
            </a:r>
            <a:r>
              <a:rPr lang="en-US" altLang="ko-KR" sz="1800" dirty="0">
                <a:latin typeface="+mj-ea"/>
                <a:ea typeface="+mj-ea"/>
              </a:rPr>
              <a:t>: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신경망 번역</a:t>
            </a:r>
            <a:r>
              <a:rPr lang="en-US" altLang="ko-KR" sz="1600" dirty="0">
                <a:latin typeface="+mj-ea"/>
                <a:ea typeface="+mj-ea"/>
              </a:rPr>
              <a:t>: GPU 8</a:t>
            </a:r>
            <a:r>
              <a:rPr lang="ko-KR" altLang="en-US" sz="1600" dirty="0">
                <a:latin typeface="+mj-ea"/>
                <a:ea typeface="+mj-ea"/>
              </a:rPr>
              <a:t>개 → </a:t>
            </a:r>
            <a:r>
              <a:rPr lang="en-US" altLang="ko-KR" sz="1600" dirty="0">
                <a:latin typeface="+mj-ea"/>
                <a:ea typeface="+mj-ea"/>
              </a:rPr>
              <a:t>6</a:t>
            </a:r>
            <a:r>
              <a:rPr lang="ko-KR" altLang="en-US" sz="1600" dirty="0">
                <a:latin typeface="+mj-ea"/>
                <a:ea typeface="+mj-ea"/>
              </a:rPr>
              <a:t>배 속도 증가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이미지넷</a:t>
            </a:r>
            <a:r>
              <a:rPr lang="en-US" altLang="ko-KR" sz="1600" dirty="0">
                <a:latin typeface="+mj-ea"/>
                <a:ea typeface="+mj-ea"/>
              </a:rPr>
              <a:t>: GPU 50</a:t>
            </a:r>
            <a:r>
              <a:rPr lang="ko-KR" altLang="en-US" sz="1600" dirty="0">
                <a:latin typeface="+mj-ea"/>
                <a:ea typeface="+mj-ea"/>
              </a:rPr>
              <a:t>개 → </a:t>
            </a:r>
            <a:r>
              <a:rPr lang="en-US" altLang="ko-KR" sz="1600" dirty="0">
                <a:latin typeface="+mj-ea"/>
                <a:ea typeface="+mj-ea"/>
              </a:rPr>
              <a:t>32</a:t>
            </a:r>
            <a:r>
              <a:rPr lang="ko-KR" altLang="en-US" sz="1600" dirty="0">
                <a:latin typeface="+mj-ea"/>
                <a:ea typeface="+mj-ea"/>
              </a:rPr>
              <a:t>배 속도 증가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600" dirty="0" err="1">
                <a:latin typeface="+mj-ea"/>
                <a:ea typeface="+mj-ea"/>
              </a:rPr>
              <a:t>랭크브레인</a:t>
            </a:r>
            <a:r>
              <a:rPr lang="en-US" altLang="ko-KR" sz="1600" dirty="0">
                <a:latin typeface="+mj-ea"/>
                <a:ea typeface="+mj-ea"/>
              </a:rPr>
              <a:t>: GPU 500</a:t>
            </a:r>
            <a:r>
              <a:rPr lang="ko-KR" altLang="en-US" sz="1600" dirty="0">
                <a:latin typeface="+mj-ea"/>
                <a:ea typeface="+mj-ea"/>
              </a:rPr>
              <a:t>개 → </a:t>
            </a:r>
            <a:r>
              <a:rPr lang="en-US" altLang="ko-KR" sz="1600" dirty="0">
                <a:latin typeface="+mj-ea"/>
                <a:ea typeface="+mj-ea"/>
              </a:rPr>
              <a:t>300</a:t>
            </a:r>
            <a:r>
              <a:rPr lang="ko-KR" altLang="en-US" sz="1600" dirty="0">
                <a:latin typeface="+mj-ea"/>
                <a:ea typeface="+mj-ea"/>
              </a:rPr>
              <a:t>배 속도 증가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BC6862C-0C92-8D50-871B-E15D52BA16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1460" y="3940212"/>
            <a:ext cx="5384800" cy="1431459"/>
          </a:xfrm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B5D5276-83B0-2CAA-5D97-A62590DC08CF}"/>
              </a:ext>
            </a:extLst>
          </p:cNvPr>
          <p:cNvSpPr txBox="1">
            <a:spLocks/>
          </p:cNvSpPr>
          <p:nvPr/>
        </p:nvSpPr>
        <p:spPr bwMode="gray">
          <a:xfrm>
            <a:off x="6224165" y="1537801"/>
            <a:ext cx="5384800" cy="269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+mj-ea"/>
                <a:ea typeface="+mj-ea"/>
              </a:rPr>
              <a:t>해결 방법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en-US" altLang="ko-KR" sz="1800" dirty="0" err="1">
                <a:latin typeface="+mj-ea"/>
                <a:ea typeface="+mj-ea"/>
              </a:rPr>
              <a:t>PipeDream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시스템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모델 병렬화 </a:t>
            </a:r>
            <a:r>
              <a:rPr lang="en-US" altLang="ko-KR" sz="1600" dirty="0">
                <a:latin typeface="+mj-ea"/>
                <a:ea typeface="+mj-ea"/>
              </a:rPr>
              <a:t>+ </a:t>
            </a:r>
            <a:r>
              <a:rPr lang="ko-KR" altLang="en-US" sz="1600" dirty="0">
                <a:latin typeface="+mj-ea"/>
                <a:ea typeface="+mj-ea"/>
              </a:rPr>
              <a:t>데이터 병렬화 결합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스테이지</a:t>
            </a:r>
            <a:r>
              <a:rPr lang="en-US" altLang="ko-KR" sz="1600" dirty="0">
                <a:latin typeface="+mj-ea"/>
                <a:ea typeface="+mj-ea"/>
              </a:rPr>
              <a:t>(Stage) </a:t>
            </a:r>
            <a:r>
              <a:rPr lang="ko-KR" altLang="en-US" sz="1600" dirty="0">
                <a:latin typeface="+mj-ea"/>
                <a:ea typeface="+mj-ea"/>
              </a:rPr>
              <a:t>분할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400" dirty="0">
                <a:latin typeface="+mj-ea"/>
                <a:ea typeface="+mj-ea"/>
              </a:rPr>
              <a:t>모델을 여러 부분으로 나눠 독립적으로 훈련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비동기 처리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400" dirty="0">
                <a:latin typeface="+mj-ea"/>
                <a:ea typeface="+mj-ea"/>
              </a:rPr>
              <a:t>데이터 및 </a:t>
            </a:r>
            <a:r>
              <a:rPr lang="ko-KR" altLang="en-US" sz="1400" dirty="0" err="1">
                <a:latin typeface="+mj-ea"/>
                <a:ea typeface="+mj-ea"/>
              </a:rPr>
              <a:t>그레이디언트를</a:t>
            </a:r>
            <a:r>
              <a:rPr lang="ko-KR" altLang="en-US" sz="1400" dirty="0">
                <a:latin typeface="+mj-ea"/>
                <a:ea typeface="+mj-ea"/>
              </a:rPr>
              <a:t> 병렬로 처리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미리보기 전략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400" dirty="0">
                <a:latin typeface="+mj-ea"/>
                <a:ea typeface="+mj-ea"/>
              </a:rPr>
              <a:t>대역폭 부담 완화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4512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19891-9262-BC4B-445C-CABF914AB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F64B9-9FE0-8148-AB2D-CDB4EC60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6.</a:t>
            </a:r>
            <a:r>
              <a:rPr lang="ko-KR" altLang="en-US" sz="3600" dirty="0"/>
              <a:t> 분산 전략 </a:t>
            </a:r>
            <a:r>
              <a:rPr lang="en-US" altLang="ko-KR" sz="3600" dirty="0"/>
              <a:t>API</a:t>
            </a:r>
            <a:r>
              <a:rPr lang="ko-KR" altLang="en-US" sz="3600" dirty="0" err="1"/>
              <a:t>를</a:t>
            </a:r>
            <a:r>
              <a:rPr lang="ko-KR" altLang="en-US" sz="3600" dirty="0"/>
              <a:t> 사용한 대규모 훈련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C9381-FB03-A6EB-528B-AFF6B26E8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참조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97C1D7F-E54F-E390-C004-997C6661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91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6C655-152D-6010-61AF-CC79A57D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09963-DD32-245D-7C7F-B0151391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600" dirty="0" err="1">
                <a:latin typeface="+mj-ea"/>
                <a:ea typeface="+mj-ea"/>
              </a:rPr>
              <a:t>텐서플로</a:t>
            </a:r>
            <a:r>
              <a:rPr lang="ko-KR" altLang="en-US" sz="1600" dirty="0">
                <a:latin typeface="+mj-ea"/>
                <a:ea typeface="+mj-ea"/>
              </a:rPr>
              <a:t> 모델 서빙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서빙 설치하고 시작하기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ko-KR" sz="1100" dirty="0">
                <a:latin typeface="+mj-ea"/>
                <a:ea typeface="+mj-ea"/>
              </a:rPr>
              <a:t>RESTC API</a:t>
            </a:r>
            <a:r>
              <a:rPr lang="ko-KR" altLang="en-US" sz="1100" dirty="0">
                <a:latin typeface="+mj-ea"/>
                <a:ea typeface="+mj-ea"/>
              </a:rPr>
              <a:t>로 </a:t>
            </a:r>
            <a:r>
              <a:rPr lang="en-US" altLang="ko-KR" sz="1100" dirty="0">
                <a:latin typeface="+mj-ea"/>
                <a:ea typeface="+mj-ea"/>
              </a:rPr>
              <a:t>TF </a:t>
            </a:r>
            <a:r>
              <a:rPr lang="ko-KR" altLang="en-US" sz="1100" dirty="0">
                <a:latin typeface="+mj-ea"/>
                <a:ea typeface="+mj-ea"/>
              </a:rPr>
              <a:t>서빙하고 쿼리하기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ko-KR" sz="1100" dirty="0" err="1">
                <a:latin typeface="+mj-ea"/>
                <a:ea typeface="+mj-ea"/>
              </a:rPr>
              <a:t>gRPC</a:t>
            </a:r>
            <a:r>
              <a:rPr lang="en-US" altLang="ko-KR" sz="1100" dirty="0">
                <a:latin typeface="+mj-ea"/>
                <a:ea typeface="+mj-ea"/>
              </a:rPr>
              <a:t> API</a:t>
            </a:r>
            <a:r>
              <a:rPr lang="ko-KR" altLang="en-US" sz="1100" dirty="0">
                <a:latin typeface="+mj-ea"/>
                <a:ea typeface="+mj-ea"/>
              </a:rPr>
              <a:t>로 </a:t>
            </a:r>
            <a:r>
              <a:rPr lang="en-US" altLang="ko-KR" sz="1100" dirty="0">
                <a:latin typeface="+mj-ea"/>
                <a:ea typeface="+mj-ea"/>
              </a:rPr>
              <a:t>TF </a:t>
            </a:r>
            <a:r>
              <a:rPr lang="ko-KR" altLang="en-US" sz="1100" dirty="0">
                <a:latin typeface="+mj-ea"/>
                <a:ea typeface="+mj-ea"/>
              </a:rPr>
              <a:t>서빙하고 쿼리하기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>
                <a:latin typeface="+mj-ea"/>
                <a:ea typeface="+mj-ea"/>
              </a:rPr>
              <a:t>모바일 또는 임베디드 디바이스에 모델 배포하기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>
                <a:latin typeface="+mj-ea"/>
                <a:ea typeface="+mj-ea"/>
              </a:rPr>
              <a:t>웹 페이지에서 모델 실행하기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>
                <a:latin typeface="+mj-ea"/>
                <a:ea typeface="+mj-ea"/>
              </a:rPr>
              <a:t>계산 속도를 높이기 위해 </a:t>
            </a:r>
            <a:r>
              <a:rPr lang="en-US" altLang="ko-KR" sz="1600" dirty="0">
                <a:latin typeface="+mj-ea"/>
                <a:ea typeface="+mj-ea"/>
              </a:rPr>
              <a:t>GPU </a:t>
            </a:r>
            <a:r>
              <a:rPr lang="ko-KR" altLang="en-US" sz="1600" dirty="0">
                <a:latin typeface="+mj-ea"/>
                <a:ea typeface="+mj-ea"/>
              </a:rPr>
              <a:t>사용하기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다중 장치에서 병렬 실행하기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>
                <a:latin typeface="+mj-ea"/>
                <a:ea typeface="+mj-ea"/>
              </a:rPr>
              <a:t>다중 장치에서 모델 훈련하기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모델 병렬화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데이터 병렬화</a:t>
            </a:r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 err="1">
                <a:latin typeface="+mj-ea"/>
                <a:ea typeface="+mj-ea"/>
              </a:rPr>
              <a:t>미러드</a:t>
            </a:r>
            <a:r>
              <a:rPr lang="ko-KR" altLang="en-US" sz="1100" dirty="0">
                <a:latin typeface="+mj-ea"/>
                <a:ea typeface="+mj-ea"/>
              </a:rPr>
              <a:t> 전략</a:t>
            </a:r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>
                <a:latin typeface="+mj-ea"/>
                <a:ea typeface="+mj-ea"/>
              </a:rPr>
              <a:t>중앙 집중적인 파라미터를 사용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대역폭 포화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>
                <a:latin typeface="+mj-ea"/>
                <a:ea typeface="+mj-ea"/>
              </a:rPr>
              <a:t>분산 전략 </a:t>
            </a:r>
            <a:r>
              <a:rPr lang="en-US" altLang="ko-KR" sz="1600" dirty="0">
                <a:latin typeface="+mj-ea"/>
                <a:ea typeface="+mj-ea"/>
              </a:rPr>
              <a:t>API</a:t>
            </a:r>
            <a:r>
              <a:rPr lang="ko-KR" altLang="en-US" sz="1600" dirty="0">
                <a:latin typeface="+mj-ea"/>
                <a:ea typeface="+mj-ea"/>
              </a:rPr>
              <a:t>를 사용한 대규모 훈련</a:t>
            </a:r>
          </a:p>
        </p:txBody>
      </p:sp>
    </p:spTree>
    <p:extLst>
      <p:ext uri="{BB962C8B-B14F-4D97-AF65-F5344CB8AC3E}">
        <p14:creationId xmlns:p14="http://schemas.microsoft.com/office/powerpoint/2010/main" val="29375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0CCA4-31C3-4957-2F1D-AC147F93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>
                <a:effectLst/>
                <a:latin typeface="+mj-ea"/>
              </a:rPr>
              <a:t>1. </a:t>
            </a:r>
            <a:r>
              <a:rPr lang="ko-KR" altLang="en-US" i="0" dirty="0" err="1">
                <a:effectLst/>
                <a:latin typeface="+mj-ea"/>
              </a:rPr>
              <a:t>텐서플로</a:t>
            </a:r>
            <a:r>
              <a:rPr lang="ko-KR" altLang="en-US" i="0" dirty="0">
                <a:effectLst/>
                <a:latin typeface="+mj-ea"/>
              </a:rPr>
              <a:t> 모델 서빙</a:t>
            </a:r>
            <a:endParaRPr lang="ko-KR" altLang="en-US" dirty="0">
              <a:latin typeface="+mj-ea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C165E91-A94F-3FCC-AA3E-DF94D10F1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5875283" cy="452596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모델 서빙의 필요성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시스템 규모 확장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단순 </a:t>
            </a:r>
            <a:r>
              <a:rPr lang="en-US" altLang="ko-KR" sz="1400" dirty="0">
                <a:latin typeface="+mj-ea"/>
                <a:ea typeface="+mj-ea"/>
              </a:rPr>
              <a:t>predict() </a:t>
            </a:r>
            <a:r>
              <a:rPr lang="ko-KR" altLang="en-US" sz="1400" dirty="0">
                <a:latin typeface="+mj-ea"/>
                <a:ea typeface="+mj-ea"/>
              </a:rPr>
              <a:t>호출에서 별도 서비스화 필요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역할</a:t>
            </a:r>
            <a:r>
              <a:rPr lang="en-US" altLang="ko-KR" sz="1400" dirty="0">
                <a:latin typeface="+mj-ea"/>
                <a:ea typeface="+mj-ea"/>
              </a:rPr>
              <a:t>: REST/</a:t>
            </a:r>
            <a:r>
              <a:rPr lang="en-US" altLang="ko-KR" sz="1400" dirty="0" err="1">
                <a:latin typeface="+mj-ea"/>
                <a:ea typeface="+mj-ea"/>
              </a:rPr>
              <a:t>gRPC</a:t>
            </a:r>
            <a:r>
              <a:rPr lang="en-US" altLang="ko-KR" sz="1400" dirty="0">
                <a:latin typeface="+mj-ea"/>
                <a:ea typeface="+mj-ea"/>
              </a:rPr>
              <a:t> API</a:t>
            </a:r>
            <a:r>
              <a:rPr lang="ko-KR" altLang="en-US" sz="1400" dirty="0">
                <a:latin typeface="+mj-ea"/>
                <a:ea typeface="+mj-ea"/>
              </a:rPr>
              <a:t>로 예측 요청 처리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모델과 시스템 분리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latin typeface="+mj-ea"/>
                <a:ea typeface="+mj-ea"/>
              </a:rPr>
              <a:t>모델 서빙의 장점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독립성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모델과 시스템 분리로 안정적 운영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유연성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모델 버전 교체 및 서비스 확장 용이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테스트 단순화</a:t>
            </a:r>
            <a:r>
              <a:rPr lang="en-US" altLang="ko-KR" sz="1400" dirty="0">
                <a:latin typeface="+mj-ea"/>
                <a:ea typeface="+mj-ea"/>
              </a:rPr>
              <a:t>: A/B </a:t>
            </a:r>
            <a:r>
              <a:rPr lang="ko-KR" altLang="en-US" sz="1400" dirty="0">
                <a:latin typeface="+mj-ea"/>
                <a:ea typeface="+mj-ea"/>
              </a:rPr>
              <a:t>테스트와 동일 모델 유지 용이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latin typeface="+mj-ea"/>
                <a:ea typeface="+mj-ea"/>
              </a:rPr>
              <a:t>TensorFlow Serving</a:t>
            </a:r>
            <a:r>
              <a:rPr lang="ko-KR" altLang="en-US" sz="1600" dirty="0">
                <a:latin typeface="+mj-ea"/>
                <a:ea typeface="+mj-ea"/>
              </a:rPr>
              <a:t>의 기술적 특징</a:t>
            </a:r>
          </a:p>
          <a:p>
            <a:pPr lvl="1"/>
            <a:r>
              <a:rPr lang="en-US" altLang="ko-KR" sz="1400" dirty="0">
                <a:latin typeface="+mj-ea"/>
                <a:ea typeface="+mj-ea"/>
              </a:rPr>
              <a:t>C++ </a:t>
            </a:r>
            <a:r>
              <a:rPr lang="ko-KR" altLang="en-US" sz="1400" dirty="0">
                <a:latin typeface="+mj-ea"/>
                <a:ea typeface="+mj-ea"/>
              </a:rPr>
              <a:t>기반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고성능과 효율성 제공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높은 부하 처리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여러 모델 서비스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최신 모델 자동 배포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latin typeface="+mj-ea"/>
                <a:ea typeface="+mj-ea"/>
              </a:rPr>
              <a:t>필수 준비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모델을 </a:t>
            </a:r>
            <a:r>
              <a:rPr lang="en-US" altLang="ko-KR" sz="1400" dirty="0" err="1">
                <a:latin typeface="+mj-ea"/>
                <a:ea typeface="+mj-ea"/>
              </a:rPr>
              <a:t>SavedModel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포맷으로 변환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3" name="내용 개체 틀 1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CCDFF27D-F2CA-3C79-525C-1C9ED94939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23" y="1600201"/>
            <a:ext cx="5384800" cy="2516607"/>
          </a:xfrm>
        </p:spPr>
      </p:pic>
    </p:spTree>
    <p:extLst>
      <p:ext uri="{BB962C8B-B14F-4D97-AF65-F5344CB8AC3E}">
        <p14:creationId xmlns:p14="http://schemas.microsoft.com/office/powerpoint/2010/main" val="212397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893E-7998-CA20-07CE-5811EE63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i="0" dirty="0">
                <a:effectLst/>
                <a:latin typeface="+mj-ea"/>
              </a:rPr>
              <a:t>1.1 </a:t>
            </a:r>
            <a:r>
              <a:rPr lang="ko-KR" altLang="en-US" sz="3600" i="0" dirty="0" err="1">
                <a:effectLst/>
                <a:latin typeface="+mj-ea"/>
              </a:rPr>
              <a:t>텐서플로</a:t>
            </a:r>
            <a:r>
              <a:rPr lang="ko-KR" altLang="en-US" sz="3600" i="0" dirty="0">
                <a:effectLst/>
                <a:latin typeface="+mj-ea"/>
              </a:rPr>
              <a:t> 서빙 설치하고 시작하기</a:t>
            </a:r>
            <a:endParaRPr lang="ko-KR" altLang="en-US" sz="36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67E7D-9AA8-15C6-0FEB-5D1F9533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350108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4A085-40A7-E988-DF16-63524FE0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1.1.1 RESTC API</a:t>
            </a:r>
            <a:r>
              <a:rPr lang="ko-KR" altLang="en-US" sz="3200" dirty="0"/>
              <a:t>로 </a:t>
            </a:r>
            <a:r>
              <a:rPr lang="en-US" altLang="ko-KR" sz="3200" dirty="0"/>
              <a:t>TF </a:t>
            </a:r>
            <a:r>
              <a:rPr lang="ko-KR" altLang="en-US" sz="3200" dirty="0"/>
              <a:t>서빙하고 쿼리하기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50242-AAB4-CCE0-74A9-315137D3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참조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29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52CA6-F6A3-1E7F-65E6-75E739EC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1.1.2 </a:t>
            </a:r>
            <a:r>
              <a:rPr lang="en-US" altLang="ko-KR" sz="3600" dirty="0" err="1"/>
              <a:t>gRPC</a:t>
            </a:r>
            <a:r>
              <a:rPr lang="en-US" altLang="ko-KR" sz="3600" dirty="0"/>
              <a:t> API</a:t>
            </a:r>
            <a:r>
              <a:rPr lang="ko-KR" altLang="en-US" sz="3600" dirty="0"/>
              <a:t>로 </a:t>
            </a:r>
            <a:r>
              <a:rPr lang="en-US" altLang="ko-KR" sz="3600" dirty="0"/>
              <a:t>TF </a:t>
            </a:r>
            <a:r>
              <a:rPr lang="ko-KR" altLang="en-US" sz="3600" dirty="0"/>
              <a:t>서빙하고 쿼리하기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B72F8-494A-8933-1AB3-FE83BA7C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참조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47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923A2-7ADB-A819-9D99-D3FD5D3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i="0" dirty="0">
                <a:effectLst/>
                <a:latin typeface="+mj-ea"/>
              </a:rPr>
              <a:t>2. </a:t>
            </a:r>
            <a:r>
              <a:rPr lang="ko-KR" altLang="en-US" sz="2400" b="1" i="0" dirty="0">
                <a:effectLst/>
                <a:latin typeface="+mj-ea"/>
              </a:rPr>
              <a:t>모바일 또는 임베디드 디바이스에 모델 배포하기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692549-45B5-1CFE-3B18-F8938D99B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개념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</a:p>
          <a:p>
            <a:pPr lvl="1"/>
            <a:r>
              <a:rPr lang="ko-KR" altLang="en-US" sz="1200" dirty="0" err="1">
                <a:latin typeface="+mj-ea"/>
                <a:ea typeface="+mj-ea"/>
              </a:rPr>
              <a:t>머신러닝</a:t>
            </a:r>
            <a:r>
              <a:rPr lang="ko-KR" altLang="en-US" sz="1200" dirty="0">
                <a:latin typeface="+mj-ea"/>
                <a:ea typeface="+mj-ea"/>
              </a:rPr>
              <a:t> 모델이 디바이스에서 실행되도록 최적화하여 데이터 소스와 가까운 곳에서 동작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latin typeface="+mj-ea"/>
                <a:ea typeface="+mj-ea"/>
              </a:rPr>
              <a:t>장점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오프라인 동작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인터넷 연결 없이도 스마트 기능 유지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지연 시간 감소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서버 의존도 축소 → 속도 및 효율성 향상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개인 정보 보호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데이터가 디바이스에만 저장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latin typeface="+mj-ea"/>
                <a:ea typeface="+mj-ea"/>
              </a:rPr>
              <a:t>단점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리소스 한계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디바이스의 제한된 컴퓨팅 성능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모델 크기 제약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큰 모델 실행 어려움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성능 저하</a:t>
            </a:r>
            <a:r>
              <a:rPr lang="en-US" altLang="ko-KR" sz="1400" dirty="0">
                <a:latin typeface="+mj-ea"/>
                <a:ea typeface="+mj-ea"/>
              </a:rPr>
              <a:t>: RAM/CPU </a:t>
            </a:r>
            <a:r>
              <a:rPr lang="ko-KR" altLang="en-US" sz="1400" dirty="0">
                <a:latin typeface="+mj-ea"/>
                <a:ea typeface="+mj-ea"/>
              </a:rPr>
              <a:t>과다 사용 → 배터리 소모 증가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B274550-78E2-120D-9292-74F3DF41FF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0840" y="4116016"/>
            <a:ext cx="5384800" cy="1960692"/>
          </a:xfrm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1DE7CBEC-6FC9-2C08-606C-28FC1F346167}"/>
              </a:ext>
            </a:extLst>
          </p:cNvPr>
          <p:cNvSpPr txBox="1">
            <a:spLocks/>
          </p:cNvSpPr>
          <p:nvPr/>
        </p:nvSpPr>
        <p:spPr bwMode="gray">
          <a:xfrm>
            <a:off x="6125360" y="1600201"/>
            <a:ext cx="5515761" cy="2708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j-ea"/>
                <a:ea typeface="+mj-ea"/>
              </a:rPr>
              <a:t>모델 크기 축소 방법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반정밀도 숫자 사용 </a:t>
            </a:r>
            <a:r>
              <a:rPr lang="en-US" altLang="ko-KR" sz="1400" dirty="0">
                <a:latin typeface="+mj-ea"/>
                <a:ea typeface="+mj-ea"/>
              </a:rPr>
              <a:t>(Half-float):</a:t>
            </a:r>
          </a:p>
          <a:p>
            <a:pPr lvl="2"/>
            <a:r>
              <a:rPr lang="en-US" altLang="ko-KR" sz="1200" dirty="0">
                <a:latin typeface="+mj-ea"/>
                <a:ea typeface="+mj-ea"/>
              </a:rPr>
              <a:t>32</a:t>
            </a:r>
            <a:r>
              <a:rPr lang="ko-KR" altLang="en-US" sz="1200" dirty="0">
                <a:latin typeface="+mj-ea"/>
                <a:ea typeface="+mj-ea"/>
              </a:rPr>
              <a:t>비트 → </a:t>
            </a:r>
            <a:r>
              <a:rPr lang="en-US" altLang="ko-KR" sz="1200" dirty="0">
                <a:latin typeface="+mj-ea"/>
                <a:ea typeface="+mj-ea"/>
              </a:rPr>
              <a:t>16</a:t>
            </a:r>
            <a:r>
              <a:rPr lang="ko-KR" altLang="en-US" sz="1200" dirty="0">
                <a:latin typeface="+mj-ea"/>
                <a:ea typeface="+mj-ea"/>
              </a:rPr>
              <a:t>비트로 변경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모델 크기 절반 감소 및 </a:t>
            </a:r>
            <a:r>
              <a:rPr lang="en-US" altLang="ko-KR" sz="1200" dirty="0">
                <a:latin typeface="+mj-ea"/>
                <a:ea typeface="+mj-ea"/>
              </a:rPr>
              <a:t>GPU RAM </a:t>
            </a:r>
            <a:r>
              <a:rPr lang="ko-KR" altLang="en-US" sz="1200" dirty="0">
                <a:latin typeface="+mj-ea"/>
                <a:ea typeface="+mj-ea"/>
              </a:rPr>
              <a:t>사용량 절감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가중치 양자화 </a:t>
            </a:r>
            <a:r>
              <a:rPr lang="en-US" altLang="ko-KR" sz="1400" dirty="0">
                <a:latin typeface="+mj-ea"/>
                <a:ea typeface="+mj-ea"/>
              </a:rPr>
              <a:t>(Quantization):</a:t>
            </a:r>
          </a:p>
          <a:p>
            <a:pPr lvl="2"/>
            <a:r>
              <a:rPr lang="en-US" altLang="ko-KR" sz="1200" dirty="0">
                <a:latin typeface="+mj-ea"/>
                <a:ea typeface="+mj-ea"/>
              </a:rPr>
              <a:t>Post-training Quantization:</a:t>
            </a:r>
          </a:p>
          <a:p>
            <a:pPr lvl="3"/>
            <a:r>
              <a:rPr lang="ko-KR" altLang="en-US" sz="1100" dirty="0">
                <a:latin typeface="+mj-ea"/>
                <a:ea typeface="+mj-ea"/>
              </a:rPr>
              <a:t>가중치를 </a:t>
            </a:r>
            <a:r>
              <a:rPr lang="en-US" altLang="ko-KR" sz="1100" dirty="0">
                <a:latin typeface="+mj-ea"/>
                <a:ea typeface="+mj-ea"/>
              </a:rPr>
              <a:t>8</a:t>
            </a:r>
            <a:r>
              <a:rPr lang="ko-KR" altLang="en-US" sz="1100" dirty="0">
                <a:latin typeface="+mj-ea"/>
                <a:ea typeface="+mj-ea"/>
              </a:rPr>
              <a:t>비트 정수로 변환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pPr lvl="3"/>
            <a:r>
              <a:rPr lang="ko-KR" altLang="en-US" sz="1100" dirty="0">
                <a:latin typeface="+mj-ea"/>
                <a:ea typeface="+mj-ea"/>
              </a:rPr>
              <a:t>모델 크기 </a:t>
            </a:r>
            <a:r>
              <a:rPr lang="en-US" altLang="ko-KR" sz="1100" dirty="0">
                <a:latin typeface="+mj-ea"/>
                <a:ea typeface="+mj-ea"/>
              </a:rPr>
              <a:t>4</a:t>
            </a:r>
            <a:r>
              <a:rPr lang="ko-KR" altLang="en-US" sz="1100" dirty="0">
                <a:latin typeface="+mj-ea"/>
                <a:ea typeface="+mj-ea"/>
              </a:rPr>
              <a:t>배 축소</a:t>
            </a:r>
            <a:r>
              <a:rPr lang="en-US" altLang="ko-KR" sz="1100" dirty="0">
                <a:latin typeface="+mj-ea"/>
                <a:ea typeface="+mj-ea"/>
              </a:rPr>
              <a:t>, RAM </a:t>
            </a:r>
            <a:r>
              <a:rPr lang="ko-KR" altLang="en-US" sz="1100" dirty="0">
                <a:latin typeface="+mj-ea"/>
                <a:ea typeface="+mj-ea"/>
              </a:rPr>
              <a:t>사용량 절약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pPr lvl="3"/>
            <a:r>
              <a:rPr lang="ko-KR" altLang="en-US" sz="1100" dirty="0">
                <a:latin typeface="+mj-ea"/>
                <a:ea typeface="+mj-ea"/>
              </a:rPr>
              <a:t>정수 계산으로 </a:t>
            </a:r>
            <a:r>
              <a:rPr lang="en-US" altLang="ko-KR" sz="1100" dirty="0">
                <a:latin typeface="+mj-ea"/>
                <a:ea typeface="+mj-ea"/>
              </a:rPr>
              <a:t>CPU/</a:t>
            </a:r>
            <a:r>
              <a:rPr lang="ko-KR" altLang="en-US" sz="1100" dirty="0">
                <a:latin typeface="+mj-ea"/>
                <a:ea typeface="+mj-ea"/>
              </a:rPr>
              <a:t>전력 효율 증가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활성화 출력 양자화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</a:p>
          <a:p>
            <a:pPr lvl="3"/>
            <a:r>
              <a:rPr lang="ko-KR" altLang="en-US" sz="1100" dirty="0">
                <a:latin typeface="+mj-ea"/>
                <a:ea typeface="+mj-ea"/>
              </a:rPr>
              <a:t>활성화 값 범위를 최적화하여 전력 소비 절감 및 속도 증가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  <a:endParaRPr lang="ko-KR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986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688F1-18ED-6158-B4E2-90C606C7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i="0" dirty="0">
                <a:effectLst/>
                <a:latin typeface="+mj-ea"/>
              </a:rPr>
              <a:t>3. </a:t>
            </a:r>
            <a:r>
              <a:rPr lang="ko-KR" altLang="en-US" b="1" i="0" dirty="0">
                <a:effectLst/>
                <a:latin typeface="+mj-ea"/>
              </a:rPr>
              <a:t>웹 페이지에서 모델 실행하기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39FBD-1B65-07E8-60DA-4E7EF62F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5845728" cy="4599432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브라우저에서 모델 실행의 장점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느린 네트워크 상황에서 유용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클라이언트 측 모델 실행으로 안정적인 앱 작동 가능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예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오프라인 웹사이트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등산객 등</a:t>
            </a:r>
            <a:r>
              <a:rPr lang="en-US" altLang="ko-KR" sz="1200" dirty="0">
                <a:latin typeface="+mj-ea"/>
                <a:ea typeface="+mj-ea"/>
              </a:rPr>
              <a:t>).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응답 속도 향상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서버 쿼리 불필요 → 빠른 예측 및 웹사이트 속도 개선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예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온라인 게임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데이터 보안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비공개 데이터를 브라우저에서 처리하여 개인 정보 보호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latin typeface="+mj-ea"/>
                <a:ea typeface="+mj-ea"/>
              </a:rPr>
              <a:t>TensorFlow.js(TFJS) </a:t>
            </a:r>
            <a:r>
              <a:rPr lang="ko-KR" altLang="en-US" sz="1600" dirty="0">
                <a:latin typeface="+mj-ea"/>
                <a:ea typeface="+mj-ea"/>
              </a:rPr>
              <a:t>활용</a:t>
            </a:r>
          </a:p>
          <a:p>
            <a:pPr lvl="1"/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소개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자바스크립트 기반 </a:t>
            </a:r>
            <a:r>
              <a:rPr lang="ko-KR" altLang="en-US" sz="1200" dirty="0" err="1">
                <a:latin typeface="+mj-ea"/>
                <a:ea typeface="+mj-ea"/>
              </a:rPr>
              <a:t>머신러닝</a:t>
            </a:r>
            <a:r>
              <a:rPr lang="ko-KR" altLang="en-US" sz="1200" dirty="0">
                <a:latin typeface="+mj-ea"/>
                <a:ea typeface="+mj-ea"/>
              </a:rPr>
              <a:t> 라이브러리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브라우저에서 </a:t>
            </a:r>
            <a:r>
              <a:rPr lang="en-US" altLang="ko-KR" sz="1200" dirty="0" err="1">
                <a:latin typeface="+mj-ea"/>
                <a:ea typeface="+mj-ea"/>
              </a:rPr>
              <a:t>TFLite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모델 실행 가능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활용 사례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사전 훈련된 모델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en-US" altLang="ko-KR" sz="1200" dirty="0" err="1">
                <a:latin typeface="+mj-ea"/>
                <a:ea typeface="+mj-ea"/>
              </a:rPr>
              <a:t>MobileNet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등</a:t>
            </a:r>
            <a:r>
              <a:rPr lang="en-US" altLang="ko-KR" sz="1200" dirty="0">
                <a:latin typeface="+mj-ea"/>
                <a:ea typeface="+mj-ea"/>
              </a:rPr>
              <a:t>) </a:t>
            </a:r>
            <a:r>
              <a:rPr lang="ko-KR" altLang="en-US" sz="1200" dirty="0">
                <a:latin typeface="+mj-ea"/>
                <a:ea typeface="+mj-ea"/>
              </a:rPr>
              <a:t>로드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2"/>
            <a:r>
              <a:rPr lang="ko-KR" altLang="en-US" sz="1200" dirty="0">
                <a:latin typeface="+mj-ea"/>
                <a:ea typeface="+mj-ea"/>
              </a:rPr>
              <a:t>이미지 분류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예측 등 다양한 작업 수행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A904EE-71F5-F115-489B-F3E51C9A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198" y="1379060"/>
            <a:ext cx="4675869" cy="215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1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7DBE0-080C-8EB2-BF72-3A57C026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i="0" dirty="0">
                <a:effectLst/>
                <a:latin typeface="system-ui"/>
              </a:rPr>
              <a:t>4. </a:t>
            </a:r>
            <a:r>
              <a:rPr lang="ko-KR" altLang="en-US" sz="3200" b="1" i="0" dirty="0">
                <a:effectLst/>
                <a:latin typeface="system-ui"/>
              </a:rPr>
              <a:t>계산 속도를 높이기 위해 </a:t>
            </a:r>
            <a:r>
              <a:rPr lang="en-US" altLang="ko-KR" sz="3200" b="1" i="0" dirty="0">
                <a:effectLst/>
                <a:latin typeface="system-ui"/>
              </a:rPr>
              <a:t>GPU </a:t>
            </a:r>
            <a:r>
              <a:rPr lang="ko-KR" altLang="en-US" sz="3200" b="1" i="0" dirty="0">
                <a:effectLst/>
                <a:latin typeface="system-ui"/>
              </a:rPr>
              <a:t>사용하기</a:t>
            </a:r>
            <a:endParaRPr lang="ko-KR" altLang="en-US" sz="32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57F01-F097-4246-288E-FC96D875A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배경</a:t>
            </a:r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대규모 신경망을 </a:t>
            </a:r>
            <a:r>
              <a:rPr lang="en-US" altLang="ko-KR" sz="1800" dirty="0">
                <a:latin typeface="+mj-ea"/>
                <a:ea typeface="+mj-ea"/>
              </a:rPr>
              <a:t>CPU</a:t>
            </a:r>
            <a:r>
              <a:rPr lang="ko-KR" altLang="en-US" sz="1800" dirty="0">
                <a:latin typeface="+mj-ea"/>
                <a:ea typeface="+mj-ea"/>
              </a:rPr>
              <a:t>만으로 훈련 시 시간이 오래 걸림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GPU </a:t>
            </a:r>
            <a:r>
              <a:rPr lang="ko-KR" altLang="en-US" sz="1800" dirty="0">
                <a:latin typeface="+mj-ea"/>
                <a:ea typeface="+mj-ea"/>
              </a:rPr>
              <a:t>사용으로 훈련 시간을 단축 가능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r>
              <a:rPr lang="en-US" altLang="ko-KR" sz="2000" dirty="0">
                <a:latin typeface="+mj-ea"/>
                <a:ea typeface="+mj-ea"/>
              </a:rPr>
              <a:t>GPU </a:t>
            </a:r>
            <a:r>
              <a:rPr lang="ko-KR" altLang="en-US" sz="2000" dirty="0">
                <a:latin typeface="+mj-ea"/>
                <a:ea typeface="+mj-ea"/>
              </a:rPr>
              <a:t>사용의 이점</a:t>
            </a:r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훈련 시간 단축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몇 시간 → 몇 분으로 감소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빠른 모델 실험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데이터 업데이트 및 반복 주기 가속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r>
              <a:rPr lang="en-US" altLang="ko-KR" sz="2000" dirty="0">
                <a:latin typeface="+mj-ea"/>
                <a:ea typeface="+mj-ea"/>
              </a:rPr>
              <a:t>Nvidia GPU </a:t>
            </a:r>
            <a:r>
              <a:rPr lang="ko-KR" altLang="en-US" sz="2000" dirty="0">
                <a:latin typeface="+mj-ea"/>
                <a:ea typeface="+mj-ea"/>
              </a:rPr>
              <a:t>설정</a:t>
            </a: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Nvidia </a:t>
            </a:r>
            <a:r>
              <a:rPr lang="ko-KR" altLang="en-US" sz="1800" dirty="0">
                <a:latin typeface="+mj-ea"/>
                <a:ea typeface="+mj-ea"/>
              </a:rPr>
              <a:t>드라이버 및 </a:t>
            </a:r>
            <a:r>
              <a:rPr lang="en-US" altLang="ko-KR" sz="1800" dirty="0">
                <a:latin typeface="+mj-ea"/>
                <a:ea typeface="+mj-ea"/>
              </a:rPr>
              <a:t>CUDA </a:t>
            </a:r>
            <a:r>
              <a:rPr lang="ko-KR" altLang="en-US" sz="1800" dirty="0">
                <a:latin typeface="+mj-ea"/>
                <a:ea typeface="+mj-ea"/>
              </a:rPr>
              <a:t>설치</a:t>
            </a:r>
            <a:r>
              <a:rPr lang="en-US" altLang="ko-KR" sz="1800" dirty="0">
                <a:latin typeface="+mj-ea"/>
                <a:ea typeface="+mj-ea"/>
              </a:rPr>
              <a:t>:</a:t>
            </a:r>
          </a:p>
          <a:p>
            <a:pPr lvl="2"/>
            <a:r>
              <a:rPr lang="en-US" altLang="ko-KR" sz="1400" dirty="0">
                <a:latin typeface="+mj-ea"/>
                <a:ea typeface="+mj-ea"/>
              </a:rPr>
              <a:t>GPU </a:t>
            </a:r>
            <a:r>
              <a:rPr lang="ko-KR" altLang="en-US" sz="1400" dirty="0">
                <a:latin typeface="+mj-ea"/>
                <a:ea typeface="+mj-ea"/>
              </a:rPr>
              <a:t>연산을 지원하는 소프트웨어 개발 도구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1800" dirty="0" err="1">
                <a:latin typeface="+mj-ea"/>
                <a:ea typeface="+mj-ea"/>
              </a:rPr>
              <a:t>cuDNN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라이브러리</a:t>
            </a:r>
            <a:r>
              <a:rPr lang="en-US" altLang="ko-KR" sz="1800" dirty="0">
                <a:latin typeface="+mj-ea"/>
                <a:ea typeface="+mj-ea"/>
              </a:rPr>
              <a:t>:</a:t>
            </a:r>
          </a:p>
          <a:p>
            <a:pPr lvl="2"/>
            <a:r>
              <a:rPr lang="en-US" altLang="ko-KR" sz="1400" dirty="0">
                <a:latin typeface="+mj-ea"/>
                <a:ea typeface="+mj-ea"/>
              </a:rPr>
              <a:t>DNN </a:t>
            </a:r>
            <a:r>
              <a:rPr lang="ko-KR" altLang="en-US" sz="1400" dirty="0">
                <a:latin typeface="+mj-ea"/>
                <a:ea typeface="+mj-ea"/>
              </a:rPr>
              <a:t>연산 가속 → 추론 및 학습 속도 향상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2"/>
            <a:r>
              <a:rPr lang="en-US" altLang="ko-KR" sz="1400" dirty="0">
                <a:latin typeface="+mj-ea"/>
                <a:ea typeface="+mj-ea"/>
              </a:rPr>
              <a:t>Nvidia </a:t>
            </a:r>
            <a:r>
              <a:rPr lang="ko-KR" altLang="en-US" sz="1400" dirty="0">
                <a:latin typeface="+mj-ea"/>
                <a:ea typeface="+mj-ea"/>
              </a:rPr>
              <a:t>딥러닝 </a:t>
            </a:r>
            <a:r>
              <a:rPr lang="en-US" altLang="ko-KR" sz="1400" dirty="0">
                <a:latin typeface="+mj-ea"/>
                <a:ea typeface="+mj-ea"/>
              </a:rPr>
              <a:t>SDK </a:t>
            </a:r>
            <a:r>
              <a:rPr lang="ko-KR" altLang="en-US" sz="1400" dirty="0">
                <a:latin typeface="+mj-ea"/>
                <a:ea typeface="+mj-ea"/>
              </a:rPr>
              <a:t>및 개발자 계정 필요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B3207BF-33FC-3C2D-3246-7C60CD76B8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30779"/>
            <a:ext cx="5384800" cy="4264805"/>
          </a:xfrm>
        </p:spPr>
      </p:pic>
    </p:spTree>
    <p:extLst>
      <p:ext uri="{BB962C8B-B14F-4D97-AF65-F5344CB8AC3E}">
        <p14:creationId xmlns:p14="http://schemas.microsoft.com/office/powerpoint/2010/main" val="172535653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965</TotalTime>
  <Words>1446</Words>
  <Application>Microsoft Macintosh PowerPoint</Application>
  <PresentationFormat>와이드스크린</PresentationFormat>
  <Paragraphs>227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system-ui</vt:lpstr>
      <vt:lpstr>Arial</vt:lpstr>
      <vt:lpstr>Candara</vt:lpstr>
      <vt:lpstr>Corbel</vt:lpstr>
      <vt:lpstr>Wingdings 3</vt:lpstr>
      <vt:lpstr>New_Education02</vt:lpstr>
      <vt:lpstr>Ch19 대규모 텐서플로우 모델 훈련과 배포 </vt:lpstr>
      <vt:lpstr>목차</vt:lpstr>
      <vt:lpstr>1. 텐서플로 모델 서빙</vt:lpstr>
      <vt:lpstr>1.1 텐서플로 서빙 설치하고 시작하기</vt:lpstr>
      <vt:lpstr>1.1.1 RESTC API로 TF 서빙하고 쿼리하기</vt:lpstr>
      <vt:lpstr>1.1.2 gRPC API로 TF 서빙하고 쿼리하기</vt:lpstr>
      <vt:lpstr>2. 모바일 또는 임베디드 디바이스에 모델 배포하기</vt:lpstr>
      <vt:lpstr>3. 웹 페이지에서 모델 실행하기</vt:lpstr>
      <vt:lpstr>4. 계산 속도를 높이기 위해 GPU 사용하기</vt:lpstr>
      <vt:lpstr>4.1 다중 장치에서 병렬 실행하기</vt:lpstr>
      <vt:lpstr>5. 다중 장치에서 모델 훈련하기</vt:lpstr>
      <vt:lpstr>5.1 모델 병렬화</vt:lpstr>
      <vt:lpstr>5.2 데이터 병렬화</vt:lpstr>
      <vt:lpstr>5.2.1 미러드 전략</vt:lpstr>
      <vt:lpstr>5.2.2 중앙 집중적인 파라미터를 사용 1/2</vt:lpstr>
      <vt:lpstr>5.2.2 중앙 집중적인 파라미터를 사용 2/2</vt:lpstr>
      <vt:lpstr>5.3 대역폭 포화</vt:lpstr>
      <vt:lpstr>6. 분산 전략 API를 사용한 대규모 훈련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Yxz0294</dc:creator>
  <cp:lastModifiedBy>Yxz0294</cp:lastModifiedBy>
  <cp:revision>88</cp:revision>
  <dcterms:created xsi:type="dcterms:W3CDTF">2024-11-29T05:17:22Z</dcterms:created>
  <dcterms:modified xsi:type="dcterms:W3CDTF">2024-11-29T22:44:11Z</dcterms:modified>
</cp:coreProperties>
</file>