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5" r:id="rId6"/>
    <p:sldId id="267" r:id="rId7"/>
    <p:sldId id="259" r:id="rId8"/>
    <p:sldId id="268" r:id="rId9"/>
    <p:sldId id="260" r:id="rId10"/>
    <p:sldId id="261" r:id="rId11"/>
    <p:sldId id="269" r:id="rId12"/>
    <p:sldId id="270" r:id="rId13"/>
    <p:sldId id="262" r:id="rId14"/>
    <p:sldId id="263" r:id="rId15"/>
    <p:sldId id="264" r:id="rId16"/>
  </p:sldIdLst>
  <p:sldSz cx="14630400" cy="8229600"/>
  <p:notesSz cx="8229600" cy="14630400"/>
  <p:embeddedFontLst>
    <p:embeddedFont>
      <p:font typeface="Instrument Sans Medium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D2Coding" panose="020B0609020101020101" pitchFamily="49" charset="-127"/>
      <p:regular r:id="rId22"/>
      <p:bold r:id="rId23"/>
    </p:embeddedFont>
    <p:embeddedFont>
      <p:font typeface="Open Sans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S산토끼체 2.0" pitchFamily="2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143" autoAdjust="0"/>
  </p:normalViewPr>
  <p:slideViewPr>
    <p:cSldViewPr snapToGrid="0" snapToObjects="1">
      <p:cViewPr varScale="1">
        <p:scale>
          <a:sx n="36" d="100"/>
          <a:sy n="36" d="100"/>
        </p:scale>
        <p:origin x="72" y="12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43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A6BA-D3A0-4895-ABE8-33E3CB48A27C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D935-0BBA-4F57-83A7-AFEAE9F9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0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4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비영리 단체가 매월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 웹데이터 크롭링하여 수집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지도 학습 미세 조정(SFT)은 범용 언어 이해 모델을 특정 작업에 맞게 미세 조정하는 과정입니다.
먼저 범용 언어 이해 모델을 사전 학습하여 일반적인 언어 이해 능력을 갖춥니다.
그 다음 레이블이 있는 데이터셋, 특히 질문-답변 쌍으로 구성된 지시 데이터셋을 사용하여 모델을 미세 조정합니다.
이를 통해 특정 작업(예: 법률 문서 해석, 의료 진단)에 필요한 패턴을 학습할 수 있습니다.
이러한 단계적 접근을 통해 효과적이고 효율적인 AI 모델을 구축할 수 있습니다.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지도 학습 미세 조정(SFT)은 범용 언어 이해 모델을 특정 작업에 맞게 미세 조정하는 과정입니다.
먼저 범용 언어 이해 모델을 사전 학습하여 일반적인 언어 이해 능력을 갖춥니다.
그 다음 레이블이 있는 데이터셋, 특히 질문-답변 쌍으로 구성된 지시 데이터셋을 사용하여 모델을 미세 조정합니다.
이를 통해 특정 작업(예: 법률 문서 해석, 의료 진단)에 필요한 패턴을 학습할 수 있습니다.
이러한 단계적 접근을 통해 효과적이고 효율적인 AI 모델을 구축할 수 있습니다.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crawl.org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ggingface.co/datasets/tatsu-lab/alpac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30345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6280190" y="36242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CH4. 말 잘 듣는 모델 만들기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67320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2020년 GPT-3의 등장 이후,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2022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ChatGPT는 놀라운 발전을 보여주었습니다.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LLM Foundation </a:t>
            </a:r>
            <a:r>
              <a:rPr lang="ko-KR" alt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모델의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놀라운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성능</a:t>
            </a:r>
            <a:r>
              <a:rPr lang="ko-KR" alt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을 만들기까지의 과정을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살펴봅니다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6" name="Picture 2" descr="LLM을 활용한 실전 AI 애플리케이션 개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613"/>
            <a:ext cx="5887797" cy="76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49003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인간 피드백 기반 강화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6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sz="36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RLHF)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SFT 모델 생성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기본적인 답변 능력을 확보합니다.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090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charset="0"/>
                <a:ea typeface="Instrument Sans Medium" pitchFamily="34" charset="-122"/>
                <a:cs typeface="Instrument Sans Medium" pitchFamily="34" charset="-120"/>
              </a:rPr>
              <a:t>2. 보상 모델 학습</a:t>
            </a:r>
            <a:endParaRPr lang="en-US" sz="2200" dirty="0">
              <a:latin typeface="Instrument Sans Medium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68022" y="4580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인간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평가자</a:t>
            </a:r>
            <a:r>
              <a:rPr lang="ko-KR" alt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의</a:t>
            </a:r>
            <a:r>
              <a:rPr 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 </a:t>
            </a:r>
            <a:r>
              <a:rPr lang="en-US" sz="1750" dirty="0" err="1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선호도</a:t>
            </a:r>
            <a:r>
              <a:rPr lang="ko-KR" alt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를 학습합니다</a:t>
            </a:r>
            <a:r>
              <a:rPr lang="en-US" altLang="ko-KR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(</a:t>
            </a:r>
            <a:r>
              <a:rPr lang="ko-KR" alt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예</a:t>
            </a:r>
            <a:r>
              <a:rPr lang="en-US" altLang="ko-KR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&gt; A</a:t>
            </a:r>
            <a:r>
              <a:rPr lang="ko-KR" alt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와 </a:t>
            </a:r>
            <a:r>
              <a:rPr lang="en-US" altLang="ko-KR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B</a:t>
            </a:r>
            <a:r>
              <a:rPr lang="ko-KR" alt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중 어떤 코드가 가독성이 더 좋은가 등</a:t>
            </a:r>
            <a:r>
              <a:rPr lang="en-US" altLang="ko-KR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>
              <a:latin typeface="Instrument Sans Medium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PPO를 통한 강화 학습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보상을 최대화하는 방향으로 정책을 최적화합니다.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3001923"/>
            <a:ext cx="60579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38287"/>
            <a:ext cx="5734050" cy="5953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17640" y="596503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인간 피드백 기반 강화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6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sz="36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RLHF</a:t>
            </a:r>
            <a:r>
              <a:rPr lang="en-US" sz="36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 </a:t>
            </a:r>
            <a:r>
              <a:rPr lang="ko-KR" altLang="en-US" sz="36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과정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08" y="1780334"/>
            <a:ext cx="4762500" cy="4324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46258" y="6517623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밥먹고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(A1),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양치하고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err="1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일찍자면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err="1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사탕한개 받고 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(R)</a:t>
            </a:r>
          </a:p>
          <a:p>
            <a:pPr algn="ctr"/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피로가 풀리는 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(S)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한개의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에피소드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93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4" y="2210641"/>
            <a:ext cx="5309550" cy="370606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93790" y="1172486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smtClean="0">
                <a:solidFill>
                  <a:srgbClr val="FEFEFE"/>
                </a:solidFill>
                <a:latin typeface="Instrument Sans Medium" pitchFamily="34" charset="0"/>
              </a:rPr>
              <a:t>PPO</a:t>
            </a:r>
            <a:r>
              <a:rPr lang="ko-KR" altLang="en-US" sz="4450" dirty="0" smtClean="0">
                <a:solidFill>
                  <a:srgbClr val="FEFEFE"/>
                </a:solidFill>
                <a:latin typeface="Instrument Sans Medium" pitchFamily="34" charset="0"/>
              </a:rPr>
              <a:t>가 필요한 이유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36" y="1310673"/>
            <a:ext cx="8602449" cy="3425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985" y="4183367"/>
            <a:ext cx="3880200" cy="34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54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RLHF의 장단점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3413"/>
            <a:ext cx="6408063" cy="1683187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583489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인간의 선호도를 </a:t>
            </a:r>
            <a:r>
              <a:rPr 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반영하여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 smtClean="0">
              <a:solidFill>
                <a:srgbClr val="BFBFBF"/>
              </a:solidFill>
              <a:latin typeface="Instrument Sans Medium" charset="0"/>
              <a:ea typeface="Open Sans" pitchFamily="34" charset="-122"/>
              <a:cs typeface="Open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더욱</a:t>
            </a:r>
            <a:r>
              <a:rPr 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유용하고 안전하며 윤리적인 응답을 생성합니다.</a:t>
            </a:r>
            <a:endParaRPr lang="en-US" sz="1750" dirty="0">
              <a:latin typeface="Instrument Sans Medium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28667" y="5403413"/>
            <a:ext cx="6408063" cy="1683187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7655481" y="583489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PPO를 통해 보상 해킹을 방지하지만, </a:t>
            </a:r>
            <a:endParaRPr lang="en-US" sz="1750" dirty="0" smtClean="0">
              <a:solidFill>
                <a:srgbClr val="BFBFBF"/>
              </a:solidFill>
              <a:latin typeface="Instrument Sans Medium" charset="0"/>
              <a:ea typeface="Open Sans" pitchFamily="34" charset="-122"/>
              <a:cs typeface="Open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자원</a:t>
            </a:r>
            <a:r>
              <a:rPr lang="en-US" sz="1750" dirty="0" smtClean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소모가 크고 복잡한 과정입니다.</a:t>
            </a:r>
            <a:endParaRPr lang="en-US" sz="1750" dirty="0">
              <a:latin typeface="Instrument Sans Medium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기각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샘플링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endParaRPr lang="en-US" sz="4450" dirty="0" smtClean="0">
              <a:solidFill>
                <a:srgbClr val="FEFEFE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28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sz="28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Rejection Sampling)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가장 가독성 높은 코드 기반으로 SFT를 수행하여 강화학습을 대체합니다. 자원 소모를 획기적으로 줄이는 효율적인 방법입니다.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직접 선호도 최적화 (DPO)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기존 RLHF와 달리 보상 모델을 제거하고, 선호 데이터를 직접 사용하여 정책을 최적화합니다. 훨씬 간단하고 효율적인 방법입니다.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6794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ChatGPT 개발 과정</a:t>
            </a:r>
            <a:r>
              <a:rPr lang="en-US" sz="28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3단계 접근법</a:t>
            </a:r>
            <a:endParaRPr lang="en-US" sz="280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3576042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단계: 기본 모델 학습</a:t>
            </a:r>
            <a:endParaRPr lang="en-US" sz="2200" b="1" dirty="0"/>
          </a:p>
        </p:txBody>
      </p:sp>
      <p:sp>
        <p:nvSpPr>
          <p:cNvPr id="7" name="Text 4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GPT-3와 같은 사전 학습된 거대 언어 모델을 활용합니다.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4846796" y="3576042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2단계: 지도 학습 미세 조정</a:t>
            </a:r>
            <a:endParaRPr lang="en-US" sz="2200" b="1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질문-답변 쌍으로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구성된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지시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데이터셋으로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모델을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미세 조정합니다.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950714" y="527423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3단계: 사용자 선호도 학습</a:t>
            </a:r>
            <a:endParaRPr lang="en-US" sz="2200" b="1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 피드백을 기반으로 모델의 응답을 최적화합니다.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554235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강의 개요: 핵심 기술 탐구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301285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277877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6" name="Text 4"/>
          <p:cNvSpPr/>
          <p:nvPr/>
        </p:nvSpPr>
        <p:spPr>
          <a:xfrm>
            <a:off x="7250490" y="2861884"/>
            <a:ext cx="12942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4701" y="2751156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지도 학습 미세 조정 (SFT)</a:t>
            </a:r>
            <a:endParaRPr lang="en-US" sz="2150" dirty="0"/>
          </a:p>
        </p:txBody>
      </p:sp>
      <p:sp>
        <p:nvSpPr>
          <p:cNvPr id="8" name="Shape 6"/>
          <p:cNvSpPr/>
          <p:nvPr/>
        </p:nvSpPr>
        <p:spPr>
          <a:xfrm>
            <a:off x="7534096" y="4121327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887250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7223581" y="3970356"/>
            <a:ext cx="18323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4519" y="3859628"/>
            <a:ext cx="354365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인간 피드백 기반 강화 학습 (RLHF)</a:t>
            </a:r>
            <a:endParaRPr lang="en-US" sz="2150" dirty="0"/>
          </a:p>
        </p:txBody>
      </p:sp>
      <p:sp>
        <p:nvSpPr>
          <p:cNvPr id="12" name="Shape 10"/>
          <p:cNvSpPr/>
          <p:nvPr/>
        </p:nvSpPr>
        <p:spPr>
          <a:xfrm>
            <a:off x="6320373" y="5118952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884875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4" name="Text 12"/>
          <p:cNvSpPr/>
          <p:nvPr/>
        </p:nvSpPr>
        <p:spPr>
          <a:xfrm>
            <a:off x="7219295" y="4967980"/>
            <a:ext cx="19181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3324701" y="485725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근접 정책 최적화 (PPO)</a:t>
            </a:r>
            <a:endParaRPr lang="en-US" sz="2150" dirty="0"/>
          </a:p>
        </p:txBody>
      </p:sp>
      <p:sp>
        <p:nvSpPr>
          <p:cNvPr id="16" name="Shape 14"/>
          <p:cNvSpPr/>
          <p:nvPr/>
        </p:nvSpPr>
        <p:spPr>
          <a:xfrm>
            <a:off x="7534096" y="6116576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882500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7214295" y="5965605"/>
            <a:ext cx="2018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4519" y="5854877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기각 샘플링</a:t>
            </a:r>
            <a:endParaRPr lang="en-US" sz="2150" dirty="0"/>
          </a:p>
        </p:txBody>
      </p:sp>
      <p:sp>
        <p:nvSpPr>
          <p:cNvPr id="20" name="Shape 18"/>
          <p:cNvSpPr/>
          <p:nvPr/>
        </p:nvSpPr>
        <p:spPr>
          <a:xfrm>
            <a:off x="6320373" y="7114201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880124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22" name="Text 20"/>
          <p:cNvSpPr/>
          <p:nvPr/>
        </p:nvSpPr>
        <p:spPr>
          <a:xfrm>
            <a:off x="7219057" y="6963230"/>
            <a:ext cx="19216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3324463" y="6852502"/>
            <a:ext cx="2771418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5. 직접 선호도 최적화 (DPO)</a:t>
            </a:r>
            <a:endParaRPr lang="en-US" sz="2150" dirty="0"/>
          </a:p>
        </p:txBody>
      </p:sp>
      <p:sp>
        <p:nvSpPr>
          <p:cNvPr id="24" name="Shape 2"/>
          <p:cNvSpPr/>
          <p:nvPr/>
        </p:nvSpPr>
        <p:spPr>
          <a:xfrm>
            <a:off x="7564577" y="2141317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25" name="Shape 3"/>
          <p:cNvSpPr/>
          <p:nvPr/>
        </p:nvSpPr>
        <p:spPr>
          <a:xfrm>
            <a:off x="7065824" y="1918275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6" name="Text 4"/>
          <p:cNvSpPr/>
          <p:nvPr/>
        </p:nvSpPr>
        <p:spPr>
          <a:xfrm>
            <a:off x="7232069" y="2029546"/>
            <a:ext cx="12942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</a:t>
            </a:r>
            <a:endParaRPr lang="en-US" sz="2600" dirty="0"/>
          </a:p>
        </p:txBody>
      </p:sp>
      <p:sp>
        <p:nvSpPr>
          <p:cNvPr id="27" name="Text 5"/>
          <p:cNvSpPr/>
          <p:nvPr/>
        </p:nvSpPr>
        <p:spPr>
          <a:xfrm>
            <a:off x="8842920" y="196808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215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215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2150" dirty="0" err="1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215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2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0694" y="953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00"/>
              </a:lnSpc>
            </a:pP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4800" dirty="0" err="1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altLang="ko-KR" sz="4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" y="1826079"/>
            <a:ext cx="6622885" cy="421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699" y="1826079"/>
            <a:ext cx="6972895" cy="42100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8762" y="6407483"/>
            <a:ext cx="117262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 Crawl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데이터셋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https://commoncrawl.org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Google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 이를 정제한 버전인 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[Colossal Clean Crawled Corpus(</a:t>
            </a:r>
            <a:r>
              <a:rPr lang="en-US" altLang="ko-KR" sz="2400" dirty="0" err="1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C4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정리 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공개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(https://arxiv.org/abs/1910.10683v4) 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91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0694" y="953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00"/>
              </a:lnSpc>
            </a:pP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4800" dirty="0" err="1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4800" dirty="0" smtClean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altLang="ko-KR" sz="4800" dirty="0"/>
          </a:p>
        </p:txBody>
      </p:sp>
      <p:sp>
        <p:nvSpPr>
          <p:cNvPr id="22" name="Rectangle 21"/>
          <p:cNvSpPr/>
          <p:nvPr/>
        </p:nvSpPr>
        <p:spPr>
          <a:xfrm>
            <a:off x="3548228" y="1923260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이렇게 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학습한 모델은 바로 다음 단어를 예측 잘함</a:t>
            </a:r>
            <a:endParaRPr lang="ko-KR" altLang="en-US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06" y="3083224"/>
            <a:ext cx="10748754" cy="373164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851366" y="3243532"/>
            <a:ext cx="2449902" cy="603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8360" y="5146309"/>
            <a:ext cx="91614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확률만 잘 예측하는 것만으로는 원하는 답변이 어려움</a:t>
            </a:r>
            <a:endParaRPr lang="en-US" altLang="ko-KR" sz="28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잘 정돈된 </a:t>
            </a:r>
            <a:r>
              <a:rPr lang="en-US" altLang="ko-KR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</a:t>
            </a:r>
            <a:r>
              <a:rPr lang="en-US" altLang="ko-KR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학습하여</a:t>
            </a:r>
            <a:endParaRPr lang="en-US" altLang="ko-KR" sz="28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사람의 요청에 </a:t>
            </a:r>
            <a:r>
              <a:rPr lang="en-US" altLang="ko-KR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LLM</a:t>
            </a:r>
            <a:r>
              <a:rPr lang="ko-KR" altLang="en-US" sz="28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응답이 잘 정돈되도록 개선</a:t>
            </a:r>
            <a:endParaRPr lang="ko-KR" altLang="en-US" sz="28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8759" y="684474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 → </a:t>
            </a:r>
            <a:r>
              <a:rPr lang="en-US" altLang="ko-KR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1200150"/>
            <a:ext cx="6086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290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지도 학습 미세 조정 (SFT)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7799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977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범용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charset="0"/>
                <a:ea typeface="Instrument Sans Medium" pitchFamily="34" charset="-122"/>
                <a:cs typeface="Instrument Sans Medium" pitchFamily="34" charset="-120"/>
              </a:rPr>
              <a:t>언어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이해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1133951" y="355913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대규모 텍스트 사전 학습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474232" y="414027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1984415" y="41402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레이블 데이터 활용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984415" y="463069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질문-답변 쌍으로 구성된 지시 데이터셋을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사용하여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학습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814513" y="522041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2324695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파라미터 조정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2324695" y="5710833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작업별 패턴 학습 (예: 법률 문서 해석, 의료 진단)</a:t>
            </a:r>
            <a:endParaRPr lang="en-US" sz="1750" dirty="0"/>
          </a:p>
        </p:txBody>
      </p:sp>
      <p:sp>
        <p:nvSpPr>
          <p:cNvPr id="14" name="Rectangle 13"/>
          <p:cNvSpPr/>
          <p:nvPr/>
        </p:nvSpPr>
        <p:spPr>
          <a:xfrm>
            <a:off x="9467366" y="267287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 → </a:t>
            </a:r>
            <a:r>
              <a:rPr lang="en-US" altLang="ko-KR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endParaRPr lang="ko-KR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642" y="3204805"/>
            <a:ext cx="4514850" cy="3543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210382" y="5040904"/>
            <a:ext cx="25250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HS산토끼체 2.0" pitchFamily="2" charset="-127"/>
                <a:ea typeface="HS산토끼체 2.0" pitchFamily="2" charset="-127"/>
              </a:rPr>
              <a:t>OpenAI</a:t>
            </a:r>
            <a:r>
              <a:rPr lang="ko-KR" altLang="en-US" dirty="0" smtClean="0">
                <a:latin typeface="HS산토끼체 2.0" pitchFamily="2" charset="-127"/>
                <a:ea typeface="HS산토끼체 2.0" pitchFamily="2" charset="-127"/>
              </a:rPr>
              <a:t>는 </a:t>
            </a:r>
            <a:endParaRPr lang="en-US" altLang="ko-KR" dirty="0" smtClean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en-US" altLang="ko-KR" dirty="0" smtClean="0">
                <a:latin typeface="HS산토끼체 2.0" pitchFamily="2" charset="-127"/>
                <a:ea typeface="HS산토끼체 2.0" pitchFamily="2" charset="-127"/>
              </a:rPr>
              <a:t>22</a:t>
            </a:r>
            <a:r>
              <a:rPr lang="ko-KR" altLang="en-US" dirty="0" smtClean="0">
                <a:latin typeface="HS산토끼체 2.0" pitchFamily="2" charset="-127"/>
                <a:ea typeface="HS산토끼체 2.0" pitchFamily="2" charset="-127"/>
              </a:rPr>
              <a:t>년 데이터레이블러</a:t>
            </a:r>
            <a:endParaRPr lang="en-US" altLang="ko-KR" dirty="0" smtClean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ko-KR" altLang="en-US" dirty="0" smtClean="0">
                <a:latin typeface="HS산토끼체 2.0" pitchFamily="2" charset="-127"/>
                <a:ea typeface="HS산토끼체 2.0" pitchFamily="2" charset="-127"/>
              </a:rPr>
              <a:t>고용하여 </a:t>
            </a:r>
            <a:r>
              <a:rPr lang="en-US" altLang="ko-KR" dirty="0" smtClean="0">
                <a:latin typeface="HS산토끼체 2.0" pitchFamily="2" charset="-127"/>
                <a:ea typeface="HS산토끼체 2.0" pitchFamily="2" charset="-127"/>
              </a:rPr>
              <a:t>13000</a:t>
            </a:r>
            <a:r>
              <a:rPr lang="ko-KR" altLang="en-US" dirty="0" smtClean="0">
                <a:latin typeface="HS산토끼체 2.0" pitchFamily="2" charset="-127"/>
                <a:ea typeface="HS산토끼체 2.0" pitchFamily="2" charset="-127"/>
              </a:rPr>
              <a:t>개 이상의</a:t>
            </a:r>
            <a:endParaRPr lang="en-US" altLang="ko-KR" dirty="0" smtClean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ko-KR" altLang="en-US" dirty="0" smtClean="0">
                <a:latin typeface="HS산토끼체 2.0" pitchFamily="2" charset="-127"/>
                <a:ea typeface="HS산토끼체 2.0" pitchFamily="2" charset="-127"/>
              </a:rPr>
              <a:t>지시데이터셋 구축</a:t>
            </a:r>
            <a:endParaRPr lang="ko-KR" altLang="en-US" dirty="0">
              <a:latin typeface="HS산토끼체 2.0" pitchFamily="2" charset="-127"/>
              <a:ea typeface="HS산토끼체 2.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90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지도 학습 미세 조정 (SFT)</a:t>
            </a:r>
            <a:endParaRPr lang="en-US" sz="4450" dirty="0"/>
          </a:p>
        </p:txBody>
      </p:sp>
      <p:sp>
        <p:nvSpPr>
          <p:cNvPr id="3" name="Rectangle 2"/>
          <p:cNvSpPr/>
          <p:nvPr/>
        </p:nvSpPr>
        <p:spPr>
          <a:xfrm>
            <a:off x="1047266" y="3036404"/>
            <a:ext cx="6647974" cy="4431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구하는 방식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레이블러가 정교하게 분류한 데이터를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모델이 학습함 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ex&gt;</a:t>
            </a:r>
            <a:r>
              <a:rPr lang="ko-KR" altLang="en-US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알파카데이터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https://huggingface.co/datasets/tatsu-lab/alpaca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Instruction’:’Identify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the odd one out.’,</a:t>
            </a: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‘Input’ : ‘Twitter, Instagram, Telegram’,</a:t>
            </a: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2400" dirty="0" err="1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output’:’Telegram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061" y="3059471"/>
            <a:ext cx="4081463" cy="44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40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SFT의 효율성과 중요성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고품질 데이터의 중요성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LIMA, PHI와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같은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고품질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데이터셋이 필수적입니다.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적은 데이터로 큰 효과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30-50개의 고품질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예시만으로도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 smtClean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스타일</a:t>
            </a:r>
            <a:r>
              <a:rPr lang="en-US" sz="1750" dirty="0" smtClean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전환이 가능합니다.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독스트링</a:t>
            </a:r>
            <a:r>
              <a:rPr lang="en-US" altLang="ko-KR" sz="22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2200" dirty="0" err="1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Docstring</a:t>
            </a:r>
            <a:r>
              <a:rPr lang="en-US" altLang="ko-KR" sz="2200" dirty="0" smtClean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주석을 명확하게 정리한 데이터가</a:t>
            </a:r>
            <a:endParaRPr lang="en-US" altLang="ko-KR" sz="1750" dirty="0" smtClean="0">
              <a:solidFill>
                <a:srgbClr val="BFBFBF"/>
              </a:solidFill>
              <a:latin typeface="Open Sans" pitchFamily="34" charset="0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교육적 가치가 높음</a:t>
            </a:r>
            <a:endParaRPr lang="en-US" altLang="ko-KR" sz="175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14799"/>
            <a:ext cx="4905375" cy="3267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15200" y="7483667"/>
            <a:ext cx="7315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Textbook is All you Need(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MS, 2023)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https://arxiv.org/abs/2305.11644)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28" y="4136466"/>
            <a:ext cx="3872992" cy="32718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3790" y="7485811"/>
            <a:ext cx="7315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 Is More for Alignment(</a:t>
            </a:r>
            <a:r>
              <a:rPr lang="en-US" altLang="ko-KR" sz="2400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Meta, 2023)</a:t>
            </a:r>
            <a:endParaRPr lang="en-US" altLang="ko-KR" sz="2400" dirty="0" smtClean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https://arxiv.org/abs/2305.11206)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684" y="4405311"/>
            <a:ext cx="2266950" cy="268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629</Words>
  <Application>Microsoft Office PowerPoint</Application>
  <PresentationFormat>Custom</PresentationFormat>
  <Paragraphs>115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Instrument Sans Medium</vt:lpstr>
      <vt:lpstr>맑은 고딕</vt:lpstr>
      <vt:lpstr>Arial</vt:lpstr>
      <vt:lpstr>D2Coding</vt:lpstr>
      <vt:lpstr>Open Sans</vt:lpstr>
      <vt:lpstr>Calibri</vt:lpstr>
      <vt:lpstr>HS산토끼체 2.0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David Jeong</cp:lastModifiedBy>
  <cp:revision>13</cp:revision>
  <dcterms:created xsi:type="dcterms:W3CDTF">2025-02-05T12:18:21Z</dcterms:created>
  <dcterms:modified xsi:type="dcterms:W3CDTF">2025-02-05T14:20:19Z</dcterms:modified>
</cp:coreProperties>
</file>