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81" r:id="rId6"/>
    <p:sldId id="285" r:id="rId7"/>
    <p:sldId id="282" r:id="rId8"/>
    <p:sldId id="283" r:id="rId9"/>
    <p:sldId id="277" r:id="rId10"/>
    <p:sldId id="278" r:id="rId11"/>
    <p:sldId id="279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7" autoAdjust="0"/>
  </p:normalViewPr>
  <p:slideViewPr>
    <p:cSldViewPr snapToGrid="0">
      <p:cViewPr varScale="1">
        <p:scale>
          <a:sx n="79" d="100"/>
          <a:sy n="79" d="100"/>
        </p:scale>
        <p:origin x="120" y="1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60300" y="3683633"/>
            <a:ext cx="8982000" cy="15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9pPr>
          </a:lstStyle>
          <a:p>
            <a:r>
              <a:rPr lang="ko-KR" altLang="en-US" dirty="0"/>
              <a:t>마스터 제목 스타일 편집</a:t>
            </a:r>
            <a:endParaRPr dirty="0"/>
          </a:p>
        </p:txBody>
      </p:sp>
      <p:sp>
        <p:nvSpPr>
          <p:cNvPr id="11" name="Google Shape;11;p2"/>
          <p:cNvSpPr/>
          <p:nvPr/>
        </p:nvSpPr>
        <p:spPr>
          <a:xfrm>
            <a:off x="7917661" y="3377551"/>
            <a:ext cx="9624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8879815" y="3377551"/>
            <a:ext cx="9624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-1" y="3377551"/>
            <a:ext cx="9624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961900" y="3377551"/>
            <a:ext cx="69556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28254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C447B-F0B6-10C0-C619-6C853E8F5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FAECC0-7293-633A-4D89-FEEA877F8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>
              <a:defRPr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2pPr>
            <a:lvl3pPr>
              <a:defRPr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3pPr>
            <a:lvl4pPr>
              <a:defRPr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4pPr>
            <a:lvl5pPr>
              <a:defRPr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218286-2EA5-F195-3053-F0C41D8D5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0AE7-F3D5-423C-B111-624F1F0350B8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6232-0C8F-0707-B409-A80024B21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C38080-690B-B158-6070-916D334E1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5297-3066-4100-9DCF-88B2E1367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9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12192000" cy="53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914400" y="2111123"/>
            <a:ext cx="10363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r>
              <a:rPr lang="ko-KR" altLang="en-US" dirty="0"/>
              <a:t>마스터 제목 스타일 편집</a:t>
            </a:r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914400" y="3786737"/>
            <a:ext cx="10363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9pPr>
          </a:lstStyle>
          <a:p>
            <a:r>
              <a:rPr lang="ko-KR" altLang="en-US" dirty="0"/>
              <a:t>클릭하여 마스터 부제목 스타일 편집</a:t>
            </a:r>
            <a:endParaRPr dirty="0"/>
          </a:p>
        </p:txBody>
      </p:sp>
      <p:sp>
        <p:nvSpPr>
          <p:cNvPr id="19" name="Google Shape;19;p3"/>
          <p:cNvSpPr/>
          <p:nvPr/>
        </p:nvSpPr>
        <p:spPr>
          <a:xfrm>
            <a:off x="4063605" y="5323800"/>
            <a:ext cx="4063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3"/>
          <p:cNvSpPr/>
          <p:nvPr/>
        </p:nvSpPr>
        <p:spPr>
          <a:xfrm>
            <a:off x="8128361" y="5323800"/>
            <a:ext cx="4063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3"/>
          <p:cNvSpPr/>
          <p:nvPr/>
        </p:nvSpPr>
        <p:spPr>
          <a:xfrm>
            <a:off x="1" y="5323800"/>
            <a:ext cx="4063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67" y="6440375"/>
            <a:ext cx="121920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452A5297-3066-4100-9DCF-88B2E1367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225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2280567" y="2882400"/>
            <a:ext cx="76316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SzPts val="2400"/>
              <a:buChar char="▷"/>
              <a:defRPr i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25" name="Google Shape;25;p4"/>
          <p:cNvSpPr txBox="1"/>
          <p:nvPr/>
        </p:nvSpPr>
        <p:spPr>
          <a:xfrm>
            <a:off x="4791200" y="15752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 b="1">
                <a:solidFill>
                  <a:schemeClr val="accent6"/>
                </a:solidFill>
              </a:rPr>
              <a:t>“</a:t>
            </a:r>
            <a:endParaRPr sz="12800" b="1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7631044" y="2132900"/>
            <a:ext cx="22804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4"/>
          <p:cNvSpPr/>
          <p:nvPr/>
        </p:nvSpPr>
        <p:spPr>
          <a:xfrm>
            <a:off x="9912236" y="2132900"/>
            <a:ext cx="22804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4"/>
          <p:cNvSpPr/>
          <p:nvPr/>
        </p:nvSpPr>
        <p:spPr>
          <a:xfrm>
            <a:off x="0" y="2132900"/>
            <a:ext cx="22804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4"/>
          <p:cNvSpPr/>
          <p:nvPr/>
        </p:nvSpPr>
        <p:spPr>
          <a:xfrm>
            <a:off x="2280567" y="2132900"/>
            <a:ext cx="22804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-167" y="6440375"/>
            <a:ext cx="121920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452A5297-3066-4100-9DCF-88B2E1367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43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9808488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ko-KR" altLang="en-US" dirty="0"/>
              <a:t>마스터 제목 스타일 편집</a:t>
            </a:r>
            <a:endParaRPr dirty="0"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191600" y="1831451"/>
            <a:ext cx="9808488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34" name="Google Shape;34;p5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5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5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5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52A5297-3066-4100-9DCF-88B2E1367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13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6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6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6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ko-KR" altLang="en-US" dirty="0"/>
              <a:t>마스터 제목 스타일 편집</a:t>
            </a:r>
            <a:endParaRPr dirty="0"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1191500" y="1600200"/>
            <a:ext cx="4182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▷"/>
              <a:defRPr sz="2667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5625941" y="1600200"/>
            <a:ext cx="4182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▷"/>
              <a:defRPr sz="2667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52A5297-3066-4100-9DCF-88B2E1367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471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9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9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9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1191600" y="6199951"/>
            <a:ext cx="8616800" cy="4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52A5297-3066-4100-9DCF-88B2E1367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10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10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10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52A5297-3066-4100-9DCF-88B2E1367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74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 color background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11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11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11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452A5297-3066-4100-9DCF-88B2E1367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07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CAE3D-77CB-8410-D312-B7826FE42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DA7B28-5CA3-CFAC-49FA-470300E8B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314AEB-4B43-3775-171D-F07530A3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0AE7-F3D5-423C-B111-624F1F0350B8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558B03-D94B-D8C4-9586-6985CE81C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FFE3E2-32C4-3506-30FC-A190F11A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5297-3066-4100-9DCF-88B2E1367A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2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91600" y="1831451"/>
            <a:ext cx="86168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733">
                <a:solidFill>
                  <a:schemeClr val="accent6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Lato"/>
              </a:defRPr>
            </a:lvl1pPr>
            <a:lvl2pPr lvl="1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452A5297-3066-4100-9DCF-88B2E1367A2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94951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맑은 고딕 Semilight" panose="020B0502040204020203" pitchFamily="50" charset="-127"/>
          <a:ea typeface="맑은 고딕 Semilight" panose="020B0502040204020203" pitchFamily="50" charset="-127"/>
          <a:cs typeface="맑은 고딕 Semilight" panose="020B0502040204020203" pitchFamily="50" charset="-127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207DBAD4-8359-6FD3-6F63-7F61EC52CE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안전운전자 예측</a:t>
            </a:r>
          </a:p>
        </p:txBody>
      </p:sp>
    </p:spTree>
    <p:extLst>
      <p:ext uri="{BB962C8B-B14F-4D97-AF65-F5344CB8AC3E}">
        <p14:creationId xmlns:p14="http://schemas.microsoft.com/office/powerpoint/2010/main" val="3877357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080A5-6ACC-B8BE-03DC-160C8017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OOF </a:t>
            </a:r>
            <a:r>
              <a:rPr lang="ko-KR" altLang="en-US" dirty="0"/>
              <a:t>검증 과정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49E96C-68A5-43AB-D79C-14E414D9E9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데이터를 여러 개의 </a:t>
            </a:r>
            <a:r>
              <a:rPr lang="en-US" altLang="ko-KR" dirty="0"/>
              <a:t>fold</a:t>
            </a:r>
            <a:r>
              <a:rPr lang="ko-KR" altLang="en-US" dirty="0"/>
              <a:t>로 나눕니다</a:t>
            </a:r>
            <a:r>
              <a:rPr lang="en-US" altLang="ko-KR" dirty="0"/>
              <a:t>. </a:t>
            </a:r>
            <a:r>
              <a:rPr lang="ko-KR" altLang="en-US" dirty="0"/>
              <a:t>일반적으로 </a:t>
            </a:r>
            <a:r>
              <a:rPr lang="en-US" altLang="ko-KR" dirty="0"/>
              <a:t>5-fold </a:t>
            </a:r>
            <a:r>
              <a:rPr lang="ko-KR" altLang="en-US" dirty="0"/>
              <a:t>또는 </a:t>
            </a:r>
            <a:r>
              <a:rPr lang="en-US" altLang="ko-KR" dirty="0"/>
              <a:t>10-fold </a:t>
            </a:r>
            <a:r>
              <a:rPr lang="ko-KR" altLang="en-US" dirty="0"/>
              <a:t>교차 검증을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</a:t>
            </a:r>
            <a:r>
              <a:rPr lang="en-US" altLang="ko-KR" dirty="0"/>
              <a:t>fold</a:t>
            </a:r>
            <a:r>
              <a:rPr lang="ko-KR" altLang="en-US" dirty="0"/>
              <a:t>에 대해 모델을 학습하고 검증을 수행합니다</a:t>
            </a:r>
            <a:r>
              <a:rPr lang="en-US" altLang="ko-KR" dirty="0"/>
              <a:t>. </a:t>
            </a:r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altLang="ko-KR" dirty="0"/>
              <a:t>fold</a:t>
            </a:r>
            <a:r>
              <a:rPr lang="ko-KR" altLang="en-US" dirty="0"/>
              <a:t>에서 검증용 데이터에 대한 예측 결과를 저장합니다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모든 </a:t>
            </a:r>
            <a:r>
              <a:rPr lang="en-US" altLang="ko-KR" dirty="0"/>
              <a:t>fold</a:t>
            </a:r>
            <a:r>
              <a:rPr lang="ko-KR" altLang="en-US" dirty="0"/>
              <a:t>에 대한 학습과 검증이 끝나면</a:t>
            </a:r>
            <a:r>
              <a:rPr lang="en-US" altLang="ko-KR" dirty="0"/>
              <a:t>, </a:t>
            </a:r>
            <a:r>
              <a:rPr lang="ko-KR" altLang="en-US" dirty="0"/>
              <a:t>저장한 예측 결과를 모아 하나의 완전한 예측 결과를 만듭니다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얻은 예측 결과를 사용하여 모델의 성능을 평가합니다</a:t>
            </a:r>
            <a:r>
              <a:rPr lang="en-US" altLang="ko-KR" dirty="0"/>
              <a:t>. </a:t>
            </a:r>
            <a:r>
              <a:rPr lang="ko-KR" altLang="en-US" dirty="0"/>
              <a:t>이를 통해 모델의 일반화 성능을 추정할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758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9F3AE-8CDD-8F74-0BBF-A209C36F5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OOF </a:t>
            </a:r>
            <a:r>
              <a:rPr lang="ko-KR" altLang="en-US" dirty="0"/>
              <a:t>검증의 장점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6F3AC-4AD6-3ABB-2370-822F10974D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교차 검증을 통해 얻은 예측 결과를 활용하므로</a:t>
            </a:r>
            <a:r>
              <a:rPr lang="en-US" altLang="ko-KR" dirty="0"/>
              <a:t>, </a:t>
            </a:r>
            <a:r>
              <a:rPr lang="ko-KR" altLang="en-US" dirty="0"/>
              <a:t>모델의 일반화 성능을 더 정확하게 추정할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</a:t>
            </a:r>
            <a:r>
              <a:rPr lang="en-US" altLang="ko-KR" dirty="0"/>
              <a:t>fold</a:t>
            </a:r>
            <a:r>
              <a:rPr lang="ko-KR" altLang="en-US" dirty="0"/>
              <a:t>의 검증 결과를 종합적으로 분석할 수 있어</a:t>
            </a:r>
            <a:r>
              <a:rPr lang="en-US" altLang="ko-KR" dirty="0"/>
              <a:t>, </a:t>
            </a:r>
            <a:r>
              <a:rPr lang="ko-KR" altLang="en-US" dirty="0"/>
              <a:t>모델의 성능 변동이나 특정 </a:t>
            </a:r>
            <a:r>
              <a:rPr lang="en-US" altLang="ko-KR" dirty="0"/>
              <a:t>fold</a:t>
            </a:r>
            <a:r>
              <a:rPr lang="ko-KR" altLang="en-US" dirty="0"/>
              <a:t>에서의 문제를 파악하기 쉽습니다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여러 모델의 결과를 결합하여 앙상블</a:t>
            </a:r>
            <a:r>
              <a:rPr lang="en-US" altLang="ko-KR" dirty="0"/>
              <a:t>(Ensemble) </a:t>
            </a:r>
            <a:r>
              <a:rPr lang="ko-KR" altLang="en-US" dirty="0"/>
              <a:t>기법을 사용할 때</a:t>
            </a:r>
            <a:r>
              <a:rPr lang="en-US" altLang="ko-KR" dirty="0"/>
              <a:t>, OOF </a:t>
            </a:r>
            <a:r>
              <a:rPr lang="ko-KR" altLang="en-US" dirty="0"/>
              <a:t>검증을 활용하여 기여도에 따른 가중치를 부여할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10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56F53-3EF9-014E-3571-D8FA2146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대회 소개 및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49A3B7-E1B9-DB87-8DA3-4921A91BE5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포르토</a:t>
            </a:r>
            <a:r>
              <a:rPr lang="ko-KR" altLang="en-US" dirty="0"/>
              <a:t> 세구로의 안전 운전자 예측</a:t>
            </a:r>
          </a:p>
          <a:p>
            <a:r>
              <a:rPr lang="ko-KR" altLang="en-US" dirty="0"/>
              <a:t>보험료 최적화 및 고객 서비스 개선</a:t>
            </a:r>
          </a:p>
          <a:p>
            <a:r>
              <a:rPr lang="ko-KR" altLang="en-US" dirty="0"/>
              <a:t>브라질의 자동차 보험 시장에 대한 이해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451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EA040-82D7-59C4-26CC-AA01324D6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CE9DCF-294F-F409-3287-446F869286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훈련 데이터와 테스트 데이터</a:t>
            </a:r>
          </a:p>
          <a:p>
            <a:r>
              <a:rPr lang="ko-KR" altLang="en-US" dirty="0"/>
              <a:t>변수 설명 </a:t>
            </a:r>
            <a:r>
              <a:rPr lang="en-US" altLang="ko-KR" dirty="0"/>
              <a:t>(</a:t>
            </a:r>
            <a:r>
              <a:rPr lang="ko-KR" altLang="en-US" dirty="0"/>
              <a:t>운전자의 나이</a:t>
            </a:r>
            <a:r>
              <a:rPr lang="en-US" altLang="ko-KR" dirty="0"/>
              <a:t>, 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차량 정보 등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결측치</a:t>
            </a:r>
            <a:r>
              <a:rPr lang="ko-KR" altLang="en-US" dirty="0"/>
              <a:t> 처리 방법</a:t>
            </a:r>
          </a:p>
          <a:p>
            <a:r>
              <a:rPr lang="ko-KR" altLang="en-US" dirty="0"/>
              <a:t>데이터 탐색 및 시각화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6406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3A26F4-4D1F-BA82-230F-0863E5DB1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모델링 및 평가 지표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F79B6E-5E55-CE6A-DFDB-A598864954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및 </a:t>
            </a:r>
            <a:r>
              <a:rPr lang="ko-KR" altLang="en-US" dirty="0" err="1"/>
              <a:t>피쳐</a:t>
            </a:r>
            <a:r>
              <a:rPr lang="ko-KR" altLang="en-US" dirty="0"/>
              <a:t> 엔지니어링</a:t>
            </a:r>
          </a:p>
          <a:p>
            <a:r>
              <a:rPr lang="ko-KR" altLang="en-US" dirty="0"/>
              <a:t>분류 알고리즘의 선택 </a:t>
            </a:r>
            <a:r>
              <a:rPr lang="en-US" altLang="ko-KR" dirty="0"/>
              <a:t>(</a:t>
            </a:r>
            <a:r>
              <a:rPr lang="en-US" altLang="ko-KR" dirty="0" err="1"/>
              <a:t>LightGBM</a:t>
            </a:r>
            <a:r>
              <a:rPr lang="en-US" altLang="ko-KR" dirty="0"/>
              <a:t>, </a:t>
            </a:r>
            <a:r>
              <a:rPr lang="en-US" altLang="ko-KR" dirty="0" err="1"/>
              <a:t>XGBoost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베이지안 최적화를 활용한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튜닝</a:t>
            </a:r>
          </a:p>
          <a:p>
            <a:r>
              <a:rPr lang="en-US" altLang="ko-KR" dirty="0"/>
              <a:t>OOF</a:t>
            </a:r>
            <a:r>
              <a:rPr lang="ko-KR" altLang="en-US" dirty="0"/>
              <a:t> 검증 및 앙상블</a:t>
            </a:r>
          </a:p>
          <a:p>
            <a:pPr lvl="1"/>
            <a:r>
              <a:rPr lang="ko-KR" altLang="en-US" dirty="0"/>
              <a:t>평가 지표</a:t>
            </a:r>
            <a:r>
              <a:rPr lang="en-US" altLang="ko-KR" dirty="0"/>
              <a:t>: Normalized Gini Coefficient (</a:t>
            </a:r>
            <a:r>
              <a:rPr lang="ko-KR" altLang="en-US" dirty="0"/>
              <a:t>정규화 지니 계수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07632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4AAED-8AB0-D7F9-7871-6DC679CAD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베이지안 최적화란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2A9B51-2C21-DAF2-551A-10ABBB4F09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베이지안 최적화</a:t>
            </a:r>
            <a:r>
              <a:rPr lang="en-US" altLang="ko-KR" dirty="0"/>
              <a:t>(Bayesian Optimization)</a:t>
            </a:r>
            <a:r>
              <a:rPr lang="ko-KR" altLang="en-US" dirty="0"/>
              <a:t>는 비선형 함수의 최적화 문제를 효율적으로 해결하는 글로벌 최적화 알고리즘입니다</a:t>
            </a:r>
            <a:r>
              <a:rPr lang="en-US" altLang="ko-KR" dirty="0"/>
              <a:t>. </a:t>
            </a:r>
            <a:r>
              <a:rPr lang="ko-KR" altLang="en-US" dirty="0"/>
              <a:t>베이지안 최적화는 </a:t>
            </a:r>
            <a:r>
              <a:rPr lang="ko-KR" altLang="en-US" dirty="0" err="1"/>
              <a:t>머신러닝</a:t>
            </a:r>
            <a:r>
              <a:rPr lang="ko-KR" altLang="en-US" dirty="0"/>
              <a:t> 모델의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튜닝</a:t>
            </a:r>
            <a:r>
              <a:rPr lang="en-US" altLang="ko-KR" dirty="0"/>
              <a:t>, </a:t>
            </a:r>
            <a:r>
              <a:rPr lang="ko-KR" altLang="en-US" dirty="0"/>
              <a:t>실험 설계</a:t>
            </a:r>
            <a:r>
              <a:rPr lang="en-US" altLang="ko-KR" dirty="0"/>
              <a:t>, </a:t>
            </a:r>
            <a:r>
              <a:rPr lang="ko-KR" altLang="en-US" dirty="0"/>
              <a:t>조합 최적화 등 다양한 분야에서 사용됩니다</a:t>
            </a:r>
            <a:r>
              <a:rPr lang="en-US" altLang="ko-KR" dirty="0"/>
              <a:t>. </a:t>
            </a:r>
            <a:r>
              <a:rPr lang="ko-KR" altLang="en-US" dirty="0"/>
              <a:t>이 방법은 베이지안 추론과 </a:t>
            </a:r>
            <a:r>
              <a:rPr lang="ko-KR" altLang="en-US" dirty="0" err="1"/>
              <a:t>가우시안</a:t>
            </a:r>
            <a:r>
              <a:rPr lang="ko-KR" altLang="en-US" dirty="0"/>
              <a:t> 프로세스를 </a:t>
            </a:r>
            <a:r>
              <a:rPr lang="ko-KR" altLang="en-US" dirty="0" err="1"/>
              <a:t>기반으로하며</a:t>
            </a:r>
            <a:r>
              <a:rPr lang="en-US" altLang="ko-KR" dirty="0"/>
              <a:t>, </a:t>
            </a:r>
            <a:r>
              <a:rPr lang="ko-KR" altLang="en-US" dirty="0"/>
              <a:t>목적 함수의 불확실성을 고려하여 최적의 해를 찾습니다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3245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F142F-E6A3-773C-3F92-CF45288D7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베이지안 최적화의 원리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140A01-F7BE-BD1D-EAF9-3A173C838B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가우시안</a:t>
            </a:r>
            <a:r>
              <a:rPr lang="ko-KR" altLang="en-US" dirty="0"/>
              <a:t> 프로세스</a:t>
            </a:r>
            <a:r>
              <a:rPr lang="en-US" altLang="ko-KR" dirty="0"/>
              <a:t>(Gaussian Process) </a:t>
            </a:r>
            <a:r>
              <a:rPr lang="ko-KR" altLang="en-US" dirty="0"/>
              <a:t>사용</a:t>
            </a:r>
            <a:r>
              <a:rPr lang="en-US" altLang="ko-KR" dirty="0"/>
              <a:t>: </a:t>
            </a:r>
            <a:r>
              <a:rPr lang="ko-KR" altLang="en-US" dirty="0" err="1"/>
              <a:t>가우시안</a:t>
            </a:r>
            <a:r>
              <a:rPr lang="ko-KR" altLang="en-US" dirty="0"/>
              <a:t> 프로세스는 연속형 변수에 대한 목적 함수를 모델링하는 데 사용됩니다</a:t>
            </a:r>
            <a:r>
              <a:rPr lang="en-US" altLang="ko-KR" dirty="0"/>
              <a:t>. </a:t>
            </a:r>
            <a:r>
              <a:rPr lang="ko-KR" altLang="en-US" dirty="0" err="1"/>
              <a:t>가우시안</a:t>
            </a:r>
            <a:r>
              <a:rPr lang="ko-KR" altLang="en-US" dirty="0"/>
              <a:t> 프로세스는 함수의 평균과 분산을 추정하므로</a:t>
            </a:r>
            <a:r>
              <a:rPr lang="en-US" altLang="ko-KR" dirty="0"/>
              <a:t>, </a:t>
            </a:r>
            <a:r>
              <a:rPr lang="ko-KR" altLang="en-US" dirty="0"/>
              <a:t>불확실성을 고려한 최적화가 가능합니다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3659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F142F-E6A3-773C-3F92-CF45288D7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베이지안 최적화의 원리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140A01-F7BE-BD1D-EAF9-3A173C838B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Acquisition Function: </a:t>
            </a:r>
            <a:r>
              <a:rPr lang="ko-KR" altLang="en-US" dirty="0"/>
              <a:t>베이지안 최적화에서는 </a:t>
            </a:r>
            <a:r>
              <a:rPr lang="en-US" altLang="ko-KR" dirty="0"/>
              <a:t>Acquisition Function</a:t>
            </a:r>
            <a:r>
              <a:rPr lang="ko-KR" altLang="en-US" dirty="0"/>
              <a:t>이라는 보상 함수를 사용하여 다음 탐색 지점을 선택합니다</a:t>
            </a:r>
            <a:r>
              <a:rPr lang="en-US" altLang="ko-KR" dirty="0"/>
              <a:t>. </a:t>
            </a:r>
            <a:r>
              <a:rPr lang="ko-KR" altLang="en-US" dirty="0"/>
              <a:t>이 함수는 탐색과 이용의 균형을 맞추는 역할을 하며</a:t>
            </a:r>
            <a:r>
              <a:rPr lang="en-US" altLang="ko-KR" dirty="0"/>
              <a:t>, </a:t>
            </a:r>
            <a:r>
              <a:rPr lang="ko-KR" altLang="en-US" dirty="0"/>
              <a:t>대표적으로 </a:t>
            </a:r>
            <a:r>
              <a:rPr lang="en-US" altLang="ko-KR" dirty="0"/>
              <a:t>Probability of Improvement (PI), Expected Improvement (EI), Upper Confidence Bound (UCB) </a:t>
            </a:r>
            <a:r>
              <a:rPr lang="ko-KR" altLang="en-US" dirty="0"/>
              <a:t>등이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32C97F-2578-C76B-3B17-45CF8D72F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429" y="4130725"/>
            <a:ext cx="5000226" cy="22494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96DA25C-EDFE-B2C3-7B5F-F29722260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491" y="4130725"/>
            <a:ext cx="4886051" cy="221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323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01520-44FD-A39D-39CC-03D349254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베이지안 최적화의 장점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D2DFE3-DB7D-FCAE-26F7-97C28CB035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목적 함수의 불확실성을 고려하여 효율적인 탐색이 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소수의 샘플을 사용하여 글로벌 최적해를 찾을 수 있으므로</a:t>
            </a:r>
            <a:r>
              <a:rPr lang="en-US" altLang="ko-KR" dirty="0"/>
              <a:t>, </a:t>
            </a:r>
            <a:r>
              <a:rPr lang="ko-KR" altLang="en-US" dirty="0"/>
              <a:t>계산 비용이 상대적으로 낮습니다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노이즈가 있는 목적 함수에 대해서도 안정적인 최적화 결과를 얻을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6468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83FB9-9A2B-C4EA-9FB1-587BE0556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OOF(Out-of-Fold) </a:t>
            </a:r>
            <a:r>
              <a:rPr lang="ko-KR" altLang="en-US" dirty="0"/>
              <a:t>검증이란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101417-46B7-CDD6-6B39-771AE8CE58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OOF </a:t>
            </a:r>
            <a:r>
              <a:rPr lang="ko-KR" altLang="en-US" dirty="0"/>
              <a:t>검증은 교차 검증에서 각각의 </a:t>
            </a:r>
            <a:r>
              <a:rPr lang="en-US" altLang="ko-KR" dirty="0"/>
              <a:t>fold</a:t>
            </a:r>
            <a:r>
              <a:rPr lang="ko-KR" altLang="en-US" dirty="0"/>
              <a:t>에 대한 예측 결과를 모아 하나의 완전한 예측 결과를 만드는 방법입니다</a:t>
            </a:r>
            <a:r>
              <a:rPr lang="en-US" altLang="ko-KR" dirty="0"/>
              <a:t>. OOF </a:t>
            </a:r>
            <a:r>
              <a:rPr lang="ko-KR" altLang="en-US" dirty="0"/>
              <a:t>검증을 사용하면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altLang="ko-KR" dirty="0"/>
              <a:t>fold</a:t>
            </a:r>
            <a:r>
              <a:rPr lang="ko-KR" altLang="en-US" dirty="0"/>
              <a:t>에서 검증용 데이터에 대한 예측 결과를 모아 최종적으로 모델의 성능을 평가할 수 있습니다</a:t>
            </a:r>
            <a:r>
              <a:rPr lang="en-US" altLang="ko-KR" dirty="0"/>
              <a:t>. </a:t>
            </a:r>
            <a:r>
              <a:rPr lang="ko-KR" altLang="en-US" dirty="0"/>
              <a:t>이를 통해 모델의 일반화 성능을 더 정확하게 추정할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C1E91AF-A371-5EB5-A522-34D79FD38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401" y="4130412"/>
            <a:ext cx="7181447" cy="243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733075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tonio" id="{620F7DCF-DB60-4599-A66C-437154E8D716}" vid="{F645D63B-C9FA-406E-8C80-95893D858D5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antonio</Template>
  <TotalTime>1646</TotalTime>
  <Words>450</Words>
  <Application>Microsoft Office PowerPoint</Application>
  <PresentationFormat>와이드스크린</PresentationFormat>
  <Paragraphs>37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맑은 고딕 Semilight</vt:lpstr>
      <vt:lpstr>Arial</vt:lpstr>
      <vt:lpstr>Lato</vt:lpstr>
      <vt:lpstr>Raleway</vt:lpstr>
      <vt:lpstr>antonio</vt:lpstr>
      <vt:lpstr>안전운전자 예측</vt:lpstr>
      <vt:lpstr>대회 소개 및 목표</vt:lpstr>
      <vt:lpstr>데이터 이해</vt:lpstr>
      <vt:lpstr>모델링 및 평가 지표</vt:lpstr>
      <vt:lpstr>베이지안 최적화란?</vt:lpstr>
      <vt:lpstr>베이지안 최적화의 원리</vt:lpstr>
      <vt:lpstr>베이지안 최적화의 원리</vt:lpstr>
      <vt:lpstr>베이지안 최적화의 장점</vt:lpstr>
      <vt:lpstr>OOF(Out-of-Fold) 검증이란?</vt:lpstr>
      <vt:lpstr>OOF 검증 과정</vt:lpstr>
      <vt:lpstr>OOF 검증의 장점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안전운전자 예측</dc:title>
  <dc:creator>정 동우</dc:creator>
  <cp:lastModifiedBy>정 동우</cp:lastModifiedBy>
  <cp:revision>3</cp:revision>
  <dcterms:created xsi:type="dcterms:W3CDTF">2023-03-24T12:02:39Z</dcterms:created>
  <dcterms:modified xsi:type="dcterms:W3CDTF">2023-03-25T15:29:10Z</dcterms:modified>
</cp:coreProperties>
</file>