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3" r:id="rId3"/>
    <p:sldId id="294" r:id="rId4"/>
    <p:sldId id="295" r:id="rId5"/>
    <p:sldId id="262" r:id="rId6"/>
    <p:sldId id="264" r:id="rId7"/>
    <p:sldId id="263" r:id="rId8"/>
    <p:sldId id="266" r:id="rId9"/>
    <p:sldId id="267" r:id="rId10"/>
    <p:sldId id="268" r:id="rId11"/>
    <p:sldId id="296" r:id="rId12"/>
    <p:sldId id="271" r:id="rId13"/>
    <p:sldId id="299" r:id="rId14"/>
    <p:sldId id="301" r:id="rId15"/>
    <p:sldId id="30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7" r:id="rId29"/>
    <p:sldId id="286" r:id="rId30"/>
    <p:sldId id="288" r:id="rId31"/>
    <p:sldId id="289" r:id="rId32"/>
    <p:sldId id="290" r:id="rId33"/>
    <p:sldId id="303" r:id="rId34"/>
    <p:sldId id="291" r:id="rId35"/>
    <p:sldId id="292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3" r:id="rId45"/>
    <p:sldId id="314" r:id="rId46"/>
    <p:sldId id="315" r:id="rId47"/>
    <p:sldId id="316" r:id="rId48"/>
    <p:sldId id="317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14" autoAdjust="0"/>
  </p:normalViewPr>
  <p:slideViewPr>
    <p:cSldViewPr snapToGrid="0">
      <p:cViewPr varScale="1">
        <p:scale>
          <a:sx n="89" d="100"/>
          <a:sy n="89" d="100"/>
        </p:scale>
        <p:origin x="5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2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432DE-1927-41D0-8CEF-DD7811F19CEE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FD5E-7FFD-42E8-9CB3-8EF928C13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5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D7F7-2C9B-BF81-23C4-EEC326B78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A78FF3-6E9D-C037-3F18-F5498C7BB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A029C-E44C-4439-3A5A-71F56401D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4C42E-50AC-2C67-7A2C-A29882F7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0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2D512-5AA0-5312-4599-7EEAEDB16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1409F4-EB53-1A7F-3489-92BF8EFA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D253A9-51B7-161B-6D18-C6C02C464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001DF4-2ECD-8A6E-0867-B89E3BDB1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4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D420-5B5E-8593-090B-291AA4314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9DFAFF-22E3-7147-97F0-594B4E3B2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DA7F8B-DB96-B1C2-98DD-090549AF8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F26E3-D995-AC2A-8897-5A392F29A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7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A475-694D-3F87-C76C-A3E812EE7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81807A-03BD-4B17-BCFB-037F3B051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AA7FE6-C6D1-8092-B198-8C972C44D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69AF5-BD35-E056-B24E-8568D0AB6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0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6B2EB-6149-80D4-4C9F-6DB9C2C15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222012-3E18-9083-0F9C-842E4BB9D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2A7436-EB12-17BA-4B7A-203E9833E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3F0DC4-67B5-F9B7-C1BF-F6516DD13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3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C10A9-F34D-34FC-BC1B-D56EEE3D2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ECD566-C873-7353-A9B0-13A96FEB7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929496-23B2-C4DC-D99F-74CB26998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3B85C-6224-BA0A-6DE9-6876EE6F4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6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4A0DC-5DB2-3568-9A15-17EB78EF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838160-EF6D-CF52-757F-F1A24CC14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6C1EA3-CEAA-BD0E-7C46-8163998D1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3407D2-1D57-DB0C-BAD7-91C0C4B07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82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72121-3DD0-FCFA-0E76-D951E950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0BFFB-D856-193D-A47F-15F46DFCA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9874D3-4CD1-3E57-26C7-48274C047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E6D37-7ACD-68C6-E303-069C29B3C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03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7337-97B4-FBDF-0EA6-A6B554EF6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4DE1BB-5B6E-7602-333E-8A82F4A2D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B0668A-F9AD-A404-2CB8-D432A4A15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8FC8FA-F030-3F51-B036-CAAEED4D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5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837F-B1CC-5A51-739D-760907E18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EA2F4F-7461-8699-2A51-084057AAE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C60586-FD84-9FE3-2356-23D8BA949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6946-AFB3-A16A-E472-BC506FA09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1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837F-B1CC-5A51-739D-760907E18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EA2F4F-7461-8699-2A51-084057AAE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C60586-FD84-9FE3-2356-23D8BA949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6946-AFB3-A16A-E472-BC506FA09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1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2EF6D-0B04-EB8F-3D7C-1A08DBC5D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35394C-2466-A9CA-FAC0-30959945A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3D40BF-AF50-FE0E-EC7B-0C9F30545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ABCB79-B3E7-3375-0EE6-CB7B1292E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9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B39AC-3207-96BD-E190-9FA45123C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C16B67-6403-4259-C892-E83AC11C2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CD1953-A0F5-626C-D76F-5833EAED9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879ED-D2E4-F53E-4395-A36853C7F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17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C42FD-BA12-C987-9535-02A4B5F4A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53017B-876E-D6F3-C9B7-2B7895AE6A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3D73ED-C8E9-BA71-5202-84FAEC34E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13F55-4384-A8AB-4357-CCD264227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53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C42FD-BA12-C987-9535-02A4B5F4A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53017B-876E-D6F3-C9B7-2B7895AE6A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3D73ED-C8E9-BA71-5202-84FAEC34E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13F55-4384-A8AB-4357-CCD264227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86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E29C6-B58C-757D-6121-CCD69DB59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F7571D-69DC-7470-7E53-999E0BBE4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2B59F8-19AD-50E1-DFA1-8C18C33A2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855BDB-BF7B-5E34-D76E-4BFA732B7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90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07BF5-8FC0-8591-5EFA-F23E8017A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DFF8DA-673B-EF82-0C11-1EC390B3F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485EA-B37A-4272-0A56-0A61518E9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22B5D-D622-B833-361D-66AD8703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89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DFCA9-ADA4-1E6C-5879-D3AD1D3C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E38005-14BD-3A52-AA7B-E5A829DA0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959DB8-3AB9-9CB4-BC36-1C27A7AE5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DFF9E-A69E-5A7C-640B-3311722ED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84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4F059-3CCA-9043-1386-1F7459464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D69E29-FA12-8C8E-38CC-D5BB47AFE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5DFFAA-57A8-3CB6-BDCC-B746821DF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6CE9F-4948-57DA-33D3-33623DCC2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937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4C927-4798-7110-ED9A-C78ACDC8D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6C37CE-694C-09AD-0F46-6917108D3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8CAC38-DECB-29B8-8205-F3169D11F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FE193F-B358-433E-B569-12195C1DA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28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8EE3A-7E29-62BF-4D67-AB7E4679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E9987F-BAD0-FEB8-94B7-C5B4C9B6B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1CCAFB-4124-4E02-EA3C-52EA2F499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63AC6-9F14-2317-3250-515250358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13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6E92D-2B89-139B-AFE9-2CAA0FC22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9324F4-592F-00E4-8A49-DA46D4ACB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08A4F9-3B54-B293-EBBC-4A2530044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F06AD-D9C3-D8B0-DE30-EBAD74CC3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1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B9BAA-8FC3-7DE5-B55D-A3E7096C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9EDDB0-EEB1-EA6C-692B-AFA6C015B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7E0BBF-761B-FF60-1E6E-206BEE86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32886B-4C93-6F9B-96D0-A5B66CC54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62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B5E6-092D-2F86-6EC1-765BE432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61906C-E8D6-2238-8F02-E683C6831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4FFCCC-ABCC-7031-2C4B-8F04FD4A4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CF5E1-AA89-3D6C-8AD6-698E4953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18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A01F-582F-4CF5-7656-A4D90FD99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F954EA-12CA-8020-5E8E-7D36769D5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DE48F9-7820-3E7D-BFC8-7E7024AC0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E18A1-646C-6B5A-9672-ACCB1B170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09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9853-90A3-6C35-7C52-07DD28D4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1FAC90-2D34-592C-AEB2-F7EC55E43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8F5205-3E69-8995-F9E3-C2E62C62A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BBEED-4D66-A789-BCA3-472ED5E39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55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5A801-9336-91EE-30A9-FD864CD13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A3AC91-256B-DB90-EB69-6940439D5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F63C7C-247B-CCA7-95F4-3986E93F0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29C17-B082-A174-A5BF-3545729EC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86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2F97A-4335-E526-04C2-A5287F41A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DA75C5-3200-A858-70C1-76185E5DA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871D36-BE77-08F0-3166-4E687DF7C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FB9C5-629E-B5D8-5706-D33CA2D49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83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E92A8-BA2F-6373-9CD9-3A211CAC5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7BAD2A-8E7A-128D-E00E-632144197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E931D4-669E-0FFA-2FA1-FDC815888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25BDF7-E0AB-3C4B-6E95-3D6B90BD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52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A141-96C7-A2CA-EFFD-7D4701AF7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8085F4-66A1-D7D9-5C9D-747305EE6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AD780C-4A8A-EB91-0407-5103F337D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C55A6-7F4C-001A-139B-496BBDC12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570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D7986-DE2A-02C2-E0B9-C227986F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231E8E-57DA-1B3C-3259-82E916A34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5236C8-88F5-2540-516C-1247D5DDB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745E92-F1DC-24C9-1057-3E2056F2C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8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4F60D-ECE9-589C-3850-5C139628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152E58-8C55-898B-649A-2E0C5E491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EFD978-739D-3EFD-3507-472EB015A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6F96B-BEE6-0FAC-1D0A-D1D7E5FC4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74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4F60D-ECE9-589C-3850-5C139628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152E58-8C55-898B-649A-2E0C5E491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EFD978-739D-3EFD-3507-472EB015A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6F96B-BEE6-0FAC-1D0A-D1D7E5FC4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34A9D-BDDE-87E6-3936-9FC669A05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4AB673-73D6-5B6F-6A9A-5BC390648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CD7696-6ABF-2A0A-1A21-9EC2B99DC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F0AC4-6614-CE34-EFE4-FF91F106B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81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38F72-1F6D-E475-E4A8-895AEDA6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523BD7-45E0-E857-31AF-0BA40BA98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BF8800-EFD3-F020-FFAC-F81956356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A13B20-5568-E346-28E5-7FA0D325C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4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911A-FC01-495B-CE0B-B70355BD3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27D4F9-F7EA-DD76-1BDD-EEE2A4789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EC114A-9F3E-5334-77B4-4E08FAF78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A85CB-309E-8DE4-6557-E295DDF71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FCAA8-A3B8-9ACE-87F9-56FD879C3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796597-A210-A34D-7613-59AF32B36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3FDF01-21F0-AC60-C0DA-6665D7904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0CC57-4A38-EDD7-846C-598E18D74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7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4CEED-BF34-5166-9BA5-EF74B9E09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443A8A-09EF-0409-2E1D-2F183FAEE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063B22-BDE3-40FE-36B0-BFD93ACEE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68A88-A629-6890-E7DD-8004A35A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2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ED166-FB76-243F-ABA9-BD4B9E37C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49C6DC-58BA-3B06-2DCB-6EC303F5D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6A98E1-5818-4825-505A-E99580F59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F841E-506D-7F20-8246-727B3A079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92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1AF67-0FE2-1EE1-B3E9-A4E930F56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E57FA8-98F6-B0B9-7E77-77DDDCAEE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DDD769-DC46-9395-F700-1BA7B501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EAC93-ADBC-0619-10C4-AAFDE5879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FD5E-7FFD-42E8-9CB3-8EF928C1339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9D00-1325-E0D5-0F77-F65A1CA4D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903F81-80EA-D822-46CF-AD5BB6031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E7987-272C-79FB-E16E-198B9B0C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717EB-9BD1-FC01-0ABD-2C1395F3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24B1A-298D-DEC8-F27B-A6B35FC5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9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6A4F-D783-5530-4A32-9F119D90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52880B-5DD9-8073-805B-1586AEA1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EF383-F7E9-87F3-90B7-027151C1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BB150-8DE4-5CAC-2148-EAEC3719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A255B-B003-C736-2377-079EF65B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4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C46C6B-AF83-9F8B-46E1-F80A711A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C1320-B5BB-7900-AC5E-A9B78ADD7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D0019-8EC4-7B33-4CC3-A0EEFF42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DC7C8-00AE-10AA-ADA0-32FF1847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7B16D-6461-A096-3034-5F291852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BF8AC-9B48-3B08-DA53-3B6027E7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>
            <a:lvl1pPr>
              <a:defRPr lang="ko-KR" altLang="en-US" sz="4000" b="1" kern="1200" dirty="0">
                <a:solidFill>
                  <a:srgbClr val="4F4F4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6525-FB16-F3B5-A33C-12CAF897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681254" cy="5412260"/>
          </a:xfrm>
        </p:spPr>
        <p:txBody>
          <a:bodyPr/>
          <a:lstStyle>
            <a:lvl1pPr>
              <a:lnSpc>
                <a:spcPct val="130000"/>
              </a:lnSpc>
              <a:defRPr>
                <a:solidFill>
                  <a:srgbClr val="4F4F4F"/>
                </a:solidFill>
              </a:defRPr>
            </a:lvl1pPr>
            <a:lvl2pPr>
              <a:lnSpc>
                <a:spcPct val="130000"/>
              </a:lnSpc>
              <a:defRPr>
                <a:solidFill>
                  <a:srgbClr val="4F4F4F"/>
                </a:solidFill>
              </a:defRPr>
            </a:lvl2pPr>
            <a:lvl3pPr>
              <a:lnSpc>
                <a:spcPct val="130000"/>
              </a:lnSpc>
              <a:defRPr>
                <a:solidFill>
                  <a:srgbClr val="4F4F4F"/>
                </a:solidFill>
              </a:defRPr>
            </a:lvl3pPr>
            <a:lvl4pPr>
              <a:lnSpc>
                <a:spcPct val="130000"/>
              </a:lnSpc>
              <a:defRPr>
                <a:solidFill>
                  <a:srgbClr val="4F4F4F"/>
                </a:solidFill>
              </a:defRPr>
            </a:lvl4pPr>
            <a:lvl5pPr>
              <a:lnSpc>
                <a:spcPct val="130000"/>
              </a:lnSpc>
              <a:defRPr>
                <a:solidFill>
                  <a:srgbClr val="4F4F4F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743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2D1B4-568E-3C0C-90FD-AE4CF97A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89D38-754E-EE28-5ACC-6B7B88A7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820D-CEB3-82F8-AC13-733FB89D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1F6A4-DA7C-ACF9-A2AC-547FE3DE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DA574-2FE9-4181-843F-B1C90953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3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A2CF-22F3-4756-3DB5-BD01C3A4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269C4-2F34-9ECA-52C4-E65EDA536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ACEF0-36E2-E160-1763-F4967804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5BE44-FA9E-4E42-BF93-A25E2CB7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401DD-6B9D-2B35-3E66-5FA4E035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F1D3C-7A05-C6EA-2073-8EC7E5FA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9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9C44F-275D-52BE-A1BB-C44446C3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AECF91-E2EC-A5D0-98E4-0F355D4D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45AAC-5F91-0751-1769-53EC1BE7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7DE762-3C0F-5AF5-80A2-0E4854AFF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35178-7B2C-6CA7-3A8A-E221D9888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46369-B013-1FEE-9FB8-98CB339E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01E535-F7A3-1AD9-3D77-0BE62FDA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198DBB-AA27-C2C8-B857-B4C295B2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2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8DB74-CF9E-29F2-4D31-5DC977E5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292647-F9D2-B5B7-1AA8-881C399C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B6C65-8599-781B-1CE9-9BB80690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878199-AE32-A24F-03ED-E2B5F0EE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1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161B8A-B772-2B02-69C4-5B114FB2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7667BB-0320-1BED-7837-E89E605C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387CA-9614-BD2F-D244-61AFD658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DC138-6764-F2D6-925D-7E51C0B2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C34FF-A7BF-F64B-72EF-85B04316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1C0C9-B18D-8824-3F2C-AA91EB2E6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78F5A-6F02-680F-E1B9-D8E6CD17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AD5D8-BD7A-3C36-3972-8A24E71F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4249D-FED4-96B3-474E-20C4420A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1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918F3-54B0-676D-106C-3E1009F7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198B25-1527-03A2-8578-ECB2803E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D5A75-5B69-DEC2-678A-1F961972F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70344-2F19-10CD-35A8-A6001D6F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23D20-52C7-9FF7-A3BF-B23E8DE7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39286-C631-66BF-67E8-23FB6CFD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3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40D56-E758-4727-EDE6-67314B43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6175E-2A31-4980-355C-088F612E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ECC17-9168-AC28-7D39-A62FFBFA4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B21B-2150-476B-9F02-D38DCB92A8D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CE7DA-FCAC-D92B-3D04-0714F7DB6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DBC3A-62F0-2079-2793-0C7EC7F4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5CD5-F722-481B-9D17-FFFCAF857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9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ai-engineering/9781098166298/ch01.html?_gl=1*1yufoxz*_ga*MTI3NjEwOTA5My4xNzMzNDU3NzI3*_ga_092EL089CH*MTczNDY1NjQzOC4yLjEuMTczNDY1NjY3MC4xOS4wLjA." TargetMode="External"/><Relationship Id="rId2" Type="http://schemas.openxmlformats.org/officeDocument/2006/relationships/hyperlink" Target="https://learning.oreilly.com/library/view/ai-engineering/9781098166298/ch01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0D901-0C41-0740-2074-DB7E3ED71C0C}"/>
              </a:ext>
            </a:extLst>
          </p:cNvPr>
          <p:cNvSpPr txBox="1"/>
          <p:nvPr/>
        </p:nvSpPr>
        <p:spPr>
          <a:xfrm>
            <a:off x="758642" y="961768"/>
            <a:ext cx="10674717" cy="389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4F4F4F"/>
                </a:solidFill>
              </a:rPr>
              <a:t>AI </a:t>
            </a:r>
            <a:r>
              <a:rPr lang="ko-KR" altLang="en-US" sz="2400" b="1" dirty="0">
                <a:solidFill>
                  <a:srgbClr val="4F4F4F"/>
                </a:solidFill>
              </a:rPr>
              <a:t>엔지니어링</a:t>
            </a:r>
            <a:r>
              <a:rPr lang="en-US" altLang="ko-KR" sz="2400" b="1" dirty="0">
                <a:solidFill>
                  <a:srgbClr val="4F4F4F"/>
                </a:solidFill>
              </a:rPr>
              <a:t>(AI Engineering)</a:t>
            </a:r>
            <a:endParaRPr lang="en-US" altLang="ko-KR" sz="2400" dirty="0">
              <a:solidFill>
                <a:srgbClr val="4F4F4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rgbClr val="4F4F4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4F4F4F"/>
                </a:solidFill>
              </a:rPr>
              <a:t>인공지능</a:t>
            </a:r>
            <a:r>
              <a:rPr lang="en-US" altLang="ko-KR" sz="2400" dirty="0">
                <a:solidFill>
                  <a:srgbClr val="4F4F4F"/>
                </a:solidFill>
              </a:rPr>
              <a:t>(AI) </a:t>
            </a:r>
            <a:r>
              <a:rPr lang="ko-KR" altLang="en-US" sz="2400" dirty="0">
                <a:solidFill>
                  <a:srgbClr val="4F4F4F"/>
                </a:solidFill>
              </a:rPr>
              <a:t>기술을 설계</a:t>
            </a:r>
            <a:r>
              <a:rPr lang="en-US" altLang="ko-KR" sz="2400" dirty="0">
                <a:solidFill>
                  <a:srgbClr val="4F4F4F"/>
                </a:solidFill>
              </a:rPr>
              <a:t>, </a:t>
            </a:r>
            <a:r>
              <a:rPr lang="ko-KR" altLang="en-US" sz="2400" dirty="0">
                <a:solidFill>
                  <a:srgbClr val="4F4F4F"/>
                </a:solidFill>
              </a:rPr>
              <a:t>개발</a:t>
            </a:r>
            <a:r>
              <a:rPr lang="en-US" altLang="ko-KR" sz="2400" dirty="0">
                <a:solidFill>
                  <a:srgbClr val="4F4F4F"/>
                </a:solidFill>
              </a:rPr>
              <a:t>, </a:t>
            </a:r>
            <a:r>
              <a:rPr lang="ko-KR" altLang="en-US" sz="2400" dirty="0">
                <a:solidFill>
                  <a:srgbClr val="4F4F4F"/>
                </a:solidFill>
              </a:rPr>
              <a:t>배포 및 유지 관리하는 모든 과정을 </a:t>
            </a:r>
            <a:endParaRPr lang="en-US" altLang="ko-KR" sz="2400" dirty="0">
              <a:solidFill>
                <a:srgbClr val="4F4F4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4F4F4F"/>
                </a:solidFill>
              </a:rPr>
              <a:t>포괄하는 엔지니어링 분야입니다</a:t>
            </a:r>
            <a:r>
              <a:rPr lang="en-US" altLang="ko-KR" sz="2400" dirty="0">
                <a:solidFill>
                  <a:srgbClr val="4F4F4F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4F4F4F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4F4F4F"/>
                </a:solidFill>
              </a:rPr>
              <a:t>이는 </a:t>
            </a:r>
            <a:r>
              <a:rPr lang="en-US" altLang="ko-KR" sz="2400" dirty="0">
                <a:solidFill>
                  <a:srgbClr val="4F4F4F"/>
                </a:solidFill>
              </a:rPr>
              <a:t>AI </a:t>
            </a:r>
            <a:r>
              <a:rPr lang="ko-KR" altLang="en-US" sz="2400" dirty="0">
                <a:solidFill>
                  <a:srgbClr val="4F4F4F"/>
                </a:solidFill>
              </a:rPr>
              <a:t>모델이나 시스템을 구현</a:t>
            </a:r>
            <a:r>
              <a:rPr lang="en-US" altLang="ko-KR" sz="2400" dirty="0">
                <a:solidFill>
                  <a:srgbClr val="4F4F4F"/>
                </a:solidFill>
              </a:rPr>
              <a:t>/</a:t>
            </a:r>
            <a:r>
              <a:rPr lang="ko-KR" altLang="en-US" sz="2400" dirty="0">
                <a:solidFill>
                  <a:srgbClr val="4F4F4F"/>
                </a:solidFill>
              </a:rPr>
              <a:t>활용할 수 있도록 </a:t>
            </a:r>
            <a:r>
              <a:rPr lang="ko-KR" altLang="en-US" sz="2400" u="sng" dirty="0">
                <a:solidFill>
                  <a:srgbClr val="4F4F4F"/>
                </a:solidFill>
              </a:rPr>
              <a:t>기술적 기반을 마련</a:t>
            </a:r>
            <a:r>
              <a:rPr lang="ko-KR" altLang="en-US" sz="2400" dirty="0">
                <a:solidFill>
                  <a:srgbClr val="4F4F4F"/>
                </a:solidFill>
              </a:rPr>
              <a:t>하고</a:t>
            </a:r>
            <a:r>
              <a:rPr lang="en-US" altLang="ko-KR" sz="2400" dirty="0">
                <a:solidFill>
                  <a:srgbClr val="4F4F4F"/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u="sng" dirty="0">
                <a:solidFill>
                  <a:srgbClr val="4F4F4F"/>
                </a:solidFill>
              </a:rPr>
              <a:t>안정적</a:t>
            </a:r>
            <a:r>
              <a:rPr lang="en-US" altLang="ko-KR" sz="2400" u="sng" dirty="0">
                <a:solidFill>
                  <a:srgbClr val="4F4F4F"/>
                </a:solidFill>
              </a:rPr>
              <a:t>/</a:t>
            </a:r>
            <a:r>
              <a:rPr lang="ko-KR" altLang="en-US" sz="2400" u="sng" dirty="0">
                <a:solidFill>
                  <a:srgbClr val="4F4F4F"/>
                </a:solidFill>
              </a:rPr>
              <a:t>효율적으로 작동하게 만드는 것</a:t>
            </a:r>
            <a:r>
              <a:rPr lang="ko-KR" altLang="en-US" sz="2400" dirty="0">
                <a:solidFill>
                  <a:srgbClr val="4F4F4F"/>
                </a:solidFill>
              </a:rPr>
              <a:t>을 목표로 합니다</a:t>
            </a:r>
            <a:r>
              <a:rPr lang="en-US" altLang="ko-KR" sz="2400" dirty="0">
                <a:solidFill>
                  <a:srgbClr val="4F4F4F"/>
                </a:solidFill>
              </a:rPr>
              <a:t>.</a:t>
            </a:r>
            <a:endParaRPr lang="ko-KR" alt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1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0E441-BD7E-8149-4EB4-7AEE90D1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61DB-94F4-DFF2-1870-B18E20E2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언어 모델에서 대규모 언어 모델로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33408-8B66-CDB2-CC46-FAF06732D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782393" cy="5306068"/>
          </a:xfr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자기 지도 학습</a:t>
            </a:r>
            <a:r>
              <a:rPr lang="en-US" altLang="ko-KR" b="1" dirty="0"/>
              <a:t>(Self-supervision)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언어 모델이 스케일링 접근법</a:t>
            </a:r>
            <a:r>
              <a:rPr lang="en-US" altLang="ko-KR" dirty="0"/>
              <a:t>(scaling approach) </a:t>
            </a:r>
            <a:r>
              <a:rPr lang="ko-KR" altLang="en-US" dirty="0"/>
              <a:t>의 중심이 되었고</a:t>
            </a:r>
            <a:r>
              <a:rPr lang="en-US" altLang="ko-KR" dirty="0"/>
              <a:t>, ChatGPT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순간적 인기를 이끈 특별한 점은 무엇일까요</a:t>
            </a:r>
            <a:r>
              <a:rPr lang="en-US" altLang="ko-KR" dirty="0"/>
              <a:t>?</a:t>
            </a:r>
          </a:p>
          <a:p>
            <a:pPr lvl="2">
              <a:lnSpc>
                <a:spcPct val="120000"/>
              </a:lnSpc>
            </a:pPr>
            <a:r>
              <a:rPr lang="ko-KR" altLang="en-US" u="sng" dirty="0"/>
              <a:t>언어 모델은 자기 지도 학습</a:t>
            </a:r>
            <a:r>
              <a:rPr lang="en-US" altLang="ko-KR" u="sng" dirty="0"/>
              <a:t>(self-supervision)</a:t>
            </a:r>
            <a:r>
              <a:rPr lang="ko-KR" altLang="en-US" u="sng" dirty="0"/>
              <a:t>을 사용하여 훈련될 수 있는 반면</a:t>
            </a:r>
            <a:r>
              <a:rPr lang="en-US" altLang="ko-KR" u="sng" dirty="0"/>
              <a:t>, </a:t>
            </a:r>
            <a:r>
              <a:rPr lang="ko-KR" altLang="en-US" u="sng" dirty="0"/>
              <a:t>많은 다른 </a:t>
            </a:r>
            <a:br>
              <a:rPr lang="en-US" altLang="ko-KR" u="sng" dirty="0"/>
            </a:br>
            <a:r>
              <a:rPr lang="ko-KR" altLang="en-US" u="sng" dirty="0"/>
              <a:t>모델들은 지도 학습</a:t>
            </a:r>
            <a:r>
              <a:rPr lang="en-US" altLang="ko-KR" u="sng" dirty="0"/>
              <a:t>(supervision)</a:t>
            </a:r>
            <a:r>
              <a:rPr lang="ko-KR" altLang="en-US" u="sng" dirty="0"/>
              <a:t>을 필요로 한다는 것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자기 지도 학습은 데이터 레이블링 병목현상을 극복하여 모델이 학습할 수 있는 더 큰 </a:t>
            </a:r>
            <a:br>
              <a:rPr lang="en-US" altLang="ko-KR" dirty="0"/>
            </a:br>
            <a:r>
              <a:rPr lang="ko-KR" altLang="en-US" dirty="0"/>
              <a:t>데이터셋을 생성하는 데 기여했으며</a:t>
            </a:r>
            <a:r>
              <a:rPr lang="en-US" altLang="ko-KR" dirty="0"/>
              <a:t>, </a:t>
            </a:r>
            <a:r>
              <a:rPr lang="ko-KR" altLang="en-US" dirty="0"/>
              <a:t>결과적으로 모델의 확장이 가능하도록 했습니다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자기 지도학습의 장점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지도학습은 데이터 레이블링에 비용이 많이 들고</a:t>
            </a:r>
            <a:r>
              <a:rPr lang="en-US" altLang="ko-KR" dirty="0"/>
              <a:t>, </a:t>
            </a:r>
            <a:r>
              <a:rPr lang="ko-KR" altLang="en-US" dirty="0"/>
              <a:t>시간이 많이 소요됨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수동으로 생성된 레이블을 사용해 모델을 훈련시키는 대신</a:t>
            </a:r>
            <a:r>
              <a:rPr lang="en-US" altLang="ko-KR" u="sng" dirty="0"/>
              <a:t>, </a:t>
            </a:r>
            <a:r>
              <a:rPr lang="ko-KR" altLang="en-US" u="sng" dirty="0"/>
              <a:t>자연적으로 발생하는 레이블을 </a:t>
            </a:r>
            <a:br>
              <a:rPr lang="en-US" altLang="ko-KR" u="sng" dirty="0"/>
            </a:br>
            <a:r>
              <a:rPr lang="ko-KR" altLang="en-US" u="sng" dirty="0"/>
              <a:t>사용하여 모델을 훈련할 수 있음</a:t>
            </a:r>
          </a:p>
          <a:p>
            <a:pPr lvl="2">
              <a:lnSpc>
                <a:spcPct val="120000"/>
              </a:lnSpc>
            </a:pPr>
            <a:r>
              <a:rPr lang="ko-KR" altLang="en-US" u="sng" dirty="0"/>
              <a:t>텍스트의 모든 시퀀스가 레이블 데이터로 사용될 수 있기 때문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276290-89A2-E829-4F83-0FBD8819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CAB8FC-B543-9B4E-9437-B527804F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2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CDCCFC-139C-8F3D-91BD-2A37B57E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2" y="1291735"/>
            <a:ext cx="5651156" cy="536192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B320F33-3746-402E-B55C-C059BB2F98DC}"/>
              </a:ext>
            </a:extLst>
          </p:cNvPr>
          <p:cNvSpPr txBox="1">
            <a:spLocks/>
          </p:cNvSpPr>
          <p:nvPr/>
        </p:nvSpPr>
        <p:spPr>
          <a:xfrm>
            <a:off x="255373" y="365125"/>
            <a:ext cx="8090676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4F4F4F"/>
                </a:solidFill>
              </a:rPr>
              <a:t>언어 모델에서 대규모 언어 모델로</a:t>
            </a:r>
          </a:p>
        </p:txBody>
      </p:sp>
    </p:spTree>
    <p:extLst>
      <p:ext uri="{BB962C8B-B14F-4D97-AF65-F5344CB8AC3E}">
        <p14:creationId xmlns:p14="http://schemas.microsoft.com/office/powerpoint/2010/main" val="242654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21E7-57CD-0EB7-B31C-D94BD4F6C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9A32B-E68B-BE89-A6C3-F7427FDB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대규모 언어 모델에서 기본 모델로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FC22E-15F9-4BB6-48ED-8EBF41D0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910633" cy="3272627"/>
          </a:xfrm>
        </p:spPr>
        <p:txBody>
          <a:bodyPr wrap="none">
            <a:spAutoFit/>
          </a:bodyPr>
          <a:lstStyle/>
          <a:p>
            <a:r>
              <a:rPr lang="ko-KR" altLang="en-US" b="1" dirty="0"/>
              <a:t>텍스트를 넘어선 데이터를 처리할 수 있는 능력은 </a:t>
            </a:r>
            <a:r>
              <a:rPr lang="en-US" altLang="ko-KR" b="1" dirty="0"/>
              <a:t>AI</a:t>
            </a:r>
            <a:r>
              <a:rPr lang="ko-KR" altLang="en-US" b="1" dirty="0"/>
              <a:t>가 현실 세계에서 </a:t>
            </a:r>
            <a:br>
              <a:rPr lang="en-US" altLang="ko-KR" b="1" dirty="0"/>
            </a:br>
            <a:r>
              <a:rPr lang="ko-KR" altLang="en-US" b="1" dirty="0"/>
              <a:t>작동하는 데 필수적임</a:t>
            </a:r>
          </a:p>
          <a:p>
            <a:pPr lvl="1"/>
            <a:r>
              <a:rPr lang="ko-KR" altLang="en-US" dirty="0"/>
              <a:t>더 많은 데이터 </a:t>
            </a:r>
            <a:r>
              <a:rPr lang="ko-KR" altLang="en-US" dirty="0" err="1"/>
              <a:t>모달리티를</a:t>
            </a:r>
            <a:r>
              <a:rPr lang="ko-KR" altLang="en-US" dirty="0"/>
              <a:t> 통합하도록 확장 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이미지</a:t>
            </a:r>
            <a:r>
              <a:rPr lang="en-US" altLang="ko-KR" dirty="0"/>
              <a:t>+</a:t>
            </a:r>
            <a:r>
              <a:rPr lang="ko-KR" altLang="en-US" dirty="0"/>
              <a:t>비디오</a:t>
            </a:r>
            <a:r>
              <a:rPr lang="en-US" altLang="ko-KR" dirty="0"/>
              <a:t>+</a:t>
            </a:r>
            <a:r>
              <a:rPr lang="ko-KR" altLang="en-US" dirty="0"/>
              <a:t>전문지식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Gemini</a:t>
            </a:r>
            <a:r>
              <a:rPr lang="ko-KR" altLang="en-US" dirty="0"/>
              <a:t>와 </a:t>
            </a:r>
            <a:r>
              <a:rPr lang="en-US" altLang="ko-KR" dirty="0"/>
              <a:t>GPT-4V</a:t>
            </a:r>
            <a:r>
              <a:rPr lang="ko-KR" altLang="en-US" dirty="0"/>
              <a:t>를 </a:t>
            </a:r>
            <a:r>
              <a:rPr lang="en-US" altLang="ko-KR" dirty="0"/>
              <a:t>LLM</a:t>
            </a:r>
            <a:r>
              <a:rPr lang="ko-KR" altLang="en-US" dirty="0"/>
              <a:t>으로 부르지만</a:t>
            </a:r>
            <a:r>
              <a:rPr lang="en-US" altLang="ko-KR" dirty="0"/>
              <a:t>, </a:t>
            </a:r>
            <a:r>
              <a:rPr lang="ko-KR" altLang="en-US" dirty="0"/>
              <a:t>기본 모델로 발전함</a:t>
            </a:r>
          </a:p>
          <a:p>
            <a:pPr lvl="1"/>
            <a:r>
              <a:rPr lang="ko-KR" altLang="en-US" dirty="0"/>
              <a:t>오랜 시간 동안 </a:t>
            </a:r>
            <a:r>
              <a:rPr lang="en-US" altLang="ko-KR" dirty="0"/>
              <a:t>AI </a:t>
            </a:r>
            <a:r>
              <a:rPr lang="ko-KR" altLang="en-US" dirty="0"/>
              <a:t>연구는 데이터 </a:t>
            </a:r>
            <a:r>
              <a:rPr lang="ko-KR" altLang="en-US" dirty="0" err="1"/>
              <a:t>모달리티</a:t>
            </a:r>
            <a:r>
              <a:rPr lang="ko-KR" altLang="en-US" dirty="0"/>
              <a:t> 별로 나뉘어 있었지만 </a:t>
            </a:r>
            <a:r>
              <a:rPr lang="ko-KR" altLang="en-US" dirty="0" err="1"/>
              <a:t>멀티모달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모델로 진화하고 있음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BA1387-746F-D9FE-3AF8-7FCD662A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7FBDB7-CB29-C9C8-1B3C-52CB737D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EE9146-C633-234B-94EF-6893F818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83"/>
          <a:stretch/>
        </p:blipFill>
        <p:spPr>
          <a:xfrm>
            <a:off x="5041557" y="4205817"/>
            <a:ext cx="5173360" cy="24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2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A76E8-94E8-CC16-EE29-FAA551555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0CB2C-F3CD-DC57-2BC9-7EB76090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대규모 언어 모델에서 기본 모델로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7F21B-EF43-EC23-D95D-CA40CD8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926663" cy="3192605"/>
          </a:xfrm>
        </p:spPr>
        <p:txBody>
          <a:bodyPr wrap="none">
            <a:spAutoFit/>
          </a:bodyPr>
          <a:lstStyle/>
          <a:p>
            <a:r>
              <a:rPr lang="ko-KR" altLang="en-US" b="1" dirty="0"/>
              <a:t>자기 지도 학습</a:t>
            </a:r>
            <a:r>
              <a:rPr lang="en-US" altLang="ko-KR" b="1" dirty="0"/>
              <a:t>(self-supervision)</a:t>
            </a:r>
            <a:r>
              <a:rPr lang="ko-KR" altLang="en-US" b="1" dirty="0"/>
              <a:t>은 </a:t>
            </a:r>
            <a:r>
              <a:rPr lang="ko-KR" altLang="en-US" b="1" dirty="0" err="1"/>
              <a:t>멀티모달</a:t>
            </a:r>
            <a:r>
              <a:rPr lang="ko-KR" altLang="en-US" b="1" dirty="0"/>
              <a:t> 모델에서도 작동함</a:t>
            </a:r>
          </a:p>
          <a:p>
            <a:pPr lvl="1"/>
            <a:r>
              <a:rPr lang="en-US" altLang="ko-KR" dirty="0"/>
              <a:t>OpenAI</a:t>
            </a:r>
            <a:r>
              <a:rPr lang="ko-KR" altLang="en-US" dirty="0"/>
              <a:t>는 자연어 지도 학습</a:t>
            </a:r>
            <a:r>
              <a:rPr lang="en-US" altLang="ko-KR" dirty="0"/>
              <a:t>(natural language supervision) </a:t>
            </a:r>
            <a:r>
              <a:rPr lang="ko-KR" altLang="en-US" dirty="0"/>
              <a:t>이라는 </a:t>
            </a:r>
            <a:br>
              <a:rPr lang="en-US" altLang="ko-KR" dirty="0"/>
            </a:br>
            <a:r>
              <a:rPr lang="ko-KR" altLang="en-US" dirty="0"/>
              <a:t>자기 지도 학습 변형을 사용하여 언어</a:t>
            </a:r>
            <a:r>
              <a:rPr lang="en-US" altLang="ko-KR" dirty="0"/>
              <a:t>-</a:t>
            </a:r>
            <a:r>
              <a:rPr lang="ko-KR" altLang="en-US" dirty="0"/>
              <a:t>이미지 모델 </a:t>
            </a:r>
            <a:r>
              <a:rPr lang="en-US" altLang="ko-KR" dirty="0"/>
              <a:t>CLIP (OpenAI, 2021)</a:t>
            </a:r>
            <a:r>
              <a:rPr lang="ko-KR" altLang="en-US" dirty="0"/>
              <a:t>을 훈련</a:t>
            </a:r>
          </a:p>
          <a:p>
            <a:pPr lvl="1"/>
            <a:r>
              <a:rPr lang="ko-KR" altLang="en-US" dirty="0"/>
              <a:t>각 이미지를 수동으로 </a:t>
            </a:r>
            <a:r>
              <a:rPr lang="ko-KR" altLang="en-US" dirty="0" err="1"/>
              <a:t>레이블링하는</a:t>
            </a:r>
            <a:r>
              <a:rPr lang="ko-KR" altLang="en-US" dirty="0"/>
              <a:t> 대신</a:t>
            </a:r>
            <a:r>
              <a:rPr lang="en-US" altLang="ko-KR" dirty="0"/>
              <a:t>, </a:t>
            </a:r>
            <a:r>
              <a:rPr lang="ko-KR" altLang="en-US" dirty="0"/>
              <a:t>인터넷에서 함께 등장하는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) </a:t>
            </a:r>
            <a:r>
              <a:rPr lang="ko-KR" altLang="en-US" dirty="0"/>
              <a:t>쌍을 찾아서 훈련함 → </a:t>
            </a:r>
            <a:r>
              <a:rPr lang="en-US" altLang="ko-KR" dirty="0"/>
              <a:t>CLIP </a:t>
            </a:r>
            <a:r>
              <a:rPr lang="en-US" altLang="ko-KR" sz="2000" dirty="0" err="1">
                <a:solidFill>
                  <a:srgbClr val="006600"/>
                </a:solidFill>
              </a:rPr>
              <a:t>CLIP</a:t>
            </a:r>
            <a:r>
              <a:rPr lang="ko-KR" altLang="en-US" sz="2000" dirty="0">
                <a:solidFill>
                  <a:srgbClr val="006600"/>
                </a:solidFill>
              </a:rPr>
              <a:t>은 생성형은 아니고 </a:t>
            </a:r>
            <a:r>
              <a:rPr lang="ko-KR" altLang="en-US" sz="2000" dirty="0" err="1">
                <a:solidFill>
                  <a:srgbClr val="006600"/>
                </a:solidFill>
              </a:rPr>
              <a:t>임베딩</a:t>
            </a:r>
            <a:r>
              <a:rPr lang="ko-KR" altLang="en-US" sz="2000" dirty="0">
                <a:solidFill>
                  <a:srgbClr val="006600"/>
                </a:solidFill>
              </a:rPr>
              <a:t> 모델임</a:t>
            </a:r>
          </a:p>
          <a:p>
            <a:pPr lvl="1"/>
            <a:r>
              <a:rPr lang="en-US" altLang="ko-KR" dirty="0"/>
              <a:t>CLIP</a:t>
            </a:r>
            <a:r>
              <a:rPr lang="ko-KR" altLang="en-US" dirty="0"/>
              <a:t>은 </a:t>
            </a:r>
            <a:r>
              <a:rPr lang="en-US" altLang="ko-KR" dirty="0"/>
              <a:t>Flamingo, </a:t>
            </a:r>
            <a:r>
              <a:rPr lang="en-US" altLang="ko-KR" dirty="0" err="1"/>
              <a:t>LLaVA</a:t>
            </a:r>
            <a:r>
              <a:rPr lang="en-US" altLang="ko-KR" dirty="0"/>
              <a:t>, Gemini</a:t>
            </a:r>
            <a:r>
              <a:rPr lang="ko-KR" altLang="en-US" dirty="0"/>
              <a:t>와 같은 생성형 </a:t>
            </a:r>
            <a:r>
              <a:rPr lang="ko-KR" altLang="en-US" dirty="0" err="1"/>
              <a:t>멀티모달</a:t>
            </a:r>
            <a:r>
              <a:rPr lang="ko-KR" altLang="en-US" dirty="0"/>
              <a:t> 모델의 핵심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30AE3-0DDB-18A6-1ADF-18519CC9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8989E9-731C-0F54-3700-8DC86A880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9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DC98-9B28-1A8B-7C83-ED86C4650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D27BF-C71A-2AAF-DDB2-7AFD4309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대규모 언어 모델에서 기본 모델로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B44EF-0928-5101-6890-C6457551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190884" cy="5157822"/>
          </a:xfr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기본 모델은 작업 특정 모델</a:t>
            </a:r>
            <a:r>
              <a:rPr lang="en-US" altLang="ko-KR" b="1" dirty="0"/>
              <a:t>(task-specific model)</a:t>
            </a:r>
            <a:r>
              <a:rPr lang="ko-KR" altLang="en-US" b="1" dirty="0"/>
              <a:t>에서 범용 모델</a:t>
            </a:r>
            <a:br>
              <a:rPr lang="en-US" altLang="ko-KR" b="1" dirty="0"/>
            </a:br>
            <a:r>
              <a:rPr lang="en-US" altLang="ko-KR" b="1" dirty="0"/>
              <a:t>(general-purpose model)</a:t>
            </a:r>
            <a:r>
              <a:rPr lang="ko-KR" altLang="en-US" b="1" dirty="0"/>
              <a:t>로의 전환을 나타냄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 기본 모델은 그 크기와 훈련 방식 덕분에 광범위한 작업을 수행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 기본 상태에서도 범용 모델은 많은 작업에서 비교적 잘 작동할 수 있지만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특정 작업의 성능을 극대화하기 위해 자주 </a:t>
            </a:r>
            <a:r>
              <a:rPr lang="en-US" altLang="ko-KR" dirty="0"/>
              <a:t>"</a:t>
            </a:r>
            <a:r>
              <a:rPr lang="ko-KR" altLang="en-US" dirty="0"/>
              <a:t>조정</a:t>
            </a:r>
            <a:r>
              <a:rPr lang="en-US" altLang="ko-KR" dirty="0"/>
              <a:t>(tweaked)" </a:t>
            </a:r>
            <a:r>
              <a:rPr lang="ko-KR" altLang="en-US" dirty="0"/>
              <a:t>이 필요함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기본 모델의 성능 개선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원하는 제품 설명의 유형에 대해 모델에 상세한 지침을 제공</a:t>
            </a:r>
            <a:br>
              <a:rPr lang="ko-KR" altLang="en-US" dirty="0"/>
            </a:br>
            <a:r>
              <a:rPr lang="en-US" altLang="ko-KR" dirty="0"/>
              <a:t>: </a:t>
            </a:r>
            <a:r>
              <a:rPr lang="ko-KR" altLang="en-US" dirty="0"/>
              <a:t>프롬프트 엔지니어링</a:t>
            </a:r>
            <a:r>
              <a:rPr lang="en-US" altLang="ko-KR" dirty="0"/>
              <a:t>(prompt engineering)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지침에 훌륭한 예시를 포함시킴</a:t>
            </a:r>
            <a:br>
              <a:rPr lang="ko-KR" altLang="en-US" dirty="0"/>
            </a:br>
            <a:r>
              <a:rPr lang="en-US" altLang="ko-KR" dirty="0"/>
              <a:t>: Few-shot </a:t>
            </a:r>
            <a:r>
              <a:rPr lang="ko-KR" altLang="en-US" dirty="0"/>
              <a:t>학습</a:t>
            </a:r>
            <a:r>
              <a:rPr lang="en-US" altLang="ko-KR" dirty="0"/>
              <a:t>(few-shot learning)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데이터베이스를 사용해 모델의 지침을 보완하는 방식</a:t>
            </a:r>
            <a:br>
              <a:rPr lang="ko-KR" altLang="en-US" dirty="0"/>
            </a:br>
            <a:r>
              <a:rPr lang="en-US" altLang="ko-KR" dirty="0"/>
              <a:t>: </a:t>
            </a:r>
            <a:r>
              <a:rPr lang="ko-KR" altLang="en-US" dirty="0"/>
              <a:t>검색 증강 생성</a:t>
            </a:r>
            <a:r>
              <a:rPr lang="en-US" altLang="ko-KR" dirty="0"/>
              <a:t>(retrieval augmented generation, RAG)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9CD555-9BEE-4CFC-C6B7-7EEB1E0FE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F5250E-1ECD-FC25-4D71-3245F162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43421-1124-411F-C085-EFA33D315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91ED8-3E72-9D54-802F-226B9C3D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대규모 언어 모델에서 기본 모델로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40EF5-9972-0FB8-CC0C-D2F98B16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200502" cy="2813591"/>
          </a:xfr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기본 모델이 없다면</a:t>
            </a:r>
            <a:r>
              <a:rPr lang="en-US" altLang="ko-KR" b="1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특정 작업에 대해 처음부터 모델을 훈련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모델의 크기가 작다면 기존 대규모 모델만큼 성능이 뛰어나지 않을 수 있음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훨씬 더 많은 시간과 데이터가 필요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일반적으로 기본 모델 은 </a:t>
            </a:r>
            <a:r>
              <a:rPr lang="en-US" altLang="ko-KR" b="1" dirty="0"/>
              <a:t>AI </a:t>
            </a:r>
            <a:r>
              <a:rPr lang="ko-KR" altLang="en-US" b="1" dirty="0"/>
              <a:t>애플리케이션 개발 비용을 절감하고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ko-KR" altLang="en-US" b="1" dirty="0"/>
              <a:t>시장 출시 시간을 단축함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CBDEFF-C61A-6DC1-3236-88864012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F00B6A-CCE6-9BBD-7894-5E6F3F545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7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4100-AE31-C9F9-FA5B-A27899F3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B0AE-5BCA-E4F5-B050-BB3B5D08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기본 모델에서 </a:t>
            </a:r>
            <a:r>
              <a:rPr lang="en-US" altLang="ko-KR" dirty="0"/>
              <a:t>AI </a:t>
            </a:r>
            <a:r>
              <a:rPr lang="ko-KR" altLang="en-US" dirty="0"/>
              <a:t>엔지니어링으로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BD39D-255A-49C6-A507-A7331D0A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652549" cy="4256358"/>
          </a:xfrm>
        </p:spPr>
        <p:txBody>
          <a:bodyPr wrap="none">
            <a:spAutoFit/>
          </a:bodyPr>
          <a:lstStyle/>
          <a:p>
            <a:r>
              <a:rPr lang="en-US" altLang="ko-KR" b="1" dirty="0"/>
              <a:t>AI </a:t>
            </a:r>
            <a:r>
              <a:rPr lang="ko-KR" altLang="en-US" b="1" dirty="0"/>
              <a:t>엔지니어링이란 무엇인가</a:t>
            </a:r>
            <a:r>
              <a:rPr lang="en-US" altLang="ko-KR" b="1" dirty="0"/>
              <a:t>?</a:t>
            </a:r>
          </a:p>
          <a:p>
            <a:pPr lvl="1"/>
            <a:r>
              <a:rPr lang="ko-KR" altLang="en-US" dirty="0"/>
              <a:t>기본 모델을 기반으로 애플리케이션을 구축하는 과정을 의미</a:t>
            </a:r>
          </a:p>
          <a:p>
            <a:pPr lvl="1"/>
            <a:r>
              <a:rPr lang="en-US" altLang="ko-KR" dirty="0"/>
              <a:t>ML </a:t>
            </a:r>
            <a:r>
              <a:rPr lang="ko-KR" altLang="en-US" dirty="0"/>
              <a:t>엔지니어링</a:t>
            </a:r>
            <a:r>
              <a:rPr lang="en-US" altLang="ko-KR" dirty="0"/>
              <a:t>(ML engineering) </a:t>
            </a:r>
            <a:r>
              <a:rPr lang="ko-KR" altLang="en-US" dirty="0"/>
              <a:t>또는 </a:t>
            </a:r>
            <a:r>
              <a:rPr lang="en-US" altLang="ko-KR" dirty="0" err="1"/>
              <a:t>MLOps</a:t>
            </a:r>
            <a:r>
              <a:rPr lang="en-US" altLang="ko-KR" dirty="0"/>
              <a:t>(ML operations)</a:t>
            </a:r>
            <a:r>
              <a:rPr lang="ko-KR" altLang="en-US" dirty="0"/>
              <a:t>이 있는데</a:t>
            </a:r>
            <a:br>
              <a:rPr lang="en-US" altLang="ko-KR" dirty="0"/>
            </a:br>
            <a:r>
              <a:rPr lang="ko-KR" altLang="en-US" dirty="0"/>
              <a:t>왜 지금 </a:t>
            </a:r>
            <a:r>
              <a:rPr lang="en-US" altLang="ko-KR" dirty="0"/>
              <a:t>AI </a:t>
            </a:r>
            <a:r>
              <a:rPr lang="ko-KR" altLang="en-US" dirty="0"/>
              <a:t>엔지니어링에 대해 이야기할까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sz="2000" dirty="0">
                <a:solidFill>
                  <a:srgbClr val="006600"/>
                </a:solidFill>
              </a:rPr>
              <a:t>전통적인 </a:t>
            </a:r>
            <a:r>
              <a:rPr lang="en-US" altLang="ko-KR" sz="2000" dirty="0">
                <a:solidFill>
                  <a:srgbClr val="006600"/>
                </a:solidFill>
              </a:rPr>
              <a:t>ML </a:t>
            </a:r>
            <a:r>
              <a:rPr lang="ko-KR" altLang="en-US" sz="2000" dirty="0">
                <a:solidFill>
                  <a:srgbClr val="006600"/>
                </a:solidFill>
              </a:rPr>
              <a:t>엔지니어링이 </a:t>
            </a:r>
            <a:r>
              <a:rPr lang="en-US" altLang="ko-KR" sz="2000" dirty="0">
                <a:solidFill>
                  <a:srgbClr val="006600"/>
                </a:solidFill>
              </a:rPr>
              <a:t>ML </a:t>
            </a:r>
            <a:r>
              <a:rPr lang="ko-KR" altLang="en-US" sz="2000" dirty="0">
                <a:solidFill>
                  <a:srgbClr val="006600"/>
                </a:solidFill>
              </a:rPr>
              <a:t>모델 개발에서 시작된다면</a:t>
            </a:r>
            <a:r>
              <a:rPr lang="en-US" altLang="ko-KR" sz="2000" dirty="0">
                <a:solidFill>
                  <a:srgbClr val="006600"/>
                </a:solidFill>
              </a:rPr>
              <a:t>, </a:t>
            </a:r>
            <a:br>
              <a:rPr lang="en-US" altLang="ko-KR" sz="2000" dirty="0">
                <a:solidFill>
                  <a:srgbClr val="006600"/>
                </a:solidFill>
              </a:rPr>
            </a:br>
            <a:r>
              <a:rPr lang="en-US" altLang="ko-KR" sz="2000" dirty="0">
                <a:solidFill>
                  <a:srgbClr val="006600"/>
                </a:solidFill>
              </a:rPr>
              <a:t>AI </a:t>
            </a:r>
            <a:r>
              <a:rPr lang="ko-KR" altLang="en-US" sz="2000" dirty="0">
                <a:solidFill>
                  <a:srgbClr val="006600"/>
                </a:solidFill>
              </a:rPr>
              <a:t>엔지니어링은 기존 </a:t>
            </a:r>
            <a:r>
              <a:rPr lang="en-US" altLang="ko-KR" sz="2000" dirty="0">
                <a:solidFill>
                  <a:srgbClr val="006600"/>
                </a:solidFill>
              </a:rPr>
              <a:t>ML </a:t>
            </a:r>
            <a:r>
              <a:rPr lang="ko-KR" altLang="en-US" sz="2000" dirty="0">
                <a:solidFill>
                  <a:srgbClr val="006600"/>
                </a:solidFill>
              </a:rPr>
              <a:t>모델에서 시작함</a:t>
            </a:r>
            <a:endParaRPr lang="en-US" altLang="ko-KR" sz="2000" dirty="0">
              <a:solidFill>
                <a:srgbClr val="006600"/>
              </a:solidFill>
            </a:endParaRPr>
          </a:p>
          <a:p>
            <a:endParaRPr lang="en-US" altLang="ko-KR" sz="2400" dirty="0">
              <a:solidFill>
                <a:srgbClr val="006600"/>
              </a:solidFill>
            </a:endParaRPr>
          </a:p>
          <a:p>
            <a:r>
              <a:rPr lang="en-US" altLang="ko-KR" b="1" dirty="0"/>
              <a:t>AI</a:t>
            </a:r>
            <a:r>
              <a:rPr lang="ko-KR" altLang="en-US" b="1" dirty="0"/>
              <a:t> 엔지니어링의 성장을 위한 이상적인 </a:t>
            </a:r>
            <a:r>
              <a:rPr lang="en-US" altLang="ko-KR" b="1" dirty="0"/>
              <a:t>3</a:t>
            </a:r>
            <a:r>
              <a:rPr lang="ko-KR" altLang="en-US" b="1" dirty="0"/>
              <a:t>가지 요소에</a:t>
            </a:r>
            <a:r>
              <a:rPr lang="en-US" altLang="ko-KR" b="1" dirty="0"/>
              <a:t> </a:t>
            </a:r>
            <a:r>
              <a:rPr lang="ko-KR" altLang="en-US" b="1" dirty="0"/>
              <a:t>대해서</a:t>
            </a:r>
            <a:r>
              <a:rPr lang="en-US" altLang="ko-KR" b="1" dirty="0"/>
              <a:t> </a:t>
            </a:r>
            <a:r>
              <a:rPr lang="ko-KR" altLang="en-US" b="1" dirty="0"/>
              <a:t>알아보자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7D96B0-0E82-3479-148E-2C5F120E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0506A0-1481-86E2-267F-F3D7F894A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2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7BC02-5C05-EEA0-2221-6B3393F9B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49C9-AFC3-7E97-9FA9-9D247887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요소 </a:t>
            </a:r>
            <a:r>
              <a:rPr lang="en-US" altLang="ko-KR" dirty="0"/>
              <a:t>1: AI </a:t>
            </a:r>
            <a:r>
              <a:rPr lang="ko-KR" altLang="en-US" dirty="0"/>
              <a:t>기능의 발전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957AD-810A-1455-519C-7F575549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8828058" cy="2232342"/>
          </a:xfrm>
        </p:spPr>
        <p:txBody>
          <a:bodyPr wrap="none">
            <a:spAutoFit/>
          </a:bodyPr>
          <a:lstStyle/>
          <a:p>
            <a:r>
              <a:rPr lang="ko-KR" altLang="en-US" b="1" dirty="0"/>
              <a:t>강력한 기본 모델의 혁신적 기능</a:t>
            </a:r>
          </a:p>
          <a:p>
            <a:pPr lvl="1"/>
            <a:r>
              <a:rPr lang="ko-KR" altLang="en-US" dirty="0"/>
              <a:t>개방형 응답 생성 능력으로 다양한 작업 수행 가능성 확대</a:t>
            </a:r>
          </a:p>
          <a:p>
            <a:pPr lvl="1"/>
            <a:r>
              <a:rPr lang="ko-KR" altLang="en-US" dirty="0"/>
              <a:t>글쓰기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코드 작성 등 다양한 분야에서의 활용</a:t>
            </a:r>
          </a:p>
          <a:p>
            <a:pPr lvl="1"/>
            <a:r>
              <a:rPr lang="ko-KR" altLang="en-US" dirty="0"/>
              <a:t>사용자 기반 및 </a:t>
            </a:r>
            <a:r>
              <a:rPr lang="en-US" altLang="ko-KR" dirty="0"/>
              <a:t>AI </a:t>
            </a:r>
            <a:r>
              <a:rPr lang="ko-KR" altLang="en-US" dirty="0"/>
              <a:t>애플리케이션 수요 증가 설명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ECEE37-2DC5-D869-83B3-F407FABD1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679D9C-8CDF-B85E-78C8-87C98E3F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1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72E87-BEFD-0DC6-114C-5CC71F8F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0E963-980A-5F07-F0CB-246F7C44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요소</a:t>
            </a:r>
            <a:r>
              <a:rPr lang="en-US" altLang="ko-KR" dirty="0"/>
              <a:t>2: AI </a:t>
            </a:r>
            <a:r>
              <a:rPr lang="ko-KR" altLang="en-US" dirty="0"/>
              <a:t>투자 증가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0293-E653-BB6D-D6AE-E661B333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126764" cy="1699183"/>
          </a:xfrm>
        </p:spPr>
        <p:txBody>
          <a:bodyPr wrap="none">
            <a:spAutoFit/>
          </a:bodyPr>
          <a:lstStyle/>
          <a:p>
            <a:r>
              <a:rPr lang="en-US" altLang="ko-KR" b="1" dirty="0"/>
              <a:t>AI </a:t>
            </a:r>
            <a:r>
              <a:rPr lang="ko-KR" altLang="en-US" b="1" dirty="0"/>
              <a:t>어플리케이션 개발 비용 저렴</a:t>
            </a:r>
            <a:r>
              <a:rPr lang="en-US" altLang="ko-KR" b="1" dirty="0"/>
              <a:t>, </a:t>
            </a:r>
            <a:r>
              <a:rPr lang="ko-KR" altLang="en-US" b="1" dirty="0"/>
              <a:t>컨텐츠 출시 속도 </a:t>
            </a:r>
            <a:r>
              <a:rPr lang="ko-KR" altLang="en-US" b="1" dirty="0" err="1"/>
              <a:t>빨라짐</a:t>
            </a:r>
            <a:endParaRPr lang="ko-KR" altLang="en-US" b="1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에 대한 투자 수익률 향상</a:t>
            </a:r>
            <a:endParaRPr lang="en-US" altLang="ko-KR" dirty="0"/>
          </a:p>
          <a:p>
            <a:pPr lvl="1"/>
            <a:r>
              <a:rPr lang="en-US" altLang="ko-KR" dirty="0"/>
              <a:t>S&amp;P 500 </a:t>
            </a:r>
            <a:r>
              <a:rPr lang="ko-KR" altLang="en-US" dirty="0"/>
              <a:t>기업의 실적 발표에서 </a:t>
            </a:r>
            <a:r>
              <a:rPr lang="en-US" altLang="ko-KR" dirty="0"/>
              <a:t>AI </a:t>
            </a:r>
            <a:r>
              <a:rPr lang="ko-KR" altLang="en-US" dirty="0"/>
              <a:t>언급 증가 </a:t>
            </a:r>
            <a:r>
              <a:rPr lang="en-US" altLang="ko-KR" dirty="0"/>
              <a:t>(</a:t>
            </a:r>
            <a:r>
              <a:rPr lang="en-US" altLang="ko-KR" b="0" i="0" dirty="0">
                <a:effectLst/>
                <a:latin typeface="system-ui"/>
              </a:rPr>
              <a:t>2023</a:t>
            </a:r>
            <a:r>
              <a:rPr lang="ko-KR" altLang="en-US" b="0" i="0" dirty="0">
                <a:effectLst/>
                <a:latin typeface="system-ui"/>
              </a:rPr>
              <a:t>년 데이터 </a:t>
            </a:r>
            <a:r>
              <a:rPr lang="en-US" altLang="ko-KR" b="0" i="0" dirty="0">
                <a:effectLst/>
                <a:latin typeface="system-ui"/>
              </a:rPr>
              <a:t>:</a:t>
            </a:r>
            <a:r>
              <a:rPr lang="ko-KR" altLang="en-US" b="0" i="0" dirty="0">
                <a:effectLst/>
                <a:latin typeface="system-ui"/>
              </a:rPr>
              <a:t> </a:t>
            </a:r>
            <a:r>
              <a:rPr lang="en-US" altLang="ko-KR" b="0" i="0" dirty="0">
                <a:effectLst/>
                <a:latin typeface="system-ui"/>
              </a:rPr>
              <a:t>117 </a:t>
            </a:r>
            <a:r>
              <a:rPr lang="ko-KR" altLang="en-US" b="0" i="0" dirty="0">
                <a:effectLst/>
                <a:latin typeface="system-ui"/>
              </a:rPr>
              <a:t>→ </a:t>
            </a:r>
            <a:r>
              <a:rPr lang="en-US" altLang="ko-KR" b="0" i="0" dirty="0">
                <a:effectLst/>
                <a:latin typeface="system-ui"/>
              </a:rPr>
              <a:t>177</a:t>
            </a:r>
            <a:r>
              <a:rPr lang="ko-KR" altLang="en-US" b="0" i="0" dirty="0">
                <a:effectLst/>
                <a:latin typeface="system-ui"/>
              </a:rPr>
              <a:t>개</a:t>
            </a:r>
            <a:r>
              <a:rPr lang="en-US" altLang="ko-KR" b="0" i="0" dirty="0">
                <a:effectLst/>
                <a:latin typeface="system-ui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C49B7F-D1DC-3B4E-60D1-8A6CC438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8C1043-4C28-6417-F858-9DA46B32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13DB8-76B9-0EF3-90ED-48D4484C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23040-FA0C-51BD-F09D-34102867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요소</a:t>
            </a:r>
            <a:r>
              <a:rPr lang="en-US" altLang="ko-KR" dirty="0"/>
              <a:t>3: </a:t>
            </a:r>
            <a:r>
              <a:rPr lang="ko-KR" altLang="en-US" dirty="0"/>
              <a:t>어플리케이션 구축의 낮은 진입 </a:t>
            </a:r>
            <a:r>
              <a:rPr lang="ko-KR" altLang="en-US" dirty="0" err="1"/>
              <a:t>장볍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7720B-A9E6-692C-2205-631D3A0E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0002867" cy="3686843"/>
          </a:xfrm>
        </p:spPr>
        <p:txBody>
          <a:bodyPr wrap="none">
            <a:spAutoFit/>
          </a:bodyPr>
          <a:lstStyle/>
          <a:p>
            <a:r>
              <a:rPr lang="ko-KR" altLang="en-US" b="1" dirty="0"/>
              <a:t>대중화된 서비스형 모델 접근 방식</a:t>
            </a:r>
            <a:endParaRPr lang="en-US" altLang="ko-KR" b="1" dirty="0"/>
          </a:p>
          <a:p>
            <a:pPr lvl="1"/>
            <a:r>
              <a:rPr lang="ko-KR" altLang="en-US" i="0" dirty="0">
                <a:effectLst/>
                <a:latin typeface="system-ui"/>
              </a:rPr>
              <a:t>프로그래밍 언어 대신 프롬프트 엔지니어링으로 구현</a:t>
            </a:r>
            <a:endParaRPr lang="en-US" altLang="ko-KR" i="0" dirty="0">
              <a:effectLst/>
              <a:latin typeface="system-ui"/>
            </a:endParaRPr>
          </a:p>
          <a:p>
            <a:pPr lvl="1"/>
            <a:r>
              <a:rPr lang="ko-KR" altLang="en-US" dirty="0">
                <a:latin typeface="system-ui"/>
              </a:rPr>
              <a:t>강력하고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범용적인 기본 모델</a:t>
            </a:r>
            <a:br>
              <a:rPr lang="en-US" altLang="ko-KR" dirty="0">
                <a:latin typeface="system-ui"/>
              </a:rPr>
            </a:br>
            <a:r>
              <a:rPr lang="en-US" altLang="ko-KR" dirty="0">
                <a:latin typeface="system-ui"/>
              </a:rPr>
              <a:t>- </a:t>
            </a:r>
            <a:r>
              <a:rPr lang="en-US" altLang="ko-KR" i="0" dirty="0">
                <a:effectLst/>
                <a:latin typeface="system-ui"/>
              </a:rPr>
              <a:t>Google, Meta, Microsoft, Baidu, Tencent</a:t>
            </a:r>
            <a:r>
              <a:rPr lang="ko-KR" altLang="en-US" i="0" dirty="0">
                <a:effectLst/>
                <a:latin typeface="system-ui"/>
              </a:rPr>
              <a:t> 와 같은 대기업</a:t>
            </a:r>
            <a:br>
              <a:rPr lang="en-US" altLang="ko-KR" i="0" dirty="0">
                <a:effectLst/>
                <a:latin typeface="system-ui"/>
              </a:rPr>
            </a:br>
            <a:r>
              <a:rPr lang="en-US" altLang="ko-KR" i="0" dirty="0">
                <a:effectLst/>
                <a:latin typeface="system-ui"/>
              </a:rPr>
              <a:t>- </a:t>
            </a:r>
            <a:r>
              <a:rPr lang="ko-KR" altLang="en-US" i="0" dirty="0">
                <a:effectLst/>
                <a:latin typeface="system-ui"/>
              </a:rPr>
              <a:t>일본</a:t>
            </a:r>
            <a:r>
              <a:rPr lang="en-US" altLang="ko-KR" i="0" dirty="0">
                <a:effectLst/>
                <a:latin typeface="system-ui"/>
              </a:rPr>
              <a:t>, UAE</a:t>
            </a:r>
            <a:r>
              <a:rPr lang="ko-KR" altLang="en-US" i="0" dirty="0">
                <a:effectLst/>
                <a:latin typeface="system-ui"/>
              </a:rPr>
              <a:t> 와 같은 정부</a:t>
            </a:r>
            <a:br>
              <a:rPr lang="en-US" altLang="ko-KR" i="0" dirty="0">
                <a:effectLst/>
                <a:latin typeface="system-ui"/>
              </a:rPr>
            </a:br>
            <a:r>
              <a:rPr lang="en-US" altLang="ko-KR" i="0" dirty="0">
                <a:effectLst/>
                <a:latin typeface="system-ui"/>
              </a:rPr>
              <a:t>- OpenAI, Mistral, Adept</a:t>
            </a:r>
            <a:r>
              <a:rPr lang="ko-KR" altLang="en-US" i="0" dirty="0">
                <a:effectLst/>
                <a:latin typeface="system-ui"/>
              </a:rPr>
              <a:t> 와 같은 야심차고 자금이 잘 지원된 스타트업</a:t>
            </a:r>
            <a:endParaRPr lang="en-US" altLang="ko-KR" i="0" dirty="0">
              <a:effectLst/>
              <a:latin typeface="system-ui"/>
            </a:endParaRPr>
          </a:p>
          <a:p>
            <a:pPr lvl="1"/>
            <a:r>
              <a:rPr lang="ko-KR" altLang="en-US" i="0" dirty="0">
                <a:effectLst/>
                <a:latin typeface="system-ui"/>
              </a:rPr>
              <a:t> </a:t>
            </a:r>
            <a:r>
              <a:rPr lang="en-US" altLang="ko-KR" i="0" dirty="0">
                <a:effectLst/>
                <a:latin typeface="system-ui"/>
              </a:rPr>
              <a:t>2023</a:t>
            </a:r>
            <a:r>
              <a:rPr lang="ko-KR" altLang="en-US" i="0" dirty="0">
                <a:effectLst/>
                <a:latin typeface="system-ui"/>
              </a:rPr>
              <a:t>년</a:t>
            </a:r>
            <a:r>
              <a:rPr lang="en-US" altLang="ko-KR" i="0" dirty="0">
                <a:effectLst/>
                <a:latin typeface="system-ui"/>
              </a:rPr>
              <a:t>, </a:t>
            </a:r>
            <a:r>
              <a:rPr lang="ko-KR" altLang="en-US" i="0" dirty="0">
                <a:effectLst/>
                <a:latin typeface="system-ui"/>
              </a:rPr>
              <a:t>전 세계 웹 개발자 수는 약 </a:t>
            </a:r>
            <a:r>
              <a:rPr lang="en-US" altLang="ko-KR" i="0" dirty="0">
                <a:effectLst/>
                <a:latin typeface="system-ui"/>
              </a:rPr>
              <a:t>1,900</a:t>
            </a:r>
            <a:r>
              <a:rPr lang="ko-KR" altLang="en-US" i="0" dirty="0">
                <a:effectLst/>
                <a:latin typeface="system-ui"/>
              </a:rPr>
              <a:t>만 명으로 추정</a:t>
            </a:r>
            <a:endParaRPr lang="en-US" altLang="ko-KR" i="0" dirty="0">
              <a:effectLst/>
              <a:latin typeface="system-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338824-8269-BF4E-F6B1-48429BAC3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753AF-606D-0F6A-3464-38D8A6EF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4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52EAA-F797-269F-C712-80EBD57D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책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A80DF-73A3-4375-E93D-D24B3D16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의 최근 혁신은 </a:t>
            </a:r>
            <a:r>
              <a:rPr lang="en-US" altLang="ko-KR" dirty="0"/>
              <a:t>AI </a:t>
            </a:r>
            <a:r>
              <a:rPr lang="ko-KR" altLang="en-US" dirty="0"/>
              <a:t>제품에 대한 </a:t>
            </a:r>
            <a:r>
              <a:rPr lang="ko-KR" altLang="en-US" b="1" u="sng" dirty="0"/>
              <a:t>수요를 증가</a:t>
            </a:r>
            <a:r>
              <a:rPr lang="ko-KR" altLang="en-US" dirty="0"/>
              <a:t>시켰을 뿐만 아니라 </a:t>
            </a:r>
            <a:r>
              <a:rPr lang="en-US" altLang="ko-KR" dirty="0"/>
              <a:t>AI </a:t>
            </a:r>
            <a:r>
              <a:rPr lang="ko-KR" altLang="en-US" dirty="0"/>
              <a:t>제품을 구축하고자 하는 사람들의 </a:t>
            </a:r>
            <a:r>
              <a:rPr lang="ko-KR" altLang="en-US" b="1" u="sng" dirty="0"/>
              <a:t>진입 장벽을 낮추었습니다</a:t>
            </a:r>
            <a:r>
              <a:rPr lang="en-US" altLang="ko-KR" dirty="0"/>
              <a:t>. </a:t>
            </a:r>
            <a:r>
              <a:rPr lang="ko-KR" altLang="en-US" dirty="0" err="1"/>
              <a:t>서비스로서의</a:t>
            </a:r>
            <a:r>
              <a:rPr lang="ko-KR" altLang="en-US" dirty="0"/>
              <a:t> 모델 접근 방식은 </a:t>
            </a:r>
            <a:r>
              <a:rPr lang="en-US" altLang="ko-KR" dirty="0"/>
              <a:t>AI</a:t>
            </a:r>
            <a:r>
              <a:rPr lang="ko-KR" altLang="en-US" dirty="0"/>
              <a:t>를 난해한 분야에서 누구나 사용할 수 있는 강력한 개발 도구로 전환했습니다</a:t>
            </a:r>
            <a:r>
              <a:rPr lang="en-US" altLang="ko-KR" dirty="0"/>
              <a:t>. </a:t>
            </a:r>
            <a:r>
              <a:rPr lang="ko-KR" altLang="en-US" dirty="0"/>
              <a:t>사전 </a:t>
            </a:r>
            <a:r>
              <a:rPr lang="en-US" altLang="ko-KR" dirty="0"/>
              <a:t>AI </a:t>
            </a:r>
            <a:r>
              <a:rPr lang="ko-KR" altLang="en-US" dirty="0"/>
              <a:t>경험이 거의 없거나 전혀 없는 사람을 포함하여 모든 사람이 이제 </a:t>
            </a:r>
            <a:r>
              <a:rPr lang="en-US" altLang="ko-KR" dirty="0"/>
              <a:t>AI </a:t>
            </a:r>
            <a:r>
              <a:rPr lang="ko-KR" altLang="en-US" dirty="0"/>
              <a:t>모델을 활용하여 애플리케이션을 구축할 수 있습니다</a:t>
            </a:r>
            <a:r>
              <a:rPr lang="en-US" altLang="ko-KR" dirty="0"/>
              <a:t>. </a:t>
            </a:r>
            <a:r>
              <a:rPr lang="ko-KR" altLang="en-US" dirty="0"/>
              <a:t>이 책에서 저자인 </a:t>
            </a:r>
            <a:r>
              <a:rPr lang="en-US" altLang="ko-KR" dirty="0"/>
              <a:t>Chip Huyen</a:t>
            </a:r>
            <a:r>
              <a:rPr lang="ko-KR" altLang="en-US" dirty="0"/>
              <a:t>은 </a:t>
            </a:r>
            <a:r>
              <a:rPr lang="en-US" altLang="ko-KR" dirty="0"/>
              <a:t>AI </a:t>
            </a:r>
            <a:r>
              <a:rPr lang="ko-KR" altLang="en-US" dirty="0"/>
              <a:t>엔지니어링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sz="3500" b="1" u="sng" dirty="0"/>
              <a:t>쉽게 사용할 수 있는 기반 모델을 사용하여 애플리케이션을 구축하는 프로세스에 대해 설명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책은 </a:t>
            </a:r>
            <a:r>
              <a:rPr lang="en-US" altLang="ko-KR" dirty="0"/>
              <a:t>AI </a:t>
            </a:r>
            <a:r>
              <a:rPr lang="ko-KR" altLang="en-US" dirty="0"/>
              <a:t>엔지니어링에 대한 개요로 시작하여 전통적인 </a:t>
            </a:r>
            <a:r>
              <a:rPr lang="en-US" altLang="ko-KR" dirty="0"/>
              <a:t>ML </a:t>
            </a:r>
            <a:r>
              <a:rPr lang="ko-KR" altLang="en-US" dirty="0"/>
              <a:t>엔지니어링과 어떻게 </a:t>
            </a:r>
            <a:r>
              <a:rPr lang="ko-KR" altLang="en-US" dirty="0" err="1"/>
              <a:t>다른지</a:t>
            </a:r>
            <a:r>
              <a:rPr lang="ko-KR" altLang="en-US" dirty="0"/>
              <a:t> 설명하고 새로운 </a:t>
            </a:r>
            <a:r>
              <a:rPr lang="en-US" altLang="ko-KR" dirty="0"/>
              <a:t>AI </a:t>
            </a:r>
            <a:r>
              <a:rPr lang="ko-KR" altLang="en-US" dirty="0"/>
              <a:t>스택을 논의합니다</a:t>
            </a:r>
            <a:r>
              <a:rPr lang="en-US" altLang="ko-KR" dirty="0"/>
              <a:t>. AI</a:t>
            </a:r>
            <a:r>
              <a:rPr lang="ko-KR" altLang="en-US" dirty="0"/>
              <a:t>를 많이 사용할수록 치명적인 실패의 기회가 많아지고 따라서 평가가 더욱 </a:t>
            </a:r>
            <a:r>
              <a:rPr lang="ko-KR" altLang="en-US" dirty="0" err="1"/>
              <a:t>중요해집니다</a:t>
            </a:r>
            <a:r>
              <a:rPr lang="en-US" altLang="ko-KR" dirty="0"/>
              <a:t>. </a:t>
            </a:r>
            <a:r>
              <a:rPr lang="ko-KR" altLang="en-US" dirty="0"/>
              <a:t>이 책은 빠르게 성장하는 </a:t>
            </a:r>
            <a:r>
              <a:rPr lang="en-US" altLang="ko-KR" dirty="0"/>
              <a:t>AI-as-a-judge </a:t>
            </a:r>
            <a:r>
              <a:rPr lang="ko-KR" altLang="en-US" dirty="0"/>
              <a:t>접근 방식을 포함하여 개방형 모델을 평가하는 다양한 접근 방식을 논의합니다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/>
              <a:t>애플리케이션 개발자는 모델</a:t>
            </a:r>
            <a:r>
              <a:rPr lang="en-US" altLang="ko-KR" dirty="0"/>
              <a:t>, </a:t>
            </a:r>
            <a:r>
              <a:rPr lang="ko-KR" altLang="en-US" dirty="0"/>
              <a:t>데이터 세트</a:t>
            </a:r>
            <a:r>
              <a:rPr lang="en-US" altLang="ko-KR" dirty="0"/>
              <a:t>, </a:t>
            </a:r>
            <a:r>
              <a:rPr lang="ko-KR" altLang="en-US" dirty="0"/>
              <a:t>평가 벤치마크</a:t>
            </a:r>
            <a:r>
              <a:rPr lang="en-US" altLang="ko-KR" dirty="0"/>
              <a:t>, </a:t>
            </a:r>
            <a:r>
              <a:rPr lang="ko-KR" altLang="en-US" dirty="0"/>
              <a:t>그리고 겉보기에 무한한 수의 사용 사례와 애플리케이션 패턴을 포함하여 </a:t>
            </a:r>
            <a:r>
              <a:rPr lang="en-US" altLang="ko-KR" dirty="0"/>
              <a:t>AI </a:t>
            </a:r>
            <a:r>
              <a:rPr lang="ko-KR" altLang="en-US" dirty="0"/>
              <a:t>환경을 탐색하는 방법을 알아봅니다</a:t>
            </a:r>
            <a:r>
              <a:rPr lang="en-US" altLang="ko-KR" dirty="0"/>
              <a:t>. </a:t>
            </a:r>
            <a:r>
              <a:rPr lang="ko-KR" altLang="en-US" sz="3500" b="1" u="sng" dirty="0"/>
              <a:t>간단한 기술로 시작하여 보다 정교한 방법으로 진행하는 </a:t>
            </a:r>
            <a:r>
              <a:rPr lang="en-US" altLang="ko-KR" sz="3500" b="1" u="sng" dirty="0"/>
              <a:t>AI </a:t>
            </a:r>
            <a:r>
              <a:rPr lang="ko-KR" altLang="en-US" sz="3500" b="1" u="sng" dirty="0"/>
              <a:t>애플리케이션을 개발하기 위한 프레임워크를 배우고 이러한 애플리케이션을 효율적으로 배포하는 방법</a:t>
            </a:r>
            <a:r>
              <a:rPr lang="ko-KR" altLang="en-US" dirty="0"/>
              <a:t>을 알아봅니다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/>
              <a:t>엔지니어링이 무엇이고 기존 머신 러닝 엔지니어링과 어떻게 </a:t>
            </a:r>
            <a:r>
              <a:rPr lang="ko-KR" altLang="en-US" dirty="0" err="1"/>
              <a:t>다른지</a:t>
            </a:r>
            <a:r>
              <a:rPr lang="ko-KR" altLang="en-US" dirty="0"/>
              <a:t> 알아보세요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AI </a:t>
            </a:r>
            <a:r>
              <a:rPr lang="ko-KR" altLang="en-US" dirty="0"/>
              <a:t>애플리케이션 개발 프로세스</a:t>
            </a:r>
            <a:r>
              <a:rPr lang="en-US" altLang="ko-KR" dirty="0"/>
              <a:t>, </a:t>
            </a:r>
            <a:r>
              <a:rPr lang="ko-KR" altLang="en-US" dirty="0"/>
              <a:t>각 단계의 과제 및 이를 해결하기 위한 접근 방식을 알아보세요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프롬프트 엔지니어링</a:t>
            </a:r>
            <a:r>
              <a:rPr lang="en-US" altLang="ko-KR" dirty="0"/>
              <a:t>, RAG, </a:t>
            </a:r>
            <a:r>
              <a:rPr lang="ko-KR" altLang="en-US" dirty="0"/>
              <a:t>미세 조정</a:t>
            </a:r>
            <a:r>
              <a:rPr lang="en-US" altLang="ko-KR" dirty="0"/>
              <a:t>, </a:t>
            </a:r>
            <a:r>
              <a:rPr lang="ko-KR" altLang="en-US" dirty="0"/>
              <a:t>에이전트</a:t>
            </a:r>
            <a:r>
              <a:rPr lang="en-US" altLang="ko-KR" dirty="0"/>
              <a:t>, </a:t>
            </a:r>
            <a:r>
              <a:rPr lang="ko-KR" altLang="en-US" dirty="0"/>
              <a:t>데이터 세트 엔지니어링을 포함한 다양한 모델 적응 기술을 탐색하고 이러한 기술이 작동하는 방식과 이유를 이해합니다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기초 모델을 제공할 때 지연 및 비용에 대한 병목 현상을 조사하고 이를 극복하는 방법을 알아보세요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귀하의 요구 사항에 맞는 올바른 모델</a:t>
            </a:r>
            <a:r>
              <a:rPr lang="en-US" altLang="ko-KR" dirty="0"/>
              <a:t>, </a:t>
            </a:r>
            <a:r>
              <a:rPr lang="ko-KR" altLang="en-US" dirty="0"/>
              <a:t>데이터 세트</a:t>
            </a:r>
            <a:r>
              <a:rPr lang="en-US" altLang="ko-KR" dirty="0"/>
              <a:t>, </a:t>
            </a:r>
            <a:r>
              <a:rPr lang="ko-KR" altLang="en-US" dirty="0"/>
              <a:t>평가 벤치마크 및 </a:t>
            </a:r>
            <a:r>
              <a:rPr lang="ko-KR" altLang="en-US" dirty="0" err="1"/>
              <a:t>메트릭을</a:t>
            </a:r>
            <a:r>
              <a:rPr lang="ko-KR" altLang="en-US" dirty="0"/>
              <a:t> 선택하세요</a:t>
            </a:r>
          </a:p>
        </p:txBody>
      </p:sp>
    </p:spTree>
    <p:extLst>
      <p:ext uri="{BB962C8B-B14F-4D97-AF65-F5344CB8AC3E}">
        <p14:creationId xmlns:p14="http://schemas.microsoft.com/office/powerpoint/2010/main" val="158430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E8C75-2571-2C2B-D8FC-A3A3D20A8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7128-369A-8D32-6DB7-A7DBF9E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기본 모델을 활용한 </a:t>
            </a:r>
            <a:r>
              <a:rPr lang="en-US" altLang="ko-KR" sz="4000" dirty="0"/>
              <a:t>AI </a:t>
            </a:r>
            <a:r>
              <a:rPr lang="ko-KR" altLang="en-US" sz="4000" dirty="0"/>
              <a:t>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46D5A-F6DF-BC9B-C292-27BD12E2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934677" cy="2659446"/>
          </a:xfrm>
        </p:spPr>
        <p:txBody>
          <a:bodyPr wrap="none">
            <a:spAutoFit/>
          </a:bodyPr>
          <a:lstStyle/>
          <a:p>
            <a:r>
              <a:rPr lang="ko-KR" altLang="en-US" b="1" dirty="0"/>
              <a:t>기본 모델을 활용한 </a:t>
            </a:r>
            <a:r>
              <a:rPr lang="en-US" altLang="ko-KR" b="1" dirty="0"/>
              <a:t>AI </a:t>
            </a:r>
            <a:r>
              <a:rPr lang="ko-KR" altLang="en-US" b="1" dirty="0"/>
              <a:t>애플리케이션 사용 사례 </a:t>
            </a:r>
            <a:r>
              <a:rPr lang="en-US" altLang="ko-KR" b="1" dirty="0"/>
              <a:t>(Use Cases)</a:t>
            </a:r>
          </a:p>
          <a:p>
            <a:pPr lvl="1"/>
            <a:r>
              <a:rPr lang="en-US" altLang="ko-KR" i="0" dirty="0">
                <a:effectLst/>
                <a:latin typeface="system-ui"/>
              </a:rPr>
              <a:t>AWS</a:t>
            </a:r>
            <a:r>
              <a:rPr lang="ko-KR" altLang="en-US" i="0" dirty="0">
                <a:effectLst/>
                <a:latin typeface="system-ui"/>
              </a:rPr>
              <a:t>는 기업의 생성형 </a:t>
            </a:r>
            <a:r>
              <a:rPr lang="en-US" altLang="ko-KR" i="0" dirty="0">
                <a:effectLst/>
                <a:latin typeface="system-ui"/>
              </a:rPr>
              <a:t>AI </a:t>
            </a:r>
            <a:r>
              <a:rPr lang="ko-KR" altLang="en-US" i="0" dirty="0">
                <a:effectLst/>
                <a:latin typeface="system-ui"/>
              </a:rPr>
              <a:t>사용 사례를 세 가지 범주로 분류</a:t>
            </a:r>
            <a:br>
              <a:rPr lang="en-US" altLang="ko-KR" i="0" dirty="0">
                <a:effectLst/>
                <a:latin typeface="system-ui"/>
              </a:rPr>
            </a:br>
            <a:r>
              <a:rPr lang="en-US" altLang="ko-KR" i="0" dirty="0">
                <a:effectLst/>
                <a:latin typeface="system-ui"/>
              </a:rPr>
              <a:t>: </a:t>
            </a:r>
            <a:r>
              <a:rPr lang="ko-KR" altLang="en-US" i="0" dirty="0">
                <a:effectLst/>
                <a:latin typeface="system-ui"/>
              </a:rPr>
              <a:t>고객 경험</a:t>
            </a:r>
            <a:r>
              <a:rPr lang="en-US" altLang="ko-KR" i="0" dirty="0">
                <a:effectLst/>
                <a:latin typeface="system-ui"/>
              </a:rPr>
              <a:t>, </a:t>
            </a:r>
            <a:r>
              <a:rPr lang="ko-KR" altLang="en-US" i="0" dirty="0">
                <a:effectLst/>
                <a:latin typeface="system-ui"/>
              </a:rPr>
              <a:t>직원 생산성</a:t>
            </a:r>
            <a:r>
              <a:rPr lang="en-US" altLang="ko-KR" i="0" dirty="0">
                <a:effectLst/>
                <a:latin typeface="system-ui"/>
              </a:rPr>
              <a:t>, </a:t>
            </a:r>
            <a:r>
              <a:rPr lang="ko-KR" altLang="en-US" i="0" dirty="0">
                <a:effectLst/>
                <a:latin typeface="system-ui"/>
              </a:rPr>
              <a:t>프로세스 최적화</a:t>
            </a:r>
            <a:endParaRPr lang="en-US" altLang="ko-KR" i="0" dirty="0">
              <a:effectLst/>
              <a:latin typeface="system-ui"/>
            </a:endParaRPr>
          </a:p>
          <a:p>
            <a:pPr lvl="1"/>
            <a:r>
              <a:rPr lang="ko-KR" altLang="en-US" b="0" i="0" dirty="0">
                <a:effectLst/>
                <a:latin typeface="system-ui"/>
              </a:rPr>
              <a:t> </a:t>
            </a:r>
            <a:r>
              <a:rPr lang="en-US" altLang="ko-KR" b="0" i="0" dirty="0">
                <a:effectLst/>
                <a:latin typeface="system-ui"/>
              </a:rPr>
              <a:t>2024</a:t>
            </a:r>
            <a:r>
              <a:rPr lang="ko-KR" altLang="en-US" b="0" i="0" dirty="0">
                <a:effectLst/>
                <a:latin typeface="system-ui"/>
              </a:rPr>
              <a:t>년 </a:t>
            </a:r>
            <a:r>
              <a:rPr lang="en-US" altLang="ko-KR" b="1" i="0" dirty="0">
                <a:effectLst/>
                <a:latin typeface="system-ui"/>
              </a:rPr>
              <a:t>O’Reilly</a:t>
            </a:r>
            <a:r>
              <a:rPr lang="ko-KR" altLang="en-US" b="0" i="0" dirty="0">
                <a:effectLst/>
                <a:latin typeface="system-ui"/>
              </a:rPr>
              <a:t> 설문 조사에서는 </a:t>
            </a:r>
            <a:r>
              <a:rPr lang="en-US" altLang="ko-KR" b="0" i="0" dirty="0">
                <a:effectLst/>
                <a:latin typeface="system-ui"/>
              </a:rPr>
              <a:t>8</a:t>
            </a:r>
            <a:r>
              <a:rPr lang="ko-KR" altLang="en-US" dirty="0">
                <a:latin typeface="system-ui"/>
              </a:rPr>
              <a:t>가지로 분류</a:t>
            </a:r>
            <a:br>
              <a:rPr lang="en-US" altLang="ko-KR" dirty="0">
                <a:latin typeface="system-ui"/>
              </a:rPr>
            </a:br>
            <a:r>
              <a:rPr lang="en-US" altLang="ko-KR" dirty="0">
                <a:latin typeface="system-ui"/>
              </a:rPr>
              <a:t>: </a:t>
            </a:r>
            <a:r>
              <a:rPr lang="ko-KR" altLang="en-US" b="0" i="0" dirty="0">
                <a:effectLst/>
                <a:latin typeface="system-ui"/>
              </a:rPr>
              <a:t>프로그래밍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데이터 분석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고객 지원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마케팅 카피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기타 카피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연구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웹 디자인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예술</a:t>
            </a:r>
            <a:endParaRPr lang="en-US" altLang="ko-KR" i="0" dirty="0">
              <a:effectLst/>
              <a:latin typeface="system-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CF1245-ABCF-5D96-D005-7DED4A39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854933-E658-83C6-154C-5F666357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1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3A96F0-AAFD-3BFA-FF95-256D6ED7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79" y="1215758"/>
            <a:ext cx="5321642" cy="539031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76CC0D5-947A-7E39-C4AE-2A4D90931DB8}"/>
              </a:ext>
            </a:extLst>
          </p:cNvPr>
          <p:cNvSpPr txBox="1">
            <a:spLocks/>
          </p:cNvSpPr>
          <p:nvPr/>
        </p:nvSpPr>
        <p:spPr>
          <a:xfrm>
            <a:off x="255373" y="365125"/>
            <a:ext cx="11681254" cy="6851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4F4F4F"/>
                </a:solidFill>
              </a:rPr>
              <a:t>기본 모델을 활용한 </a:t>
            </a:r>
            <a:r>
              <a:rPr lang="en-US" altLang="ko-KR" sz="4000" b="1" dirty="0">
                <a:solidFill>
                  <a:srgbClr val="4F4F4F"/>
                </a:solidFill>
              </a:rPr>
              <a:t>AI </a:t>
            </a:r>
            <a:r>
              <a:rPr lang="ko-KR" altLang="en-US" sz="4000" b="1" dirty="0">
                <a:solidFill>
                  <a:srgbClr val="4F4F4F"/>
                </a:solidFill>
              </a:rPr>
              <a:t>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63699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F8B6E-E8C8-C40D-4494-9ECD797A2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3895D-FCAA-CA2A-BC61-7643E0D2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기본 모델을 활용한 </a:t>
            </a:r>
            <a:r>
              <a:rPr lang="en-US" altLang="ko-KR" sz="4000" dirty="0"/>
              <a:t>AI </a:t>
            </a:r>
            <a:r>
              <a:rPr lang="ko-KR" altLang="en-US" sz="4000" dirty="0"/>
              <a:t>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C2997-99BF-8455-080F-CF170C0E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0798149" cy="603755"/>
          </a:xfrm>
        </p:spPr>
        <p:txBody>
          <a:bodyPr wrap="none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205</a:t>
            </a:r>
            <a:r>
              <a:rPr lang="ko-KR" altLang="en-US" b="1" dirty="0"/>
              <a:t>개의 오픈 소스 애플리케이션에 대한 이러한 사용 사례 분포</a:t>
            </a:r>
            <a:endParaRPr lang="en-US" altLang="ko-KR" i="0" dirty="0">
              <a:effectLst/>
              <a:latin typeface="system-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F46C4A-149D-27B0-FB65-ADBE30C81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091061-FC62-F05B-5B4A-EC7260CE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2E44315-24C6-8980-2199-8D629B56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" y="1950641"/>
            <a:ext cx="5956654" cy="47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AB3071-604F-BF73-EB6C-0BC2E9608C37}"/>
              </a:ext>
            </a:extLst>
          </p:cNvPr>
          <p:cNvSpPr txBox="1"/>
          <p:nvPr/>
        </p:nvSpPr>
        <p:spPr>
          <a:xfrm>
            <a:off x="5949782" y="1964509"/>
            <a:ext cx="6098058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system-ui"/>
              </a:rPr>
              <a:t>코딩</a:t>
            </a:r>
            <a:r>
              <a:rPr lang="en-US" altLang="ko-KR" b="0" i="0" dirty="0">
                <a:effectLst/>
                <a:latin typeface="system-ui"/>
              </a:rPr>
              <a:t>,</a:t>
            </a:r>
            <a:r>
              <a:rPr lang="ko-KR" altLang="en-US" b="0" i="0" dirty="0" err="1">
                <a:effectLst/>
                <a:latin typeface="system-ui"/>
              </a:rPr>
              <a:t>대화령</a:t>
            </a:r>
            <a:r>
              <a:rPr lang="ko-KR" altLang="en-US" b="0" i="0" dirty="0">
                <a:effectLst/>
                <a:latin typeface="system-ui"/>
              </a:rPr>
              <a:t> 봇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이미지</a:t>
            </a:r>
            <a:r>
              <a:rPr lang="en-US" altLang="ko-KR" b="0" i="0" dirty="0">
                <a:effectLst/>
                <a:latin typeface="system-ui"/>
              </a:rPr>
              <a:t>/</a:t>
            </a:r>
            <a:r>
              <a:rPr lang="ko-KR" altLang="en-US" b="0" i="0" dirty="0">
                <a:effectLst/>
                <a:latin typeface="system-ui"/>
              </a:rPr>
              <a:t>비디오 생성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정보 집계가 상위권</a:t>
            </a:r>
            <a:endParaRPr lang="en-US" altLang="ko-KR" b="0" i="0" dirty="0">
              <a:effectLst/>
              <a:latin typeface="system-ui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system-ui"/>
              </a:rPr>
              <a:t>교육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데이터 조직화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글쓰기 사용 사례의 비율이 낮음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2A757-07E1-7201-3484-F869C3E48CAD}"/>
              </a:ext>
            </a:extLst>
          </p:cNvPr>
          <p:cNvSpPr txBox="1"/>
          <p:nvPr/>
        </p:nvSpPr>
        <p:spPr>
          <a:xfrm>
            <a:off x="5949782" y="3125674"/>
            <a:ext cx="6098058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system-ui"/>
              </a:rPr>
              <a:t>-</a:t>
            </a:r>
            <a:r>
              <a:rPr lang="ko-KR" altLang="en-US" b="0" i="0" dirty="0">
                <a:effectLst/>
                <a:latin typeface="system-ui"/>
              </a:rPr>
              <a:t> 기업은 외부 고객 지원 </a:t>
            </a:r>
            <a:r>
              <a:rPr lang="ko-KR" altLang="en-US" b="0" i="0" dirty="0" err="1">
                <a:effectLst/>
                <a:latin typeface="system-ui"/>
              </a:rPr>
              <a:t>챗봇과</a:t>
            </a:r>
            <a:r>
              <a:rPr lang="ko-KR" altLang="en-US" b="0" i="0" dirty="0">
                <a:effectLst/>
                <a:latin typeface="system-ui"/>
              </a:rPr>
              <a:t> 같은 외부 지향 애플리케이션보다 내부 지식 관리와 같은 내부 지향 애플리케이션을 더 빠르게 배포함</a:t>
            </a:r>
            <a:endParaRPr lang="en-US" altLang="ko-KR" b="0" i="0" dirty="0">
              <a:effectLst/>
              <a:latin typeface="system-ui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기본 모델은 개방형이며 어떤 작업에도 사용할 수 있지만</a:t>
            </a:r>
            <a:r>
              <a:rPr lang="en-US" altLang="ko-KR" dirty="0"/>
              <a:t>, </a:t>
            </a:r>
            <a:r>
              <a:rPr lang="ko-KR" altLang="en-US" dirty="0"/>
              <a:t>이를 기반으로 구축된 많은 애플리케이션은 여전히 종료형</a:t>
            </a:r>
            <a:r>
              <a:rPr lang="en-US" altLang="ko-KR" dirty="0"/>
              <a:t>(close-ended)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70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2A143-1939-1833-A6E2-F9EE7271F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9DCE5-73C7-2AC6-57AE-A5739D5E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기본 모델을 활용한 </a:t>
            </a:r>
            <a:r>
              <a:rPr lang="en-US" altLang="ko-KR" sz="4000" dirty="0"/>
              <a:t>AI </a:t>
            </a:r>
            <a:r>
              <a:rPr lang="ko-KR" altLang="en-US" sz="4000" dirty="0"/>
              <a:t>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84BB7-CEE3-F3A4-D138-82B8C1A3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466601" cy="3620222"/>
          </a:xfrm>
        </p:spPr>
        <p:txBody>
          <a:bodyPr wrap="none">
            <a:spAutoFit/>
          </a:bodyPr>
          <a:lstStyle/>
          <a:p>
            <a:r>
              <a:rPr lang="ko-KR" altLang="en-US" b="1" dirty="0"/>
              <a:t>코딩</a:t>
            </a:r>
            <a:endParaRPr lang="en-US" altLang="ko-KR" b="1" dirty="0"/>
          </a:p>
          <a:p>
            <a:pPr lvl="1"/>
            <a:r>
              <a:rPr lang="en-US" altLang="ko-KR" i="0" dirty="0">
                <a:effectLst/>
                <a:latin typeface="system-ui"/>
              </a:rPr>
              <a:t>AI</a:t>
            </a:r>
            <a:r>
              <a:rPr lang="ko-KR" altLang="en-US" i="0" dirty="0">
                <a:effectLst/>
                <a:latin typeface="system-ui"/>
              </a:rPr>
              <a:t>가 코딩에 능숙함</a:t>
            </a:r>
            <a:endParaRPr lang="en-US" altLang="ko-KR" i="0" dirty="0">
              <a:effectLst/>
              <a:latin typeface="system-ui"/>
            </a:endParaRPr>
          </a:p>
          <a:p>
            <a:pPr lvl="1"/>
            <a:r>
              <a:rPr lang="en-US" altLang="ko-KR" i="0" dirty="0">
                <a:effectLst/>
                <a:latin typeface="system-ui"/>
              </a:rPr>
              <a:t>AI </a:t>
            </a:r>
            <a:r>
              <a:rPr lang="ko-KR" altLang="en-US" i="0" dirty="0">
                <a:effectLst/>
                <a:latin typeface="system-ui"/>
              </a:rPr>
              <a:t>애플리케이션의 초기 개발자들이 주로 코딩 문제에 많이 노출됨</a:t>
            </a:r>
            <a:endParaRPr lang="en-US" altLang="ko-KR" i="0" dirty="0">
              <a:effectLst/>
              <a:latin typeface="system-ui"/>
            </a:endParaRPr>
          </a:p>
          <a:p>
            <a:r>
              <a:rPr lang="en-US" altLang="ko-KR" b="1" i="0" dirty="0">
                <a:effectLst/>
                <a:latin typeface="system-ui"/>
              </a:rPr>
              <a:t>GitHub Copilot, Devin, </a:t>
            </a:r>
            <a:r>
              <a:rPr lang="en-US" altLang="ko-KR" b="0" i="0" dirty="0">
                <a:effectLst/>
                <a:latin typeface="system-ui"/>
              </a:rPr>
              <a:t> </a:t>
            </a:r>
            <a:r>
              <a:rPr lang="en-US" altLang="ko-KR" b="1" i="0" dirty="0" err="1">
                <a:effectLst/>
                <a:latin typeface="system-ui"/>
              </a:rPr>
              <a:t>gpt</a:t>
            </a:r>
            <a:r>
              <a:rPr lang="en-US" altLang="ko-KR" b="1" i="0" dirty="0">
                <a:effectLst/>
                <a:latin typeface="system-ui"/>
              </a:rPr>
              <a:t>-engineer</a:t>
            </a:r>
            <a:r>
              <a:rPr lang="en-US" altLang="ko-KR" b="0" i="0" dirty="0">
                <a:effectLst/>
                <a:latin typeface="system-ui"/>
              </a:rPr>
              <a:t>, </a:t>
            </a:r>
            <a:r>
              <a:rPr lang="en-US" altLang="ko-KR" b="1" i="0" dirty="0">
                <a:effectLst/>
                <a:latin typeface="system-ui"/>
              </a:rPr>
              <a:t>screenshot-to-code </a:t>
            </a:r>
            <a:r>
              <a:rPr lang="ko-KR" altLang="en-US" b="1" i="0" dirty="0">
                <a:effectLst/>
                <a:latin typeface="system-ui"/>
              </a:rPr>
              <a:t>등이 인기있음</a:t>
            </a:r>
            <a:endParaRPr lang="en-US" altLang="ko-KR" b="1" i="0" dirty="0">
              <a:effectLst/>
              <a:latin typeface="system-ui"/>
            </a:endParaRPr>
          </a:p>
          <a:p>
            <a:r>
              <a:rPr lang="en-US" altLang="ko-KR" b="1" dirty="0">
                <a:latin typeface="system-ui"/>
              </a:rPr>
              <a:t>AI</a:t>
            </a:r>
            <a:r>
              <a:rPr lang="ko-KR" altLang="en-US" b="1" dirty="0">
                <a:latin typeface="system-ui"/>
              </a:rPr>
              <a:t>가 소프트웨어 엔지니어들의 역할을 완전히 대체할 것인가</a:t>
            </a:r>
            <a:r>
              <a:rPr lang="en-US" altLang="ko-KR" b="1" dirty="0">
                <a:latin typeface="system-ui"/>
              </a:rPr>
              <a:t>?</a:t>
            </a:r>
          </a:p>
          <a:p>
            <a:pPr lvl="1"/>
            <a:r>
              <a:rPr lang="ko-KR" altLang="en-US" i="0" dirty="0">
                <a:effectLst/>
                <a:latin typeface="system-ui"/>
              </a:rPr>
              <a:t>문서화 작업</a:t>
            </a:r>
            <a:r>
              <a:rPr lang="en-US" altLang="ko-KR" i="0" dirty="0">
                <a:effectLst/>
                <a:latin typeface="system-ui"/>
              </a:rPr>
              <a:t>, </a:t>
            </a:r>
            <a:r>
              <a:rPr lang="ko-KR" altLang="en-US" i="0" dirty="0">
                <a:effectLst/>
                <a:latin typeface="system-ui"/>
              </a:rPr>
              <a:t>코딩작업은 </a:t>
            </a:r>
            <a:r>
              <a:rPr lang="en-US" altLang="ko-KR" i="0" dirty="0">
                <a:effectLst/>
                <a:latin typeface="system-ui"/>
              </a:rPr>
              <a:t>AI</a:t>
            </a:r>
            <a:r>
              <a:rPr lang="ko-KR" altLang="en-US" i="0" dirty="0">
                <a:effectLst/>
                <a:latin typeface="system-ui"/>
              </a:rPr>
              <a:t>가 많이 유용하며</a:t>
            </a:r>
            <a:r>
              <a:rPr lang="en-US" altLang="ko-KR" i="0" dirty="0">
                <a:effectLst/>
                <a:latin typeface="system-ui"/>
              </a:rPr>
              <a:t>, </a:t>
            </a:r>
            <a:r>
              <a:rPr lang="ko-KR" altLang="en-US" i="0" dirty="0">
                <a:effectLst/>
                <a:latin typeface="system-ui"/>
              </a:rPr>
              <a:t>복잡한 역할일수록 개선폭이 적음</a:t>
            </a:r>
            <a:endParaRPr lang="en-US" altLang="ko-KR" i="0" dirty="0">
              <a:effectLst/>
              <a:latin typeface="system-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CDF3A9-7921-4775-AE44-83E99FF4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602519-862F-1AFF-46BA-ACF14E14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6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022A7-FA02-C5E2-DBC9-5271D763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386F-0547-926B-DF23-461B8395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기본 모델을 활용한 </a:t>
            </a:r>
            <a:r>
              <a:rPr lang="en-US" altLang="ko-KR" sz="4000" dirty="0"/>
              <a:t>AI </a:t>
            </a:r>
            <a:r>
              <a:rPr lang="ko-KR" altLang="en-US" sz="4000" dirty="0"/>
              <a:t>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B57BD-0A65-EDE4-B4A8-63FB720E6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0738837" cy="5380704"/>
          </a:xfrm>
        </p:spPr>
        <p:txBody>
          <a:bodyPr wrap="none">
            <a:spAutoFit/>
          </a:bodyPr>
          <a:lstStyle/>
          <a:p>
            <a:r>
              <a:rPr lang="ko-KR" altLang="en-US" b="1" dirty="0"/>
              <a:t>특정 코딩 작업에 특화된 많은 도구</a:t>
            </a:r>
            <a:endParaRPr lang="en-US" altLang="ko-KR" b="1" dirty="0"/>
          </a:p>
          <a:p>
            <a:pPr lvl="1"/>
            <a:r>
              <a:rPr lang="ko-KR" altLang="en-US" i="0" dirty="0">
                <a:effectLst/>
                <a:latin typeface="system-ui"/>
              </a:rPr>
              <a:t>웹페이지와 </a:t>
            </a:r>
            <a:r>
              <a:rPr lang="en-US" altLang="ko-KR" i="0" dirty="0">
                <a:effectLst/>
                <a:latin typeface="system-ui"/>
              </a:rPr>
              <a:t>PDF</a:t>
            </a:r>
            <a:r>
              <a:rPr lang="ko-KR" altLang="en-US" i="0" dirty="0">
                <a:effectLst/>
                <a:latin typeface="system-ui"/>
              </a:rPr>
              <a:t>에서 구조화된 데이터를 추출하는 코드를 생성 </a:t>
            </a:r>
            <a:r>
              <a:rPr lang="en-US" altLang="ko-KR" i="0" dirty="0">
                <a:effectLst/>
                <a:latin typeface="system-ui"/>
              </a:rPr>
              <a:t>(</a:t>
            </a:r>
            <a:r>
              <a:rPr lang="en-US" altLang="ko-KR" i="0" dirty="0" err="1">
                <a:effectLst/>
                <a:latin typeface="system-ui"/>
              </a:rPr>
              <a:t>AgentGPT</a:t>
            </a:r>
            <a:r>
              <a:rPr lang="en-US" altLang="ko-KR" i="0" dirty="0">
                <a:effectLst/>
                <a:latin typeface="system-ui"/>
              </a:rPr>
              <a:t>)</a:t>
            </a:r>
          </a:p>
          <a:p>
            <a:pPr lvl="1"/>
            <a:r>
              <a:rPr lang="ko-KR" altLang="en-US" i="0" dirty="0">
                <a:effectLst/>
                <a:latin typeface="system-ui"/>
              </a:rPr>
              <a:t>영어를 코드로 변환 </a:t>
            </a:r>
            <a:r>
              <a:rPr lang="en-US" altLang="ko-KR" i="0" dirty="0">
                <a:effectLst/>
                <a:latin typeface="system-ui"/>
              </a:rPr>
              <a:t>(DB-GPT, </a:t>
            </a:r>
            <a:r>
              <a:rPr lang="en-US" altLang="ko-KR" i="0" dirty="0" err="1">
                <a:effectLst/>
                <a:latin typeface="system-ui"/>
              </a:rPr>
              <a:t>sqlchat</a:t>
            </a:r>
            <a:r>
              <a:rPr lang="en-US" altLang="ko-KR" i="0" dirty="0">
                <a:effectLst/>
                <a:latin typeface="system-ui"/>
              </a:rPr>
              <a:t>, </a:t>
            </a:r>
            <a:r>
              <a:rPr lang="en-US" altLang="ko-KR" i="0" dirty="0" err="1">
                <a:effectLst/>
                <a:latin typeface="system-ui"/>
              </a:rPr>
              <a:t>PandasAI</a:t>
            </a:r>
            <a:r>
              <a:rPr lang="en-US" altLang="ko-KR" i="0" dirty="0">
                <a:effectLst/>
                <a:latin typeface="system-ui"/>
              </a:rPr>
              <a:t>)</a:t>
            </a:r>
          </a:p>
          <a:p>
            <a:pPr lvl="1"/>
            <a:r>
              <a:rPr lang="ko-KR" altLang="en-US" i="0" dirty="0">
                <a:effectLst/>
                <a:latin typeface="system-ui"/>
              </a:rPr>
              <a:t>디자인</a:t>
            </a:r>
            <a:r>
              <a:rPr lang="en-US" altLang="ko-KR" i="0" dirty="0">
                <a:effectLst/>
                <a:latin typeface="system-ui"/>
              </a:rPr>
              <a:t>, </a:t>
            </a:r>
            <a:r>
              <a:rPr lang="ko-KR" altLang="en-US" i="0" dirty="0">
                <a:effectLst/>
                <a:latin typeface="system-ui"/>
              </a:rPr>
              <a:t>스크린샷을 기반으로 이미지를 렌더링하는 웹사이트 코드를 생성 </a:t>
            </a:r>
            <a:br>
              <a:rPr lang="en-US" altLang="ko-KR" i="0" dirty="0">
                <a:effectLst/>
                <a:latin typeface="system-ui"/>
              </a:rPr>
            </a:br>
            <a:r>
              <a:rPr lang="en-US" altLang="ko-KR" i="0" dirty="0">
                <a:effectLst/>
                <a:latin typeface="system-ui"/>
              </a:rPr>
              <a:t>(screenshot-to-code, draw-a-</a:t>
            </a:r>
            <a:r>
              <a:rPr lang="en-US" altLang="ko-KR" i="0" dirty="0" err="1">
                <a:effectLst/>
                <a:latin typeface="system-ui"/>
              </a:rPr>
              <a:t>ui</a:t>
            </a:r>
            <a:r>
              <a:rPr lang="en-US" altLang="ko-KR" i="0" dirty="0">
                <a:effectLst/>
                <a:latin typeface="system-ui"/>
              </a:rPr>
              <a:t>)</a:t>
            </a:r>
          </a:p>
          <a:p>
            <a:pPr lvl="1"/>
            <a:r>
              <a:rPr lang="ko-KR" altLang="en-US" i="0" dirty="0">
                <a:effectLst/>
                <a:latin typeface="system-ui"/>
              </a:rPr>
              <a:t>하나의 프로그래밍 언어나 프레임워크를 다른 것으로 변환 </a:t>
            </a:r>
            <a:br>
              <a:rPr lang="en-US" altLang="ko-KR" i="0" dirty="0">
                <a:effectLst/>
                <a:latin typeface="system-ui"/>
              </a:rPr>
            </a:br>
            <a:r>
              <a:rPr lang="en-US" altLang="ko-KR" i="0" dirty="0">
                <a:effectLst/>
                <a:latin typeface="system-ui"/>
              </a:rPr>
              <a:t>(</a:t>
            </a:r>
            <a:r>
              <a:rPr lang="en-US" altLang="ko-KR" i="0" dirty="0" err="1">
                <a:effectLst/>
                <a:latin typeface="system-ui"/>
              </a:rPr>
              <a:t>gpt</a:t>
            </a:r>
            <a:r>
              <a:rPr lang="en-US" altLang="ko-KR" i="0" dirty="0">
                <a:effectLst/>
                <a:latin typeface="system-ui"/>
              </a:rPr>
              <a:t>-migrate, ai-code-translator)</a:t>
            </a:r>
          </a:p>
          <a:p>
            <a:pPr lvl="1"/>
            <a:r>
              <a:rPr lang="ko-KR" altLang="en-US" i="0" dirty="0">
                <a:effectLst/>
                <a:latin typeface="system-ui"/>
              </a:rPr>
              <a:t>문서 작성 </a:t>
            </a:r>
            <a:r>
              <a:rPr lang="en-US" altLang="ko-KR" i="0" dirty="0">
                <a:effectLst/>
                <a:latin typeface="system-ui"/>
              </a:rPr>
              <a:t>(</a:t>
            </a:r>
            <a:r>
              <a:rPr lang="en-US" altLang="ko-KR" i="0" dirty="0" err="1">
                <a:effectLst/>
                <a:latin typeface="system-ui"/>
              </a:rPr>
              <a:t>autodoc</a:t>
            </a:r>
            <a:r>
              <a:rPr lang="en-US" altLang="ko-KR" i="0" dirty="0">
                <a:effectLst/>
                <a:latin typeface="system-ui"/>
              </a:rPr>
              <a:t>)</a:t>
            </a:r>
          </a:p>
          <a:p>
            <a:pPr lvl="1"/>
            <a:r>
              <a:rPr lang="ko-KR" altLang="en-US" i="0" dirty="0">
                <a:effectLst/>
                <a:latin typeface="system-ui"/>
              </a:rPr>
              <a:t>테스트 생성 </a:t>
            </a:r>
            <a:r>
              <a:rPr lang="en-US" altLang="ko-KR" i="0" dirty="0">
                <a:effectLst/>
                <a:latin typeface="system-ui"/>
              </a:rPr>
              <a:t>(</a:t>
            </a:r>
            <a:r>
              <a:rPr lang="en-US" altLang="ko-KR" i="0" dirty="0" err="1">
                <a:effectLst/>
                <a:latin typeface="system-ui"/>
              </a:rPr>
              <a:t>PentestGPT</a:t>
            </a:r>
            <a:r>
              <a:rPr lang="en-US" altLang="ko-KR" i="0" dirty="0">
                <a:effectLst/>
                <a:latin typeface="system-ui"/>
              </a:rPr>
              <a:t>)</a:t>
            </a:r>
          </a:p>
          <a:p>
            <a:pPr lvl="1"/>
            <a:r>
              <a:rPr lang="ko-KR" altLang="en-US" i="0" dirty="0" err="1">
                <a:effectLst/>
                <a:latin typeface="system-ui"/>
              </a:rPr>
              <a:t>커밋</a:t>
            </a:r>
            <a:r>
              <a:rPr lang="ko-KR" altLang="en-US" i="0" dirty="0">
                <a:effectLst/>
                <a:latin typeface="system-ui"/>
              </a:rPr>
              <a:t> 메시지 생성 </a:t>
            </a:r>
            <a:r>
              <a:rPr lang="en-US" altLang="ko-KR" i="0" dirty="0">
                <a:effectLst/>
                <a:latin typeface="system-ui"/>
              </a:rPr>
              <a:t>(</a:t>
            </a:r>
            <a:r>
              <a:rPr lang="en-US" altLang="ko-KR" i="0" dirty="0" err="1">
                <a:effectLst/>
                <a:latin typeface="system-ui"/>
              </a:rPr>
              <a:t>aicommits</a:t>
            </a:r>
            <a:r>
              <a:rPr lang="en-US" altLang="ko-KR" i="0" dirty="0">
                <a:effectLst/>
                <a:latin typeface="system-ui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82DDE0-673A-5AF6-93A1-7AED7CCF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E60156-4270-693E-8E91-E484AD23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19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4EA3D-443D-A993-B0BA-417240DED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84001-7932-62A4-C460-873C9D8C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기본 모델을 활용한 </a:t>
            </a:r>
            <a:r>
              <a:rPr lang="en-US" altLang="ko-KR" sz="4000" dirty="0"/>
              <a:t>AI </a:t>
            </a:r>
            <a:r>
              <a:rPr lang="ko-KR" altLang="en-US" sz="4000" dirty="0"/>
              <a:t>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731AC-5E5B-2C3D-D43B-FD655C47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0918374" cy="4697633"/>
          </a:xfr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system-ui"/>
              </a:rPr>
              <a:t>이미지 및 비디오 제작</a:t>
            </a:r>
            <a:endParaRPr lang="en-US" altLang="ko-KR" b="1" i="0" dirty="0">
              <a:effectLst/>
              <a:latin typeface="system-ui"/>
            </a:endParaRPr>
          </a:p>
          <a:p>
            <a:pPr lvl="1"/>
            <a:r>
              <a:rPr lang="en-US" altLang="ko-KR" dirty="0">
                <a:latin typeface="system-ui"/>
              </a:rPr>
              <a:t>AI</a:t>
            </a:r>
            <a:r>
              <a:rPr lang="ko-KR" altLang="en-US" dirty="0">
                <a:latin typeface="system-ui"/>
              </a:rPr>
              <a:t>는 창의적인 작업에 적합함</a:t>
            </a:r>
            <a:endParaRPr lang="en-US" altLang="ko-KR" dirty="0">
              <a:latin typeface="system-ui"/>
            </a:endParaRPr>
          </a:p>
          <a:p>
            <a:pPr lvl="1"/>
            <a:r>
              <a:rPr lang="ko-KR" altLang="en-US" dirty="0">
                <a:latin typeface="system-ui"/>
              </a:rPr>
              <a:t>개인 이미지 개선 뿐만 아니라 기업에서 광고</a:t>
            </a:r>
            <a:r>
              <a:rPr lang="en-US" altLang="ko-KR" dirty="0">
                <a:latin typeface="system-ui"/>
              </a:rPr>
              <a:t>/</a:t>
            </a:r>
            <a:r>
              <a:rPr lang="ko-KR" altLang="en-US" dirty="0">
                <a:latin typeface="system-ui"/>
              </a:rPr>
              <a:t>마케팅 분야에 빠르게 적용 중</a:t>
            </a:r>
            <a:endParaRPr lang="en-US" altLang="ko-KR" dirty="0">
              <a:latin typeface="system-ui"/>
            </a:endParaRPr>
          </a:p>
          <a:p>
            <a:endParaRPr lang="en-US" altLang="ko-KR" dirty="0">
              <a:latin typeface="system-ui"/>
            </a:endParaRPr>
          </a:p>
          <a:p>
            <a:r>
              <a:rPr lang="ko-KR" altLang="en-US" b="1" dirty="0">
                <a:latin typeface="system-ui"/>
              </a:rPr>
              <a:t>글쓰기</a:t>
            </a:r>
            <a:endParaRPr lang="en-US" altLang="ko-KR" b="1" dirty="0">
              <a:latin typeface="system-ui"/>
            </a:endParaRPr>
          </a:p>
          <a:p>
            <a:pPr lvl="1"/>
            <a:r>
              <a:rPr lang="ko-KR" altLang="en-US" dirty="0"/>
              <a:t>더 나은 의사소통을 위해서 </a:t>
            </a:r>
            <a:r>
              <a:rPr lang="en-US" altLang="ko-KR" dirty="0"/>
              <a:t>AI</a:t>
            </a:r>
            <a:r>
              <a:rPr lang="ko-KR" altLang="en-US" dirty="0"/>
              <a:t>를 활용함 </a:t>
            </a:r>
            <a:r>
              <a:rPr lang="en-US" altLang="ko-KR" dirty="0"/>
              <a:t>(</a:t>
            </a:r>
            <a:r>
              <a:rPr lang="ko-KR" altLang="en-US" dirty="0"/>
              <a:t>메일</a:t>
            </a:r>
            <a:r>
              <a:rPr lang="en-US" altLang="ko-KR" dirty="0"/>
              <a:t>/</a:t>
            </a:r>
            <a:r>
              <a:rPr lang="ko-KR" altLang="en-US" dirty="0"/>
              <a:t>책 쓰기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Google Docs, Notion, Gmail</a:t>
            </a:r>
            <a:r>
              <a:rPr lang="ko-KR" altLang="en-US" dirty="0"/>
              <a:t>과 같은 노트 작성 및 이메일 앱</a:t>
            </a:r>
            <a:endParaRPr lang="en-US" altLang="ko-KR" dirty="0"/>
          </a:p>
          <a:p>
            <a:pPr lvl="1"/>
            <a:r>
              <a:rPr lang="ko-KR" altLang="en-US" dirty="0"/>
              <a:t>글쓰기 보조 앱인 </a:t>
            </a:r>
            <a:r>
              <a:rPr lang="en-US" altLang="ko-KR" dirty="0"/>
              <a:t>Grammarly (</a:t>
            </a:r>
            <a:r>
              <a:rPr lang="ko-KR" altLang="en-US" dirty="0"/>
              <a:t>일관성을 위해서 미세 조정함</a:t>
            </a:r>
            <a:r>
              <a:rPr lang="en-US" altLang="ko-KR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EA081-7894-E8FA-4D79-8550E5DE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8BEBC4-F149-32BC-F6C2-484C5C14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2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4EA3D-443D-A993-B0BA-417240DED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84001-7932-62A4-C460-873C9D8C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기본 모델을 활용한 </a:t>
            </a:r>
            <a:r>
              <a:rPr lang="en-US" altLang="ko-KR" sz="4000" dirty="0"/>
              <a:t>AI </a:t>
            </a:r>
            <a:r>
              <a:rPr lang="ko-KR" altLang="en-US" sz="4000" dirty="0"/>
              <a:t>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731AC-5E5B-2C3D-D43B-FD655C47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0576934" cy="3464988"/>
          </a:xfr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system-ui"/>
              </a:rPr>
              <a:t>교육</a:t>
            </a:r>
            <a:endParaRPr lang="en-US" altLang="ko-KR" b="1" i="0" dirty="0">
              <a:effectLst/>
              <a:latin typeface="system-ui"/>
            </a:endParaRPr>
          </a:p>
          <a:p>
            <a:pPr lvl="1"/>
            <a:r>
              <a:rPr lang="ko-KR" altLang="en-US" dirty="0">
                <a:latin typeface="system-ui"/>
              </a:rPr>
              <a:t>교육에서 </a:t>
            </a:r>
            <a:r>
              <a:rPr lang="en-US" altLang="ko-KR" dirty="0">
                <a:latin typeface="system-ui"/>
              </a:rPr>
              <a:t>AI</a:t>
            </a:r>
            <a:r>
              <a:rPr lang="ko-KR" altLang="en-US" dirty="0">
                <a:latin typeface="system-ui"/>
              </a:rPr>
              <a:t>를 거부하기 보다는 더 잘 활용할 수 있도록 하는 문화 형성 중</a:t>
            </a:r>
            <a:endParaRPr lang="en-US" altLang="ko-KR" dirty="0">
              <a:latin typeface="system-ui"/>
            </a:endParaRPr>
          </a:p>
          <a:p>
            <a:pPr lvl="1"/>
            <a:r>
              <a:rPr lang="ko-KR" altLang="en-US" dirty="0">
                <a:latin typeface="system-ui"/>
              </a:rPr>
              <a:t>수업 교재 및 보조자료로 활용</a:t>
            </a:r>
            <a:endParaRPr lang="en-US" altLang="ko-KR" dirty="0">
              <a:latin typeface="system-ui"/>
            </a:endParaRPr>
          </a:p>
          <a:p>
            <a:pPr lvl="1"/>
            <a:endParaRPr lang="en-US" altLang="ko-KR" dirty="0">
              <a:latin typeface="system-ui"/>
            </a:endParaRPr>
          </a:p>
          <a:p>
            <a:r>
              <a:rPr lang="ko-KR" altLang="en-US" b="1" dirty="0">
                <a:latin typeface="system-ui"/>
              </a:rPr>
              <a:t>대화형 봇 </a:t>
            </a:r>
            <a:r>
              <a:rPr lang="en-US" altLang="ko-KR" b="1" dirty="0">
                <a:latin typeface="system-ui"/>
              </a:rPr>
              <a:t>(Conversational bots)</a:t>
            </a:r>
          </a:p>
          <a:p>
            <a:pPr lvl="1"/>
            <a:r>
              <a:rPr lang="ko-KR" altLang="en-US" dirty="0"/>
              <a:t>상담사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비서 등의 역할이 가능함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EA081-7894-E8FA-4D79-8550E5DE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8BEBC4-F149-32BC-F6C2-484C5C14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3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5E8FC-6C98-8FF7-91D6-AEA85A56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05B2A-1107-E692-99F8-997B240C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기본 모델을 활용한 </a:t>
            </a:r>
            <a:r>
              <a:rPr lang="en-US" altLang="ko-KR" sz="4000" dirty="0"/>
              <a:t>AI </a:t>
            </a:r>
            <a:r>
              <a:rPr lang="ko-KR" altLang="en-US" sz="4000" dirty="0"/>
              <a:t>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C7F24-93F5-A092-537F-C6EDD2DE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131573" cy="4009239"/>
          </a:xfr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system-ui"/>
              </a:rPr>
              <a:t>정보 통합 </a:t>
            </a:r>
            <a:r>
              <a:rPr lang="en-US" altLang="ko-KR" b="1" i="0" dirty="0">
                <a:effectLst/>
                <a:latin typeface="system-ui"/>
              </a:rPr>
              <a:t>(Information aggregation)</a:t>
            </a:r>
          </a:p>
          <a:p>
            <a:pPr lvl="1"/>
            <a:r>
              <a:rPr lang="ko-KR" altLang="en-US" dirty="0">
                <a:latin typeface="system-ui"/>
              </a:rPr>
              <a:t>메시지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뉴스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자료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일정 등의 정보를 통합</a:t>
            </a:r>
            <a:r>
              <a:rPr lang="en-US" altLang="ko-KR" dirty="0">
                <a:latin typeface="system-ui"/>
              </a:rPr>
              <a:t>/</a:t>
            </a:r>
            <a:r>
              <a:rPr lang="ko-KR" altLang="en-US" dirty="0">
                <a:latin typeface="system-ui"/>
              </a:rPr>
              <a:t>요약함</a:t>
            </a:r>
            <a:endParaRPr lang="en-US" altLang="ko-KR" dirty="0">
              <a:latin typeface="system-ui"/>
            </a:endParaRPr>
          </a:p>
          <a:p>
            <a:pPr lvl="1"/>
            <a:r>
              <a:rPr lang="ko-KR" altLang="en-US" dirty="0">
                <a:latin typeface="system-ui"/>
              </a:rPr>
              <a:t> </a:t>
            </a:r>
            <a:r>
              <a:rPr lang="en-US" altLang="ko-KR" dirty="0">
                <a:latin typeface="system-ui"/>
              </a:rPr>
              <a:t>AI</a:t>
            </a:r>
            <a:r>
              <a:rPr lang="ko-KR" altLang="en-US" dirty="0">
                <a:latin typeface="system-ui"/>
              </a:rPr>
              <a:t>는 웹사이트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연구를 요약하고 사용자가 선택한 주제에 대한 보고서를 작성</a:t>
            </a:r>
            <a:endParaRPr lang="en-US" altLang="ko-KR" dirty="0">
              <a:latin typeface="system-ui"/>
            </a:endParaRPr>
          </a:p>
          <a:p>
            <a:pPr lvl="1"/>
            <a:r>
              <a:rPr lang="ko-KR" altLang="en-US" dirty="0">
                <a:latin typeface="system-ui"/>
              </a:rPr>
              <a:t>생성형 </a:t>
            </a:r>
            <a:r>
              <a:rPr lang="en-US" altLang="ko-KR" dirty="0">
                <a:latin typeface="system-ui"/>
              </a:rPr>
              <a:t>AI </a:t>
            </a:r>
            <a:r>
              <a:rPr lang="ko-KR" altLang="en-US" dirty="0">
                <a:latin typeface="system-ui"/>
              </a:rPr>
              <a:t>사용자 중 </a:t>
            </a:r>
            <a:r>
              <a:rPr lang="en-US" altLang="ko-KR" dirty="0">
                <a:latin typeface="system-ui"/>
              </a:rPr>
              <a:t>74% </a:t>
            </a:r>
            <a:r>
              <a:rPr lang="ko-KR" altLang="en-US" dirty="0">
                <a:latin typeface="system-ui"/>
              </a:rPr>
              <a:t>가 아이디어 간소화</a:t>
            </a:r>
            <a:r>
              <a:rPr lang="en-US" altLang="ko-KR" dirty="0">
                <a:latin typeface="system-ui"/>
              </a:rPr>
              <a:t>,</a:t>
            </a:r>
            <a:r>
              <a:rPr lang="ko-KR" altLang="en-US" dirty="0">
                <a:latin typeface="system-ui"/>
              </a:rPr>
              <a:t> 정보 요약한다는 조사 결과</a:t>
            </a:r>
            <a:endParaRPr lang="en-US" altLang="ko-KR" dirty="0">
              <a:latin typeface="system-ui"/>
            </a:endParaRPr>
          </a:p>
          <a:p>
            <a:pPr lvl="1"/>
            <a:endParaRPr lang="en-US" altLang="ko-KR" dirty="0">
              <a:latin typeface="system-ui"/>
            </a:endParaRPr>
          </a:p>
          <a:p>
            <a:r>
              <a:rPr lang="ko-KR" altLang="en-US" b="1" dirty="0">
                <a:latin typeface="system-ui"/>
              </a:rPr>
              <a:t>그 외</a:t>
            </a:r>
            <a:endParaRPr lang="en-US" altLang="ko-KR" b="1" dirty="0">
              <a:latin typeface="system-ui"/>
            </a:endParaRPr>
          </a:p>
          <a:p>
            <a:pPr lvl="1"/>
            <a:r>
              <a:rPr lang="ko-KR" altLang="en-US" dirty="0"/>
              <a:t>데이터 조직화</a:t>
            </a:r>
            <a:r>
              <a:rPr lang="en-US" altLang="ko-KR" dirty="0"/>
              <a:t>, </a:t>
            </a:r>
            <a:r>
              <a:rPr lang="ko-KR" altLang="en-US" dirty="0"/>
              <a:t>워크플로 자동화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9FF2FE-0180-9B1D-BA40-92415C814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110F65-3A88-95CB-304C-371675B19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3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54DDC-B365-157F-3D87-30377CF53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9067A-4622-1A2A-BCD8-D8EA069E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AI </a:t>
            </a:r>
            <a:r>
              <a:rPr lang="ko-KR" altLang="en-US" sz="4000" dirty="0"/>
              <a:t>애플리케이션을 구축할 때 고려사항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53218-D420-AA16-383B-BCAE7D61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062644" cy="4224554"/>
          </a:xfr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system-ui"/>
              </a:rPr>
              <a:t>빠른 변화의 속도</a:t>
            </a:r>
            <a:endParaRPr lang="en-US" altLang="ko-KR" b="1" dirty="0">
              <a:latin typeface="system-ui"/>
            </a:endParaRPr>
          </a:p>
          <a:p>
            <a:pPr lvl="1"/>
            <a:r>
              <a:rPr lang="ko-KR" altLang="en-US" dirty="0">
                <a:latin typeface="system-ui"/>
              </a:rPr>
              <a:t>모델의 한계 개선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성능 향상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비용 저감</a:t>
            </a:r>
            <a:br>
              <a:rPr lang="en-US" altLang="ko-KR" dirty="0">
                <a:latin typeface="system-ui"/>
              </a:rPr>
            </a:br>
            <a:r>
              <a:rPr lang="en-US" altLang="ko-KR" dirty="0">
                <a:latin typeface="system-ui"/>
              </a:rPr>
              <a:t>(</a:t>
            </a:r>
            <a:r>
              <a:rPr lang="ko-KR" altLang="en-US" dirty="0">
                <a:latin typeface="system-ui"/>
              </a:rPr>
              <a:t>비용 문제로 </a:t>
            </a:r>
            <a:r>
              <a:rPr lang="ko-KR" altLang="en-US" dirty="0" err="1">
                <a:latin typeface="system-ui"/>
              </a:rPr>
              <a:t>자체개발했는데</a:t>
            </a:r>
            <a:r>
              <a:rPr lang="en-US" altLang="ko-KR" dirty="0">
                <a:latin typeface="system-ui"/>
              </a:rPr>
              <a:t>,</a:t>
            </a:r>
            <a:r>
              <a:rPr lang="ko-KR" altLang="en-US" dirty="0">
                <a:latin typeface="system-ui"/>
              </a:rPr>
              <a:t> 얼마 지나지 않아서 상용모델이 더 저렴해짐</a:t>
            </a:r>
            <a:r>
              <a:rPr lang="en-US" altLang="ko-KR" dirty="0">
                <a:latin typeface="system-ui"/>
              </a:rPr>
              <a:t>)</a:t>
            </a:r>
          </a:p>
          <a:p>
            <a:pPr lvl="1"/>
            <a:r>
              <a:rPr lang="ko-KR" altLang="en-US" dirty="0">
                <a:latin typeface="system-ui"/>
              </a:rPr>
              <a:t>대신 규제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법률적이 </a:t>
            </a:r>
            <a:r>
              <a:rPr lang="ko-KR" altLang="en-US" dirty="0" err="1">
                <a:latin typeface="system-ui"/>
              </a:rPr>
              <a:t>미확립되어서</a:t>
            </a:r>
            <a:r>
              <a:rPr lang="ko-KR" altLang="en-US" dirty="0">
                <a:latin typeface="system-ui"/>
              </a:rPr>
              <a:t> 혼란이 발생할 수 있음 </a:t>
            </a:r>
            <a:r>
              <a:rPr lang="en-US" altLang="ko-KR" dirty="0">
                <a:latin typeface="system-ui"/>
              </a:rPr>
              <a:t>(</a:t>
            </a:r>
            <a:r>
              <a:rPr lang="ko-KR" altLang="en-US" dirty="0">
                <a:latin typeface="system-ui"/>
              </a:rPr>
              <a:t>데이터 소유권 등</a:t>
            </a:r>
            <a:r>
              <a:rPr lang="en-US" altLang="ko-KR" dirty="0">
                <a:latin typeface="system-ui"/>
              </a:rPr>
              <a:t>)</a:t>
            </a:r>
          </a:p>
          <a:p>
            <a:endParaRPr lang="en-US" altLang="ko-KR" dirty="0">
              <a:latin typeface="system-ui"/>
            </a:endParaRPr>
          </a:p>
          <a:p>
            <a:r>
              <a:rPr lang="ko-KR" altLang="en-US" b="1" dirty="0">
                <a:latin typeface="system-ui"/>
              </a:rPr>
              <a:t>제품 방어력</a:t>
            </a:r>
            <a:r>
              <a:rPr lang="en-US" altLang="ko-KR" b="1" dirty="0">
                <a:latin typeface="system-ui"/>
              </a:rPr>
              <a:t>(Product Defensibility)</a:t>
            </a:r>
          </a:p>
          <a:p>
            <a:pPr lvl="1"/>
            <a:r>
              <a:rPr lang="ko-KR" altLang="en-US" dirty="0">
                <a:latin typeface="system-ui"/>
              </a:rPr>
              <a:t>낮은 진입 장벽은 축복이자 저주 </a:t>
            </a:r>
            <a:r>
              <a:rPr lang="en-US" altLang="ko-KR" dirty="0">
                <a:latin typeface="system-ui"/>
              </a:rPr>
              <a:t>(</a:t>
            </a:r>
            <a:r>
              <a:rPr lang="ko-KR" altLang="en-US" dirty="0">
                <a:latin typeface="system-ui"/>
              </a:rPr>
              <a:t>특히 대기업 서비스 </a:t>
            </a:r>
            <a:r>
              <a:rPr lang="en-US" altLang="ko-KR" dirty="0">
                <a:latin typeface="system-ui"/>
              </a:rPr>
              <a:t>vs </a:t>
            </a:r>
            <a:r>
              <a:rPr lang="ko-KR" altLang="en-US" dirty="0">
                <a:latin typeface="system-ui"/>
              </a:rPr>
              <a:t>벤처기술</a:t>
            </a:r>
            <a:r>
              <a:rPr lang="en-US" altLang="ko-KR" dirty="0">
                <a:latin typeface="system-ui"/>
              </a:rPr>
              <a:t>)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D172A-F181-F160-3168-93E53058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B7FF93-C096-E068-70BB-8652EF5C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54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54DDC-B365-157F-3D87-30377CF53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9067A-4622-1A2A-BCD8-D8EA069E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AI </a:t>
            </a:r>
            <a:r>
              <a:rPr lang="ko-KR" altLang="en-US" sz="4000" dirty="0"/>
              <a:t>엔지니어링 스택</a:t>
            </a:r>
            <a:r>
              <a:rPr lang="en-US" altLang="ko-KR" sz="4000" dirty="0"/>
              <a:t>(The AI Engineering Stack)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53218-D420-AA16-383B-BCAE7D61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405686" cy="1852302"/>
          </a:xfr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system-ui"/>
              </a:rPr>
              <a:t>AI </a:t>
            </a:r>
            <a:r>
              <a:rPr lang="ko-KR" altLang="en-US" b="1" dirty="0">
                <a:latin typeface="system-ui"/>
              </a:rPr>
              <a:t>엔지니어링은 </a:t>
            </a:r>
            <a:r>
              <a:rPr lang="en-US" altLang="ko-KR" b="1" dirty="0">
                <a:latin typeface="system-ui"/>
              </a:rPr>
              <a:t>ML(Machine Learning) </a:t>
            </a:r>
            <a:r>
              <a:rPr lang="ko-KR" altLang="en-US" b="1" dirty="0">
                <a:latin typeface="system-ui"/>
              </a:rPr>
              <a:t>엔지니어링에서 발전하였으며</a:t>
            </a:r>
            <a:r>
              <a:rPr lang="en-US" altLang="ko-KR" b="1" dirty="0">
                <a:latin typeface="system-ui"/>
              </a:rPr>
              <a:t>,</a:t>
            </a:r>
            <a:br>
              <a:rPr lang="en-US" altLang="ko-KR" b="1" dirty="0">
                <a:latin typeface="system-ui"/>
              </a:rPr>
            </a:br>
            <a:r>
              <a:rPr lang="ko-KR" altLang="en-US" b="1" dirty="0">
                <a:latin typeface="system-ui"/>
              </a:rPr>
              <a:t>역할은  </a:t>
            </a:r>
            <a:r>
              <a:rPr lang="en-US" altLang="ko-KR" b="1" dirty="0">
                <a:latin typeface="system-ui"/>
              </a:rPr>
              <a:t>AI </a:t>
            </a:r>
            <a:r>
              <a:rPr lang="ko-KR" altLang="en-US" b="1" dirty="0">
                <a:latin typeface="system-ui"/>
              </a:rPr>
              <a:t>엔지니어링과 </a:t>
            </a:r>
            <a:r>
              <a:rPr lang="en-US" altLang="ko-KR" b="1" dirty="0">
                <a:latin typeface="system-ui"/>
              </a:rPr>
              <a:t>ML </a:t>
            </a:r>
            <a:r>
              <a:rPr lang="ko-KR" altLang="en-US" b="1" dirty="0">
                <a:latin typeface="system-ui"/>
              </a:rPr>
              <a:t>엔지니어링을 </a:t>
            </a:r>
            <a:r>
              <a:rPr lang="ko-KR" altLang="en-US" b="1" dirty="0" err="1">
                <a:latin typeface="system-ui"/>
              </a:rPr>
              <a:t>구분해야함</a:t>
            </a:r>
            <a:endParaRPr lang="en-US" altLang="ko-KR" b="1" dirty="0">
              <a:latin typeface="system-ui"/>
            </a:endParaRPr>
          </a:p>
          <a:p>
            <a:r>
              <a:rPr lang="en-US" altLang="ko-KR" b="1" i="0" dirty="0">
                <a:effectLst/>
                <a:latin typeface="system-ui"/>
              </a:rPr>
              <a:t>AI </a:t>
            </a:r>
            <a:r>
              <a:rPr lang="ko-KR" altLang="en-US" b="1" dirty="0">
                <a:latin typeface="system-ui"/>
              </a:rPr>
              <a:t>스택의 </a:t>
            </a:r>
            <a:r>
              <a:rPr lang="ko-KR" altLang="en-US" b="1" i="0" dirty="0">
                <a:effectLst/>
                <a:latin typeface="system-ui"/>
              </a:rPr>
              <a:t>세 가지 계층</a:t>
            </a:r>
            <a:endParaRPr lang="en-US" altLang="ko-KR" b="1" dirty="0">
              <a:latin typeface="system-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6D172A-F181-F160-3168-93E53058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B7FF93-C096-E068-70BB-8652EF5C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4473F-9BD8-7DEE-E2EA-B5966BE86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24BAA-B0D8-CAF4-1935-5225AE9E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교재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EE9B7-052A-D739-0471-9BB37A6A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1. Foundation Models</a:t>
            </a:r>
            <a:r>
              <a:rPr lang="ko-KR" altLang="en-US" sz="1600" b="1" dirty="0"/>
              <a:t>를 이용한 </a:t>
            </a:r>
            <a:r>
              <a:rPr lang="en-US" altLang="ko-KR" sz="1600" b="1" dirty="0"/>
              <a:t>AI </a:t>
            </a:r>
            <a:r>
              <a:rPr lang="ko-KR" altLang="en-US" sz="1600" b="1" dirty="0"/>
              <a:t>애플리케이션 구축 소개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</a:t>
            </a:r>
            <a:r>
              <a:rPr lang="en-US" altLang="ko-KR" sz="1600" dirty="0"/>
              <a:t>AI </a:t>
            </a:r>
            <a:r>
              <a:rPr lang="ko-KR" altLang="en-US" sz="1600" dirty="0"/>
              <a:t>엔지니어링의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왜 주목받나</a:t>
            </a:r>
            <a:r>
              <a:rPr lang="en-US" altLang="ko-KR" sz="1600" dirty="0"/>
              <a:t>, AI</a:t>
            </a:r>
            <a:r>
              <a:rPr lang="ko-KR" altLang="en-US" sz="1600" dirty="0"/>
              <a:t>엔지니어링을 위해서 어떤 것들이 중요한가</a:t>
            </a:r>
            <a:r>
              <a:rPr lang="en-US" altLang="ko-KR" sz="1600" dirty="0"/>
              <a:t>?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기초 모델 이해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모델 훈련</a:t>
            </a:r>
            <a:r>
              <a:rPr lang="en-US" altLang="ko-KR" sz="1600" dirty="0"/>
              <a:t>, </a:t>
            </a:r>
            <a:r>
              <a:rPr lang="ko-KR" altLang="en-US" sz="1600" dirty="0"/>
              <a:t>미세 조정</a:t>
            </a:r>
            <a:r>
              <a:rPr lang="en-US" altLang="ko-KR" sz="1600" dirty="0"/>
              <a:t>, </a:t>
            </a:r>
            <a:r>
              <a:rPr lang="ko-KR" altLang="en-US" sz="1600" dirty="0"/>
              <a:t>샘플링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평가 방법론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평가 방법론</a:t>
            </a:r>
            <a:r>
              <a:rPr lang="en-US" altLang="ko-KR" sz="1600" dirty="0"/>
              <a:t>, </a:t>
            </a:r>
            <a:r>
              <a:rPr lang="ko-KR" altLang="en-US" sz="1600" dirty="0"/>
              <a:t>엔트로피 개념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임베딩</a:t>
            </a:r>
            <a:endParaRPr lang="ko-KR" altLang="en-US" sz="1600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4. AI </a:t>
            </a:r>
            <a:r>
              <a:rPr lang="ko-KR" altLang="en-US" sz="1600" b="1" dirty="0"/>
              <a:t>시스템 평가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평가 기준</a:t>
            </a:r>
            <a:r>
              <a:rPr lang="en-US" altLang="ko-KR" sz="1600" dirty="0"/>
              <a:t>, </a:t>
            </a:r>
            <a:r>
              <a:rPr lang="ko-KR" altLang="en-US" sz="1600" dirty="0"/>
              <a:t>비용 및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모델 선택 워크플로</a:t>
            </a:r>
            <a:r>
              <a:rPr lang="en-US" altLang="ko-KR" sz="1600" dirty="0"/>
              <a:t>, </a:t>
            </a:r>
            <a:r>
              <a:rPr lang="ko-KR" altLang="en-US" sz="1600" dirty="0"/>
              <a:t>평가 파이프라인 설계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5. </a:t>
            </a:r>
            <a:r>
              <a:rPr lang="ko-KR" altLang="en-US" sz="1600" b="1" dirty="0"/>
              <a:t>신속한 엔지니어링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시스템 프롬프트와 사용자 프롬프트</a:t>
            </a:r>
            <a:r>
              <a:rPr lang="en-US" altLang="ko-KR" sz="1600" dirty="0"/>
              <a:t>, </a:t>
            </a:r>
            <a:r>
              <a:rPr lang="ko-KR" altLang="en-US" sz="1600" dirty="0"/>
              <a:t>컨텍스트 효율성</a:t>
            </a:r>
            <a:r>
              <a:rPr lang="en-US" altLang="ko-KR" sz="1600" dirty="0"/>
              <a:t>, </a:t>
            </a:r>
            <a:r>
              <a:rPr lang="ko-KR" altLang="en-US" sz="1600" dirty="0"/>
              <a:t>신속한 엔지니어링 도구 평가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6. RAG </a:t>
            </a:r>
            <a:r>
              <a:rPr lang="ko-KR" altLang="en-US" sz="1600" b="1" dirty="0"/>
              <a:t>및 에이전트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</a:t>
            </a:r>
            <a:r>
              <a:rPr lang="en-US" altLang="ko-KR" sz="1600" dirty="0"/>
              <a:t>RAG </a:t>
            </a:r>
            <a:r>
              <a:rPr lang="ko-KR" altLang="en-US" sz="1600" dirty="0"/>
              <a:t>건축</a:t>
            </a:r>
            <a:r>
              <a:rPr lang="en-US" altLang="ko-KR" sz="1600" dirty="0"/>
              <a:t>, </a:t>
            </a:r>
            <a:r>
              <a:rPr lang="ko-KR" altLang="en-US" sz="1600" dirty="0"/>
              <a:t>검색 알고리즘 및 최적화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7. </a:t>
            </a:r>
            <a:r>
              <a:rPr lang="ko-KR" altLang="en-US" sz="1600" b="1" dirty="0"/>
              <a:t>미세 조정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미세 조정 기술 </a:t>
            </a:r>
            <a:r>
              <a:rPr lang="en-US" altLang="ko-KR" sz="1600" dirty="0"/>
              <a:t>, </a:t>
            </a:r>
            <a:r>
              <a:rPr lang="ko-KR" altLang="en-US" sz="1600" dirty="0"/>
              <a:t>미세 조정의 이유와 하지 않는 이유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병목 현상</a:t>
            </a:r>
            <a:r>
              <a:rPr lang="en-US" altLang="ko-KR" sz="1600" dirty="0"/>
              <a:t>, </a:t>
            </a:r>
            <a:r>
              <a:rPr lang="ko-KR" altLang="en-US" sz="1600" dirty="0"/>
              <a:t>양자화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8. </a:t>
            </a:r>
            <a:r>
              <a:rPr lang="ko-KR" altLang="en-US" sz="1600" b="1" dirty="0"/>
              <a:t>데이터셋 엔지니어링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데이터 수집 및 주석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품질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증강 </a:t>
            </a:r>
            <a:r>
              <a:rPr lang="en-US" altLang="ko-KR" sz="1600" dirty="0"/>
              <a:t>/ </a:t>
            </a:r>
            <a:r>
              <a:rPr lang="ko-KR" altLang="en-US" sz="1600" dirty="0"/>
              <a:t>합성 </a:t>
            </a:r>
            <a:r>
              <a:rPr lang="en-US" altLang="ko-KR" sz="1600" dirty="0"/>
              <a:t>/ </a:t>
            </a:r>
            <a:r>
              <a:rPr lang="ko-KR" altLang="en-US" sz="1600" dirty="0"/>
              <a:t>처리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9. </a:t>
            </a:r>
            <a:r>
              <a:rPr lang="ko-KR" altLang="en-US" sz="1600" b="1" dirty="0"/>
              <a:t>추론 최적화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학습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이후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추론하는 프로세스를 개선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속도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자원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비용 등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추론 최적화</a:t>
            </a:r>
            <a:r>
              <a:rPr lang="en-US" altLang="ko-KR" sz="1600" dirty="0"/>
              <a:t>, AI </a:t>
            </a:r>
            <a:r>
              <a:rPr lang="ko-KR" altLang="en-US" sz="1600" dirty="0"/>
              <a:t>가속기</a:t>
            </a:r>
            <a:r>
              <a:rPr lang="en-US" altLang="ko-KR" sz="1600" dirty="0"/>
              <a:t>, </a:t>
            </a:r>
            <a:r>
              <a:rPr lang="ko-KR" altLang="en-US" sz="1600" dirty="0"/>
              <a:t>추론 서비스 최적화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1600" b="1" dirty="0"/>
              <a:t>10. AI </a:t>
            </a:r>
            <a:r>
              <a:rPr lang="ko-KR" altLang="en-US" sz="1600" b="1" dirty="0"/>
              <a:t>엔지니어링 아키텍처 및 사용자 피드백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ko-KR" altLang="en-US" sz="1600" dirty="0"/>
              <a:t>   </a:t>
            </a:r>
            <a:r>
              <a:rPr lang="en-US" altLang="ko-KR" sz="1600" dirty="0"/>
              <a:t>AI </a:t>
            </a:r>
            <a:r>
              <a:rPr lang="ko-KR" altLang="en-US" sz="1600" dirty="0"/>
              <a:t>엔지니어링 아키텍처</a:t>
            </a:r>
            <a:r>
              <a:rPr lang="en-US" altLang="ko-KR" sz="1600" dirty="0"/>
              <a:t>, AI </a:t>
            </a:r>
            <a:r>
              <a:rPr lang="ko-KR" altLang="en-US" sz="1600" dirty="0"/>
              <a:t>파이프라인 오케스트레이션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피드백</a:t>
            </a:r>
          </a:p>
        </p:txBody>
      </p:sp>
    </p:spTree>
    <p:extLst>
      <p:ext uri="{BB962C8B-B14F-4D97-AF65-F5344CB8AC3E}">
        <p14:creationId xmlns:p14="http://schemas.microsoft.com/office/powerpoint/2010/main" val="1306177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6099-9C66-1C67-429B-67013EAE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37BD3-92FC-E262-C099-1D3111EC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1368A75B-D645-F8FF-1EA1-8478AF811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5"/>
          <a:stretch/>
        </p:blipFill>
        <p:spPr bwMode="auto">
          <a:xfrm>
            <a:off x="0" y="388939"/>
            <a:ext cx="12192000" cy="61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BEA4C-D225-E09F-5289-535C67657EF9}"/>
              </a:ext>
            </a:extLst>
          </p:cNvPr>
          <p:cNvSpPr txBox="1"/>
          <p:nvPr/>
        </p:nvSpPr>
        <p:spPr>
          <a:xfrm>
            <a:off x="926754" y="5835087"/>
            <a:ext cx="693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모델 제공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모니터링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데이터와 컴퓨팅 관리 등을 위한 도구를 포함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7BE2C-6264-949D-20F8-72BB26642E2F}"/>
              </a:ext>
            </a:extLst>
          </p:cNvPr>
          <p:cNvSpPr txBox="1"/>
          <p:nvPr/>
        </p:nvSpPr>
        <p:spPr>
          <a:xfrm>
            <a:off x="28879" y="3767920"/>
            <a:ext cx="8297970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모델 개발을 위한 도구를 제공</a:t>
            </a:r>
            <a:endParaRPr lang="en-US" altLang="ko-KR" b="0" i="0" dirty="0">
              <a:solidFill>
                <a:schemeClr val="bg1"/>
              </a:solidFill>
              <a:effectLst/>
              <a:latin typeface="system-ui"/>
            </a:endParaRPr>
          </a:p>
          <a:p>
            <a:pPr algn="ctr"/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모델링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훈련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ystem-ui"/>
              </a:rPr>
              <a:t>,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system-ui"/>
              </a:rPr>
              <a:t>파인튜닝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추론 최적화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데이터셋 엔지니어링을 위한 프레임워크</a:t>
            </a:r>
            <a:endParaRPr lang="en-US" altLang="ko-KR" b="0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E5362-6AC0-8806-2857-A5EC176CC893}"/>
              </a:ext>
            </a:extLst>
          </p:cNvPr>
          <p:cNvSpPr txBox="1"/>
          <p:nvPr/>
        </p:nvSpPr>
        <p:spPr>
          <a:xfrm>
            <a:off x="763450" y="1951136"/>
            <a:ext cx="7258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 평가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프롬프트 엔지니어링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ystem-ui"/>
              </a:rPr>
              <a:t>, AI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ystem-ui"/>
              </a:rPr>
              <a:t>애플리케이션 인터페이스 제공을 포함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1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1327A-1BD4-AE55-4BE7-4DF784255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0A62-42CC-0156-28AF-739EC22F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AI </a:t>
            </a:r>
            <a:r>
              <a:rPr lang="ko-KR" altLang="en-US" sz="4000" dirty="0"/>
              <a:t>엔지니어링 스택</a:t>
            </a:r>
            <a:r>
              <a:rPr lang="en-US" altLang="ko-KR" sz="4000" dirty="0"/>
              <a:t>(The AI Engineering Stack)</a:t>
            </a:r>
            <a:endParaRPr lang="ko-KR" alt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5016E4-973B-A149-BAA4-CDA2E522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81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22EB8D-9AFB-7946-C0A0-AFE2B0F1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81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7855F555-3391-8253-432C-EBF5DEF0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3" y="1434411"/>
            <a:ext cx="9129162" cy="53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5E76BEF-39AA-65AF-4D3B-2F513CC61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113" y="1754661"/>
            <a:ext cx="3546390" cy="261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E953CA-729A-4685-99E4-5DEE5199CF1E}"/>
              </a:ext>
            </a:extLst>
          </p:cNvPr>
          <p:cNvSpPr txBox="1"/>
          <p:nvPr/>
        </p:nvSpPr>
        <p:spPr>
          <a:xfrm>
            <a:off x="2134631" y="113682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u="sng" dirty="0">
                <a:effectLst/>
                <a:latin typeface="system-ui"/>
              </a:rPr>
              <a:t>GitHub</a:t>
            </a:r>
            <a:r>
              <a:rPr lang="ko-KR" altLang="en-US" b="1" i="0" u="sng" dirty="0">
                <a:effectLst/>
                <a:latin typeface="system-ui"/>
              </a:rPr>
              <a:t>에서 최소 </a:t>
            </a:r>
            <a:r>
              <a:rPr lang="en-US" altLang="ko-KR" b="1" i="0" u="sng" dirty="0">
                <a:effectLst/>
                <a:latin typeface="system-ui"/>
              </a:rPr>
              <a:t>500</a:t>
            </a:r>
            <a:r>
              <a:rPr lang="ko-KR" altLang="en-US" b="1" i="0" u="sng" dirty="0">
                <a:effectLst/>
                <a:latin typeface="system-ui"/>
              </a:rPr>
              <a:t>개의 별을 받은 </a:t>
            </a:r>
            <a:r>
              <a:rPr lang="ko-KR" altLang="en-US" b="1" u="sng" dirty="0">
                <a:latin typeface="system-ui"/>
              </a:rPr>
              <a:t>업체의 스택 분석</a:t>
            </a:r>
            <a:endParaRPr lang="ko-KR" altLang="en-US" b="1" u="sng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6FA87A-8970-54CC-697A-E02F57619E93}"/>
              </a:ext>
            </a:extLst>
          </p:cNvPr>
          <p:cNvSpPr/>
          <p:nvPr/>
        </p:nvSpPr>
        <p:spPr>
          <a:xfrm>
            <a:off x="7414054" y="3178990"/>
            <a:ext cx="914400" cy="9144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7B9853-DB3B-F0B7-9ED7-8F76CF582E23}"/>
              </a:ext>
            </a:extLst>
          </p:cNvPr>
          <p:cNvSpPr/>
          <p:nvPr/>
        </p:nvSpPr>
        <p:spPr>
          <a:xfrm>
            <a:off x="6734435" y="3830595"/>
            <a:ext cx="914400" cy="9144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84FF1-DB2E-7673-DD00-EA499CFB612B}"/>
              </a:ext>
            </a:extLst>
          </p:cNvPr>
          <p:cNvSpPr txBox="1"/>
          <p:nvPr/>
        </p:nvSpPr>
        <p:spPr>
          <a:xfrm>
            <a:off x="4531847" y="2404504"/>
            <a:ext cx="38058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b="1" i="0" dirty="0">
                <a:solidFill>
                  <a:srgbClr val="006600"/>
                </a:solidFill>
                <a:effectLst/>
                <a:latin typeface="system-ui"/>
              </a:rPr>
              <a:t> 애플리케이션과 애플리케이션 개발</a:t>
            </a:r>
            <a:endParaRPr lang="en-US" altLang="ko-KR" b="1" i="0" dirty="0">
              <a:solidFill>
                <a:srgbClr val="006600"/>
              </a:solidFill>
              <a:effectLst/>
              <a:latin typeface="system-ui"/>
            </a:endParaRPr>
          </a:p>
          <a:p>
            <a:pPr algn="r"/>
            <a:r>
              <a:rPr lang="ko-KR" altLang="en-US" b="1" dirty="0">
                <a:solidFill>
                  <a:srgbClr val="006600"/>
                </a:solidFill>
                <a:latin typeface="system-ui"/>
              </a:rPr>
              <a:t>급격히</a:t>
            </a:r>
            <a:r>
              <a:rPr lang="en-US" altLang="ko-KR" b="1" dirty="0">
                <a:solidFill>
                  <a:srgbClr val="006600"/>
                </a:solidFill>
                <a:latin typeface="system-ui"/>
              </a:rPr>
              <a:t> </a:t>
            </a:r>
            <a:r>
              <a:rPr lang="ko-KR" altLang="en-US" b="1" dirty="0">
                <a:solidFill>
                  <a:srgbClr val="006600"/>
                </a:solidFill>
                <a:latin typeface="system-ui"/>
              </a:rPr>
              <a:t>증가함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20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DB0CC-91B2-CC92-4D8F-07F9B2D05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1A7DB-D0BD-CCE6-CB72-3AE7F747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AI </a:t>
            </a:r>
            <a:r>
              <a:rPr lang="ko-KR" altLang="en-US" sz="4000" dirty="0"/>
              <a:t>엔지니어링 </a:t>
            </a:r>
            <a:r>
              <a:rPr lang="en-US" altLang="ko-KR" sz="4000" dirty="0"/>
              <a:t>vs. ML </a:t>
            </a:r>
            <a:r>
              <a:rPr lang="ko-KR" altLang="en-US" sz="4000" dirty="0"/>
              <a:t>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2F669-B4E7-5E55-1384-334FD7F8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800025" cy="5112425"/>
          </a:xfr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system-ui"/>
              </a:rPr>
              <a:t> 기존의 </a:t>
            </a:r>
            <a:r>
              <a:rPr lang="en-US" altLang="ko-KR" b="1" dirty="0">
                <a:latin typeface="system-ui"/>
              </a:rPr>
              <a:t>ML </a:t>
            </a:r>
            <a:r>
              <a:rPr lang="ko-KR" altLang="en-US" b="1" dirty="0">
                <a:latin typeface="system-ui"/>
              </a:rPr>
              <a:t>엔지니어링과 다른 주요</a:t>
            </a:r>
            <a:r>
              <a:rPr lang="en-US" altLang="ko-KR" b="1" dirty="0">
                <a:latin typeface="system-ui"/>
              </a:rPr>
              <a:t> 3 </a:t>
            </a:r>
            <a:r>
              <a:rPr lang="ko-KR" altLang="en-US" b="1" dirty="0">
                <a:latin typeface="system-ui"/>
              </a:rPr>
              <a:t>가지</a:t>
            </a:r>
            <a:endParaRPr lang="en-US" altLang="ko-KR" b="1" dirty="0">
              <a:latin typeface="system-ui"/>
            </a:endParaRPr>
          </a:p>
          <a:p>
            <a:pPr lvl="1"/>
            <a:r>
              <a:rPr lang="ko-KR" altLang="en-US" b="1" u="sng" dirty="0">
                <a:latin typeface="system-ui"/>
              </a:rPr>
              <a:t>기본 모델이 없을 경우</a:t>
            </a:r>
            <a:r>
              <a:rPr lang="en-US" altLang="ko-KR" b="1" u="sng" dirty="0">
                <a:latin typeface="system-ui"/>
              </a:rPr>
              <a:t>, </a:t>
            </a:r>
            <a:br>
              <a:rPr lang="en-US" altLang="ko-KR" b="1" dirty="0">
                <a:latin typeface="system-ui"/>
              </a:rPr>
            </a:br>
            <a:r>
              <a:rPr lang="en-US" altLang="ko-KR" b="1" u="sng" dirty="0">
                <a:latin typeface="system-ui"/>
              </a:rPr>
              <a:t>AI </a:t>
            </a:r>
            <a:r>
              <a:rPr lang="ko-KR" altLang="en-US" b="1" u="sng" dirty="0">
                <a:latin typeface="system-ui"/>
              </a:rPr>
              <a:t>엔지니어링에서는 다른 사람이 이미 훈련한 모델을 사용함</a:t>
            </a:r>
            <a:br>
              <a:rPr lang="en-US" altLang="ko-KR" dirty="0">
                <a:latin typeface="system-ui"/>
              </a:rPr>
            </a:br>
            <a:r>
              <a:rPr lang="ko-KR" altLang="en-US" dirty="0">
                <a:latin typeface="system-ui"/>
              </a:rPr>
              <a:t>즉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모델링과 훈련보다 프롬프트 엔지니어링과 </a:t>
            </a:r>
            <a:r>
              <a:rPr lang="ko-KR" altLang="en-US" dirty="0" err="1">
                <a:latin typeface="system-ui"/>
              </a:rPr>
              <a:t>파인튜닝</a:t>
            </a:r>
            <a:r>
              <a:rPr lang="ko-KR" altLang="en-US" dirty="0">
                <a:latin typeface="system-ui"/>
              </a:rPr>
              <a:t> 등 모델 적응 기술에 집중</a:t>
            </a:r>
            <a:endParaRPr lang="en-US" altLang="ko-KR" dirty="0">
              <a:latin typeface="system-ui"/>
            </a:endParaRPr>
          </a:p>
          <a:p>
            <a:pPr lvl="1"/>
            <a:endParaRPr lang="en-US" altLang="ko-KR" sz="500" dirty="0">
              <a:latin typeface="system-ui"/>
            </a:endParaRPr>
          </a:p>
          <a:p>
            <a:pPr lvl="1"/>
            <a:r>
              <a:rPr lang="en-US" altLang="ko-KR" b="1" u="sng" dirty="0">
                <a:latin typeface="system-ui"/>
              </a:rPr>
              <a:t>AI </a:t>
            </a:r>
            <a:r>
              <a:rPr lang="ko-KR" altLang="en-US" b="1" u="sng" dirty="0">
                <a:latin typeface="system-ui"/>
              </a:rPr>
              <a:t>엔지니어링은 기존 </a:t>
            </a:r>
            <a:r>
              <a:rPr lang="en-US" altLang="ko-KR" b="1" u="sng" dirty="0">
                <a:latin typeface="system-ui"/>
              </a:rPr>
              <a:t>ML </a:t>
            </a:r>
            <a:r>
              <a:rPr lang="ko-KR" altLang="en-US" b="1" u="sng" dirty="0">
                <a:latin typeface="system-ui"/>
              </a:rPr>
              <a:t>엔지니어링보다 더 큰 모델을 다룸</a:t>
            </a:r>
            <a:r>
              <a:rPr lang="en-US" altLang="ko-KR" b="1" u="sng" dirty="0">
                <a:latin typeface="system-ui"/>
              </a:rPr>
              <a:t> </a:t>
            </a:r>
            <a:br>
              <a:rPr lang="en-US" altLang="ko-KR" b="1" dirty="0">
                <a:latin typeface="system-ui"/>
              </a:rPr>
            </a:br>
            <a:r>
              <a:rPr lang="ko-KR" altLang="en-US" dirty="0">
                <a:latin typeface="system-ui"/>
              </a:rPr>
              <a:t>더 큰 모델은 다루기 더 어렵고</a:t>
            </a:r>
            <a:r>
              <a:rPr lang="en-US" altLang="ko-KR" dirty="0">
                <a:latin typeface="system-ui"/>
              </a:rPr>
              <a:t>, </a:t>
            </a:r>
            <a:r>
              <a:rPr lang="ko-KR" altLang="en-US" dirty="0">
                <a:latin typeface="system-ui"/>
              </a:rPr>
              <a:t>더 많은 컴퓨팅 리소스와 연산 시간을 사용</a:t>
            </a:r>
            <a:br>
              <a:rPr lang="en-US" altLang="ko-KR" dirty="0">
                <a:latin typeface="system-ui"/>
              </a:rPr>
            </a:br>
            <a:r>
              <a:rPr lang="ko-KR" altLang="en-US" dirty="0">
                <a:latin typeface="system-ui"/>
              </a:rPr>
              <a:t>더 효율적인 훈련과 추론 최적화 중요도 높음</a:t>
            </a:r>
            <a:br>
              <a:rPr lang="en-US" altLang="ko-KR" dirty="0">
                <a:latin typeface="system-ui"/>
              </a:rPr>
            </a:br>
            <a:r>
              <a:rPr lang="en-US" altLang="ko-KR" dirty="0">
                <a:latin typeface="system-ui"/>
              </a:rPr>
              <a:t>GPU</a:t>
            </a:r>
            <a:r>
              <a:rPr lang="ko-KR" altLang="en-US" dirty="0">
                <a:latin typeface="system-ui"/>
              </a:rPr>
              <a:t>와 대형 클러스터를 다룰 줄 아는 엔지니어의 필요성이 증가했음을 의미함</a:t>
            </a:r>
            <a:endParaRPr lang="en-US" altLang="ko-KR" dirty="0">
              <a:latin typeface="system-ui"/>
            </a:endParaRPr>
          </a:p>
          <a:p>
            <a:pPr lvl="1"/>
            <a:endParaRPr lang="en-US" altLang="ko-KR" sz="500" dirty="0">
              <a:latin typeface="system-ui"/>
            </a:endParaRPr>
          </a:p>
          <a:p>
            <a:pPr lvl="1"/>
            <a:r>
              <a:rPr lang="ko-KR" altLang="en-US" b="1" u="sng" dirty="0">
                <a:latin typeface="system-ui"/>
              </a:rPr>
              <a:t>개방형 출력을 생성할 수 있는 모델을 다룸</a:t>
            </a:r>
            <a:endParaRPr lang="en-US" altLang="ko-KR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F628A9-C2A3-454B-2868-39D040F1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245230-DA4D-38C1-F1A5-EE670640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1AA1-B4D3-0625-8FF4-50FAFEC7D2E4}"/>
              </a:ext>
            </a:extLst>
          </p:cNvPr>
          <p:cNvSpPr txBox="1"/>
          <p:nvPr/>
        </p:nvSpPr>
        <p:spPr>
          <a:xfrm>
            <a:off x="5631599" y="1715698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6600"/>
                </a:solidFill>
                <a:effectLst/>
                <a:latin typeface="system-ui"/>
              </a:rPr>
              <a:t>AI </a:t>
            </a:r>
            <a:r>
              <a:rPr lang="ko-KR" altLang="en-US" b="0" i="0" dirty="0">
                <a:solidFill>
                  <a:srgbClr val="006600"/>
                </a:solidFill>
                <a:effectLst/>
                <a:latin typeface="system-ui"/>
              </a:rPr>
              <a:t>엔지니어링은 모델 개발보다는 모델을 적응시키고 평가하는 데 더 중점을 둠</a:t>
            </a:r>
            <a:endParaRPr lang="ko-KR" alt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30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98FE-DD5F-ECCE-CD17-40E7822BE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18300-78E6-A42D-D17F-4C991101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AI </a:t>
            </a:r>
            <a:r>
              <a:rPr lang="ko-KR" altLang="en-US" sz="4000" dirty="0"/>
              <a:t>엔지니어링 </a:t>
            </a:r>
            <a:r>
              <a:rPr lang="en-US" altLang="ko-KR" sz="4000" dirty="0"/>
              <a:t>vs. ML </a:t>
            </a:r>
            <a:r>
              <a:rPr lang="ko-KR" altLang="en-US" sz="4000" dirty="0"/>
              <a:t>엔지니어링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2671A7-8C9C-A4AB-4BFC-3E6EBFC0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66A337-7516-6738-B981-3FF77F899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7B1F00-482A-1A53-2ACA-9FBB50F7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432869"/>
            <a:ext cx="77247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BF46F-AFC2-747A-A664-2A6B06CE2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69F7C-48A1-F6BC-F104-B79D12BB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모델 적용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607E7-1B01-2B69-D213-703DF2CD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0742043" cy="4489371"/>
          </a:xfr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system-ui"/>
              </a:rPr>
              <a:t>프롬프트 엔지니어링</a:t>
            </a:r>
            <a:endParaRPr lang="en-US" altLang="ko-KR" b="1" dirty="0">
              <a:latin typeface="system-ui"/>
            </a:endParaRPr>
          </a:p>
          <a:p>
            <a:pPr lvl="1"/>
            <a:r>
              <a:rPr lang="ko-KR" altLang="en-US" dirty="0"/>
              <a:t>모델 자체를 변경하지 않고</a:t>
            </a:r>
            <a:r>
              <a:rPr lang="en-US" altLang="ko-KR" dirty="0"/>
              <a:t>, </a:t>
            </a:r>
            <a:r>
              <a:rPr lang="ko-KR" altLang="en-US" dirty="0"/>
              <a:t>컨텍스트 입력을 제공하여 모델을 적응시킴</a:t>
            </a:r>
            <a:br>
              <a:rPr lang="en-US" altLang="ko-KR" dirty="0"/>
            </a:br>
            <a:r>
              <a:rPr lang="en-US" altLang="ko-KR" dirty="0"/>
              <a:t>RAG(</a:t>
            </a:r>
            <a:r>
              <a:rPr lang="ko-KR" altLang="en-US" dirty="0"/>
              <a:t>정보 증강 검색</a:t>
            </a:r>
            <a:r>
              <a:rPr lang="en-US" altLang="ko-KR" dirty="0"/>
              <a:t>)</a:t>
            </a:r>
            <a:r>
              <a:rPr lang="ko-KR" altLang="en-US" dirty="0"/>
              <a:t>도 프롬프트 엔지니어링의 한 부분임</a:t>
            </a:r>
            <a:endParaRPr lang="en-US" altLang="ko-KR" dirty="0"/>
          </a:p>
          <a:p>
            <a:pPr lvl="1"/>
            <a:r>
              <a:rPr lang="ko-KR" altLang="en-US" dirty="0"/>
              <a:t>시작하기 쉽고</a:t>
            </a:r>
            <a:r>
              <a:rPr lang="en-US" altLang="ko-KR" dirty="0"/>
              <a:t>, </a:t>
            </a:r>
            <a:r>
              <a:rPr lang="ko-KR" altLang="en-US" dirty="0"/>
              <a:t>적은 데이터를 필요로 함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엄격한 성능이 필요한 경우에는 충분치 않을 수 있음</a:t>
            </a:r>
            <a:endParaRPr lang="en-US" altLang="ko-KR" dirty="0"/>
          </a:p>
          <a:p>
            <a:r>
              <a:rPr lang="ko-KR" altLang="en-US" b="1" dirty="0" err="1"/>
              <a:t>파인튜닝과</a:t>
            </a:r>
            <a:r>
              <a:rPr lang="ko-KR" altLang="en-US" b="1" dirty="0"/>
              <a:t> 추론 최적화</a:t>
            </a:r>
            <a:endParaRPr lang="en-US" altLang="ko-KR" b="1" dirty="0"/>
          </a:p>
          <a:p>
            <a:pPr lvl="1"/>
            <a:r>
              <a:rPr lang="ko-KR" altLang="en-US" dirty="0"/>
              <a:t>모델 가중치를 업데이트 하는 기술</a:t>
            </a:r>
            <a:endParaRPr lang="en-US" altLang="ko-KR" dirty="0"/>
          </a:p>
          <a:p>
            <a:pPr lvl="1"/>
            <a:r>
              <a:rPr lang="ko-KR" altLang="en-US" dirty="0"/>
              <a:t>모델의 품질과 속도 측면에서 크게 향상시킬 수 있음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65D633-7DE6-9A76-DCD6-F91630F5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2AF70E-FE00-0FF4-B22C-AB0EADEF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79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7825-2895-B13A-FFCD-B7BF42A17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BC52-EACE-C8F0-6B12-943A4FBA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모델 개발</a:t>
            </a:r>
            <a:r>
              <a:rPr lang="en-US" altLang="ko-KR" sz="4000" dirty="0"/>
              <a:t>(Model development)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C6C39-CC07-991F-1435-7474ECC6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219995" cy="2856616"/>
          </a:xfr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system-ui"/>
              </a:rPr>
              <a:t>모델 개발은 전통적인 </a:t>
            </a:r>
            <a:r>
              <a:rPr lang="en-US" altLang="ko-KR" b="1" dirty="0">
                <a:latin typeface="system-ui"/>
              </a:rPr>
              <a:t>ML </a:t>
            </a:r>
            <a:r>
              <a:rPr lang="ko-KR" altLang="en-US" b="1" dirty="0">
                <a:latin typeface="system-ui"/>
              </a:rPr>
              <a:t>엔지니어링과 가장 많이 연관된 계층</a:t>
            </a:r>
            <a:endParaRPr lang="en-US" altLang="ko-KR" b="1" dirty="0">
              <a:latin typeface="system-ui"/>
            </a:endParaRPr>
          </a:p>
          <a:p>
            <a:r>
              <a:rPr lang="ko-KR" altLang="en-US" b="1" dirty="0">
                <a:latin typeface="system-ui"/>
              </a:rPr>
              <a:t>모델링 및 훈련</a:t>
            </a:r>
            <a:r>
              <a:rPr lang="en-US" altLang="ko-KR" b="1" dirty="0">
                <a:latin typeface="system-ui"/>
              </a:rPr>
              <a:t>, </a:t>
            </a:r>
            <a:r>
              <a:rPr lang="ko-KR" altLang="en-US" b="1" dirty="0">
                <a:latin typeface="system-ui"/>
              </a:rPr>
              <a:t>데이터셋 엔지니어링</a:t>
            </a:r>
            <a:r>
              <a:rPr lang="en-US" altLang="ko-KR" b="1" dirty="0">
                <a:latin typeface="system-ui"/>
              </a:rPr>
              <a:t>, </a:t>
            </a:r>
            <a:r>
              <a:rPr lang="ko-KR" altLang="en-US" b="1" dirty="0">
                <a:latin typeface="system-ui"/>
              </a:rPr>
              <a:t>추론 최적화로 구성됨</a:t>
            </a:r>
            <a:endParaRPr lang="en-US" altLang="ko-KR" b="1" dirty="0">
              <a:latin typeface="system-ui"/>
            </a:endParaRPr>
          </a:p>
          <a:p>
            <a:pPr lvl="1"/>
            <a:r>
              <a:rPr lang="ko-KR" altLang="en-US" dirty="0">
                <a:latin typeface="system-ui"/>
              </a:rPr>
              <a:t>모델 아키텍처를 설계</a:t>
            </a:r>
            <a:r>
              <a:rPr lang="en-US" altLang="ko-KR" dirty="0">
                <a:latin typeface="system-ui"/>
              </a:rPr>
              <a:t>/</a:t>
            </a:r>
            <a:r>
              <a:rPr lang="ko-KR" altLang="en-US" dirty="0">
                <a:latin typeface="system-ui"/>
              </a:rPr>
              <a:t>훈련</a:t>
            </a:r>
            <a:r>
              <a:rPr lang="en-US" altLang="ko-KR" dirty="0">
                <a:latin typeface="system-ui"/>
              </a:rPr>
              <a:t>/</a:t>
            </a:r>
            <a:r>
              <a:rPr lang="ko-KR" altLang="en-US" dirty="0" err="1">
                <a:latin typeface="system-ui"/>
              </a:rPr>
              <a:t>파인튜닝하는</a:t>
            </a:r>
            <a:r>
              <a:rPr lang="ko-KR" altLang="en-US" dirty="0">
                <a:latin typeface="system-ui"/>
              </a:rPr>
              <a:t> 과정임</a:t>
            </a:r>
            <a:br>
              <a:rPr lang="en-US" altLang="ko-KR" dirty="0">
                <a:latin typeface="system-ui"/>
              </a:rPr>
            </a:br>
            <a:r>
              <a:rPr lang="en-US" altLang="ko-KR" dirty="0">
                <a:latin typeface="system-ui"/>
              </a:rPr>
              <a:t>(</a:t>
            </a:r>
            <a:r>
              <a:rPr lang="ko-KR" altLang="en-US" dirty="0">
                <a:latin typeface="system-ui"/>
              </a:rPr>
              <a:t>도구 예 </a:t>
            </a:r>
            <a:r>
              <a:rPr lang="en-US" altLang="ko-KR" dirty="0">
                <a:latin typeface="system-ui"/>
              </a:rPr>
              <a:t>:</a:t>
            </a:r>
            <a:r>
              <a:rPr lang="ko-KR" altLang="en-US" dirty="0">
                <a:latin typeface="system-ui"/>
              </a:rPr>
              <a:t> </a:t>
            </a:r>
            <a:r>
              <a:rPr lang="en-US" altLang="ko-KR" dirty="0">
                <a:latin typeface="system-ui"/>
              </a:rPr>
              <a:t>Google</a:t>
            </a:r>
            <a:r>
              <a:rPr lang="ko-KR" altLang="en-US" dirty="0">
                <a:latin typeface="system-ui"/>
              </a:rPr>
              <a:t>의 </a:t>
            </a:r>
            <a:r>
              <a:rPr lang="en-US" altLang="ko-KR" dirty="0">
                <a:latin typeface="system-ui"/>
              </a:rPr>
              <a:t>TensorFlow, </a:t>
            </a:r>
            <a:r>
              <a:rPr lang="en-US" altLang="ko-KR" dirty="0" err="1">
                <a:latin typeface="system-ui"/>
              </a:rPr>
              <a:t>HuggingFace</a:t>
            </a:r>
            <a:r>
              <a:rPr lang="ko-KR" altLang="en-US" dirty="0">
                <a:latin typeface="system-ui"/>
              </a:rPr>
              <a:t>의 </a:t>
            </a:r>
            <a:r>
              <a:rPr lang="en-US" altLang="ko-KR" dirty="0">
                <a:latin typeface="system-ui"/>
              </a:rPr>
              <a:t>Transformers, Meta</a:t>
            </a:r>
            <a:r>
              <a:rPr lang="ko-KR" altLang="en-US" dirty="0">
                <a:latin typeface="system-ui"/>
              </a:rPr>
              <a:t>의 </a:t>
            </a:r>
            <a:r>
              <a:rPr lang="en-US" altLang="ko-KR" dirty="0" err="1">
                <a:latin typeface="system-ui"/>
              </a:rPr>
              <a:t>PyTorch</a:t>
            </a:r>
            <a:r>
              <a:rPr lang="en-US" altLang="ko-KR" dirty="0">
                <a:latin typeface="system-ui"/>
              </a:rPr>
              <a:t> </a:t>
            </a:r>
            <a:r>
              <a:rPr lang="ko-KR" altLang="en-US" dirty="0">
                <a:latin typeface="system-ui"/>
              </a:rPr>
              <a:t>등</a:t>
            </a:r>
            <a:r>
              <a:rPr lang="en-US" altLang="ko-KR" dirty="0">
                <a:latin typeface="system-ui"/>
              </a:rPr>
              <a:t>)</a:t>
            </a:r>
          </a:p>
          <a:p>
            <a:pPr lvl="1"/>
            <a:r>
              <a:rPr lang="ko-KR" altLang="en-US" dirty="0">
                <a:latin typeface="system-ui"/>
              </a:rPr>
              <a:t>전문적인 </a:t>
            </a:r>
            <a:r>
              <a:rPr lang="en-US" altLang="ko-KR" dirty="0">
                <a:latin typeface="system-ui"/>
              </a:rPr>
              <a:t>ML </a:t>
            </a:r>
            <a:r>
              <a:rPr lang="ko-KR" altLang="en-US" dirty="0">
                <a:latin typeface="system-ui"/>
              </a:rPr>
              <a:t>지식이 필요함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DCC7AD-49CF-7446-2AE2-962B1B757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3DE87D-AD69-6F59-49DA-004FB514A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0CD9E-E66B-93AF-6D15-E4DCFD1C56D3}"/>
              </a:ext>
            </a:extLst>
          </p:cNvPr>
          <p:cNvSpPr txBox="1"/>
          <p:nvPr/>
        </p:nvSpPr>
        <p:spPr>
          <a:xfrm>
            <a:off x="577676" y="4500062"/>
            <a:ext cx="10465203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4F4F4F"/>
                </a:solidFill>
                <a:effectLst/>
                <a:latin typeface="system-ui"/>
              </a:rPr>
              <a:t> 사전 훈련</a:t>
            </a:r>
            <a:r>
              <a:rPr lang="en-US" altLang="ko-KR" b="1" i="0" dirty="0">
                <a:solidFill>
                  <a:srgbClr val="4F4F4F"/>
                </a:solidFill>
                <a:effectLst/>
                <a:latin typeface="system-ui"/>
              </a:rPr>
              <a:t>(Pre-training)</a:t>
            </a:r>
            <a:r>
              <a:rPr lang="en-US" altLang="ko-KR" b="0" i="0" dirty="0">
                <a:solidFill>
                  <a:srgbClr val="4F4F4F"/>
                </a:solidFill>
                <a:effectLst/>
                <a:latin typeface="system-ui"/>
              </a:rPr>
              <a:t>: </a:t>
            </a:r>
            <a:r>
              <a:rPr lang="ko-KR" altLang="en-US" b="0" i="0" dirty="0">
                <a:solidFill>
                  <a:srgbClr val="4F4F4F"/>
                </a:solidFill>
                <a:effectLst/>
                <a:latin typeface="system-ui"/>
              </a:rPr>
              <a:t>처음부터 모델을 훈련하는 것으로</a:t>
            </a:r>
            <a:r>
              <a:rPr lang="en-US" altLang="ko-KR" b="0" i="0" dirty="0">
                <a:solidFill>
                  <a:srgbClr val="4F4F4F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4F4F4F"/>
                </a:solidFill>
                <a:effectLst/>
                <a:latin typeface="system-ui"/>
              </a:rPr>
              <a:t>모델의 가중치는 무작위로 초기화</a:t>
            </a:r>
            <a:r>
              <a:rPr lang="en-US" altLang="ko-KR" b="0" i="0" dirty="0">
                <a:solidFill>
                  <a:srgbClr val="4F4F4F"/>
                </a:solidFill>
                <a:effectLst/>
                <a:latin typeface="system-ui"/>
              </a:rPr>
              <a:t> </a:t>
            </a:r>
            <a:r>
              <a:rPr lang="ko-KR" altLang="en-US" b="0" i="0" dirty="0">
                <a:solidFill>
                  <a:srgbClr val="4F4F4F"/>
                </a:solidFill>
                <a:effectLst/>
                <a:latin typeface="system-ui"/>
              </a:rPr>
              <a:t>됨</a:t>
            </a:r>
            <a:endParaRPr lang="en-US" altLang="ko-KR" b="0" i="0" dirty="0">
              <a:solidFill>
                <a:srgbClr val="4F4F4F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4F4F4F"/>
                </a:solidFill>
                <a:effectLst/>
                <a:latin typeface="system-ui"/>
              </a:rPr>
              <a:t> </a:t>
            </a:r>
            <a:r>
              <a:rPr lang="ko-KR" altLang="en-US" b="1" i="0" dirty="0" err="1">
                <a:solidFill>
                  <a:srgbClr val="4F4F4F"/>
                </a:solidFill>
                <a:effectLst/>
                <a:latin typeface="system-ui"/>
              </a:rPr>
              <a:t>파인튜닝</a:t>
            </a:r>
            <a:r>
              <a:rPr lang="en-US" altLang="ko-KR" b="1" i="0" dirty="0">
                <a:solidFill>
                  <a:srgbClr val="4F4F4F"/>
                </a:solidFill>
                <a:effectLst/>
                <a:latin typeface="system-ui"/>
              </a:rPr>
              <a:t>(Finetuning)</a:t>
            </a:r>
            <a:r>
              <a:rPr lang="en-US" altLang="ko-KR" b="0" i="0" dirty="0">
                <a:solidFill>
                  <a:srgbClr val="4F4F4F"/>
                </a:solidFill>
                <a:effectLst/>
                <a:latin typeface="system-ui"/>
              </a:rPr>
              <a:t>: </a:t>
            </a:r>
            <a:r>
              <a:rPr lang="ko-KR" altLang="en-US" b="0" i="0" dirty="0">
                <a:solidFill>
                  <a:srgbClr val="4F4F4F"/>
                </a:solidFill>
                <a:effectLst/>
                <a:latin typeface="system-ui"/>
              </a:rPr>
              <a:t>이전에 훈련된 모델을 계속해서 훈련하는 과정임</a:t>
            </a:r>
            <a:endParaRPr lang="en-US" altLang="ko-KR" b="0" i="0" dirty="0">
              <a:solidFill>
                <a:srgbClr val="4F4F4F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997273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951F-4AB3-1AC3-49C5-AA05B423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C365D-513F-D8EC-D2EB-1A4B63E6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ML </a:t>
            </a:r>
            <a:r>
              <a:rPr lang="ko-KR" altLang="en-US" sz="4000" dirty="0">
                <a:solidFill>
                  <a:srgbClr val="4F4F4F"/>
                </a:solidFill>
              </a:rPr>
              <a:t>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28747-EE5C-FE18-08C2-6A906687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345735" cy="5350183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0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ko-KR" altLang="ko-KR" sz="24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데이터셋 엔지니어링</a:t>
            </a:r>
            <a:r>
              <a:rPr lang="en-US" altLang="ko-KR" sz="24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(Dataset engineering)</a:t>
            </a:r>
            <a:endParaRPr lang="ko-KR" altLang="ko-KR" sz="2400" dirty="0">
              <a:effectLst/>
            </a:endParaRPr>
          </a:p>
          <a:p>
            <a:pPr marL="685800" indent="-228600" algn="l" rtl="0" eaLnBrk="1" latinLnBrk="1" hangingPunct="1">
              <a:lnSpc>
                <a:spcPct val="100000"/>
              </a:lnSpc>
              <a:spcBef>
                <a:spcPts val="500"/>
              </a:spcBef>
            </a:pP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모델 훈련에 필요한 데이터를 수집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정제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변환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저장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라벨링하는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작업과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</a:b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특징 엔지니어링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0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필요한 데이터의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양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초기 모델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&gt; </a:t>
            </a:r>
            <a:r>
              <a:rPr lang="ko-KR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파인튜닝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&gt;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프롬프트 엔지니어링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00000"/>
              </a:lnSpc>
              <a:spcBef>
                <a:spcPts val="500"/>
              </a:spcBef>
            </a:pP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ML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엔지니어링 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특징 엔지니어링 중심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0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기본 모델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전처리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중복 제거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토큰화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데이터 품질 향상에 더 중점을 줌</a:t>
            </a:r>
            <a:endParaRPr lang="en-US" altLang="ko-KR" sz="2400" kern="1200" dirty="0">
              <a:solidFill>
                <a:srgbClr val="4F4F4F"/>
              </a:solidFill>
              <a:effectLst/>
              <a:highlight>
                <a:srgbClr val="FFFFFF"/>
              </a:highlight>
              <a:latin typeface="Pretendard"/>
              <a:ea typeface="맑은 고딕" panose="020B0503020000020004" pitchFamily="50" charset="-127"/>
              <a:cs typeface="+mn-cs"/>
            </a:endParaRPr>
          </a:p>
          <a:p>
            <a:pPr marL="685800" indent="-228600" algn="l" rtl="0" eaLnBrk="1" latinLnBrk="1" hangingPunct="1">
              <a:lnSpc>
                <a:spcPct val="100000"/>
              </a:lnSpc>
              <a:spcBef>
                <a:spcPts val="500"/>
              </a:spcBef>
            </a:pPr>
            <a:endParaRPr lang="ko-KR" altLang="ko-KR" sz="3600" dirty="0">
              <a:effectLst/>
            </a:endParaRPr>
          </a:p>
          <a:p>
            <a:pPr marL="228600" indent="-228600" algn="l" rtl="0" eaLnBrk="1" fontAlgn="auto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ko-KR" sz="24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추론 최적화</a:t>
            </a:r>
            <a:r>
              <a:rPr lang="en-US" altLang="ko-KR" sz="24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(Inference optimization)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00000"/>
              </a:lnSpc>
              <a:spcBef>
                <a:spcPts val="500"/>
              </a:spcBef>
            </a:pP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모델을 더 작고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빠르고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더 저렴하게 만드는 것을 의미함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0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기법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양자화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(quantization),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증류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(distillation),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분해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(factorization),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그리고 더 빠른 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디코딩을 위한 모델 변경 등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00000"/>
              </a:lnSpc>
              <a:spcBef>
                <a:spcPts val="500"/>
              </a:spcBef>
            </a:pP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기본 모델이 등장하면서 추론 최적화의 중요성은 더욱 커짐</a:t>
            </a:r>
            <a:endParaRPr lang="ko-KR" altLang="ko-KR" sz="3600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F24A39-7161-8CA8-CF10-3D11F5B9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CC82A3-F82D-1707-B94B-11203166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16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BEB04-91FE-755D-2B77-FCF348595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DD2D4-C559-0167-B43E-44914B1E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ML </a:t>
            </a:r>
            <a:r>
              <a:rPr lang="ko-KR" altLang="en-US" sz="4000" dirty="0">
                <a:solidFill>
                  <a:srgbClr val="4F4F4F"/>
                </a:solidFill>
              </a:rPr>
              <a:t>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CABA7-5BC0-A3B8-327A-7B6046CE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7976864" cy="461665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0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ko-KR" altLang="en-US" sz="24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기본 모델과 함께 모델 개발의 범주가 어떻게 변화했는가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7D2AF8-3D0B-8396-96A7-3A3AAE6A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6DCC21-3208-CE6C-EA65-028D1150F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BA6FF3-B996-BE53-319A-B732A31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12834"/>
              </p:ext>
            </p:extLst>
          </p:nvPr>
        </p:nvGraphicFramePr>
        <p:xfrm>
          <a:off x="255373" y="2373981"/>
          <a:ext cx="11681254" cy="3254625"/>
        </p:xfrm>
        <a:graphic>
          <a:graphicData uri="http://schemas.openxmlformats.org/drawingml/2006/table">
            <a:tbl>
              <a:tblPr/>
              <a:tblGrid>
                <a:gridCol w="1852533">
                  <a:extLst>
                    <a:ext uri="{9D8B030D-6E8A-4147-A177-3AD203B41FA5}">
                      <a16:colId xmlns:a16="http://schemas.microsoft.com/office/drawing/2014/main" val="3508319028"/>
                    </a:ext>
                  </a:extLst>
                </a:gridCol>
                <a:gridCol w="3975229">
                  <a:extLst>
                    <a:ext uri="{9D8B030D-6E8A-4147-A177-3AD203B41FA5}">
                      <a16:colId xmlns:a16="http://schemas.microsoft.com/office/drawing/2014/main" val="3817128226"/>
                    </a:ext>
                  </a:extLst>
                </a:gridCol>
                <a:gridCol w="5853492">
                  <a:extLst>
                    <a:ext uri="{9D8B030D-6E8A-4147-A177-3AD203B41FA5}">
                      <a16:colId xmlns:a16="http://schemas.microsoft.com/office/drawing/2014/main" val="396794758"/>
                    </a:ext>
                  </a:extLst>
                </a:gridCol>
              </a:tblGrid>
              <a:tr h="594340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범주</a:t>
                      </a:r>
                      <a:endParaRPr lang="ko-KR" altLang="en-US" sz="18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전통적인 </a:t>
                      </a:r>
                      <a:r>
                        <a:rPr lang="en-US" altLang="ko-KR" sz="18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</a:t>
                      </a:r>
                      <a:r>
                        <a:rPr lang="ko-KR" altLang="en-US" sz="18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에서의 구축</a:t>
                      </a:r>
                      <a:endParaRPr lang="ko-KR" altLang="en-US" sz="18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기본 모델에서의 구축</a:t>
                      </a:r>
                      <a:endParaRPr lang="ko-KR" altLang="en-US" sz="18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51874"/>
                  </a:ext>
                </a:extLst>
              </a:tr>
              <a:tr h="887572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모델링 및 훈련</a:t>
                      </a:r>
                      <a:endParaRPr lang="ko-KR" altLang="en-US" sz="18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처음부터</a:t>
                      </a:r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모델을</a:t>
                      </a:r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훈련하려면</a:t>
                      </a:r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b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</a:br>
                      <a:r>
                        <a:rPr lang="en-US" altLang="ko-KR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 </a:t>
                      </a:r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지식이</a:t>
                      </a:r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필요함</a:t>
                      </a:r>
                      <a:endParaRPr lang="ko-KR" altLang="en-US" sz="18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en-US" altLang="ko-KR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지식은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있으면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좋지만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b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</a:b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필수는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아님</a:t>
                      </a:r>
                      <a:endParaRPr lang="ko-KR" altLang="en-US" sz="18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647375"/>
                  </a:ext>
                </a:extLst>
              </a:tr>
              <a:tr h="1180689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데이터셋 엔지니어링</a:t>
                      </a:r>
                      <a:endParaRPr lang="ko-KR" altLang="en-US" sz="18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엔지니어링에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중점을 둠</a:t>
                      </a:r>
                      <a:endParaRPr lang="ko-KR" altLang="en-US" sz="18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/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특히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테이블형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endParaRPr lang="ko-KR" altLang="en-US" sz="18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엔지니어링보다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b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</a:b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토큰화</a:t>
                      </a:r>
                      <a:r>
                        <a:rPr lang="en-US" altLang="ko-KR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관리에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중점을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둠</a:t>
                      </a:r>
                      <a:endParaRPr lang="ko-KR" altLang="en-US" sz="18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813562"/>
                  </a:ext>
                </a:extLst>
              </a:tr>
              <a:tr h="592024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추론 최적화</a:t>
                      </a:r>
                      <a:endParaRPr lang="ko-KR" altLang="en-US" sz="18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중요함</a:t>
                      </a:r>
                      <a:endParaRPr lang="ko-KR" altLang="en-US" sz="18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8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더 중요함</a:t>
                      </a:r>
                      <a:endParaRPr lang="ko-KR" altLang="en-US" sz="18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3" marR="6833" marT="68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0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143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74FEF-DA37-4200-E41E-033C2C9D2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A644B6-89B0-13FA-6010-72B957CA6155}"/>
              </a:ext>
            </a:extLst>
          </p:cNvPr>
          <p:cNvSpPr txBox="1"/>
          <p:nvPr/>
        </p:nvSpPr>
        <p:spPr>
          <a:xfrm>
            <a:off x="531341" y="289198"/>
            <a:ext cx="11133436" cy="6279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base" latinLnBrk="1" hangingPunct="1">
              <a:lnSpc>
                <a:spcPct val="150000"/>
              </a:lnSpc>
            </a:pPr>
            <a:r>
              <a:rPr lang="ko-KR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비구조화 데이터 </a:t>
            </a:r>
            <a:r>
              <a:rPr lang="en-US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(Unstructured Data)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:</a:t>
            </a:r>
            <a:endParaRPr lang="ko-KR" altLang="ko-KR" dirty="0">
              <a:solidFill>
                <a:srgbClr val="4F4F4F"/>
              </a:solidFill>
              <a:effectLst/>
            </a:endParaRPr>
          </a:p>
          <a:p>
            <a:pPr marL="457200" algn="l" rtl="0" eaLnBrk="1" fontAlgn="base" latinLnBrk="1" hangingPunct="1">
              <a:lnSpc>
                <a:spcPct val="150000"/>
              </a:lnSpc>
            </a:pP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정해진 형식이 없는 데이터로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텍스트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이미지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비디오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오디오 파일 등이 포함됩니다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예를 들어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소셜 미디어 게시물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이메일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문서 파일 등이 이에 해당합니다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</a:t>
            </a:r>
            <a:endParaRPr lang="ko-KR" altLang="ko-KR" dirty="0">
              <a:solidFill>
                <a:srgbClr val="4F4F4F"/>
              </a:solidFill>
              <a:effectLst/>
            </a:endParaRPr>
          </a:p>
          <a:p>
            <a:pPr marL="0" algn="l" rtl="0" eaLnBrk="1" fontAlgn="base" latinLnBrk="1" hangingPunct="1">
              <a:lnSpc>
                <a:spcPct val="150000"/>
              </a:lnSpc>
            </a:pPr>
            <a:r>
              <a:rPr lang="ko-KR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반구조화 데이터 </a:t>
            </a:r>
            <a:r>
              <a:rPr lang="en-US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(Semi-structured Data)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:</a:t>
            </a:r>
            <a:endParaRPr lang="ko-KR" altLang="ko-KR" dirty="0">
              <a:solidFill>
                <a:srgbClr val="4F4F4F"/>
              </a:solidFill>
              <a:effectLst/>
            </a:endParaRPr>
          </a:p>
          <a:p>
            <a:pPr marL="457200" algn="l" rtl="0" eaLnBrk="1" fontAlgn="base" latinLnBrk="1" hangingPunct="1">
              <a:lnSpc>
                <a:spcPct val="150000"/>
              </a:lnSpc>
            </a:pP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일정한 구조는 있지만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고정된 스키마가 없는 데이터입니다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 XML, JSON, HTML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파일 등이 대표적입니다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이러한 데이터는 태그나 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값 쌍을 사용하여 정보를 표현합니다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</a:t>
            </a:r>
            <a:endParaRPr lang="ko-KR" altLang="ko-KR" dirty="0">
              <a:solidFill>
                <a:srgbClr val="4F4F4F"/>
              </a:solidFill>
              <a:effectLst/>
            </a:endParaRPr>
          </a:p>
          <a:p>
            <a:pPr marL="0" algn="l" rtl="0" eaLnBrk="1" fontAlgn="base" latinLnBrk="1" hangingPunct="1">
              <a:lnSpc>
                <a:spcPct val="150000"/>
              </a:lnSpc>
            </a:pPr>
            <a:r>
              <a:rPr lang="ko-KR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시계열 데이터 </a:t>
            </a:r>
            <a:r>
              <a:rPr lang="en-US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(Time Series Data)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:</a:t>
            </a:r>
            <a:endParaRPr lang="ko-KR" altLang="ko-KR" dirty="0">
              <a:solidFill>
                <a:srgbClr val="4F4F4F"/>
              </a:solidFill>
              <a:effectLst/>
            </a:endParaRPr>
          </a:p>
          <a:p>
            <a:pPr marL="457200" algn="l" rtl="0" eaLnBrk="1" fontAlgn="base" latinLnBrk="1" hangingPunct="1">
              <a:lnSpc>
                <a:spcPct val="150000"/>
              </a:lnSpc>
            </a:pP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시간에 따라 변화하는 데이터를 나타내며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주식 가격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기온 변화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센서 데이터 등이 포함됩니다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이 데이터는 시간 순서에 따라 정렬되어 분석됩니다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</a:t>
            </a:r>
            <a:endParaRPr lang="ko-KR" altLang="ko-KR" dirty="0">
              <a:solidFill>
                <a:srgbClr val="4F4F4F"/>
              </a:solidFill>
              <a:effectLst/>
            </a:endParaRPr>
          </a:p>
          <a:p>
            <a:pPr marL="0" algn="l" rtl="0" eaLnBrk="1" fontAlgn="base" latinLnBrk="1" hangingPunct="1">
              <a:lnSpc>
                <a:spcPct val="150000"/>
              </a:lnSpc>
            </a:pPr>
            <a:r>
              <a:rPr lang="ko-KR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그래프 데이터 </a:t>
            </a:r>
            <a:r>
              <a:rPr lang="en-US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(Graph Data)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:</a:t>
            </a:r>
            <a:endParaRPr lang="ko-KR" altLang="ko-KR" dirty="0">
              <a:solidFill>
                <a:srgbClr val="4F4F4F"/>
              </a:solidFill>
              <a:effectLst/>
            </a:endParaRPr>
          </a:p>
          <a:p>
            <a:pPr marL="457200" algn="l" rtl="0" eaLnBrk="1" fontAlgn="base" latinLnBrk="1" hangingPunct="1">
              <a:lnSpc>
                <a:spcPct val="150000"/>
              </a:lnSpc>
            </a:pP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노드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정점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와 </a:t>
            </a:r>
            <a:r>
              <a:rPr lang="ko-KR" altLang="ko-KR" sz="1800" b="0" i="0" kern="1200" dirty="0" err="1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엣지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간선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로 구성된 데이터로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소셜 네트워크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추천 시스템 등에서 사용됩니다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이 형식은 관계를 시각적으로 표현하는 데 유용합니다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</a:t>
            </a:r>
            <a:endParaRPr lang="ko-KR" altLang="ko-KR" dirty="0">
              <a:solidFill>
                <a:srgbClr val="4F4F4F"/>
              </a:solidFill>
              <a:effectLst/>
            </a:endParaRPr>
          </a:p>
          <a:p>
            <a:pPr marL="0" algn="l" rtl="0" eaLnBrk="1" fontAlgn="base" latinLnBrk="1" hangingPunct="1">
              <a:lnSpc>
                <a:spcPct val="150000"/>
              </a:lnSpc>
            </a:pPr>
            <a:r>
              <a:rPr lang="ko-KR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멀티미디어 데이터 </a:t>
            </a:r>
            <a:r>
              <a:rPr lang="en-US" altLang="ko-KR" sz="1800" b="1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(Multimedia Data)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:</a:t>
            </a:r>
            <a:endParaRPr lang="ko-KR" altLang="ko-KR" dirty="0">
              <a:solidFill>
                <a:srgbClr val="4F4F4F"/>
              </a:solidFill>
              <a:effectLst/>
            </a:endParaRPr>
          </a:p>
          <a:p>
            <a:pPr marL="457200" algn="l" rtl="0" eaLnBrk="1" fontAlgn="base" latinLnBrk="1" hangingPunct="1">
              <a:lnSpc>
                <a:spcPct val="150000"/>
              </a:lnSpc>
            </a:pP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이미지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비디오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오디오 등 다양한 형식의 데이터를 포함합니다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이러한 데이터는 주로 콘텐츠 관리 시스템이나 미디어 플랫폼에서 사용됩니다</a:t>
            </a:r>
            <a:r>
              <a:rPr lang="en-US" altLang="ko-KR" sz="1800" b="0" i="0" kern="1200" dirty="0">
                <a:solidFill>
                  <a:srgbClr val="4F4F4F"/>
                </a:solidFill>
                <a:effectLst/>
                <a:latin typeface="LG Smart H Regular"/>
                <a:ea typeface="맑은 고딕" panose="020B0503020000020004" pitchFamily="50" charset="-127"/>
                <a:cs typeface="+mn-cs"/>
              </a:rPr>
              <a:t>.</a:t>
            </a:r>
            <a:endParaRPr lang="ko-KR" altLang="ko-KR" dirty="0">
              <a:solidFill>
                <a:srgbClr val="4F4F4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542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5C2D-62C4-838A-D53E-55E7AFAB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5170F-087E-2EE3-EDF8-FD981581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ML </a:t>
            </a:r>
            <a:r>
              <a:rPr lang="ko-KR" altLang="en-US" sz="4000" dirty="0">
                <a:solidFill>
                  <a:srgbClr val="4F4F4F"/>
                </a:solidFill>
              </a:rPr>
              <a:t>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907C9-2682-F68E-ED0B-21864795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966737" cy="4314771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2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애플리케이션 개발</a:t>
            </a: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(Application development)</a:t>
            </a:r>
            <a:endParaRPr lang="ko-KR" altLang="ko-KR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전통적인 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ML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엔지니어링 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팀이 독자적인 모델을 사용해 애플리케이션을 구축하며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모델의 품질이 차별화 요소가 됨</a:t>
            </a:r>
            <a:endParaRPr lang="ko-KR" altLang="ko-KR" sz="24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반면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기본 모델을 사용하는 경우 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여러 팀이 동일한 모델을 사용하므로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차별화는 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애플리케이션 개발 과정을 통해 이루어져야 함</a:t>
            </a:r>
            <a:endParaRPr lang="ko-KR" altLang="ko-KR" sz="24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애플리케이션 개발 계층 구성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평가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(evaluation)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프롬프트 엔지니어링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(prompt engineering)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AI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인터페이스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(AI interface)</a:t>
            </a:r>
            <a:endParaRPr lang="ko-KR" altLang="ko-KR" sz="2400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9219E0-AE6E-715F-B38B-2D7A363C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1CA124-34AF-0171-B53C-1E5C42FB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6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D184D-8D8A-FDCE-98CB-2AEC08D69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4346F-FA96-7412-0F3F-A6BA007C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1</a:t>
            </a:r>
            <a:r>
              <a:rPr lang="ko-KR" altLang="en-US" sz="3200" dirty="0"/>
              <a:t>장</a:t>
            </a:r>
            <a:r>
              <a:rPr lang="en-US" altLang="ko-KR" sz="3200" dirty="0"/>
              <a:t>. Foundation Models</a:t>
            </a:r>
            <a:r>
              <a:rPr lang="ko-KR" altLang="en-US" sz="3200" dirty="0"/>
              <a:t>를 이용한 </a:t>
            </a:r>
            <a:r>
              <a:rPr lang="en-US" altLang="ko-KR" sz="3200" dirty="0"/>
              <a:t>AI </a:t>
            </a:r>
            <a:r>
              <a:rPr lang="ko-KR" altLang="en-US" sz="3200" dirty="0"/>
              <a:t>애플리케이션 구축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1642A-8C95-8C14-0800-284D6EFD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indent="-228600" algn="l" rtl="0" eaLnBrk="1" fontAlgn="base" latinLnBrk="1" hangingPunct="1">
              <a:lnSpc>
                <a:spcPct val="70000"/>
              </a:lnSpc>
              <a:spcBef>
                <a:spcPts val="1000"/>
              </a:spcBef>
              <a:buClrTx/>
              <a:buSzPts val="1500"/>
              <a:buFont typeface="+mj-lt"/>
              <a:buAutoNum type="arabicPeriod"/>
            </a:pPr>
            <a:r>
              <a:rPr lang="en-US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AI 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엔지니어링의 부상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언어 모델에서 대규모 언어 모델로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대규모 언어 모델에서 기본 모델로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기본 모델부터 </a:t>
            </a:r>
            <a:r>
              <a:rPr lang="en-US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AI 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엔지니어링까지</a:t>
            </a:r>
            <a:endParaRPr lang="ko-KR" altLang="ko-KR" sz="1400" dirty="0">
              <a:effectLst/>
            </a:endParaRPr>
          </a:p>
          <a:p>
            <a:pPr marL="228600" indent="-228600" algn="l" rtl="0" eaLnBrk="1" fontAlgn="base" latinLnBrk="1" hangingPunct="1">
              <a:lnSpc>
                <a:spcPct val="70000"/>
              </a:lnSpc>
              <a:spcBef>
                <a:spcPts val="10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기본 모델 사용 사례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코딩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이미지 및 비디오 제작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글쓰기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교육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대화형 봇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정보 수집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데이터 구성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워크플로 자동화</a:t>
            </a:r>
            <a:endParaRPr lang="ko-KR" altLang="ko-KR" sz="1400" dirty="0">
              <a:effectLst/>
            </a:endParaRPr>
          </a:p>
          <a:p>
            <a:pPr marL="228600" indent="-228600" algn="l" rtl="0" eaLnBrk="1" fontAlgn="base" latinLnBrk="1" hangingPunct="1">
              <a:lnSpc>
                <a:spcPct val="70000"/>
              </a:lnSpc>
              <a:spcBef>
                <a:spcPts val="1000"/>
              </a:spcBef>
            </a:pPr>
            <a:r>
              <a:rPr lang="en-US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AI 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애플리케이션 계획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사용 사례 평가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기대치 설정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마일스톤 계획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유지</a:t>
            </a:r>
            <a:endParaRPr lang="ko-KR" altLang="ko-KR" sz="1400" dirty="0">
              <a:effectLst/>
            </a:endParaRPr>
          </a:p>
          <a:p>
            <a:pPr marL="228600" indent="-228600" algn="l" rtl="0" eaLnBrk="1" fontAlgn="base" latinLnBrk="1" hangingPunct="1">
              <a:lnSpc>
                <a:spcPct val="70000"/>
              </a:lnSpc>
              <a:spcBef>
                <a:spcPts val="1000"/>
              </a:spcBef>
            </a:pPr>
            <a:r>
              <a:rPr lang="en-US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AI 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엔지니어링 스택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en-US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AI 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스택의 </a:t>
            </a:r>
            <a:r>
              <a:rPr lang="en-US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3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가지 계층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en-US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AI 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엔지니어링 대 </a:t>
            </a:r>
            <a:r>
              <a:rPr lang="en-US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ML 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엔지니어링</a:t>
            </a:r>
            <a:endParaRPr lang="ko-KR" altLang="ko-KR" sz="1400" dirty="0">
              <a:effectLst/>
            </a:endParaRPr>
          </a:p>
          <a:p>
            <a:pPr marL="740664" indent="-283464" algn="l" rtl="0" eaLnBrk="1" fontAlgn="base" latinLnBrk="1" hangingPunct="1">
              <a:lnSpc>
                <a:spcPct val="70000"/>
              </a:lnSpc>
              <a:spcBef>
                <a:spcPts val="500"/>
              </a:spcBef>
            </a:pPr>
            <a:r>
              <a:rPr lang="en-US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3"/>
              </a:rPr>
              <a:t>AI 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3"/>
              </a:rPr>
              <a:t>엔지니어링 대 </a:t>
            </a:r>
            <a:r>
              <a:rPr lang="ko-KR" altLang="ko-KR" sz="1400" b="0" i="0" kern="1200" dirty="0" err="1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3"/>
              </a:rPr>
              <a:t>풀스택</a:t>
            </a: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guardian-text-oreilly"/>
                <a:cs typeface="+mn-cs"/>
                <a:hlinkClick r:id="rId3"/>
              </a:rPr>
              <a:t> 엔지니어링</a:t>
            </a:r>
            <a:endParaRPr lang="ko-KR" altLang="ko-KR" sz="1400" dirty="0">
              <a:effectLst/>
            </a:endParaRPr>
          </a:p>
          <a:p>
            <a:pPr marL="228600" indent="-228600" algn="l" rtl="0" eaLnBrk="1" fontAlgn="base" latinLnBrk="1" hangingPunct="1">
              <a:lnSpc>
                <a:spcPct val="70000"/>
              </a:lnSpc>
              <a:spcBef>
                <a:spcPts val="1000"/>
              </a:spcBef>
            </a:pPr>
            <a:r>
              <a:rPr lang="ko-KR" altLang="ko-KR" sz="1400" b="0" i="0" kern="120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uardian-text-oreilly"/>
                <a:ea typeface="맑은 고딕" panose="020B0503020000020004" pitchFamily="50" charset="-127"/>
                <a:cs typeface="+mn-cs"/>
                <a:hlinkClick r:id="rId2"/>
              </a:rPr>
              <a:t>요약</a:t>
            </a:r>
            <a:endParaRPr lang="ko-KR" altLang="ko-K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8364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5BD2-49E8-60CE-EA11-F181762B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0399-8A6D-DA3E-A03A-A0F997EC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ML </a:t>
            </a:r>
            <a:r>
              <a:rPr lang="ko-KR" altLang="en-US" sz="4000" dirty="0">
                <a:solidFill>
                  <a:srgbClr val="4F4F4F"/>
                </a:solidFill>
              </a:rPr>
              <a:t>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B8D15-2AB8-006A-7BFD-B4CACCFF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884985" cy="4693849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2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평가</a:t>
            </a: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(Evaluation)</a:t>
            </a:r>
            <a:endParaRPr lang="ko-KR" altLang="ko-KR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평가의 두가지 목표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기본 모델을 평가하여 작업에 가장 적합한 모델을 선택하는 것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적합성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)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선택한 모델을 적응시키는 과정에서의 진행 상황을 평가하는 것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작동성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)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endParaRPr lang="ko-KR" altLang="ko-KR" sz="24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평가는 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ML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엔지니어링에서 항상 중요했지만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기본 모델에서는 그 중요성이 더 커짐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기본 모델의 출력이 개방형이기 때문 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(ML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은 비교할 수 있는 예상 결과가 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 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명확하지만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b="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챗봅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,/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이미지생성 등의 출력의 정확도를 평가하는 것은 쉽지 않음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)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모델의 용량과 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엔지니어링 기술이 계속 발전하고 있기 때문</a:t>
            </a:r>
            <a:b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벤치마크와 실제 상황이 다를 수 있음</a:t>
            </a:r>
            <a:r>
              <a:rPr lang="en-US" altLang="ko-KR" sz="2400" b="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)</a:t>
            </a:r>
            <a:endParaRPr lang="ko-KR" altLang="ko-KR" sz="2400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F67E9B-6290-285F-07BE-2A5F61B1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86B7CA-A478-2019-9A9A-7CDF9E7B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14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685A3-4AAF-DB37-62D6-4ADC2EAA4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DDDE1-E2C4-3D23-8DF6-A47B4143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ML </a:t>
            </a:r>
            <a:r>
              <a:rPr lang="ko-KR" altLang="en-US" sz="4000" dirty="0">
                <a:solidFill>
                  <a:srgbClr val="4F4F4F"/>
                </a:solidFill>
              </a:rPr>
              <a:t>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E6705-FDBE-CCEF-5A32-73A5D859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845872" cy="3871573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2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프롬프트 엔지니어링</a:t>
            </a:r>
            <a:endParaRPr lang="ko-KR" altLang="ko-KR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프롬프트 엔지니어링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: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모델의 가중치를 변경하지 않고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컨텍스트만을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사용해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모델이 원하는 행동을 수행하게 만드는 기술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단순히 모델에 올바른 지시를 제공하는 것뿐만 아니라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구조화된 출력을 생성하는 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작업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데이터베이스를 사용해 모델의 컨텍스트를 확장하는 작업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(RAG),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메모리 관리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과거 질의응답 기억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)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등을 포함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Gemini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평가 사례에서 프롬프트 엔지니어링 기술로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Gemini Ultra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MMLU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성능을 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83.7%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에서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90.04%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로 향상</a:t>
            </a:r>
            <a:endParaRPr lang="ko-KR" altLang="ko-KR" sz="3600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14CD29-5657-9442-2B4C-F0839CA9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784684-911C-AFAA-AB84-774A4D60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12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030C-054C-5CC0-99CE-53AD31107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24C2D-164F-62EB-9BF0-D77D6ABE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ML </a:t>
            </a:r>
            <a:r>
              <a:rPr lang="ko-KR" altLang="en-US" sz="4000" dirty="0">
                <a:solidFill>
                  <a:srgbClr val="4F4F4F"/>
                </a:solidFill>
              </a:rPr>
              <a:t>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6CA42-1D34-E604-306D-D0177E99A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890563" cy="2985176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2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오케스트레이션</a:t>
            </a:r>
            <a:endParaRPr lang="ko-KR" altLang="ko-KR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오케스트레이션 도구는 애플리케이션의 실행 단계를 지정할 수 있도록 </a:t>
            </a:r>
            <a:r>
              <a:rPr lang="ko-KR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해줌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많은 팀은 기존 워크플로우 오케스트레이션 도구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예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 Airflow, </a:t>
            </a:r>
            <a:r>
              <a:rPr lang="en-US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Dagster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Metaflow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를 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활용해 생성형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작업을 지원함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많은 팀은 </a:t>
            </a:r>
            <a:r>
              <a:rPr lang="en-US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LangChain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Dify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Flowise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와 같은 생성형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작업 에 특화된 오케스트레이션 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도구로 시작함</a:t>
            </a:r>
            <a:endParaRPr lang="ko-KR" altLang="ko-KR" sz="3600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FFDE89-6183-A202-8218-EBACED83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7878EF-7A4D-1BD4-CDDC-46819295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96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AA33E-75F0-8B07-BC23-8C29DE738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B538C-E187-EE20-6083-F6E44EAB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ML </a:t>
            </a:r>
            <a:r>
              <a:rPr lang="ko-KR" altLang="en-US" sz="4000" dirty="0">
                <a:solidFill>
                  <a:srgbClr val="4F4F4F"/>
                </a:solidFill>
              </a:rPr>
              <a:t>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C0B8F-308A-4969-35DF-5CC1FB31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827533" cy="5265288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2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인터페이스</a:t>
            </a: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(AI interface)</a:t>
            </a:r>
            <a:endParaRPr lang="ko-KR" altLang="ko-KR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최종 사용자가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애플리케이션과 상호작용할 수 있도록 인터페이스를 만드는 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기본 모델이 등장하면서 비교적 쉽게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애플리케이션을 구축 가능하게 됨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애플리케이션은 독립형 제품일 수도 있고 다른 제품에 통합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(ex.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추천시스템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)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될 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수도 있음</a:t>
            </a:r>
            <a:endParaRPr lang="ko-KR" altLang="ko-KR" sz="36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애플리케이션에서 점점 인기를 얻고 있는 인터페이스의 몇 가지 예시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웹 및 데스크톱 애플리케이션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브라우저 확장 프로그램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봇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(Slack, Discord, WeChat, WhatsApp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등과 같은 채팅 애플리케이션에서 작동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)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플러그인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개발자가 </a:t>
            </a:r>
            <a:r>
              <a:rPr lang="en-US" altLang="ko-KR" sz="240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VSCode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Shopify, Microsoft Office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와 같은 애플리케이션에 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를 </a:t>
            </a:r>
            <a:b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  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통합 지원</a:t>
            </a:r>
            <a:r>
              <a:rPr lang="en-US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)</a:t>
            </a:r>
            <a:endParaRPr lang="ko-KR" altLang="ko-KR" sz="3600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0CE03C-BBFD-165C-442E-BA0DE5F28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6832D3-F3BB-4CAB-8AF7-70C6607C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47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75238-ABCA-AC10-8A8F-2B63A8B6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F0D2-FE62-0BE1-701A-F1005A3F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ML </a:t>
            </a:r>
            <a:r>
              <a:rPr lang="ko-KR" altLang="en-US" sz="4000" dirty="0">
                <a:solidFill>
                  <a:srgbClr val="4F4F4F"/>
                </a:solidFill>
              </a:rPr>
              <a:t>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2CBE1-36B6-4CA9-E6A0-7A91828F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4552208" cy="523220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0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인터페이스</a:t>
            </a: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(AI interface)</a:t>
            </a:r>
            <a:endParaRPr lang="ko-KR" altLang="ko-KR" sz="3600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F0BCB1-450A-E2D6-B6E8-67FD7DFA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95D28D-F729-07F2-9CCA-730E3E79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07682A-AE7D-BF5A-3D82-D274833B9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60865"/>
              </p:ext>
            </p:extLst>
          </p:nvPr>
        </p:nvGraphicFramePr>
        <p:xfrm>
          <a:off x="1265294" y="2545493"/>
          <a:ext cx="10364055" cy="3401061"/>
        </p:xfrm>
        <a:graphic>
          <a:graphicData uri="http://schemas.openxmlformats.org/drawingml/2006/table">
            <a:tbl>
              <a:tblPr/>
              <a:tblGrid>
                <a:gridCol w="3423456">
                  <a:extLst>
                    <a:ext uri="{9D8B030D-6E8A-4147-A177-3AD203B41FA5}">
                      <a16:colId xmlns:a16="http://schemas.microsoft.com/office/drawing/2014/main" val="6460924"/>
                    </a:ext>
                  </a:extLst>
                </a:gridCol>
                <a:gridCol w="2964693">
                  <a:extLst>
                    <a:ext uri="{9D8B030D-6E8A-4147-A177-3AD203B41FA5}">
                      <a16:colId xmlns:a16="http://schemas.microsoft.com/office/drawing/2014/main" val="333227742"/>
                    </a:ext>
                  </a:extLst>
                </a:gridCol>
                <a:gridCol w="3975906">
                  <a:extLst>
                    <a:ext uri="{9D8B030D-6E8A-4147-A177-3AD203B41FA5}">
                      <a16:colId xmlns:a16="http://schemas.microsoft.com/office/drawing/2014/main" val="566684339"/>
                    </a:ext>
                  </a:extLst>
                </a:gridCol>
              </a:tblGrid>
              <a:tr h="851707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범주</a:t>
                      </a:r>
                      <a:endParaRPr lang="ko-KR" altLang="en-US" sz="33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전통적 </a:t>
                      </a:r>
                      <a:r>
                        <a:rPr lang="en-US" sz="28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ML </a:t>
                      </a:r>
                      <a:r>
                        <a:rPr lang="ko-KR" altLang="en-US" sz="28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구축</a:t>
                      </a:r>
                      <a:endParaRPr lang="ko-KR" altLang="en-US" sz="33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기본 모델을 활용한 구축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024957"/>
                  </a:ext>
                </a:extLst>
              </a:tr>
              <a:tr h="667563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인터페이스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덜 중요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019956"/>
                  </a:ext>
                </a:extLst>
              </a:tr>
              <a:tr h="851707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프롬프트 엔지니어링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0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적용되지 않음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중요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365082"/>
                  </a:ext>
                </a:extLst>
              </a:tr>
              <a:tr h="515042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오케스트레이션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중요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중요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7074"/>
                  </a:ext>
                </a:extLst>
              </a:tr>
              <a:tr h="515042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중요</a:t>
                      </a:r>
                      <a:endParaRPr lang="ko-KR" altLang="en-US" sz="33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8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더 중요</a:t>
                      </a:r>
                      <a:endParaRPr lang="ko-KR" altLang="en-US" sz="33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103" marR="13103" marT="13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74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29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7A2F-45F9-69CE-F86B-9E9BB21E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02718-E853-9E27-63D5-23E82BD5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</a:t>
            </a:r>
            <a:r>
              <a:rPr lang="ko-KR" altLang="en-US" sz="4000" dirty="0" err="1">
                <a:solidFill>
                  <a:srgbClr val="4F4F4F"/>
                </a:solidFill>
              </a:rPr>
              <a:t>풀스택</a:t>
            </a:r>
            <a:r>
              <a:rPr lang="ko-KR" altLang="en-US" sz="4000" dirty="0">
                <a:solidFill>
                  <a:srgbClr val="4F4F4F"/>
                </a:solidFill>
              </a:rPr>
              <a:t> 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36F0-0015-8603-D56F-B56B6422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809643" cy="5586145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0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인터페이스에 대한 강조가 증가하면서 </a:t>
            </a:r>
            <a:r>
              <a:rPr lang="ko-KR" altLang="ko-KR" b="1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프론트엔드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엔지니어링에 대한 </a:t>
            </a:r>
            <a:b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</a:b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수요가 높아짐</a:t>
            </a:r>
            <a:endParaRPr lang="ko-KR" altLang="ko-KR" dirty="0">
              <a:effectLst/>
            </a:endParaRPr>
          </a:p>
          <a:p>
            <a:pPr marL="228600" indent="-228600" algn="l" rtl="0" eaLnBrk="1" fontAlgn="auto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ko-KR" b="1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프론트엔드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전문성의 중요성이 커지면서 </a:t>
            </a: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도구의 </a:t>
            </a: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API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에도 변화가 생김</a:t>
            </a:r>
            <a:b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전통적으로 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ML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엔지니어링은 파이썬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(Python) 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중심</a:t>
            </a:r>
            <a:b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오늘날 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JavaScript API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에 대한 지원도 증가하고 있음</a:t>
            </a:r>
            <a:b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  LangChain.js, Transformers.js, OpenAI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Node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라이브러리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 </a:t>
            </a:r>
            <a:r>
              <a:rPr lang="en-US" altLang="ko-KR" sz="240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Vercel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SDK</a:t>
            </a:r>
            <a:r>
              <a:rPr lang="ko-KR" altLang="ko-KR" sz="240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등</a:t>
            </a:r>
            <a:endParaRPr lang="ko-KR" altLang="ko-KR" sz="3600" dirty="0">
              <a:effectLst/>
            </a:endParaRPr>
          </a:p>
          <a:p>
            <a:pPr marL="228600" indent="-228600" algn="l" rtl="0" eaLnBrk="1" fontAlgn="auto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이러한 변화는 </a:t>
            </a:r>
            <a: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엔지니어링을 </a:t>
            </a:r>
            <a:r>
              <a:rPr lang="ko-KR" altLang="ko-KR" b="1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풀스택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개발에 더 가깝게 함</a:t>
            </a:r>
            <a:b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“AI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엔지니어링은 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AI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모델이 추가된 소프트웨어 엔지니어링일 뿐이다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.”</a:t>
            </a:r>
            <a:endParaRPr lang="ko-KR" altLang="ko-KR" sz="3600" dirty="0">
              <a:effectLst/>
            </a:endParaRPr>
          </a:p>
          <a:p>
            <a:pPr marL="228600" indent="-228600" algn="l" rtl="0" eaLnBrk="1" fontAlgn="auto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ko-KR" b="1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풀스택</a:t>
            </a:r>
            <a:r>
              <a:rPr lang="ko-KR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엔지니어</a:t>
            </a:r>
            <a:br>
              <a:rPr lang="en-US" altLang="ko-KR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아이디어를 빠르게 데모로 구현하고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 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피드백을 받고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가장 유망한 아이디어를 반복 </a:t>
            </a:r>
            <a:b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 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개선할 수 있음</a:t>
            </a:r>
            <a:b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먼저 제품을 구축하고</a:t>
            </a: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제품이 유망하다고 판단되면 그때 데이터와 모델에 투자하는 </a:t>
            </a:r>
            <a:b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  </a:t>
            </a:r>
            <a:r>
              <a:rPr lang="ko-KR" altLang="ko-KR" sz="24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것이 가능해짐</a:t>
            </a:r>
            <a:endParaRPr lang="ko-KR" altLang="ko-KR" sz="3600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14A23D-561F-6740-2D78-A8F8502C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44D20A4-BD6C-4C98-15B6-22CAEBDF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1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85A85-EB08-5D10-6694-35DD6C58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0E831-8147-06F2-F6B5-710C6902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</a:t>
            </a:r>
            <a:r>
              <a:rPr lang="ko-KR" altLang="en-US" sz="4000" dirty="0" err="1">
                <a:solidFill>
                  <a:srgbClr val="4F4F4F"/>
                </a:solidFill>
              </a:rPr>
              <a:t>풀스택</a:t>
            </a:r>
            <a:r>
              <a:rPr lang="ko-KR" altLang="en-US" sz="4000" dirty="0">
                <a:solidFill>
                  <a:srgbClr val="4F4F4F"/>
                </a:solidFill>
              </a:rPr>
              <a:t> 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14493-8BFC-9163-5DFD-EA316CA6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953722" cy="4577343"/>
          </a:xfrm>
        </p:spPr>
        <p:txBody>
          <a:bodyPr wrap="none">
            <a:spAutoFit/>
          </a:bodyPr>
          <a:lstStyle/>
          <a:p>
            <a:pPr marL="228600" indent="-228600" algn="l" rtl="0" eaLnBrk="1" fontAlgn="auto" latinLnBrk="1" hangingPunct="1">
              <a:lnSpc>
                <a:spcPct val="120000"/>
              </a:lnSpc>
              <a:spcBef>
                <a:spcPts val="1000"/>
              </a:spcBef>
              <a:buClrTx/>
              <a:buSzPts val="2400"/>
              <a:buFont typeface="Arial" panose="020B0604020202020204" pitchFamily="34" charset="0"/>
              <a:buChar char="•"/>
            </a:pPr>
            <a:r>
              <a:rPr lang="ko-KR" altLang="ko-KR" sz="1800" b="1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풀스택</a:t>
            </a:r>
            <a:r>
              <a:rPr lang="ko-KR" altLang="ko-KR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엔지니어링</a:t>
            </a:r>
            <a:r>
              <a:rPr lang="en-US" altLang="ko-KR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(Full Stack Engineering)</a:t>
            </a:r>
            <a:r>
              <a:rPr lang="ko-KR" altLang="ko-KR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은 웹 애플리케이션의 </a:t>
            </a:r>
            <a:r>
              <a:rPr lang="ko-KR" altLang="ko-KR" sz="1800" b="1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프론트엔드와</a:t>
            </a:r>
            <a:r>
              <a:rPr lang="ko-KR" altLang="ko-KR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</a:t>
            </a:r>
            <a:r>
              <a:rPr lang="ko-KR" altLang="ko-KR" sz="1800" b="1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백엔드</a:t>
            </a:r>
            <a:r>
              <a:rPr lang="ko-KR" altLang="ko-KR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모두를 다룰 수 있는 능력을 </a:t>
            </a:r>
            <a:br>
              <a:rPr lang="en-US" altLang="ko-KR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</a:br>
            <a:r>
              <a:rPr lang="ko-KR" altLang="ko-KR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가진 소프트웨어 엔지니어를 의미</a:t>
            </a:r>
            <a:r>
              <a:rPr lang="ko-KR" altLang="en-US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함</a:t>
            </a:r>
            <a:endParaRPr lang="en-US" altLang="ko-KR" sz="1800" b="1" i="0" kern="1200" dirty="0">
              <a:solidFill>
                <a:srgbClr val="4F4F4F"/>
              </a:solidFill>
              <a:effectLst/>
              <a:highlight>
                <a:srgbClr val="FFFFFF"/>
              </a:highlight>
              <a:latin typeface="Pretendard"/>
              <a:ea typeface="Pretendard"/>
              <a:cs typeface="+mn-cs"/>
            </a:endParaRPr>
          </a:p>
          <a:p>
            <a:pPr lvl="1">
              <a:lnSpc>
                <a:spcPct val="120000"/>
              </a:lnSpc>
              <a:spcBef>
                <a:spcPts val="1000"/>
              </a:spcBef>
              <a:buSzPts val="2400"/>
            </a:pP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즉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사용자가 직접 보거나 상호작용하는 </a:t>
            </a:r>
            <a:r>
              <a:rPr lang="ko-KR" altLang="ko-KR" sz="160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프론트엔드와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서버에서 데이터 처리 및 비즈니스 로직을 담당하는 </a:t>
            </a:r>
            <a:b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</a:br>
            <a:r>
              <a:rPr lang="ko-KR" altLang="ko-KR" sz="160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백엔드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모두를 개발할 수 있는 역량을 갖춘 개발자</a:t>
            </a:r>
            <a:endParaRPr lang="ko-KR" altLang="ko-KR" sz="1600" dirty="0">
              <a:effectLst/>
            </a:endParaRPr>
          </a:p>
          <a:p>
            <a:pPr marL="228600" indent="-228600" algn="l" rtl="0" eaLnBrk="1" fontAlgn="auto" latinLnBrk="1" hangingPunct="1">
              <a:lnSpc>
                <a:spcPct val="120000"/>
              </a:lnSpc>
              <a:spcBef>
                <a:spcPts val="1000"/>
              </a:spcBef>
            </a:pPr>
            <a:r>
              <a:rPr lang="ko-KR" altLang="ko-KR" sz="1800" b="1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풀스택</a:t>
            </a:r>
            <a:r>
              <a:rPr lang="ko-KR" altLang="ko-KR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엔지니어의 주요 역할</a:t>
            </a:r>
            <a:endParaRPr lang="ko-KR" altLang="ko-KR" dirty="0">
              <a:effectLst/>
            </a:endParaRPr>
          </a:p>
          <a:p>
            <a:pPr marL="228600" indent="-228600" algn="l" rtl="0" eaLnBrk="1" fontAlgn="auto" latinLnBrk="1" hangingPunct="1">
              <a:lnSpc>
                <a:spcPct val="120000"/>
              </a:lnSpc>
              <a:spcBef>
                <a:spcPts val="1000"/>
              </a:spcBef>
            </a:pPr>
            <a:r>
              <a:rPr lang="ko-KR" altLang="ko-KR" sz="1800" b="1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주요 업무</a:t>
            </a:r>
            <a:endParaRPr lang="ko-KR" altLang="ko-KR" b="1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160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프론트엔드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개발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 HTML, CSS, JavaScript 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등으로 사용자 인터페이스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(UI)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를 구축하고 디자인</a:t>
            </a:r>
            <a:b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                                 React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나 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Vue 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같은 프레임워크를 사용해 동적인 웹 페이지를 개발</a:t>
            </a:r>
            <a:endParaRPr lang="ko-KR" altLang="ko-KR" sz="24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160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백엔드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개발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서버 측에서 데이터베이스와 상호작용하고 비즈니스 로직을 구현</a:t>
            </a:r>
            <a:r>
              <a:rPr lang="ko-KR" altLang="en-US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함</a:t>
            </a:r>
            <a:b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</a:b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                         Node.js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나 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Python</a:t>
            </a:r>
            <a:r>
              <a:rPr lang="ko-KR" altLang="en-US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으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로 서버를 구축하고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RESTful API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를 설계하여 </a:t>
            </a:r>
            <a:r>
              <a:rPr lang="ko-KR" altLang="ko-KR" sz="160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프론트엔드와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데이터를 </a:t>
            </a:r>
            <a:r>
              <a:rPr lang="ko-KR" altLang="en-US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주고받음</a:t>
            </a:r>
            <a:endParaRPr lang="ko-KR" altLang="ko-KR" sz="2400" dirty="0">
              <a:effectLst/>
            </a:endParaRPr>
          </a:p>
          <a:p>
            <a:pPr marL="685800" indent="-228600" algn="l" rtl="0" eaLnBrk="1" latinLnBrk="1" hangingPunct="1">
              <a:lnSpc>
                <a:spcPct val="120000"/>
              </a:lnSpc>
              <a:spcBef>
                <a:spcPts val="500"/>
              </a:spcBef>
            </a:pP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통합 및 배포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다양한 플랫폼과 서비스 간의 통합 작업 수행</a:t>
            </a:r>
            <a:r>
              <a:rPr lang="ko-KR" altLang="en-US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하여</a:t>
            </a:r>
            <a:r>
              <a:rPr lang="en-US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Docker</a:t>
            </a:r>
            <a:r>
              <a:rPr lang="ko-KR" altLang="ko-KR" sz="16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와 같은 도구로 컨테이너화하고 배포 파이프라인 설정</a:t>
            </a:r>
            <a:endParaRPr lang="ko-KR" altLang="ko-KR" sz="2400" dirty="0">
              <a:effectLst/>
            </a:endParaRPr>
          </a:p>
          <a:p>
            <a:pPr marL="228600" indent="-228600" algn="l" rtl="0" eaLnBrk="1" latinLnBrk="1" hangingPunct="1">
              <a:lnSpc>
                <a:spcPct val="120000"/>
              </a:lnSpc>
              <a:spcBef>
                <a:spcPts val="1000"/>
              </a:spcBef>
            </a:pPr>
            <a:r>
              <a:rPr lang="ko-KR" altLang="ko-KR" sz="180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풀스덱</a:t>
            </a:r>
            <a:r>
              <a:rPr lang="ko-KR" altLang="ko-KR" sz="18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엔지니어는 </a:t>
            </a:r>
            <a:r>
              <a:rPr lang="ko-KR" altLang="ko-KR" sz="180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프론트엔드와</a:t>
            </a:r>
            <a:r>
              <a:rPr lang="ko-KR" altLang="ko-KR" sz="18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</a:t>
            </a:r>
            <a:r>
              <a:rPr lang="ko-KR" altLang="ko-KR" sz="1800" i="0" kern="1200" dirty="0" err="1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백엔드</a:t>
            </a:r>
            <a:r>
              <a:rPr lang="ko-KR" altLang="ko-KR" sz="18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간의 소통 문제를 줄이고 프로젝트 전반에서 독립적으로 작업할 수</a:t>
            </a:r>
            <a:r>
              <a:rPr lang="en-US" altLang="ko-KR" sz="18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</a:t>
            </a:r>
            <a:r>
              <a:rPr lang="ko-KR" altLang="en-US" sz="18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있음</a:t>
            </a:r>
            <a:r>
              <a:rPr lang="ko-KR" altLang="ko-KR" sz="1800" i="0" kern="120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retendard"/>
                <a:ea typeface="Pretendard"/>
                <a:cs typeface="+mn-cs"/>
              </a:rPr>
              <a:t> </a:t>
            </a:r>
            <a:endParaRPr lang="ko-KR" altLang="ko-KR" dirty="0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DBF087-3945-A8BF-CE8A-D14B29CC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F267E9-09BB-2B98-8FA9-DB938EB2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57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85A85-EB08-5D10-6694-35DD6C58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0E831-8147-06F2-F6B5-710C6902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</a:t>
            </a:r>
            <a:r>
              <a:rPr lang="ko-KR" altLang="en-US" sz="4000" dirty="0" err="1">
                <a:solidFill>
                  <a:srgbClr val="4F4F4F"/>
                </a:solidFill>
              </a:rPr>
              <a:t>풀스택</a:t>
            </a:r>
            <a:r>
              <a:rPr lang="ko-KR" altLang="en-US" sz="4000" dirty="0">
                <a:solidFill>
                  <a:srgbClr val="4F4F4F"/>
                </a:solidFill>
              </a:rPr>
              <a:t> 엔지니어링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DBF087-3945-A8BF-CE8A-D14B29CC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F267E9-09BB-2B98-8FA9-DB938EB2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5E1FF67-7D8E-E687-D1C3-48CC4E28A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4314"/>
              </p:ext>
            </p:extLst>
          </p:nvPr>
        </p:nvGraphicFramePr>
        <p:xfrm>
          <a:off x="235048" y="1729945"/>
          <a:ext cx="11721903" cy="4844984"/>
        </p:xfrm>
        <a:graphic>
          <a:graphicData uri="http://schemas.openxmlformats.org/drawingml/2006/table">
            <a:tbl>
              <a:tblPr/>
              <a:tblGrid>
                <a:gridCol w="964873">
                  <a:extLst>
                    <a:ext uri="{9D8B030D-6E8A-4147-A177-3AD203B41FA5}">
                      <a16:colId xmlns:a16="http://schemas.microsoft.com/office/drawing/2014/main" val="2877929410"/>
                    </a:ext>
                  </a:extLst>
                </a:gridCol>
                <a:gridCol w="4837404">
                  <a:extLst>
                    <a:ext uri="{9D8B030D-6E8A-4147-A177-3AD203B41FA5}">
                      <a16:colId xmlns:a16="http://schemas.microsoft.com/office/drawing/2014/main" val="2574110025"/>
                    </a:ext>
                  </a:extLst>
                </a:gridCol>
                <a:gridCol w="5919626">
                  <a:extLst>
                    <a:ext uri="{9D8B030D-6E8A-4147-A177-3AD203B41FA5}">
                      <a16:colId xmlns:a16="http://schemas.microsoft.com/office/drawing/2014/main" val="3541543460"/>
                    </a:ext>
                  </a:extLst>
                </a:gridCol>
              </a:tblGrid>
              <a:tr h="873316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000" b="1" i="0" u="none" strike="noStrike" kern="120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2000" b="1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en-US" sz="20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20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엔지니어링</a:t>
                      </a:r>
                      <a:endParaRPr lang="ko-KR" altLang="en-US" sz="2000" b="1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2000" b="1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풀스택</a:t>
                      </a:r>
                      <a:r>
                        <a:rPr lang="ko-KR" altLang="en-US" sz="2000" b="1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엔지니어링</a:t>
                      </a:r>
                      <a:endParaRPr lang="ko-KR" altLang="en-US" sz="2000" b="1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330401"/>
                  </a:ext>
                </a:extLst>
              </a:tr>
              <a:tr h="1131984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  <a:endParaRPr lang="ko-KR" alt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엔지니어링은 인공지능 시스템을 설계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개발 및 배포하는 과정입니다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이는 </a:t>
                      </a:r>
                      <a:r>
                        <a:rPr lang="ko-KR" altLang="en-US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딥러닝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자연어 처리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(NLP)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등 다양한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기술을 포함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4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풀스택 엔지니어링은 웹 애플리케이션의 프론트엔드와 백엔드 모두를 개발할 수 있는 능력을 가진 엔지니어링 분야입니다</a:t>
                      </a:r>
                      <a:r>
                        <a:rPr lang="en-US" altLang="ko-KR" sz="1400" b="0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712401"/>
                  </a:ext>
                </a:extLst>
              </a:tr>
              <a:tr h="1010998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기술</a:t>
                      </a:r>
                      <a:endParaRPr lang="ko-KR" alt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알고리즘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회귀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클러스터링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딥러닝 프레임워크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TensorFlow, </a:t>
                      </a:r>
                      <a:r>
                        <a:rPr lang="en-US" altLang="ko-KR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PyTorch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lang="ko-KR" altLang="en-US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및 분석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Pandas, NumPy)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모델 평가 및 최적화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프론트엔드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기술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HTML, CSS, JavaScript, React, Vue.js)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/>
                      <a:r>
                        <a:rPr lang="ko-KR" altLang="en-US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백엔드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기술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Node.js, Django, Ruby on Rails)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데이터베이스 관리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MySQL, MongoDB)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1" hangingPunct="1"/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설계 및 통합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313752"/>
                  </a:ext>
                </a:extLst>
              </a:tr>
              <a:tr h="873316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4F4F4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엔지니어는 데이터 과학자와 협력하여 데이터셋을 준비하고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모델을 훈련시키며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AI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솔루션을 실제 환경에 배포합니다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ko-KR" altLang="en-US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풀스택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엔지니어는 전체 애플리케이션의 구조를 이해하고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사용자 인터페이스부터 서버와 데이터베이스까지 모든 부분을 개발하고 유지 관리합니다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39" marR="16839" marT="168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60324"/>
                  </a:ext>
                </a:extLst>
              </a:tr>
              <a:tr h="873316">
                <a:tc gridSpan="3">
                  <a:txBody>
                    <a:bodyPr/>
                    <a:lstStyle/>
                    <a:p>
                      <a:pPr marL="0" algn="l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전문성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AI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엔지니어는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및 데이터 과학에 중점을 두고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풀스택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엔지니어는 웹 개발의 모든 측면을 다룸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기술 스택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AI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엔지니어는 주로 데이터와 알고리즘에 집중하는 반면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풀스택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엔지니어는 다양한 프로그래밍 언어와 프레임워크를 사용하여 애플리케이션을 구축함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업무 범위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: AI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엔지니어는 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모델 개발과 관련된 작업을 수행하고</a:t>
                      </a:r>
                      <a:r>
                        <a:rPr lang="en-US" altLang="ko-KR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kern="120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풀스택</a:t>
                      </a:r>
                      <a:r>
                        <a:rPr lang="ko-KR" altLang="en-US" sz="1400" b="0" i="0" u="none" strike="noStrike" kern="120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엔지니어는 전체 애플리케이션의 설계 및 구현을 담당함</a:t>
                      </a:r>
                      <a:endParaRPr lang="ko-KR" alt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930" marR="101930" marT="50965" marB="5096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2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64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6B90C-C235-4B77-157E-B284CBE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406C5-41FC-909F-0856-C981685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F4F4F"/>
                </a:solidFill>
              </a:rPr>
              <a:t>AI </a:t>
            </a:r>
            <a:r>
              <a:rPr lang="ko-KR" altLang="en-US" sz="4000" dirty="0">
                <a:solidFill>
                  <a:srgbClr val="4F4F4F"/>
                </a:solidFill>
              </a:rPr>
              <a:t>엔지니어링 </a:t>
            </a:r>
            <a:r>
              <a:rPr lang="en-US" altLang="ko-KR" sz="4000" dirty="0">
                <a:solidFill>
                  <a:srgbClr val="4F4F4F"/>
                </a:solidFill>
              </a:rPr>
              <a:t>vs. </a:t>
            </a:r>
            <a:r>
              <a:rPr lang="ko-KR" altLang="en-US" sz="4000" dirty="0" err="1">
                <a:solidFill>
                  <a:srgbClr val="4F4F4F"/>
                </a:solidFill>
              </a:rPr>
              <a:t>풀스택</a:t>
            </a:r>
            <a:r>
              <a:rPr lang="ko-KR" altLang="en-US" sz="4000" dirty="0">
                <a:solidFill>
                  <a:srgbClr val="4F4F4F"/>
                </a:solidFill>
              </a:rPr>
              <a:t> 엔지니어링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FB47D7-D4F2-7EC5-A2E8-08A2A21F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FD7613-28B7-35CE-3E68-E6FB84C28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573AC-79E5-4721-FF3B-8C855459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960"/>
          <a:stretch/>
        </p:blipFill>
        <p:spPr>
          <a:xfrm>
            <a:off x="323850" y="2276475"/>
            <a:ext cx="11544300" cy="1868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35450-4BF1-7899-DE59-123B9017A80B}"/>
              </a:ext>
            </a:extLst>
          </p:cNvPr>
          <p:cNvSpPr txBox="1"/>
          <p:nvPr/>
        </p:nvSpPr>
        <p:spPr>
          <a:xfrm>
            <a:off x="3245765" y="3923098"/>
            <a:ext cx="800248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ko-KR" sz="1600" i="0" kern="1200" dirty="0">
                <a:solidFill>
                  <a:srgbClr val="006600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먼저 제품을 구축하고</a:t>
            </a:r>
            <a:r>
              <a:rPr lang="en-US" altLang="ko-KR" sz="1600" i="0" kern="1200" dirty="0">
                <a:solidFill>
                  <a:srgbClr val="006600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sz="1600" i="0" kern="1200" dirty="0">
                <a:solidFill>
                  <a:srgbClr val="006600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제품이 유망하다고 판단되면 그때 데이터와 모델에 </a:t>
            </a:r>
            <a:r>
              <a:rPr lang="ko-KR" altLang="en-US" sz="1600" i="0" kern="1200" dirty="0">
                <a:solidFill>
                  <a:srgbClr val="006600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할 수도</a:t>
            </a:r>
            <a:r>
              <a:rPr lang="en-US" altLang="ko-KR" sz="1600" i="0" kern="1200" dirty="0">
                <a:solidFill>
                  <a:srgbClr val="006600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i="0" kern="1200" dirty="0">
                <a:solidFill>
                  <a:srgbClr val="006600"/>
                </a:solidFill>
                <a:effectLst/>
                <a:highlight>
                  <a:srgbClr val="FFFFFF"/>
                </a:highlight>
                <a:latin typeface="Pretendard"/>
                <a:ea typeface="맑은 고딕" panose="020B0503020000020004" pitchFamily="50" charset="-127"/>
                <a:cs typeface="+mn-cs"/>
              </a:rPr>
              <a:t>있음</a:t>
            </a:r>
            <a:endParaRPr lang="ko-KR" altLang="en-US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1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495A4-09C8-0E04-3C01-D40D4E89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9E7EE6-5D87-12BE-7675-00CE1CDA09A2}"/>
              </a:ext>
            </a:extLst>
          </p:cNvPr>
          <p:cNvSpPr txBox="1"/>
          <p:nvPr/>
        </p:nvSpPr>
        <p:spPr>
          <a:xfrm>
            <a:off x="2080814" y="838200"/>
            <a:ext cx="8275021" cy="1388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/>
              <a:t>1장. </a:t>
            </a:r>
            <a:endParaRPr lang="en-US" altLang="ko-KR" sz="3000" dirty="0"/>
          </a:p>
          <a:p>
            <a:pPr algn="ctr">
              <a:lnSpc>
                <a:spcPct val="150000"/>
              </a:lnSpc>
            </a:pPr>
            <a:r>
              <a:rPr lang="ko-KR" altLang="en-US" sz="3000" dirty="0"/>
              <a:t>기본 모델을 활용한 </a:t>
            </a:r>
            <a:r>
              <a:rPr lang="en-US" altLang="ko-KR" sz="3000" dirty="0"/>
              <a:t>AI </a:t>
            </a:r>
            <a:r>
              <a:rPr lang="ko-KR" altLang="en-US" sz="3000" dirty="0"/>
              <a:t>애플리케이션 구축 개론</a:t>
            </a:r>
          </a:p>
        </p:txBody>
      </p:sp>
    </p:spTree>
    <p:extLst>
      <p:ext uri="{BB962C8B-B14F-4D97-AF65-F5344CB8AC3E}">
        <p14:creationId xmlns:p14="http://schemas.microsoft.com/office/powerpoint/2010/main" val="206767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D075F-BEEC-471E-083F-5C2DFF04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4831C-ABBE-9D25-7F58-EAAE74DD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엔지니어링의 부상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B37E4-07A9-ABA5-121B-A80A8F2B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기본 모델의 시작</a:t>
            </a:r>
          </a:p>
          <a:p>
            <a:pPr lvl="1"/>
            <a:r>
              <a:rPr lang="ko-KR" altLang="en-US" dirty="0"/>
              <a:t>언어 모델의 역사는 </a:t>
            </a:r>
            <a:r>
              <a:rPr lang="en-US" altLang="ko-KR" dirty="0"/>
              <a:t>70</a:t>
            </a:r>
            <a:r>
              <a:rPr lang="ko-KR" altLang="en-US" dirty="0"/>
              <a:t>년 이상</a:t>
            </a:r>
            <a:endParaRPr lang="en-US" altLang="ko-KR" dirty="0"/>
          </a:p>
          <a:p>
            <a:pPr lvl="1"/>
            <a:r>
              <a:rPr lang="ko-KR" altLang="en-US" dirty="0"/>
              <a:t>국소적 언어모델</a:t>
            </a:r>
            <a:r>
              <a:rPr lang="en-US" altLang="ko-KR" dirty="0"/>
              <a:t>(</a:t>
            </a:r>
            <a:r>
              <a:rPr lang="ko-KR" altLang="en-US" dirty="0"/>
              <a:t>확률적</a:t>
            </a:r>
            <a:r>
              <a:rPr lang="en-US" altLang="ko-KR" dirty="0"/>
              <a:t>, </a:t>
            </a:r>
            <a:r>
              <a:rPr lang="ko-KR" altLang="en-US" dirty="0"/>
              <a:t>규칙 기반 접근법</a:t>
            </a:r>
            <a:r>
              <a:rPr lang="en-US" altLang="ko-KR" dirty="0"/>
              <a:t>)</a:t>
            </a:r>
            <a:r>
              <a:rPr lang="ko-KR" altLang="en-US" dirty="0"/>
              <a:t> → </a:t>
            </a:r>
            <a:br>
              <a:rPr lang="en-US" altLang="ko-KR" dirty="0"/>
            </a:br>
            <a:r>
              <a:rPr lang="ko-KR" altLang="en-US" dirty="0"/>
              <a:t>대규모 언어모델</a:t>
            </a:r>
            <a:r>
              <a:rPr lang="en-US" altLang="ko-KR" dirty="0"/>
              <a:t>(</a:t>
            </a:r>
            <a:r>
              <a:rPr lang="ko-KR" altLang="en-US" dirty="0"/>
              <a:t>심층신경망</a:t>
            </a:r>
            <a:r>
              <a:rPr lang="en-US" altLang="ko-KR" dirty="0"/>
              <a:t>, Transformer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→ 기본 모델 순으로</a:t>
            </a:r>
            <a:r>
              <a:rPr lang="en-US" altLang="ko-KR" dirty="0"/>
              <a:t> </a:t>
            </a:r>
            <a:r>
              <a:rPr lang="ko-KR" altLang="en-US" dirty="0"/>
              <a:t>발전함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대표 애플리케이션</a:t>
            </a:r>
            <a:r>
              <a:rPr lang="en-US" altLang="ko-KR" dirty="0"/>
              <a:t>: ChatGPT, GPT-4, </a:t>
            </a:r>
            <a:r>
              <a:rPr lang="en-US" altLang="ko-KR" dirty="0" err="1"/>
              <a:t>LLaMA</a:t>
            </a:r>
            <a:r>
              <a:rPr lang="en-US" altLang="ko-KR" dirty="0"/>
              <a:t>, </a:t>
            </a:r>
            <a:r>
              <a:rPr lang="en-US" altLang="ko-KR" dirty="0" err="1"/>
              <a:t>PaLM</a:t>
            </a:r>
            <a:r>
              <a:rPr lang="en-US" altLang="ko-KR" dirty="0"/>
              <a:t>, GitHub Copilot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6AA4A-E682-0ABE-AF9F-DEB2E2C69E3F}"/>
              </a:ext>
            </a:extLst>
          </p:cNvPr>
          <p:cNvSpPr txBox="1"/>
          <p:nvPr/>
        </p:nvSpPr>
        <p:spPr>
          <a:xfrm>
            <a:off x="985450" y="3088327"/>
            <a:ext cx="804899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대규모 모델을 학습시키고 운영하는 데 많은 자원(데이터, 연산 능력)이 필요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특정 도메인에 특화되지 않으면 성능이 제한적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6D2AC-E83E-BEE1-E313-342CD013A163}"/>
              </a:ext>
            </a:extLst>
          </p:cNvPr>
          <p:cNvSpPr txBox="1"/>
          <p:nvPr/>
        </p:nvSpPr>
        <p:spPr>
          <a:xfrm>
            <a:off x="8127663" y="2640049"/>
            <a:ext cx="39677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초대규모 파라미터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범용성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멀티모달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0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EEA6E-981B-5834-65DF-736EFE37E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8C24-A44B-F104-03EC-2A85ACB8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엔지니어링의 현재와 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3CD4-B763-D163-5B8A-56E13329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AI </a:t>
            </a:r>
            <a:r>
              <a:rPr lang="ko-KR" altLang="en-US" b="1" dirty="0"/>
              <a:t>애플리케이션</a:t>
            </a:r>
          </a:p>
          <a:p>
            <a:pPr lvl="1"/>
            <a:r>
              <a:rPr lang="ko-KR" altLang="en-US" dirty="0"/>
              <a:t>과거</a:t>
            </a:r>
            <a:r>
              <a:rPr lang="en-US" altLang="ko-KR" dirty="0"/>
              <a:t>: </a:t>
            </a:r>
            <a:r>
              <a:rPr lang="ko-KR" altLang="en-US" dirty="0"/>
              <a:t>추천 시스템</a:t>
            </a:r>
            <a:r>
              <a:rPr lang="en-US" altLang="ko-KR" dirty="0"/>
              <a:t>, </a:t>
            </a:r>
            <a:r>
              <a:rPr lang="ko-KR" altLang="en-US" dirty="0"/>
              <a:t>사기 탐지</a:t>
            </a:r>
            <a:r>
              <a:rPr lang="en-US" altLang="ko-KR" dirty="0"/>
              <a:t>, </a:t>
            </a:r>
            <a:r>
              <a:rPr lang="ko-KR" altLang="en-US" dirty="0"/>
              <a:t>고객 예측 등</a:t>
            </a:r>
            <a:endParaRPr lang="en-US" altLang="ko-KR" dirty="0"/>
          </a:p>
          <a:p>
            <a:pPr lvl="1"/>
            <a:r>
              <a:rPr lang="ko-KR" altLang="en-US" dirty="0"/>
              <a:t>현재</a:t>
            </a:r>
            <a:r>
              <a:rPr lang="en-US" altLang="ko-KR" dirty="0"/>
              <a:t>: </a:t>
            </a:r>
            <a:r>
              <a:rPr lang="ko-KR" altLang="en-US" dirty="0"/>
              <a:t>대규모 모델로 새로운 가능성 제공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6600"/>
                </a:solidFill>
              </a:rPr>
              <a:t>(</a:t>
            </a:r>
            <a:r>
              <a:rPr lang="ko-KR" altLang="en-US" dirty="0">
                <a:solidFill>
                  <a:srgbClr val="006600"/>
                </a:solidFill>
              </a:rPr>
              <a:t>범용성</a:t>
            </a:r>
            <a:r>
              <a:rPr lang="en-US" altLang="ko-KR" dirty="0">
                <a:solidFill>
                  <a:srgbClr val="006600"/>
                </a:solidFill>
              </a:rPr>
              <a:t>, </a:t>
            </a:r>
            <a:r>
              <a:rPr lang="ko-KR" altLang="en-US" dirty="0">
                <a:solidFill>
                  <a:srgbClr val="006600"/>
                </a:solidFill>
              </a:rPr>
              <a:t>확장성</a:t>
            </a:r>
            <a:r>
              <a:rPr lang="en-US" altLang="ko-KR" dirty="0">
                <a:solidFill>
                  <a:srgbClr val="006600"/>
                </a:solidFill>
              </a:rPr>
              <a:t>)</a:t>
            </a:r>
          </a:p>
          <a:p>
            <a:r>
              <a:rPr lang="ko-KR" altLang="en-US" b="1" dirty="0"/>
              <a:t>변화의 요점</a:t>
            </a:r>
            <a:endParaRPr lang="en-US" altLang="ko-KR" b="1" dirty="0"/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AI </a:t>
            </a:r>
            <a:r>
              <a:rPr lang="ko-KR" altLang="en-US" dirty="0"/>
              <a:t>스택</a:t>
            </a:r>
            <a:r>
              <a:rPr lang="en-US" altLang="ko-KR" dirty="0"/>
              <a:t>: </a:t>
            </a:r>
            <a:r>
              <a:rPr lang="ko-KR" altLang="en-US" dirty="0"/>
              <a:t>손쉽게 활용 가능한 기본 모델</a:t>
            </a:r>
            <a:r>
              <a:rPr lang="en-US" altLang="ko-KR" dirty="0"/>
              <a:t> </a:t>
            </a:r>
            <a:r>
              <a:rPr lang="en-US" altLang="ko-KR" sz="2000" dirty="0">
                <a:solidFill>
                  <a:srgbClr val="006600"/>
                </a:solidFill>
              </a:rPr>
              <a:t>(</a:t>
            </a:r>
            <a:r>
              <a:rPr lang="ko-KR" altLang="en-US" sz="2000" dirty="0">
                <a:solidFill>
                  <a:srgbClr val="006600"/>
                </a:solidFill>
              </a:rPr>
              <a:t>사전 학습모델 활용</a:t>
            </a:r>
            <a:r>
              <a:rPr lang="en-US" altLang="ko-KR" sz="2000" dirty="0">
                <a:solidFill>
                  <a:srgbClr val="006600"/>
                </a:solidFill>
              </a:rPr>
              <a:t>)</a:t>
            </a:r>
            <a:endParaRPr lang="en-US" altLang="ko-KR" dirty="0">
              <a:solidFill>
                <a:srgbClr val="006600"/>
              </a:solidFill>
            </a:endParaRPr>
          </a:p>
          <a:p>
            <a:pPr lvl="1"/>
            <a:r>
              <a:rPr lang="ko-KR" altLang="en-US" dirty="0"/>
              <a:t>전통적 </a:t>
            </a:r>
            <a:r>
              <a:rPr lang="en-US" altLang="ko-KR" dirty="0"/>
              <a:t>ML </a:t>
            </a:r>
            <a:r>
              <a:rPr lang="ko-KR" altLang="en-US" dirty="0"/>
              <a:t>엔지니어와 달라진 </a:t>
            </a:r>
            <a:r>
              <a:rPr lang="en-US" altLang="ko-KR" dirty="0"/>
              <a:t>AI </a:t>
            </a:r>
            <a:r>
              <a:rPr lang="ko-KR" altLang="en-US" dirty="0"/>
              <a:t>엔지니어의 역할</a:t>
            </a:r>
            <a:endParaRPr lang="en-US" altLang="ko-KR" dirty="0"/>
          </a:p>
          <a:p>
            <a:pPr lvl="1"/>
            <a:r>
              <a:rPr lang="ko-KR" altLang="en-US" dirty="0"/>
              <a:t>애플리케이션 패턴과 주요 고려사항 → 실행 전 필수 검토</a:t>
            </a:r>
            <a:endParaRPr lang="en-US" altLang="ko-KR" dirty="0"/>
          </a:p>
          <a:p>
            <a:r>
              <a:rPr lang="ko-KR" altLang="en-US" b="1" dirty="0"/>
              <a:t>결론</a:t>
            </a:r>
            <a:endParaRPr lang="en-US" altLang="ko-KR" b="1" dirty="0"/>
          </a:p>
          <a:p>
            <a:pPr lvl="1"/>
            <a:r>
              <a:rPr lang="ko-KR" altLang="en-US" dirty="0"/>
              <a:t>기본 모델 부상 → </a:t>
            </a:r>
            <a:r>
              <a:rPr lang="en-US" altLang="ko-KR" dirty="0"/>
              <a:t>AI </a:t>
            </a:r>
            <a:r>
              <a:rPr lang="ko-KR" altLang="en-US" dirty="0"/>
              <a:t>엔지니어링 폭발적 성장</a:t>
            </a:r>
            <a:endParaRPr lang="en-US" altLang="ko-KR" dirty="0"/>
          </a:p>
          <a:p>
            <a:pPr lvl="1"/>
            <a:r>
              <a:rPr lang="ko-KR" altLang="en-US" dirty="0"/>
              <a:t>도전과 기회 속에서 </a:t>
            </a:r>
            <a:r>
              <a:rPr lang="en-US" altLang="ko-KR" dirty="0"/>
              <a:t>AI </a:t>
            </a:r>
            <a:r>
              <a:rPr lang="ko-KR" altLang="en-US" dirty="0"/>
              <a:t>애플리케이션 혁신 가능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79BE8-2721-D5F9-02EC-4A2EAC3AD345}"/>
              </a:ext>
            </a:extLst>
          </p:cNvPr>
          <p:cNvSpPr txBox="1"/>
          <p:nvPr/>
        </p:nvSpPr>
        <p:spPr>
          <a:xfrm>
            <a:off x="5668662" y="4877137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6600"/>
                </a:solidFill>
              </a:rPr>
              <a:t>AI </a:t>
            </a:r>
            <a:r>
              <a:rPr lang="ko-KR" altLang="en-US" dirty="0">
                <a:solidFill>
                  <a:srgbClr val="006600"/>
                </a:solidFill>
              </a:rPr>
              <a:t>시스템을 구축할 때는 단순히 모델을 선택하는 것뿐 아니라 전체적인 애플리케이션 구조와 환경을 고려</a:t>
            </a:r>
          </a:p>
        </p:txBody>
      </p:sp>
    </p:spTree>
    <p:extLst>
      <p:ext uri="{BB962C8B-B14F-4D97-AF65-F5344CB8AC3E}">
        <p14:creationId xmlns:p14="http://schemas.microsoft.com/office/powerpoint/2010/main" val="33496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1B3D4-6003-F43B-B0EE-A72933AD7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D70C0-93DA-166E-008A-7B602408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언어 모델에서 대규모 언어 모델로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046DB-C0CA-F748-4066-B97C667A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언어 모델이란</a:t>
            </a:r>
            <a:r>
              <a:rPr lang="en-US" altLang="ko-KR" b="1" dirty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텍스트에서 통계적 정보를 인코딩하여 단어 또는 문맥 예측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활용 예</a:t>
            </a:r>
            <a:r>
              <a:rPr lang="en-US" altLang="ko-KR" dirty="0"/>
              <a:t>: "My favorite color is __" → 'blue'</a:t>
            </a:r>
            <a:r>
              <a:rPr lang="ko-KR" altLang="en-US" dirty="0"/>
              <a:t>를 </a:t>
            </a:r>
            <a:r>
              <a:rPr lang="en-US" altLang="ko-KR" dirty="0"/>
              <a:t>'car'</a:t>
            </a:r>
            <a:r>
              <a:rPr lang="ko-KR" altLang="en-US" dirty="0"/>
              <a:t>보다 더 자주 예측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역사적 배경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1905</a:t>
            </a:r>
            <a:r>
              <a:rPr lang="ko-KR" altLang="en-US" dirty="0"/>
              <a:t>년</a:t>
            </a:r>
            <a:r>
              <a:rPr lang="en-US" altLang="ko-KR" dirty="0"/>
              <a:t>: </a:t>
            </a:r>
            <a:r>
              <a:rPr lang="ko-KR" altLang="en-US" dirty="0"/>
              <a:t>소설 셜록 홈즈</a:t>
            </a:r>
            <a:r>
              <a:rPr lang="en-US" altLang="ko-KR" dirty="0"/>
              <a:t>, </a:t>
            </a:r>
            <a:r>
              <a:rPr lang="ko-KR" altLang="en-US" dirty="0"/>
              <a:t>영어 글자 통계를 활용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1951</a:t>
            </a:r>
            <a:r>
              <a:rPr lang="ko-KR" altLang="en-US" dirty="0"/>
              <a:t>년</a:t>
            </a:r>
            <a:r>
              <a:rPr lang="en-US" altLang="ko-KR" dirty="0"/>
              <a:t>: </a:t>
            </a:r>
            <a:r>
              <a:rPr lang="ko-KR" altLang="en-US" dirty="0" err="1"/>
              <a:t>클로드</a:t>
            </a:r>
            <a:r>
              <a:rPr lang="ko-KR" altLang="en-US" dirty="0"/>
              <a:t> </a:t>
            </a:r>
            <a:r>
              <a:rPr lang="ko-KR" altLang="en-US" dirty="0" err="1"/>
              <a:t>섀넌</a:t>
            </a:r>
            <a:r>
              <a:rPr lang="en-US" altLang="ko-KR" dirty="0"/>
              <a:t>, "</a:t>
            </a:r>
            <a:r>
              <a:rPr lang="ko-KR" altLang="en-US" dirty="0"/>
              <a:t>영어의 예측과 엔트로피</a:t>
            </a:r>
            <a:r>
              <a:rPr lang="en-US" altLang="ko-KR" dirty="0"/>
              <a:t>" </a:t>
            </a:r>
            <a:r>
              <a:rPr lang="ko-KR" altLang="en-US" dirty="0"/>
              <a:t>발표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 err="1"/>
              <a:t>토크나이제이션</a:t>
            </a:r>
            <a:endParaRPr lang="ko-KR" altLang="en-US" b="1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단어 또는 단어의 일부로 세분화한 것을 토큰이라 함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텍스트를 토큰으로 나누는 과정을 </a:t>
            </a:r>
            <a:r>
              <a:rPr lang="ko-KR" altLang="en-US" dirty="0" err="1"/>
              <a:t>토크나이제이션</a:t>
            </a:r>
            <a:r>
              <a:rPr lang="en-US" altLang="ko-KR" dirty="0"/>
              <a:t>(tokenization)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15F4D-55EF-0005-A63D-B419DE97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5495154"/>
            <a:ext cx="11544300" cy="81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23A46-00D6-3784-A818-2BFF6C21E2E3}"/>
              </a:ext>
            </a:extLst>
          </p:cNvPr>
          <p:cNvSpPr txBox="1"/>
          <p:nvPr/>
        </p:nvSpPr>
        <p:spPr>
          <a:xfrm>
            <a:off x="5100250" y="3921890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6600"/>
                </a:solidFill>
              </a:rPr>
              <a:t>정보 이론의 관점에서 영어 언어의 예측 가능성과 엔트로피</a:t>
            </a:r>
            <a:r>
              <a:rPr lang="en-US" altLang="ko-KR" sz="1600" dirty="0">
                <a:solidFill>
                  <a:srgbClr val="006600"/>
                </a:solidFill>
              </a:rPr>
              <a:t>(</a:t>
            </a:r>
            <a:r>
              <a:rPr lang="ko-KR" altLang="en-US" sz="1600" dirty="0">
                <a:solidFill>
                  <a:srgbClr val="006600"/>
                </a:solidFill>
              </a:rPr>
              <a:t>무작위성</a:t>
            </a:r>
            <a:r>
              <a:rPr lang="en-US" altLang="ko-KR" sz="1600" dirty="0">
                <a:solidFill>
                  <a:srgbClr val="006600"/>
                </a:solidFill>
              </a:rPr>
              <a:t>)</a:t>
            </a:r>
            <a:r>
              <a:rPr lang="ko-KR" altLang="en-US" sz="1600" dirty="0">
                <a:solidFill>
                  <a:srgbClr val="006600"/>
                </a:solidFill>
              </a:rPr>
              <a:t>를 분석한 연구</a:t>
            </a:r>
          </a:p>
        </p:txBody>
      </p:sp>
    </p:spTree>
    <p:extLst>
      <p:ext uri="{BB962C8B-B14F-4D97-AF65-F5344CB8AC3E}">
        <p14:creationId xmlns:p14="http://schemas.microsoft.com/office/powerpoint/2010/main" val="42436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24E0D-5737-B98F-46C0-075AF23F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57FC-AA94-E8AF-7000-F74B0B60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365125"/>
            <a:ext cx="11681254" cy="685199"/>
          </a:xfrm>
        </p:spPr>
        <p:txBody>
          <a:bodyPr>
            <a:normAutofit/>
          </a:bodyPr>
          <a:lstStyle/>
          <a:p>
            <a:r>
              <a:rPr lang="ko-KR" altLang="en-US" dirty="0"/>
              <a:t>언어 모델에서 대규모 언어 모델로</a:t>
            </a:r>
            <a:endParaRPr lang="ko-KR" altLang="en-US" sz="4000" dirty="0">
              <a:solidFill>
                <a:srgbClr val="0066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2B8DD-32D9-1CBE-89F8-48793DB0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198605"/>
            <a:ext cx="11934164" cy="5353197"/>
          </a:xfr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언어 모델의 두가지 주요 유형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마스킹</a:t>
            </a:r>
            <a:r>
              <a:rPr lang="ko-KR" altLang="en-US" dirty="0"/>
              <a:t> 언어 모델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문장에서 누락된 단어를 예측하도록 훈련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"My favorite __ is blue(</a:t>
            </a:r>
            <a:r>
              <a:rPr lang="ko-KR" altLang="en-US" dirty="0"/>
              <a:t>내가 가장 좋아하는 </a:t>
            </a:r>
            <a:r>
              <a:rPr lang="en-US" altLang="ko-KR" dirty="0"/>
              <a:t>__</a:t>
            </a:r>
            <a:r>
              <a:rPr lang="ko-KR" altLang="en-US" dirty="0"/>
              <a:t>은 파란색입니다</a:t>
            </a:r>
            <a:r>
              <a:rPr lang="en-US" altLang="ko-KR" dirty="0"/>
              <a:t>)"</a:t>
            </a:r>
            <a:r>
              <a:rPr lang="ko-KR" altLang="en-US" dirty="0"/>
              <a:t>에서 빈칸 앞뒤의 </a:t>
            </a:r>
            <a:br>
              <a:rPr lang="en-US" altLang="ko-KR" dirty="0"/>
            </a:br>
            <a:r>
              <a:rPr lang="ko-KR" altLang="en-US" dirty="0"/>
              <a:t>문맥을 사용해 빈칸에 들어갈 단어를 예측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주로 감정 분석이나 텍스트 분류와 같은 작업에 사용됨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자가 회귀 언어 모델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이전 단어만 사용하여 시퀀스에서 다음 단어를 예측하도록 훈련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"My favorite color is __ (</a:t>
            </a:r>
            <a:r>
              <a:rPr lang="ko-KR" altLang="en-US" dirty="0"/>
              <a:t>내가 가장 좋아하는 색은 </a:t>
            </a:r>
            <a:r>
              <a:rPr lang="en-US" altLang="ko-KR" dirty="0"/>
              <a:t>__</a:t>
            </a:r>
            <a:r>
              <a:rPr lang="ko-KR" altLang="en-US" dirty="0"/>
              <a:t>입니다</a:t>
            </a:r>
            <a:r>
              <a:rPr lang="en-US" altLang="ko-KR" dirty="0"/>
              <a:t>)"</a:t>
            </a:r>
            <a:r>
              <a:rPr lang="ko-KR" altLang="en-US" dirty="0"/>
              <a:t>에서 </a:t>
            </a:r>
            <a:br>
              <a:rPr lang="en-US" altLang="ko-KR" dirty="0"/>
            </a:br>
            <a:r>
              <a:rPr lang="ko-KR" altLang="en-US" dirty="0"/>
              <a:t>다음에 올 단어를 예측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오늘날 자가 회귀 언어 모델은 텍스트 생성 작업에서 선호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9193BE-F435-9D9D-7088-9B2AB7F4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0C9B08-17F3-C3C1-AB00-694B0D4D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16316</TotalTime>
  <Words>3811</Words>
  <Application>Microsoft Office PowerPoint</Application>
  <PresentationFormat>와이드스크린</PresentationFormat>
  <Paragraphs>410</Paragraphs>
  <Slides>48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guardian-text-oreilly</vt:lpstr>
      <vt:lpstr>LG Smart H Regular</vt:lpstr>
      <vt:lpstr>Pretendard</vt:lpstr>
      <vt:lpstr>system-ui</vt:lpstr>
      <vt:lpstr>맑은 고딕</vt:lpstr>
      <vt:lpstr>Arial</vt:lpstr>
      <vt:lpstr>Office 테마</vt:lpstr>
      <vt:lpstr>PowerPoint 프레젠테이션</vt:lpstr>
      <vt:lpstr>책 설명</vt:lpstr>
      <vt:lpstr>교재 목차</vt:lpstr>
      <vt:lpstr>1장. Foundation Models를 이용한 AI 애플리케이션 구축 소개</vt:lpstr>
      <vt:lpstr>PowerPoint 프레젠테이션</vt:lpstr>
      <vt:lpstr>AI 엔지니어링의 부상</vt:lpstr>
      <vt:lpstr>AI 엔지니어링의 현재와 미래</vt:lpstr>
      <vt:lpstr>언어 모델에서 대규모 언어 모델로</vt:lpstr>
      <vt:lpstr>언어 모델에서 대규모 언어 모델로</vt:lpstr>
      <vt:lpstr>언어 모델에서 대규모 언어 모델로</vt:lpstr>
      <vt:lpstr>PowerPoint 프레젠테이션</vt:lpstr>
      <vt:lpstr>대규모 언어 모델에서 기본 모델로</vt:lpstr>
      <vt:lpstr>대규모 언어 모델에서 기본 모델로</vt:lpstr>
      <vt:lpstr>대규모 언어 모델에서 기본 모델로</vt:lpstr>
      <vt:lpstr>대규모 언어 모델에서 기본 모델로</vt:lpstr>
      <vt:lpstr>기본 모델에서 AI 엔지니어링으로</vt:lpstr>
      <vt:lpstr>요소 1: AI 기능의 발전</vt:lpstr>
      <vt:lpstr>요소2: AI 투자 증가</vt:lpstr>
      <vt:lpstr>요소3: 어플리케이션 구축의 낮은 진입 장볍</vt:lpstr>
      <vt:lpstr>기본 모델을 활용한 AI 애플리케이션</vt:lpstr>
      <vt:lpstr>PowerPoint 프레젠테이션</vt:lpstr>
      <vt:lpstr>기본 모델을 활용한 AI 애플리케이션</vt:lpstr>
      <vt:lpstr>기본 모델을 활용한 AI 애플리케이션</vt:lpstr>
      <vt:lpstr>기본 모델을 활용한 AI 애플리케이션</vt:lpstr>
      <vt:lpstr>기본 모델을 활용한 AI 애플리케이션</vt:lpstr>
      <vt:lpstr>기본 모델을 활용한 AI 애플리케이션</vt:lpstr>
      <vt:lpstr>기본 모델을 활용한 AI 애플리케이션</vt:lpstr>
      <vt:lpstr>AI 애플리케이션을 구축할 때 고려사항</vt:lpstr>
      <vt:lpstr>AI 엔지니어링 스택(The AI Engineering Stack)</vt:lpstr>
      <vt:lpstr>PowerPoint 프레젠테이션</vt:lpstr>
      <vt:lpstr>AI 엔지니어링 스택(The AI Engineering Stack)</vt:lpstr>
      <vt:lpstr>AI 엔지니어링 vs. ML 엔지니어링</vt:lpstr>
      <vt:lpstr>AI 엔지니어링 vs. ML 엔지니어링</vt:lpstr>
      <vt:lpstr>모델 적용 기술</vt:lpstr>
      <vt:lpstr>모델 개발(Model development)</vt:lpstr>
      <vt:lpstr>AI 엔지니어링 vs. ML 엔지니어링</vt:lpstr>
      <vt:lpstr>AI 엔지니어링 vs. ML 엔지니어링</vt:lpstr>
      <vt:lpstr>PowerPoint 프레젠테이션</vt:lpstr>
      <vt:lpstr>AI 엔지니어링 vs. ML 엔지니어링</vt:lpstr>
      <vt:lpstr>AI 엔지니어링 vs. ML 엔지니어링</vt:lpstr>
      <vt:lpstr>AI 엔지니어링 vs. ML 엔지니어링</vt:lpstr>
      <vt:lpstr>AI 엔지니어링 vs. ML 엔지니어링</vt:lpstr>
      <vt:lpstr>AI 엔지니어링 vs. ML 엔지니어링</vt:lpstr>
      <vt:lpstr>AI 엔지니어링 vs. ML 엔지니어링</vt:lpstr>
      <vt:lpstr>AI 엔지니어링 vs. 풀스택 엔지니어링</vt:lpstr>
      <vt:lpstr>AI 엔지니어링 vs. 풀스택 엔지니어링</vt:lpstr>
      <vt:lpstr>AI 엔지니어링 vs. 풀스택 엔지니어링</vt:lpstr>
      <vt:lpstr>AI 엔지니어링 vs. 풀스택 엔지니어링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정훈 박</dc:creator>
  <cp:lastModifiedBy>정훈 박</cp:lastModifiedBy>
  <cp:revision>91</cp:revision>
  <dcterms:created xsi:type="dcterms:W3CDTF">2024-12-09T15:40:16Z</dcterms:created>
  <dcterms:modified xsi:type="dcterms:W3CDTF">2024-12-20T23:36:38Z</dcterms:modified>
</cp:coreProperties>
</file>