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73" r:id="rId11"/>
    <p:sldId id="265" r:id="rId12"/>
    <p:sldId id="264" r:id="rId13"/>
    <p:sldId id="266" r:id="rId14"/>
    <p:sldId id="267" r:id="rId15"/>
    <p:sldId id="268" r:id="rId16"/>
    <p:sldId id="269" r:id="rId17"/>
    <p:sldId id="274" r:id="rId18"/>
    <p:sldId id="270" r:id="rId19"/>
    <p:sldId id="27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08" y="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8EE-54CA-4C14-AFC1-8213971B0F49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FF17-50B9-4850-9998-807BAFFA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3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8EE-54CA-4C14-AFC1-8213971B0F49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FF17-50B9-4850-9998-807BAFFA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57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8EE-54CA-4C14-AFC1-8213971B0F49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FF17-50B9-4850-9998-807BAFFA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8EE-54CA-4C14-AFC1-8213971B0F49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FF17-50B9-4850-9998-807BAFFA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45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8EE-54CA-4C14-AFC1-8213971B0F49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FF17-50B9-4850-9998-807BAFFA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4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8EE-54CA-4C14-AFC1-8213971B0F49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FF17-50B9-4850-9998-807BAFFA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2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8EE-54CA-4C14-AFC1-8213971B0F49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FF17-50B9-4850-9998-807BAFFA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93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8EE-54CA-4C14-AFC1-8213971B0F49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FF17-50B9-4850-9998-807BAFFA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88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8EE-54CA-4C14-AFC1-8213971B0F49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FF17-50B9-4850-9998-807BAFFA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6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8EE-54CA-4C14-AFC1-8213971B0F49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FF17-50B9-4850-9998-807BAFFA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48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8EE-54CA-4C14-AFC1-8213971B0F49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FF17-50B9-4850-9998-807BAFFA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8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438EE-54CA-4C14-AFC1-8213971B0F49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CFF17-50B9-4850-9998-807BAFFA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CH01. LLM </a:t>
            </a:r>
            <a:r>
              <a:rPr lang="ko-KR" altLang="en-US" smtClean="0"/>
              <a:t>지도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2024-12-14</a:t>
            </a:r>
          </a:p>
          <a:p>
            <a:r>
              <a:rPr lang="ko-KR" altLang="en-US" dirty="0" smtClean="0"/>
              <a:t>태영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30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1.2.1 RNN</a:t>
            </a:r>
            <a:r>
              <a:rPr lang="ko-KR" altLang="en-US" sz="4000" smtClean="0"/>
              <a:t>에서 트랜스포머 아키텍처로 </a:t>
            </a:r>
            <a:r>
              <a:rPr lang="en-US" altLang="ko-KR" sz="4000" dirty="0" smtClean="0"/>
              <a:t>2/2</a:t>
            </a:r>
            <a:endParaRPr lang="ko-KR" altLang="en-US" sz="400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00767" cy="4351338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트랜스포머의 </a:t>
            </a:r>
            <a:r>
              <a:rPr lang="ko-KR" altLang="en-US" sz="1600" dirty="0" err="1" smtClean="0"/>
              <a:t>어텐션</a:t>
            </a:r>
            <a:r>
              <a:rPr lang="ko-KR" altLang="en-US" sz="1600" dirty="0" smtClean="0"/>
              <a:t> 메커니즘</a:t>
            </a:r>
            <a:r>
              <a:rPr lang="en-US" altLang="ko-KR" sz="1600" dirty="0" smtClean="0"/>
              <a:t>:</a:t>
            </a:r>
          </a:p>
          <a:p>
            <a:pPr lvl="1"/>
            <a:r>
              <a:rPr lang="ko-KR" altLang="en-US" sz="1400" dirty="0" smtClean="0"/>
              <a:t>입력 텍스트 전체를 활용해 정확한 예측 가능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RNN</a:t>
            </a:r>
            <a:r>
              <a:rPr lang="ko-KR" altLang="en-US" sz="1400" smtClean="0"/>
              <a:t>과 달리 순차적 처리 없이 병렬 연산을 통해 학습 속도 향상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긴 입력 데이터에서도 맥락 정보를 유지하여 성능 높임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600" dirty="0" smtClean="0"/>
              <a:t>한계와 단점</a:t>
            </a:r>
            <a:r>
              <a:rPr lang="en-US" altLang="ko-KR" sz="1600" dirty="0" smtClean="0"/>
              <a:t>:</a:t>
            </a:r>
          </a:p>
          <a:p>
            <a:pPr lvl="1"/>
            <a:r>
              <a:rPr lang="ko-KR" altLang="en-US" sz="1400" dirty="0" err="1" smtClean="0"/>
              <a:t>어텐션</a:t>
            </a:r>
            <a:r>
              <a:rPr lang="ko-KR" altLang="en-US" sz="1400" dirty="0" smtClean="0"/>
              <a:t> 과정에서 많은 메모리와 </a:t>
            </a:r>
            <a:r>
              <a:rPr lang="ko-KR" altLang="en-US" sz="1400" dirty="0" err="1" smtClean="0"/>
              <a:t>연산량</a:t>
            </a:r>
            <a:r>
              <a:rPr lang="ko-KR" altLang="en-US" sz="1400" dirty="0" smtClean="0"/>
              <a:t> 필요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긴 입력 데이터는 예측 시간이 증가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600" dirty="0" smtClean="0"/>
              <a:t>효율성과 성능 비교</a:t>
            </a:r>
            <a:r>
              <a:rPr lang="en-US" altLang="ko-KR" sz="1600" dirty="0" smtClean="0"/>
              <a:t>:</a:t>
            </a:r>
          </a:p>
          <a:p>
            <a:pPr lvl="1"/>
            <a:r>
              <a:rPr lang="ko-KR" altLang="en-US" sz="1400" dirty="0" smtClean="0"/>
              <a:t>트랜스포머</a:t>
            </a:r>
            <a:r>
              <a:rPr lang="en-US" altLang="ko-KR" sz="1400" dirty="0" smtClean="0"/>
              <a:t>: </a:t>
            </a:r>
            <a:r>
              <a:rPr lang="ko-KR" altLang="en-US" sz="1400" smtClean="0"/>
              <a:t>높은 성능을 자랑하지만 메모리 효율성이 낮음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RNN: </a:t>
            </a:r>
            <a:r>
              <a:rPr lang="ko-KR" altLang="en-US" sz="1400" smtClean="0"/>
              <a:t>메모리 효율성이 뛰어나지만 성능이 제한적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새로운 아키텍처 연구가 진행 중으로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효율성과 성능을 모두 만족할 가능성이 기대됨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299" y="1825625"/>
            <a:ext cx="2888666" cy="15311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299" y="3491757"/>
            <a:ext cx="2231845" cy="204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0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1.2.2 GPT </a:t>
            </a:r>
            <a:r>
              <a:rPr lang="ko-KR" altLang="en-US" sz="3600" smtClean="0"/>
              <a:t>시리즈로 보는 모델 크기와 성능의 관계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ko-KR" sz="1400" dirty="0" smtClean="0"/>
              <a:t>GPT </a:t>
            </a:r>
            <a:r>
              <a:rPr lang="ko-KR" altLang="en-US" sz="1400" smtClean="0"/>
              <a:t>시리즈의 발전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en-US" altLang="ko-KR" sz="1200" dirty="0" smtClean="0"/>
              <a:t>GPT-1 (2018): 1.7</a:t>
            </a:r>
            <a:r>
              <a:rPr lang="ko-KR" altLang="en-US" sz="1200" smtClean="0"/>
              <a:t>억 파라미터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en-US" altLang="ko-KR" sz="1200" dirty="0" smtClean="0"/>
              <a:t>GPT-2 (2019): 15</a:t>
            </a:r>
            <a:r>
              <a:rPr lang="ko-KR" altLang="en-US" sz="1200" smtClean="0"/>
              <a:t>억 파라미터로 확장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en-US" altLang="ko-KR" sz="1200" dirty="0" smtClean="0"/>
              <a:t>GPT-3 (2020): 1,750</a:t>
            </a:r>
            <a:r>
              <a:rPr lang="ko-KR" altLang="en-US" sz="1200" smtClean="0"/>
              <a:t>억 파라미터로 대규모 확장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400" dirty="0" smtClean="0"/>
              <a:t>모델 크기와 성능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ko-KR" altLang="en-US" sz="1200" dirty="0" smtClean="0"/>
              <a:t>모델 크기와 학습 </a:t>
            </a:r>
            <a:r>
              <a:rPr lang="ko-KR" altLang="en-US" sz="1200" dirty="0" err="1" smtClean="0"/>
              <a:t>데이터셋의</a:t>
            </a:r>
            <a:r>
              <a:rPr lang="ko-KR" altLang="en-US" sz="1200" dirty="0" smtClean="0"/>
              <a:t> 확장은 성능 향상에 기여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en-US" altLang="ko-KR" sz="1200" dirty="0" smtClean="0"/>
              <a:t>GPT-3</a:t>
            </a:r>
            <a:r>
              <a:rPr lang="ko-KR" altLang="en-US" sz="1200" smtClean="0"/>
              <a:t>는 인간의 언어 생성 능력과 유사하다는 평가를 받음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400" dirty="0" smtClean="0"/>
              <a:t>언어 모델과 압축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ko-KR" altLang="en-US" sz="1200" dirty="0" smtClean="0"/>
              <a:t>학습 과정은 데이터의 언어 패턴을 압축하여 모델에 저장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200" dirty="0" smtClean="0"/>
              <a:t>메타의 라마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LLaMA</a:t>
            </a:r>
            <a:r>
              <a:rPr lang="en-US" altLang="ko-KR" sz="1200" dirty="0" smtClean="0"/>
              <a:t>) </a:t>
            </a:r>
            <a:r>
              <a:rPr lang="ko-KR" altLang="en-US" sz="1200" smtClean="0"/>
              <a:t>모델 예</a:t>
            </a:r>
            <a:r>
              <a:rPr lang="en-US" altLang="ko-KR" sz="1200" dirty="0" smtClean="0"/>
              <a:t>: 10TB </a:t>
            </a:r>
            <a:r>
              <a:rPr lang="ko-KR" altLang="en-US" sz="1200" smtClean="0"/>
              <a:t>데이터를 학습해 최종 </a:t>
            </a:r>
            <a:r>
              <a:rPr lang="en-US" altLang="ko-KR" sz="1200" dirty="0" smtClean="0"/>
              <a:t>140GB</a:t>
            </a:r>
            <a:r>
              <a:rPr lang="ko-KR" altLang="en-US" sz="1200" smtClean="0"/>
              <a:t>로 압축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400" dirty="0" smtClean="0"/>
              <a:t>한계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ko-KR" altLang="en-US" sz="1200" dirty="0" smtClean="0"/>
              <a:t>학습 데이터가 커질수록 성능은 향상되지만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모델 크기의 증가가 성능 향상을 보장하지는 않음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200" dirty="0" smtClean="0"/>
              <a:t>학습 데이터 크기가 최대 모델 크기의 상한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4002" y="1825625"/>
            <a:ext cx="5181600" cy="22915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700" y="4117158"/>
            <a:ext cx="4821079" cy="205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3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1.2.3 </a:t>
            </a:r>
            <a:r>
              <a:rPr lang="ko-KR" altLang="en-US" smtClean="0"/>
              <a:t>챗</a:t>
            </a:r>
            <a:r>
              <a:rPr lang="en-US" altLang="ko-KR" dirty="0" smtClean="0"/>
              <a:t>GPT</a:t>
            </a:r>
            <a:r>
              <a:rPr lang="ko-KR" altLang="en-US" smtClean="0"/>
              <a:t>의 등장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 smtClean="0"/>
              <a:t>GPT-3</a:t>
            </a:r>
            <a:r>
              <a:rPr lang="ko-KR" altLang="en-US" sz="1600" smtClean="0"/>
              <a:t>의 한계</a:t>
            </a:r>
            <a:r>
              <a:rPr lang="en-US" altLang="ko-KR" sz="1600" dirty="0" smtClean="0"/>
              <a:t>:</a:t>
            </a:r>
          </a:p>
          <a:p>
            <a:pPr lvl="1"/>
            <a:r>
              <a:rPr lang="en-US" altLang="ko-KR" sz="1400" dirty="0" smtClean="0"/>
              <a:t>1,750</a:t>
            </a:r>
            <a:r>
              <a:rPr lang="ko-KR" altLang="en-US" sz="1400" smtClean="0"/>
              <a:t>억 파라미터로 뛰어난 텍스트 생성 능력을 가졌으나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사용자 요청을 제대로 이해하거나 응답하지 못함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600" dirty="0" smtClean="0"/>
              <a:t>정렬</a:t>
            </a:r>
            <a:r>
              <a:rPr lang="en-US" altLang="ko-KR" sz="1600" dirty="0" smtClean="0"/>
              <a:t>(Alignment)</a:t>
            </a:r>
            <a:r>
              <a:rPr lang="ko-KR" altLang="en-US" sz="1600" smtClean="0"/>
              <a:t>의 중요성</a:t>
            </a:r>
            <a:r>
              <a:rPr lang="en-US" altLang="ko-KR" sz="1600" dirty="0" smtClean="0"/>
              <a:t>:</a:t>
            </a:r>
          </a:p>
          <a:p>
            <a:pPr lvl="1"/>
            <a:r>
              <a:rPr lang="en-US" altLang="ko-KR" sz="1400" dirty="0" smtClean="0"/>
              <a:t>LLM</a:t>
            </a:r>
            <a:r>
              <a:rPr lang="ko-KR" altLang="en-US" sz="1400" smtClean="0"/>
              <a:t>이 사용자 요청에 맞는 응답을 생성하며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사용자 가치를 반영하도록 설계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응답 품질 향상뿐만 아니라 사용자 이해와 편의를 위한 다양한 관점 고려</a:t>
            </a:r>
            <a:r>
              <a:rPr lang="en-US" altLang="ko-KR" sz="1400" dirty="0" smtClean="0"/>
              <a:t>.</a:t>
            </a:r>
            <a:endParaRPr lang="en-US" altLang="ko-KR" sz="1800" dirty="0" smtClean="0"/>
          </a:p>
          <a:p>
            <a:r>
              <a:rPr lang="en-US" altLang="ko-KR" sz="1600" dirty="0" err="1" smtClean="0"/>
              <a:t>ChatGPT</a:t>
            </a:r>
            <a:r>
              <a:rPr lang="ko-KR" altLang="en-US" sz="1600" smtClean="0"/>
              <a:t>의 개선 사항</a:t>
            </a:r>
            <a:r>
              <a:rPr lang="en-US" altLang="ko-KR" sz="1600" dirty="0" smtClean="0"/>
              <a:t>:</a:t>
            </a:r>
          </a:p>
          <a:p>
            <a:pPr lvl="1"/>
            <a:r>
              <a:rPr lang="ko-KR" altLang="en-US" sz="1400" dirty="0" smtClean="0"/>
              <a:t>지도 미세 조정</a:t>
            </a:r>
            <a:r>
              <a:rPr lang="en-US" altLang="ko-KR" sz="1400" dirty="0" smtClean="0"/>
              <a:t>(Supervised Fine-Tuning):</a:t>
            </a:r>
          </a:p>
          <a:p>
            <a:pPr lvl="2"/>
            <a:r>
              <a:rPr lang="ko-KR" altLang="en-US" sz="1100" dirty="0" smtClean="0"/>
              <a:t>사람이 정리한 </a:t>
            </a:r>
            <a:r>
              <a:rPr lang="ko-KR" altLang="en-US" sz="1100" dirty="0" err="1" smtClean="0"/>
              <a:t>데이터셋</a:t>
            </a:r>
            <a:r>
              <a:rPr lang="en-US" altLang="ko-KR" sz="1100" dirty="0" smtClean="0"/>
              <a:t>(</a:t>
            </a:r>
            <a:r>
              <a:rPr lang="ko-KR" altLang="en-US" sz="1100" smtClean="0"/>
              <a:t>지시 데이터셋</a:t>
            </a:r>
            <a:r>
              <a:rPr lang="en-US" altLang="ko-KR" sz="1100" dirty="0" smtClean="0"/>
              <a:t>)</a:t>
            </a:r>
            <a:r>
              <a:rPr lang="ko-KR" altLang="en-US" sz="1100" smtClean="0"/>
              <a:t>을 기반으로 추가 학습</a:t>
            </a:r>
            <a:r>
              <a:rPr lang="en-US" altLang="ko-KR" sz="1100" dirty="0" smtClean="0"/>
              <a:t>.</a:t>
            </a:r>
          </a:p>
          <a:p>
            <a:pPr lvl="2"/>
            <a:r>
              <a:rPr lang="ko-KR" altLang="en-US" sz="1100" dirty="0" smtClean="0"/>
              <a:t>사용자 요청에 맞는 적절한 응답을 생성하도록 학습</a:t>
            </a:r>
            <a:r>
              <a:rPr lang="en-US" altLang="ko-KR" sz="1100" dirty="0" smtClean="0"/>
              <a:t>.</a:t>
            </a:r>
          </a:p>
          <a:p>
            <a:pPr lvl="1"/>
            <a:r>
              <a:rPr lang="en-US" altLang="ko-KR" sz="1400" dirty="0" smtClean="0"/>
              <a:t>RLHF(Reinforcement Learning from Human Feedback):</a:t>
            </a:r>
          </a:p>
          <a:p>
            <a:pPr lvl="2"/>
            <a:r>
              <a:rPr lang="ko-KR" altLang="en-US" sz="1100" dirty="0" smtClean="0"/>
              <a:t>사용자 피드백을 활용해 모델을 강화 학습</a:t>
            </a:r>
            <a:r>
              <a:rPr lang="en-US" altLang="ko-KR" sz="1100" dirty="0" smtClean="0"/>
              <a:t>.</a:t>
            </a:r>
          </a:p>
          <a:p>
            <a:pPr lvl="2"/>
            <a:r>
              <a:rPr lang="ko-KR" altLang="en-US" sz="1100" dirty="0" smtClean="0"/>
              <a:t>선호 </a:t>
            </a:r>
            <a:r>
              <a:rPr lang="ko-KR" altLang="en-US" sz="1100" dirty="0" err="1" smtClean="0"/>
              <a:t>데이터셋을</a:t>
            </a:r>
            <a:r>
              <a:rPr lang="ko-KR" altLang="en-US" sz="1100" dirty="0" smtClean="0"/>
              <a:t> 기반으로 더 나은 응답 선택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600" dirty="0" smtClean="0"/>
              <a:t>한계와 과제</a:t>
            </a:r>
            <a:r>
              <a:rPr lang="en-US" altLang="ko-KR" sz="1600" dirty="0" smtClean="0"/>
              <a:t>:</a:t>
            </a:r>
          </a:p>
          <a:p>
            <a:pPr lvl="1"/>
            <a:r>
              <a:rPr lang="ko-KR" altLang="en-US" sz="1400" dirty="0" smtClean="0"/>
              <a:t>사용자 요청에 맞춰 응답 하는 것이 항상 옳은 것은 아닐 수 있음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예</a:t>
            </a:r>
            <a:r>
              <a:rPr lang="en-US" altLang="ko-KR" sz="1400" dirty="0" smtClean="0"/>
              <a:t>: </a:t>
            </a:r>
            <a:r>
              <a:rPr lang="ko-KR" altLang="en-US" sz="1400" smtClean="0"/>
              <a:t>폭탄이나 약물 제조 하는 정보를 제공하거나 사용자 오해를 초래할 가능성</a:t>
            </a:r>
            <a:r>
              <a:rPr lang="en-US" altLang="ko-KR" sz="1400" dirty="0" smtClean="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0534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LLM </a:t>
            </a:r>
            <a:r>
              <a:rPr lang="ko-KR" altLang="en-US" smtClean="0"/>
              <a:t>애플리케이션의 시대가 열리다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21106" cy="4351338"/>
          </a:xfrm>
        </p:spPr>
        <p:txBody>
          <a:bodyPr>
            <a:noAutofit/>
          </a:bodyPr>
          <a:lstStyle/>
          <a:p>
            <a:r>
              <a:rPr lang="en-US" altLang="ko-KR" sz="1600" dirty="0" smtClean="0"/>
              <a:t>LLM</a:t>
            </a:r>
            <a:r>
              <a:rPr lang="ko-KR" altLang="en-US" sz="1600" smtClean="0"/>
              <a:t>의 영향력</a:t>
            </a:r>
            <a:r>
              <a:rPr lang="en-US" altLang="ko-KR" sz="1600" dirty="0" smtClean="0"/>
              <a:t>:</a:t>
            </a:r>
          </a:p>
          <a:p>
            <a:pPr lvl="1"/>
            <a:r>
              <a:rPr lang="en-US" altLang="ko-KR" sz="1400" dirty="0" err="1" smtClean="0"/>
              <a:t>ChatGPT</a:t>
            </a:r>
            <a:r>
              <a:rPr lang="ko-KR" altLang="en-US" sz="1400" smtClean="0"/>
              <a:t>의 충격 이후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여러 조직이 </a:t>
            </a:r>
            <a:r>
              <a:rPr lang="en-US" altLang="ko-KR" sz="1400" dirty="0" smtClean="0"/>
              <a:t>LLM</a:t>
            </a:r>
            <a:r>
              <a:rPr lang="ko-KR" altLang="en-US" sz="1400" smtClean="0"/>
              <a:t>을 활용한 애플리케이션 개발에 주력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LLM</a:t>
            </a:r>
            <a:r>
              <a:rPr lang="ko-KR" altLang="en-US" sz="1400" smtClean="0"/>
              <a:t>이 우리의 일상과 기술 환경에 미치는 영향이 점점 확대됨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600" dirty="0" smtClean="0"/>
              <a:t>애플리케이션 개발의 핵심</a:t>
            </a:r>
            <a:r>
              <a:rPr lang="en-US" altLang="ko-KR" sz="1600" dirty="0" smtClean="0"/>
              <a:t>:</a:t>
            </a:r>
          </a:p>
          <a:p>
            <a:pPr lvl="1"/>
            <a:r>
              <a:rPr lang="ko-KR" altLang="en-US" sz="1400" dirty="0" smtClean="0"/>
              <a:t>효율적인 학습</a:t>
            </a:r>
            <a:r>
              <a:rPr lang="en-US" altLang="ko-KR" sz="1400" dirty="0" smtClean="0"/>
              <a:t>: LLM</a:t>
            </a:r>
            <a:r>
              <a:rPr lang="ko-KR" altLang="en-US" sz="1400" smtClean="0"/>
              <a:t>을 효과적으로 활용하기 위한 최적화 기법 필요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검색 증강 생성</a:t>
            </a:r>
            <a:r>
              <a:rPr lang="en-US" altLang="ko-KR" sz="1400" dirty="0" smtClean="0"/>
              <a:t>(RAG): </a:t>
            </a:r>
            <a:r>
              <a:rPr lang="ko-KR" altLang="en-US" sz="1400" smtClean="0"/>
              <a:t>검색 결과를 활용해 </a:t>
            </a:r>
            <a:r>
              <a:rPr lang="en-US" altLang="ko-KR" sz="1400" dirty="0" smtClean="0"/>
              <a:t>LLM</a:t>
            </a:r>
            <a:r>
              <a:rPr lang="ko-KR" altLang="en-US" sz="1400" smtClean="0"/>
              <a:t>의 성능을 강화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err="1" smtClean="0"/>
              <a:t>sLLM</a:t>
            </a:r>
            <a:r>
              <a:rPr lang="en-US" altLang="ko-KR" sz="1400" dirty="0" smtClean="0"/>
              <a:t>(small LLM): </a:t>
            </a:r>
            <a:r>
              <a:rPr lang="ko-KR" altLang="en-US" sz="1400" smtClean="0"/>
              <a:t>경량화된 모델로 특정 환경에서 효율적인 성능 발휘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600" dirty="0" smtClean="0"/>
              <a:t>향후 전망</a:t>
            </a:r>
            <a:r>
              <a:rPr lang="en-US" altLang="ko-KR" sz="1600" dirty="0" smtClean="0"/>
              <a:t>:</a:t>
            </a:r>
          </a:p>
          <a:p>
            <a:pPr lvl="1"/>
            <a:r>
              <a:rPr lang="en-US" altLang="ko-KR" sz="1400" dirty="0" smtClean="0"/>
              <a:t>LLM </a:t>
            </a:r>
            <a:r>
              <a:rPr lang="ko-KR" altLang="en-US" sz="1400" smtClean="0"/>
              <a:t>기반 애플리케이션이 다양한 산업과 분야에서 혁신을 주도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효율성과 활용도를 극대화하기 위한 기술 개발이 계속될 전망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8718" y="3791384"/>
            <a:ext cx="3539103" cy="20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6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1.3.1 </a:t>
            </a:r>
            <a:r>
              <a:rPr lang="ko-KR" altLang="en-US" sz="3600" smtClean="0"/>
              <a:t>지식 사용법을 획기적으로 바꾼 </a:t>
            </a:r>
            <a:r>
              <a:rPr lang="en-US" altLang="ko-KR" sz="3600" dirty="0" smtClean="0"/>
              <a:t>LLM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4351338"/>
          </a:xfrm>
        </p:spPr>
        <p:txBody>
          <a:bodyPr>
            <a:noAutofit/>
          </a:bodyPr>
          <a:lstStyle/>
          <a:p>
            <a:r>
              <a:rPr lang="en-US" altLang="ko-KR" sz="1400" dirty="0" smtClean="0"/>
              <a:t>LLM</a:t>
            </a:r>
            <a:r>
              <a:rPr lang="ko-KR" altLang="en-US" sz="1400" smtClean="0"/>
              <a:t>의 다재다능함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ko-KR" altLang="en-US" sz="1200" dirty="0" smtClean="0"/>
              <a:t>자연어 이해와 생성 두 측면에서 뛰어난 성능을 보임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200" dirty="0" smtClean="0"/>
              <a:t>다양한 작업에서 사용자 요청에 맞는 적응적 수행</a:t>
            </a:r>
            <a:r>
              <a:rPr lang="en-US" altLang="ko-KR" sz="1200" dirty="0" smtClean="0"/>
              <a:t>(multitasking) </a:t>
            </a:r>
            <a:r>
              <a:rPr lang="ko-KR" altLang="en-US" sz="1200" smtClean="0"/>
              <a:t>가능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400" dirty="0" smtClean="0"/>
              <a:t>다재다능함의 필요성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ko-KR" altLang="en-US" sz="1200" dirty="0" smtClean="0"/>
              <a:t>대부분의 작업이 언어 이해와 생성을 포함하여 복합적으로 얽혀 있음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200" dirty="0" smtClean="0"/>
              <a:t>예</a:t>
            </a:r>
            <a:r>
              <a:rPr lang="en-US" altLang="ko-KR" sz="1200" dirty="0" smtClean="0"/>
              <a:t>: </a:t>
            </a:r>
            <a:r>
              <a:rPr lang="ko-KR" altLang="en-US" sz="1200" smtClean="0"/>
              <a:t>코드 작성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문서 요약 및 보고서 작성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의사결정 지원 등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400" dirty="0" smtClean="0"/>
              <a:t>LLM</a:t>
            </a:r>
            <a:r>
              <a:rPr lang="ko-KR" altLang="en-US" sz="1400" smtClean="0"/>
              <a:t>의 장점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ko-KR" altLang="en-US" sz="1200" dirty="0" smtClean="0"/>
              <a:t>기존 모델들이 여러 작업에 각각 필요한 복잡도를 단일 </a:t>
            </a:r>
            <a:r>
              <a:rPr lang="en-US" altLang="ko-KR" sz="1200" dirty="0" smtClean="0"/>
              <a:t>LLM</a:t>
            </a:r>
            <a:r>
              <a:rPr lang="ko-KR" altLang="en-US" sz="1200" smtClean="0"/>
              <a:t>으로 대체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200" dirty="0" smtClean="0"/>
              <a:t>복잡도를 줄이고 효율성을 높여 </a:t>
            </a:r>
            <a:r>
              <a:rPr lang="en-US" altLang="ko-KR" sz="1200" dirty="0" smtClean="0"/>
              <a:t>AI </a:t>
            </a:r>
            <a:r>
              <a:rPr lang="ko-KR" altLang="en-US" sz="1200" smtClean="0"/>
              <a:t>활용성을 극대화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400" dirty="0" smtClean="0"/>
              <a:t>영향과 기대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ko-KR" altLang="en-US" sz="1200" dirty="0" smtClean="0"/>
              <a:t>지식 습득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요약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활용 과정을 간소화하여 새로운 통찰을 빠르게 제공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200" dirty="0" smtClean="0"/>
              <a:t>인간이 해결하기 어려운 복잡한 작업에도 기대와 우려를 동시에 불러일으킴</a:t>
            </a:r>
            <a:r>
              <a:rPr lang="en-US" altLang="ko-KR" sz="1200" dirty="0" smtClean="0"/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996433" y="1690688"/>
            <a:ext cx="3715181" cy="3451620"/>
            <a:chOff x="7012546" y="1690688"/>
            <a:chExt cx="3715181" cy="345162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2546" y="1690688"/>
              <a:ext cx="3713813" cy="1175522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8221" y="2866182"/>
              <a:ext cx="3689506" cy="119199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9941" y="4058177"/>
              <a:ext cx="3656418" cy="1084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709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1.3.2 </a:t>
            </a:r>
            <a:r>
              <a:rPr lang="en-US" altLang="ko-KR" sz="4000" dirty="0" err="1" smtClean="0"/>
              <a:t>sLLM</a:t>
            </a:r>
            <a:r>
              <a:rPr lang="en-US" altLang="ko-KR" sz="4000" dirty="0" smtClean="0"/>
              <a:t>: </a:t>
            </a:r>
            <a:r>
              <a:rPr lang="ko-KR" altLang="en-US" sz="4000" smtClean="0"/>
              <a:t>더 작고 효율적인 모델 만들기</a:t>
            </a:r>
            <a:endParaRPr lang="ko-KR" altLang="en-US" sz="400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smtClean="0"/>
              <a:t>LLM </a:t>
            </a:r>
            <a:r>
              <a:rPr lang="ko-KR" altLang="en-US" sz="1800" smtClean="0"/>
              <a:t>활용 방식</a:t>
            </a:r>
            <a:r>
              <a:rPr lang="en-US" altLang="ko-KR" sz="1800" dirty="0" smtClean="0"/>
              <a:t>:</a:t>
            </a:r>
          </a:p>
          <a:p>
            <a:pPr lvl="1"/>
            <a:r>
              <a:rPr lang="ko-KR" altLang="en-US" sz="1600" dirty="0" smtClean="0"/>
              <a:t>상업용 </a:t>
            </a:r>
            <a:r>
              <a:rPr lang="en-US" altLang="ko-KR" sz="1600" dirty="0" smtClean="0"/>
              <a:t>API(</a:t>
            </a:r>
            <a:r>
              <a:rPr lang="ko-KR" altLang="en-US" sz="1600" smtClean="0"/>
              <a:t>예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OpenAI</a:t>
            </a:r>
            <a:r>
              <a:rPr lang="en-US" altLang="ko-KR" sz="1600" dirty="0" smtClean="0"/>
              <a:t> GPT-4) </a:t>
            </a:r>
            <a:r>
              <a:rPr lang="ko-KR" altLang="en-US" sz="1600" smtClean="0"/>
              <a:t>활용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오픈소스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LLM</a:t>
            </a:r>
            <a:r>
              <a:rPr lang="ko-KR" altLang="en-US" sz="1600" smtClean="0"/>
              <a:t>을 직접 학습하여 특정 도메인에 맞춘 모델 생성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800" dirty="0" err="1" smtClean="0"/>
              <a:t>sLLM</a:t>
            </a:r>
            <a:r>
              <a:rPr lang="ko-KR" altLang="en-US" sz="1800" smtClean="0"/>
              <a:t>의 특징</a:t>
            </a:r>
            <a:r>
              <a:rPr lang="en-US" altLang="ko-KR" sz="1800" dirty="0" smtClean="0"/>
              <a:t>:</a:t>
            </a:r>
          </a:p>
          <a:p>
            <a:pPr lvl="1"/>
            <a:r>
              <a:rPr lang="ko-KR" altLang="en-US" sz="1600" dirty="0" err="1" smtClean="0"/>
              <a:t>도메인별</a:t>
            </a:r>
            <a:r>
              <a:rPr lang="ko-KR" altLang="en-US" sz="1600" dirty="0" smtClean="0"/>
              <a:t> 데이터로 추가 학습하여 모델 크기는 작지만 높은 성능 발휘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특정 작업 및 환경에 최적화된 경량 모델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800" dirty="0" smtClean="0"/>
              <a:t>대표 사례</a:t>
            </a:r>
            <a:r>
              <a:rPr lang="en-US" altLang="ko-KR" sz="1800" dirty="0" smtClean="0"/>
              <a:t>:</a:t>
            </a:r>
          </a:p>
          <a:p>
            <a:pPr lvl="1"/>
            <a:r>
              <a:rPr lang="ko-KR" altLang="en-US" sz="1600" dirty="0" smtClean="0"/>
              <a:t>메타의 라마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LLaMA</a:t>
            </a:r>
            <a:r>
              <a:rPr lang="en-US" altLang="ko-KR" sz="1600" dirty="0" smtClean="0"/>
              <a:t>): </a:t>
            </a:r>
            <a:r>
              <a:rPr lang="ko-KR" altLang="en-US" sz="1600" smtClean="0"/>
              <a:t>오픈소스 </a:t>
            </a:r>
            <a:r>
              <a:rPr lang="en-US" altLang="ko-KR" sz="1600" dirty="0" smtClean="0"/>
              <a:t>LLM </a:t>
            </a:r>
            <a:r>
              <a:rPr lang="ko-KR" altLang="en-US" sz="1600" smtClean="0"/>
              <a:t>연구를 선도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구글의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젬마</a:t>
            </a:r>
            <a:r>
              <a:rPr lang="en-US" altLang="ko-KR" sz="1600" dirty="0" smtClean="0"/>
              <a:t>-2(Gemini-2): </a:t>
            </a:r>
            <a:r>
              <a:rPr lang="ko-KR" altLang="en-US" sz="1600" smtClean="0"/>
              <a:t>특정 도메인에 최적화된 모델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이코노소프트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Phi-3: </a:t>
            </a:r>
            <a:r>
              <a:rPr lang="ko-KR" altLang="en-US" sz="1600" smtClean="0"/>
              <a:t>텍스트를 </a:t>
            </a:r>
            <a:r>
              <a:rPr lang="en-US" altLang="ko-KR" sz="1600" dirty="0" smtClean="0"/>
              <a:t>SQL</a:t>
            </a:r>
            <a:r>
              <a:rPr lang="ko-KR" altLang="en-US" sz="1600" smtClean="0"/>
              <a:t>로 변환하는 언어 추론 능력 강화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800" dirty="0" smtClean="0"/>
              <a:t>기대 효과</a:t>
            </a:r>
            <a:r>
              <a:rPr lang="en-US" altLang="ko-KR" sz="1800" dirty="0" smtClean="0"/>
              <a:t>:</a:t>
            </a:r>
          </a:p>
          <a:p>
            <a:pPr lvl="1"/>
            <a:r>
              <a:rPr lang="ko-KR" altLang="en-US" sz="1600" dirty="0" smtClean="0"/>
              <a:t>조직 특화 </a:t>
            </a:r>
            <a:r>
              <a:rPr lang="en-US" altLang="ko-KR" sz="1600" dirty="0" err="1" smtClean="0"/>
              <a:t>sLLM</a:t>
            </a:r>
            <a:r>
              <a:rPr lang="en-US" altLang="ko-KR" sz="1600" dirty="0" smtClean="0"/>
              <a:t> </a:t>
            </a:r>
            <a:r>
              <a:rPr lang="ko-KR" altLang="en-US" sz="1600" smtClean="0"/>
              <a:t>개발로 다양한 산업 요구 충족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경량화된 모델로 효율성과 성능의 균형 달성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541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1.3.3 </a:t>
            </a:r>
            <a:r>
              <a:rPr lang="ko-KR" altLang="en-US" sz="4000" smtClean="0"/>
              <a:t>더 효율적인 학습과 추론을 위한 기술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트랜스포머 기반 </a:t>
            </a:r>
            <a:r>
              <a:rPr lang="en-US" altLang="ko-KR" sz="2000" dirty="0" smtClean="0"/>
              <a:t>LLM</a:t>
            </a:r>
            <a:r>
              <a:rPr lang="ko-KR" altLang="en-US" sz="2000" smtClean="0"/>
              <a:t>의 연산 비용</a:t>
            </a:r>
            <a:r>
              <a:rPr lang="en-US" altLang="ko-KR" sz="2000" dirty="0" smtClean="0"/>
              <a:t>:</a:t>
            </a:r>
          </a:p>
          <a:p>
            <a:pPr lvl="1"/>
            <a:r>
              <a:rPr lang="ko-KR" altLang="en-US" sz="1800" dirty="0" smtClean="0"/>
              <a:t>성능 향상을 위해 모델 크기가 커지며 </a:t>
            </a:r>
            <a:r>
              <a:rPr lang="ko-KR" altLang="en-US" sz="1800" dirty="0" err="1" smtClean="0"/>
              <a:t>연산량과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GPU </a:t>
            </a:r>
            <a:r>
              <a:rPr lang="ko-KR" altLang="en-US" sz="1800" smtClean="0"/>
              <a:t>비용 급증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GPU </a:t>
            </a:r>
            <a:r>
              <a:rPr lang="ko-KR" altLang="en-US" sz="1800" smtClean="0"/>
              <a:t>수요 증가로 인해 높은 비용과 자원 부족 문제가 대두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2000" dirty="0" smtClean="0"/>
              <a:t>효율성 개선 기술</a:t>
            </a:r>
            <a:r>
              <a:rPr lang="en-US" altLang="ko-KR" sz="2000" dirty="0" smtClean="0"/>
              <a:t>:</a:t>
            </a:r>
          </a:p>
          <a:p>
            <a:pPr lvl="1"/>
            <a:r>
              <a:rPr lang="ko-KR" altLang="en-US" sz="1800" dirty="0" smtClean="0"/>
              <a:t>양자화</a:t>
            </a:r>
            <a:r>
              <a:rPr lang="en-US" altLang="ko-KR" sz="1800" dirty="0" smtClean="0"/>
              <a:t>(Quantization): </a:t>
            </a:r>
            <a:r>
              <a:rPr lang="ko-KR" altLang="en-US" sz="1800" smtClean="0"/>
              <a:t>모델 파라미터를 더 적은 비트로 표현해 연산 비용 절감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err="1" smtClean="0"/>
              <a:t>LoRA</a:t>
            </a:r>
            <a:r>
              <a:rPr lang="en-US" altLang="ko-KR" sz="1800" dirty="0" smtClean="0"/>
              <a:t>(Low Rank Adaptation): </a:t>
            </a:r>
            <a:r>
              <a:rPr lang="ko-KR" altLang="en-US" sz="1800" smtClean="0"/>
              <a:t>모델의 일부만 학습하여 효율적 학습과 추론 가능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무거운 </a:t>
            </a:r>
            <a:r>
              <a:rPr lang="ko-KR" altLang="en-US" sz="1800" dirty="0" err="1" smtClean="0"/>
              <a:t>어텐션</a:t>
            </a:r>
            <a:r>
              <a:rPr lang="ko-KR" altLang="en-US" sz="1800" dirty="0" smtClean="0"/>
              <a:t> 최적화</a:t>
            </a:r>
            <a:r>
              <a:rPr lang="en-US" altLang="ko-KR" sz="1800" dirty="0" smtClean="0"/>
              <a:t>: </a:t>
            </a:r>
            <a:r>
              <a:rPr lang="ko-KR" altLang="en-US" sz="1800" smtClean="0"/>
              <a:t>병렬 연산 개선을 통해 </a:t>
            </a:r>
            <a:r>
              <a:rPr lang="en-US" altLang="ko-KR" sz="1800" dirty="0" smtClean="0"/>
              <a:t>GPU </a:t>
            </a:r>
            <a:r>
              <a:rPr lang="ko-KR" altLang="en-US" sz="1800" smtClean="0"/>
              <a:t>사용 효율성 증대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2000" dirty="0" smtClean="0"/>
              <a:t>기대 효과</a:t>
            </a:r>
            <a:r>
              <a:rPr lang="en-US" altLang="ko-KR" sz="2000" dirty="0" smtClean="0"/>
              <a:t>:</a:t>
            </a:r>
          </a:p>
          <a:p>
            <a:pPr lvl="1"/>
            <a:r>
              <a:rPr lang="ko-KR" altLang="en-US" sz="1800" dirty="0" smtClean="0"/>
              <a:t>적은 수의 </a:t>
            </a:r>
            <a:r>
              <a:rPr lang="en-US" altLang="ko-KR" sz="1800" dirty="0" smtClean="0"/>
              <a:t>GPU</a:t>
            </a:r>
            <a:r>
              <a:rPr lang="ko-KR" altLang="en-US" sz="1800" smtClean="0"/>
              <a:t>로도 높은 성능 달성 가능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연구 비용 절감과 </a:t>
            </a:r>
            <a:r>
              <a:rPr lang="en-US" altLang="ko-KR" sz="1800" dirty="0" smtClean="0"/>
              <a:t>GPU </a:t>
            </a:r>
            <a:r>
              <a:rPr lang="ko-KR" altLang="en-US" sz="1800" smtClean="0"/>
              <a:t>접근성 확대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에너지 소비 및 탄소 배출 감소로 환경적 이점 제공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2007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1.3.4 LLM</a:t>
            </a:r>
            <a:r>
              <a:rPr lang="ko-KR" altLang="en-US" sz="2800" smtClean="0"/>
              <a:t>의 환각 현상을 대처하는 검색 증강 생성</a:t>
            </a:r>
            <a:r>
              <a:rPr lang="en-US" altLang="ko-KR" sz="2800" dirty="0" smtClean="0"/>
              <a:t>(RAG) </a:t>
            </a:r>
            <a:r>
              <a:rPr lang="ko-KR" altLang="en-US" sz="2800" smtClean="0"/>
              <a:t>기술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smtClean="0"/>
              <a:t>LLM</a:t>
            </a:r>
            <a:r>
              <a:rPr lang="ko-KR" altLang="en-US" sz="1800" smtClean="0"/>
              <a:t>의 환각 현상</a:t>
            </a:r>
            <a:r>
              <a:rPr lang="en-US" altLang="ko-KR" sz="1800" dirty="0" smtClean="0"/>
              <a:t>:</a:t>
            </a:r>
          </a:p>
          <a:p>
            <a:pPr lvl="1"/>
            <a:r>
              <a:rPr lang="en-US" altLang="ko-KR" sz="1600" dirty="0" smtClean="0"/>
              <a:t>LLM</a:t>
            </a:r>
            <a:r>
              <a:rPr lang="ko-KR" altLang="en-US" sz="1600" smtClean="0"/>
              <a:t>이 잘못된 정보를 사실처럼 생성하는 문제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원인</a:t>
            </a:r>
            <a:r>
              <a:rPr lang="en-US" altLang="ko-KR" sz="1600" dirty="0" smtClean="0"/>
              <a:t>: </a:t>
            </a:r>
            <a:r>
              <a:rPr lang="ko-KR" altLang="en-US" sz="1600" smtClean="0"/>
              <a:t>학습 데이터의 한계와 사실 여부를 판단하지 못하는 구조적 한계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800" dirty="0" smtClean="0"/>
              <a:t>문제 해결 방안</a:t>
            </a:r>
            <a:r>
              <a:rPr lang="en-US" altLang="ko-KR" sz="1800" dirty="0" smtClean="0"/>
              <a:t>:</a:t>
            </a:r>
          </a:p>
          <a:p>
            <a:pPr lvl="1"/>
            <a:r>
              <a:rPr lang="en-US" altLang="ko-KR" sz="1600" dirty="0" smtClean="0"/>
              <a:t>RAG(Retrieval Augmented Generation):</a:t>
            </a:r>
          </a:p>
          <a:p>
            <a:pPr lvl="2"/>
            <a:r>
              <a:rPr lang="ko-KR" altLang="en-US" sz="1200" dirty="0" smtClean="0"/>
              <a:t>외부 데이터를 미리 검색하여 정보를 추가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en-US" altLang="ko-KR" sz="1200" dirty="0" smtClean="0"/>
              <a:t>LLM</a:t>
            </a:r>
            <a:r>
              <a:rPr lang="ko-KR" altLang="en-US" sz="1200" smtClean="0"/>
              <a:t>의 답변 신뢰도를 높이고 오류를 줄임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600" dirty="0" smtClean="0"/>
              <a:t>지도 미세 조정</a:t>
            </a:r>
            <a:r>
              <a:rPr lang="en-US" altLang="ko-KR" sz="1600" dirty="0" smtClean="0"/>
              <a:t>:</a:t>
            </a:r>
          </a:p>
          <a:p>
            <a:pPr lvl="2"/>
            <a:r>
              <a:rPr lang="ko-KR" altLang="en-US" sz="1200" dirty="0" smtClean="0"/>
              <a:t>지시 </a:t>
            </a:r>
            <a:r>
              <a:rPr lang="ko-KR" altLang="en-US" sz="1200" dirty="0" err="1" smtClean="0"/>
              <a:t>데이터셋을</a:t>
            </a:r>
            <a:r>
              <a:rPr lang="ko-KR" altLang="en-US" sz="1200" dirty="0" smtClean="0"/>
              <a:t> 통해 </a:t>
            </a:r>
            <a:r>
              <a:rPr lang="en-US" altLang="ko-KR" sz="1200" dirty="0" smtClean="0"/>
              <a:t>LLM</a:t>
            </a:r>
            <a:r>
              <a:rPr lang="ko-KR" altLang="en-US" sz="1200" smtClean="0"/>
              <a:t>을 개선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환각 현상을 완화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800" dirty="0" smtClean="0"/>
              <a:t>전문가 의견</a:t>
            </a:r>
            <a:r>
              <a:rPr lang="en-US" altLang="ko-KR" sz="1800" dirty="0" smtClean="0"/>
              <a:t>:</a:t>
            </a:r>
          </a:p>
          <a:p>
            <a:pPr lvl="1"/>
            <a:r>
              <a:rPr lang="ko-KR" altLang="en-US" sz="1600" dirty="0" smtClean="0"/>
              <a:t>존 </a:t>
            </a:r>
            <a:r>
              <a:rPr lang="ko-KR" altLang="en-US" sz="1600" dirty="0" err="1" smtClean="0"/>
              <a:t>슐만</a:t>
            </a:r>
            <a:r>
              <a:rPr lang="en-US" altLang="ko-KR" sz="1600" dirty="0" smtClean="0"/>
              <a:t>(John Schulman): </a:t>
            </a:r>
            <a:r>
              <a:rPr lang="ko-KR" altLang="en-US" sz="1600" smtClean="0"/>
              <a:t>환각 현상은 지시 데이터로 조정 가능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안드레이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카르파티</a:t>
            </a:r>
            <a:r>
              <a:rPr lang="en-US" altLang="ko-KR" sz="1600" dirty="0" smtClean="0"/>
              <a:t>(Andrej </a:t>
            </a:r>
            <a:r>
              <a:rPr lang="en-US" altLang="ko-KR" sz="1600" dirty="0" err="1" smtClean="0"/>
              <a:t>Karpathy</a:t>
            </a:r>
            <a:r>
              <a:rPr lang="en-US" altLang="ko-KR" sz="1600" dirty="0" smtClean="0"/>
              <a:t>): LLM</a:t>
            </a:r>
            <a:r>
              <a:rPr lang="ko-KR" altLang="en-US" sz="1600" smtClean="0"/>
              <a:t>은 </a:t>
            </a:r>
            <a:r>
              <a:rPr lang="en-US" altLang="ko-KR" sz="1600" dirty="0" smtClean="0"/>
              <a:t>"</a:t>
            </a:r>
            <a:r>
              <a:rPr lang="ko-KR" altLang="en-US" sz="1600" smtClean="0"/>
              <a:t>꿈꾸는 것과 비슷한</a:t>
            </a:r>
            <a:r>
              <a:rPr lang="en-US" altLang="ko-KR" sz="1600" dirty="0" smtClean="0"/>
              <a:t>" </a:t>
            </a:r>
            <a:r>
              <a:rPr lang="ko-KR" altLang="en-US" sz="1600" smtClean="0"/>
              <a:t>생성 구조를 가짐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800" dirty="0" smtClean="0"/>
              <a:t>기대 효과</a:t>
            </a:r>
            <a:r>
              <a:rPr lang="en-US" altLang="ko-KR" sz="1800" dirty="0" smtClean="0"/>
              <a:t>:</a:t>
            </a:r>
          </a:p>
          <a:p>
            <a:pPr lvl="1"/>
            <a:r>
              <a:rPr lang="ko-KR" altLang="en-US" sz="1600" dirty="0" smtClean="0"/>
              <a:t>잘못된 정보 생성을 줄이고 신뢰성 높은 응답 제공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LLM</a:t>
            </a:r>
            <a:r>
              <a:rPr lang="ko-KR" altLang="en-US" sz="1600" smtClean="0"/>
              <a:t>의 실용성을 강화하고 오류에 대한 사용자 불안을 해소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7740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LLM</a:t>
            </a:r>
            <a:r>
              <a:rPr lang="ko-KR" altLang="en-US" smtClean="0"/>
              <a:t>의 미래</a:t>
            </a:r>
            <a:r>
              <a:rPr lang="en-US" altLang="ko-KR" dirty="0" smtClean="0"/>
              <a:t>: </a:t>
            </a:r>
            <a:r>
              <a:rPr lang="ko-KR" altLang="en-US" smtClean="0"/>
              <a:t>인식과 행동의 확장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54495" cy="4351338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LLM</a:t>
            </a:r>
            <a:r>
              <a:rPr lang="ko-KR" altLang="en-US" sz="1400" smtClean="0"/>
              <a:t>의 발전 방향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ko-KR" altLang="en-US" sz="1200" dirty="0" smtClean="0"/>
              <a:t>멀티 </a:t>
            </a:r>
            <a:r>
              <a:rPr lang="ko-KR" altLang="en-US" sz="1200" dirty="0" err="1" smtClean="0"/>
              <a:t>모달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LLM: </a:t>
            </a:r>
            <a:r>
              <a:rPr lang="ko-KR" altLang="en-US" sz="1200" smtClean="0"/>
              <a:t>이미지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비디오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오디오 등의 다양한 데이터 처리 가능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200" dirty="0" smtClean="0"/>
              <a:t>에이전트 기능</a:t>
            </a:r>
            <a:r>
              <a:rPr lang="en-US" altLang="ko-KR" sz="1200" dirty="0" smtClean="0"/>
              <a:t>: </a:t>
            </a:r>
            <a:r>
              <a:rPr lang="ko-KR" altLang="en-US" sz="1200" smtClean="0"/>
              <a:t>계획 수립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의사결정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행동 수행 능력 강화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200" dirty="0" smtClean="0"/>
              <a:t>새로운 아키텍처</a:t>
            </a:r>
            <a:r>
              <a:rPr lang="en-US" altLang="ko-KR" sz="1200" dirty="0" smtClean="0"/>
              <a:t>: </a:t>
            </a:r>
            <a:r>
              <a:rPr lang="ko-KR" altLang="en-US" sz="1200" smtClean="0"/>
              <a:t>긴 입력 데이터를 효율적으로 처리하며 성능 향상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400" dirty="0" smtClean="0"/>
              <a:t>주요 기술 발전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en-US" altLang="ko-KR" sz="1200" dirty="0" smtClean="0"/>
              <a:t>GPT-4</a:t>
            </a:r>
            <a:r>
              <a:rPr lang="ko-KR" altLang="en-US" sz="1200" smtClean="0"/>
              <a:t>의 멀티 모달 처리 능력</a:t>
            </a:r>
            <a:r>
              <a:rPr lang="en-US" altLang="ko-KR" sz="1200" dirty="0" smtClean="0"/>
              <a:t>: </a:t>
            </a:r>
            <a:r>
              <a:rPr lang="ko-KR" altLang="en-US" sz="1200" smtClean="0"/>
              <a:t>텍스트 외 다양한 형식 데이터 처리 가능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en-US" altLang="ko-KR" sz="1200" dirty="0" smtClean="0"/>
              <a:t>RAG </a:t>
            </a:r>
            <a:r>
              <a:rPr lang="ko-KR" altLang="en-US" sz="1200" smtClean="0"/>
              <a:t>기술과의 통합</a:t>
            </a:r>
            <a:r>
              <a:rPr lang="en-US" altLang="ko-KR" sz="1200" dirty="0" smtClean="0"/>
              <a:t>: </a:t>
            </a:r>
            <a:r>
              <a:rPr lang="ko-KR" altLang="en-US" sz="1200" smtClean="0"/>
              <a:t>텍스트와 이미지를 결합한 검색 및 생성 기능 강화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400" dirty="0" smtClean="0"/>
              <a:t>에이전트의 두뇌 역할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en-US" altLang="ko-KR" sz="1200" dirty="0" smtClean="0"/>
              <a:t>LLM</a:t>
            </a:r>
            <a:r>
              <a:rPr lang="ko-KR" altLang="en-US" sz="1200" smtClean="0"/>
              <a:t>을 기반으로 한 자동화 시스템의 중심 엔진으로 활용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200" dirty="0" smtClean="0"/>
              <a:t>상황 인식 및 행동 계획을 통해 복합적 문제 해결 가능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400" dirty="0" smtClean="0"/>
              <a:t>향후 기대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en-US" altLang="ko-KR" sz="1200" dirty="0" smtClean="0"/>
              <a:t>LLM </a:t>
            </a:r>
            <a:r>
              <a:rPr lang="ko-KR" altLang="en-US" sz="1200" smtClean="0"/>
              <a:t>기반 에이전트의 활용 확대로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다양한 분야에서 혁신적 변화 예고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200" dirty="0" smtClean="0"/>
              <a:t>멀티 </a:t>
            </a:r>
            <a:r>
              <a:rPr lang="ko-KR" altLang="en-US" sz="1200" dirty="0" err="1" smtClean="0"/>
              <a:t>모달과</a:t>
            </a:r>
            <a:r>
              <a:rPr lang="ko-KR" altLang="en-US" sz="1200" dirty="0" smtClean="0"/>
              <a:t> 에이전트 기술의 융합으로 실생활 응용 가능성 극대화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31927" y="1690688"/>
            <a:ext cx="3217366" cy="18570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555" y="3547721"/>
            <a:ext cx="4364110" cy="24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4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486" y="1994809"/>
            <a:ext cx="4282314" cy="22578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 </a:t>
            </a:r>
            <a:r>
              <a:rPr lang="ko-KR" altLang="en-US" smtClean="0"/>
              <a:t>정리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 smtClean="0"/>
              <a:t>LLM</a:t>
            </a:r>
            <a:r>
              <a:rPr lang="ko-KR" altLang="en-US" sz="1600" smtClean="0"/>
              <a:t>의 현재와 가능성</a:t>
            </a:r>
            <a:r>
              <a:rPr lang="en-US" altLang="ko-KR" sz="1600" dirty="0" smtClean="0"/>
              <a:t>:</a:t>
            </a:r>
          </a:p>
          <a:p>
            <a:pPr lvl="1"/>
            <a:r>
              <a:rPr lang="en-US" altLang="ko-KR" sz="1400" dirty="0" err="1" smtClean="0"/>
              <a:t>ChatGPT</a:t>
            </a:r>
            <a:r>
              <a:rPr lang="ko-KR" altLang="en-US" sz="1400" smtClean="0"/>
              <a:t>와 같은 대규모 모델은 정렬 기술을 통해 엄청난 가능성을 증명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최적화된 경량 모델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sLLM</a:t>
            </a:r>
            <a:r>
              <a:rPr lang="en-US" altLang="ko-KR" sz="1400" dirty="0" smtClean="0"/>
              <a:t>)</a:t>
            </a:r>
            <a:r>
              <a:rPr lang="ko-KR" altLang="en-US" sz="1400" smtClean="0"/>
              <a:t>로 효율적이고 높은 성능 실현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600" dirty="0" smtClean="0"/>
              <a:t>멀티 </a:t>
            </a:r>
            <a:r>
              <a:rPr lang="ko-KR" altLang="en-US" sz="1600" dirty="0" err="1" smtClean="0"/>
              <a:t>모달</a:t>
            </a:r>
            <a:r>
              <a:rPr lang="ko-KR" altLang="en-US" sz="1600" dirty="0" smtClean="0"/>
              <a:t> 처리의 발전</a:t>
            </a:r>
            <a:r>
              <a:rPr lang="en-US" altLang="ko-KR" sz="1600" dirty="0" smtClean="0"/>
              <a:t>:</a:t>
            </a:r>
          </a:p>
          <a:p>
            <a:pPr lvl="1"/>
            <a:r>
              <a:rPr lang="ko-KR" altLang="en-US" sz="1400" dirty="0" smtClean="0"/>
              <a:t>텍스트 외에도 이미지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비디오 등 다양한 데이터 처리 가능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기존 한계를 넘어서는 기술로 빠르게 발전 중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600" dirty="0" smtClean="0"/>
              <a:t>미래 전망</a:t>
            </a:r>
            <a:r>
              <a:rPr lang="en-US" altLang="ko-KR" sz="1600" dirty="0" smtClean="0"/>
              <a:t>:</a:t>
            </a:r>
          </a:p>
          <a:p>
            <a:pPr lvl="1"/>
            <a:r>
              <a:rPr lang="en-US" altLang="ko-KR" sz="1400" dirty="0" smtClean="0"/>
              <a:t>LLM</a:t>
            </a:r>
            <a:r>
              <a:rPr lang="ko-KR" altLang="en-US" sz="1400" smtClean="0"/>
              <a:t>은 인간의 뇌처럼 다양한 작업을 자동화하며 혁신을 이끌 것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에이전트 기술과 결합해 실생활 문제 해결 가능성 확대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600" dirty="0" smtClean="0"/>
              <a:t>핵심 기술</a:t>
            </a:r>
            <a:r>
              <a:rPr lang="en-US" altLang="ko-KR" sz="1600" dirty="0" smtClean="0"/>
              <a:t>: </a:t>
            </a:r>
            <a:r>
              <a:rPr lang="ko-KR" altLang="en-US" sz="1600" smtClean="0"/>
              <a:t>트랜스포머 아키텍처</a:t>
            </a:r>
          </a:p>
          <a:p>
            <a:pPr lvl="1"/>
            <a:r>
              <a:rPr lang="en-US" altLang="ko-KR" sz="1400" dirty="0" smtClean="0"/>
              <a:t>LLM</a:t>
            </a:r>
            <a:r>
              <a:rPr lang="ko-KR" altLang="en-US" sz="1400" smtClean="0"/>
              <a:t>의 기본 구조로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OpenAI</a:t>
            </a:r>
            <a:r>
              <a:rPr lang="ko-KR" altLang="en-US" sz="1400" smtClean="0"/>
              <a:t>의 </a:t>
            </a:r>
            <a:r>
              <a:rPr lang="en-US" altLang="ko-KR" sz="1400" dirty="0" smtClean="0"/>
              <a:t>GPT </a:t>
            </a:r>
            <a:r>
              <a:rPr lang="ko-KR" altLang="en-US" sz="1400" smtClean="0"/>
              <a:t>시리즈에 활용되어 대화 가능 모델 개발 성공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효율적 학습과 추론을 위해 다양한 기술과 함께 발전 중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37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smtClean="0"/>
              <a:t>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LLM(Large Language Model)</a:t>
            </a:r>
            <a:r>
              <a:rPr lang="ko-KR" altLang="en-US" sz="2000" smtClean="0"/>
              <a:t>의 작동 원리</a:t>
            </a:r>
            <a:r>
              <a:rPr lang="en-US" altLang="ko-KR" sz="2000" dirty="0" smtClean="0"/>
              <a:t>:</a:t>
            </a:r>
          </a:p>
          <a:p>
            <a:pPr lvl="1"/>
            <a:r>
              <a:rPr lang="ko-KR" altLang="en-US" sz="1800" dirty="0" smtClean="0"/>
              <a:t>다음 단어를 예측해 문장을 생성하는 단순하지만 강력한 기초 원리를 통해 작동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err="1" smtClean="0"/>
              <a:t>ChatGPT</a:t>
            </a:r>
            <a:r>
              <a:rPr lang="ko-KR" altLang="en-US" sz="1800" smtClean="0"/>
              <a:t>와 같은 모델이 이러한 기초를 기반으로 발전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2000" dirty="0" smtClean="0"/>
              <a:t>LLM </a:t>
            </a:r>
            <a:r>
              <a:rPr lang="ko-KR" altLang="en-US" sz="2000" smtClean="0"/>
              <a:t>연구의 필요성</a:t>
            </a:r>
            <a:r>
              <a:rPr lang="en-US" altLang="ko-KR" sz="2000" dirty="0" smtClean="0"/>
              <a:t>:</a:t>
            </a:r>
          </a:p>
          <a:p>
            <a:pPr lvl="1"/>
            <a:r>
              <a:rPr lang="en-US" altLang="ko-KR" sz="1800" dirty="0" err="1" smtClean="0"/>
              <a:t>ChatGPT</a:t>
            </a:r>
            <a:r>
              <a:rPr lang="en-US" altLang="ko-KR" sz="1800" dirty="0" smtClean="0"/>
              <a:t> </a:t>
            </a:r>
            <a:r>
              <a:rPr lang="ko-KR" altLang="en-US" sz="1800" smtClean="0"/>
              <a:t>등장 이후 빠르게 확산된 </a:t>
            </a:r>
            <a:r>
              <a:rPr lang="en-US" altLang="ko-KR" sz="1800" dirty="0" smtClean="0"/>
              <a:t>LLM </a:t>
            </a:r>
            <a:r>
              <a:rPr lang="ko-KR" altLang="en-US" sz="1800" smtClean="0"/>
              <a:t>서비스와 연구 흐름 이해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LLM</a:t>
            </a:r>
            <a:r>
              <a:rPr lang="ko-KR" altLang="en-US" sz="1800" smtClean="0"/>
              <a:t>의 발전 단계와 핵심 메커니즘에 대한 통찰 제공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2000" dirty="0" smtClean="0"/>
              <a:t>1</a:t>
            </a:r>
            <a:r>
              <a:rPr lang="ko-KR" altLang="en-US" sz="2000" smtClean="0"/>
              <a:t>장에서 제공하는 내용</a:t>
            </a:r>
            <a:r>
              <a:rPr lang="en-US" altLang="ko-KR" sz="2000" dirty="0" smtClean="0"/>
              <a:t>:</a:t>
            </a:r>
          </a:p>
          <a:p>
            <a:pPr lvl="1"/>
            <a:r>
              <a:rPr lang="ko-KR" altLang="en-US" sz="1800" dirty="0" smtClean="0"/>
              <a:t>기술적 </a:t>
            </a:r>
            <a:r>
              <a:rPr lang="ko-KR" altLang="en-US" sz="1800" dirty="0" smtClean="0"/>
              <a:t>언어 모델의 기본 구조 및 학습 방식 소개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세부 사항보다는 전체적인 흐름과 맥락을 파악할 수 있도록 구성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2000" dirty="0" smtClean="0"/>
              <a:t>향후 다룰 주제</a:t>
            </a:r>
            <a:r>
              <a:rPr lang="en-US" altLang="ko-KR" sz="2000" dirty="0" smtClean="0"/>
              <a:t>:</a:t>
            </a:r>
          </a:p>
          <a:p>
            <a:pPr lvl="1"/>
            <a:r>
              <a:rPr lang="en-US" altLang="ko-KR" sz="1800" dirty="0" smtClean="0"/>
              <a:t>LLM</a:t>
            </a:r>
            <a:r>
              <a:rPr lang="ko-KR" altLang="en-US" sz="1800" smtClean="0"/>
              <a:t>이 우리 삶과 기술적 환경에 미치는 영향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다양한 애플리케이션에서 </a:t>
            </a:r>
            <a:r>
              <a:rPr lang="en-US" altLang="ko-KR" sz="1800" dirty="0" smtClean="0"/>
              <a:t>LLM</a:t>
            </a:r>
            <a:r>
              <a:rPr lang="ko-KR" altLang="en-US" sz="1800" smtClean="0"/>
              <a:t>의 활용 사례와 방향성 탐구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863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smtClean="0"/>
              <a:t>딥러닝과 언어모델링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21110" cy="4351338"/>
          </a:xfrm>
        </p:spPr>
        <p:txBody>
          <a:bodyPr>
            <a:noAutofit/>
          </a:bodyPr>
          <a:lstStyle/>
          <a:p>
            <a:r>
              <a:rPr lang="en-US" altLang="ko-KR" sz="1400" dirty="0" smtClean="0"/>
              <a:t>LLM</a:t>
            </a:r>
            <a:r>
              <a:rPr lang="ko-KR" altLang="en-US" sz="1400" smtClean="0"/>
              <a:t>의 기술적 기반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ko-KR" altLang="en-US" sz="1200" dirty="0" err="1" smtClean="0"/>
              <a:t>딥러닝</a:t>
            </a:r>
            <a:r>
              <a:rPr lang="en-US" altLang="ko-KR" sz="1200" dirty="0" smtClean="0"/>
              <a:t>(Deep Learning)</a:t>
            </a:r>
            <a:r>
              <a:rPr lang="ko-KR" altLang="en-US" sz="1200" smtClean="0"/>
              <a:t>은 데이터의 패턴을 학습하는 신경망</a:t>
            </a:r>
            <a:r>
              <a:rPr lang="en-US" altLang="ko-KR" sz="1200" dirty="0" smtClean="0"/>
              <a:t>(neural network) </a:t>
            </a:r>
            <a:r>
              <a:rPr lang="ko-KR" altLang="en-US" sz="1200" smtClean="0"/>
              <a:t>기술로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기계 학습</a:t>
            </a:r>
            <a:r>
              <a:rPr lang="en-US" altLang="ko-KR" sz="1200" dirty="0" smtClean="0"/>
              <a:t>(machine learning)</a:t>
            </a:r>
            <a:r>
              <a:rPr lang="ko-KR" altLang="en-US" sz="1200" smtClean="0"/>
              <a:t>의 한 분야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200" dirty="0" smtClean="0"/>
              <a:t>정형 데이터뿐 아니라 비정형 데이터</a:t>
            </a:r>
            <a:r>
              <a:rPr lang="en-US" altLang="ko-KR" sz="1200" dirty="0" smtClean="0"/>
              <a:t>(unstructured data)</a:t>
            </a:r>
            <a:r>
              <a:rPr lang="ko-KR" altLang="en-US" sz="1200" smtClean="0"/>
              <a:t>에서도 뛰어난 패턴 인식 능력을 발휘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400" dirty="0" smtClean="0"/>
              <a:t>LLM</a:t>
            </a:r>
            <a:r>
              <a:rPr lang="ko-KR" altLang="en-US" sz="1400" smtClean="0"/>
              <a:t>의 연구 분야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ko-KR" altLang="en-US" sz="1200" dirty="0" smtClean="0"/>
              <a:t>자연어 처리</a:t>
            </a:r>
            <a:r>
              <a:rPr lang="en-US" altLang="ko-KR" sz="1200" dirty="0" smtClean="0"/>
              <a:t>(Natural Language Processing): </a:t>
            </a:r>
            <a:r>
              <a:rPr lang="ko-KR" altLang="en-US" sz="1200" smtClean="0"/>
              <a:t>사람이 이해하고 생성할 수 있는 언어 연구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200" dirty="0" smtClean="0"/>
              <a:t>자연어 생성</a:t>
            </a:r>
            <a:r>
              <a:rPr lang="en-US" altLang="ko-KR" sz="1200" dirty="0" smtClean="0"/>
              <a:t>(Natural Language Generation): </a:t>
            </a:r>
            <a:r>
              <a:rPr lang="ko-KR" altLang="en-US" sz="1200" smtClean="0"/>
              <a:t>사람처럼 텍스트를 생성하는 기술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400" dirty="0" smtClean="0"/>
              <a:t>언어 모델의 정의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ko-KR" altLang="en-US" sz="1200" dirty="0" smtClean="0"/>
              <a:t>다음에 올 단어를 예측하며 문장을 생성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en-US" altLang="ko-KR" sz="1200" dirty="0" smtClean="0"/>
              <a:t>LLM</a:t>
            </a:r>
            <a:r>
              <a:rPr lang="ko-KR" altLang="en-US" sz="1200" smtClean="0"/>
              <a:t>은 딥러닝 기반의 언어 모델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400" dirty="0" smtClean="0"/>
              <a:t>역사적으로 중요한 사건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en-US" altLang="ko-KR" sz="1200" dirty="0" smtClean="0"/>
              <a:t>2013</a:t>
            </a:r>
            <a:r>
              <a:rPr lang="ko-KR" altLang="en-US" sz="1200" smtClean="0"/>
              <a:t>년</a:t>
            </a:r>
            <a:r>
              <a:rPr lang="en-US" altLang="ko-KR" sz="1200" dirty="0" smtClean="0"/>
              <a:t>: </a:t>
            </a:r>
            <a:r>
              <a:rPr lang="ko-KR" altLang="en-US" sz="1200" smtClean="0"/>
              <a:t>구글의 </a:t>
            </a:r>
            <a:r>
              <a:rPr lang="en-US" altLang="ko-KR" sz="1200" dirty="0" smtClean="0"/>
              <a:t>Word2Vec </a:t>
            </a:r>
            <a:r>
              <a:rPr lang="ko-KR" altLang="en-US" sz="1200" smtClean="0"/>
              <a:t>발표 </a:t>
            </a:r>
            <a:r>
              <a:rPr lang="en-US" altLang="ko-KR" sz="1200" dirty="0" smtClean="0"/>
              <a:t>– </a:t>
            </a:r>
            <a:r>
              <a:rPr lang="ko-KR" altLang="en-US" sz="1200" smtClean="0"/>
              <a:t>단어를 숫자로 표현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en-US" altLang="ko-KR" sz="1200" dirty="0" smtClean="0"/>
              <a:t>2017</a:t>
            </a:r>
            <a:r>
              <a:rPr lang="ko-KR" altLang="en-US" sz="1200" smtClean="0"/>
              <a:t>년</a:t>
            </a:r>
            <a:r>
              <a:rPr lang="en-US" altLang="ko-KR" sz="1200" dirty="0" smtClean="0"/>
              <a:t>: </a:t>
            </a:r>
            <a:r>
              <a:rPr lang="ko-KR" altLang="en-US" sz="1200" smtClean="0"/>
              <a:t>트랜스포머 아키텍처</a:t>
            </a:r>
            <a:r>
              <a:rPr lang="en-US" altLang="ko-KR" sz="1200" dirty="0" smtClean="0"/>
              <a:t>(Transformer Architecture) </a:t>
            </a:r>
            <a:r>
              <a:rPr lang="ko-KR" altLang="en-US" sz="1200" smtClean="0"/>
              <a:t>발표 </a:t>
            </a:r>
            <a:r>
              <a:rPr lang="en-US" altLang="ko-KR" sz="1200" dirty="0" smtClean="0"/>
              <a:t>– </a:t>
            </a:r>
            <a:r>
              <a:rPr lang="ko-KR" altLang="en-US" sz="1200" smtClean="0"/>
              <a:t>기계 번역 성능 향상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en-US" altLang="ko-KR" sz="1200" dirty="0" smtClean="0"/>
              <a:t>2018</a:t>
            </a:r>
            <a:r>
              <a:rPr lang="ko-KR" altLang="en-US" sz="1200" smtClean="0"/>
              <a:t>년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OpenAI</a:t>
            </a:r>
            <a:r>
              <a:rPr lang="ko-KR" altLang="en-US" sz="1200" smtClean="0"/>
              <a:t>의 </a:t>
            </a:r>
            <a:r>
              <a:rPr lang="en-US" altLang="ko-KR" sz="1200" dirty="0" smtClean="0"/>
              <a:t>GPT-1 </a:t>
            </a:r>
            <a:r>
              <a:rPr lang="ko-KR" altLang="en-US" sz="1200" smtClean="0"/>
              <a:t>모델 공개 </a:t>
            </a:r>
            <a:r>
              <a:rPr lang="en-US" altLang="ko-KR" sz="1200" dirty="0" smtClean="0"/>
              <a:t>– </a:t>
            </a:r>
            <a:r>
              <a:rPr lang="ko-KR" altLang="en-US" sz="1200" smtClean="0"/>
              <a:t>트랜스포머 기반 언어 모델 활용</a:t>
            </a:r>
            <a:r>
              <a:rPr lang="en-US" altLang="ko-KR" sz="1200" dirty="0" smtClean="0"/>
              <a:t>.</a:t>
            </a:r>
            <a:endParaRPr lang="ko-KR" altLang="en-US" sz="120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1486" y="1825625"/>
            <a:ext cx="4282314" cy="21736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486" y="4551135"/>
            <a:ext cx="3466586" cy="104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4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1.1.1 </a:t>
            </a:r>
            <a:r>
              <a:rPr lang="ko-KR" altLang="en-US" sz="3600" smtClean="0"/>
              <a:t>데이터의 특징을 스스로 추출하는 딥러닝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ko-KR" altLang="en-US" sz="1400" dirty="0" err="1" smtClean="0"/>
              <a:t>딥러닝의</a:t>
            </a:r>
            <a:r>
              <a:rPr lang="ko-KR" altLang="en-US" sz="1400" dirty="0" smtClean="0"/>
              <a:t> 주목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en-US" altLang="ko-KR" sz="1200" dirty="0" smtClean="0"/>
              <a:t>2012</a:t>
            </a:r>
            <a:r>
              <a:rPr lang="ko-KR" altLang="en-US" sz="1200" smtClean="0"/>
              <a:t>년 이미지넷 대회에서 </a:t>
            </a:r>
            <a:r>
              <a:rPr lang="ko-KR" altLang="en-US" sz="1200" b="1" smtClean="0"/>
              <a:t>알렉스넷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AlexNet</a:t>
            </a:r>
            <a:r>
              <a:rPr lang="en-US" altLang="ko-KR" sz="1200" b="1" dirty="0" smtClean="0"/>
              <a:t>)</a:t>
            </a:r>
            <a:r>
              <a:rPr lang="ko-KR" altLang="en-US" sz="1200" smtClean="0"/>
              <a:t>의 성공으로 딥러닝의 가능성 주목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200" dirty="0" smtClean="0"/>
              <a:t>기존 모델 대비 </a:t>
            </a:r>
            <a:r>
              <a:rPr lang="ko-KR" altLang="en-US" sz="1200" dirty="0" err="1" smtClean="0"/>
              <a:t>오류율을</a:t>
            </a:r>
            <a:r>
              <a:rPr lang="ko-KR" altLang="en-US" sz="1200" dirty="0" smtClean="0"/>
              <a:t> 혁신적으로 낮춤</a:t>
            </a:r>
            <a:r>
              <a:rPr lang="en-US" altLang="ko-KR" sz="1200" dirty="0" smtClean="0"/>
              <a:t>(26% → 16%).</a:t>
            </a:r>
          </a:p>
          <a:p>
            <a:r>
              <a:rPr lang="ko-KR" altLang="en-US" sz="1400" dirty="0" err="1" smtClean="0"/>
              <a:t>딥러닝의</a:t>
            </a:r>
            <a:r>
              <a:rPr lang="ko-KR" altLang="en-US" sz="1400" dirty="0" smtClean="0"/>
              <a:t> 특징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ko-KR" altLang="en-US" sz="1200" dirty="0" smtClean="0"/>
              <a:t>복잡한 문제를 간단하면서도 범용적인 방법으로 해결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머신러닝과</a:t>
            </a:r>
            <a:r>
              <a:rPr lang="ko-KR" altLang="en-US" sz="1200" dirty="0" smtClean="0"/>
              <a:t> 비교해 </a:t>
            </a:r>
            <a:r>
              <a:rPr lang="en-US" altLang="ko-KR" sz="1200" dirty="0" smtClean="0"/>
              <a:t>"</a:t>
            </a:r>
            <a:r>
              <a:rPr lang="ko-KR" altLang="en-US" sz="1200" smtClean="0"/>
              <a:t>데이터의 특징</a:t>
            </a:r>
            <a:r>
              <a:rPr lang="en-US" altLang="ko-KR" sz="1200" dirty="0" smtClean="0"/>
              <a:t>(feature)</a:t>
            </a:r>
            <a:r>
              <a:rPr lang="ko-KR" altLang="en-US" sz="1200" smtClean="0"/>
              <a:t>을 자동으로 학습</a:t>
            </a:r>
            <a:r>
              <a:rPr lang="en-US" altLang="ko-KR" sz="1200" dirty="0" smtClean="0"/>
              <a:t>"</a:t>
            </a:r>
            <a:r>
              <a:rPr lang="ko-KR" altLang="en-US" sz="1200" smtClean="0"/>
              <a:t>하는 점이 가장 큰 차별점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400" dirty="0" err="1" smtClean="0"/>
              <a:t>딥러닝</a:t>
            </a:r>
            <a:r>
              <a:rPr lang="ko-KR" altLang="en-US" sz="1400" dirty="0" smtClean="0"/>
              <a:t> 문제 해결 과정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ko-KR" altLang="en-US" sz="1200" dirty="0" smtClean="0"/>
              <a:t>문제 유형에 따라 모델 선택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200" dirty="0" smtClean="0"/>
              <a:t>문제에 대한 학습 데이터를 준비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200" dirty="0" smtClean="0"/>
              <a:t>데이터를 반복적으로 모델에 입력해 학습 진행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400" dirty="0" smtClean="0"/>
              <a:t>기존 접근법과 차이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ko-KR" altLang="en-US" sz="1200" dirty="0" smtClean="0"/>
              <a:t>과거에는 사람이 직접 데이터를 설계하고 특징을 선택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200" dirty="0" err="1" smtClean="0"/>
              <a:t>딥러닝은</a:t>
            </a:r>
            <a:r>
              <a:rPr lang="ko-KR" altLang="en-US" sz="1200" dirty="0" smtClean="0"/>
              <a:t> 데이터를 스스로 분석하고 학습하며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더욱 높은 정확도와 효율성을 보임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5221" y="1825625"/>
            <a:ext cx="4710545" cy="291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0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1.1.2 </a:t>
            </a:r>
            <a:r>
              <a:rPr lang="ko-KR" altLang="en-US" sz="3200" smtClean="0"/>
              <a:t>임베딩</a:t>
            </a:r>
            <a:r>
              <a:rPr lang="en-US" altLang="ko-KR" sz="3200" dirty="0" smtClean="0"/>
              <a:t>: </a:t>
            </a:r>
            <a:r>
              <a:rPr lang="ko-KR" altLang="en-US" sz="3200" smtClean="0"/>
              <a:t>딥러닝 모델이 데이터를 표현하는 방식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75435" cy="4351338"/>
          </a:xfrm>
        </p:spPr>
        <p:txBody>
          <a:bodyPr>
            <a:noAutofit/>
          </a:bodyPr>
          <a:lstStyle/>
          <a:p>
            <a:r>
              <a:rPr lang="ko-KR" altLang="en-US" sz="1200" dirty="0" err="1" smtClean="0"/>
              <a:t>임베딩이란</a:t>
            </a:r>
            <a:r>
              <a:rPr lang="en-US" altLang="ko-KR" sz="1200" dirty="0" smtClean="0"/>
              <a:t>?</a:t>
            </a:r>
          </a:p>
          <a:p>
            <a:pPr lvl="1"/>
            <a:r>
              <a:rPr lang="ko-KR" altLang="en-US" sz="1100" dirty="0" smtClean="0"/>
              <a:t>데이터를 숫자로 표현하여 의미와 특징을 숫자의 집합으로 담는 방법</a:t>
            </a:r>
            <a:r>
              <a:rPr lang="en-US" altLang="ko-KR" sz="1100" dirty="0" smtClean="0"/>
              <a:t>.</a:t>
            </a:r>
          </a:p>
          <a:p>
            <a:pPr lvl="1"/>
            <a:r>
              <a:rPr lang="ko-KR" altLang="en-US" sz="1100" dirty="0" err="1" smtClean="0"/>
              <a:t>딥러닝</a:t>
            </a:r>
            <a:r>
              <a:rPr lang="ko-KR" altLang="en-US" sz="1100" dirty="0" smtClean="0"/>
              <a:t> 모델이 데이터를 학습하기 위한 핵심 개념 중 하나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200" dirty="0" smtClean="0"/>
              <a:t>MBTI</a:t>
            </a:r>
            <a:r>
              <a:rPr lang="ko-KR" altLang="en-US" sz="1200" smtClean="0"/>
              <a:t>를 활용한 임베딩 이해</a:t>
            </a:r>
            <a:r>
              <a:rPr lang="en-US" altLang="ko-KR" sz="1200" dirty="0" smtClean="0"/>
              <a:t>:</a:t>
            </a:r>
          </a:p>
          <a:p>
            <a:pPr lvl="1"/>
            <a:r>
              <a:rPr lang="ko-KR" altLang="en-US" sz="1100" dirty="0" smtClean="0"/>
              <a:t>사람의 성향을 </a:t>
            </a:r>
            <a:r>
              <a:rPr lang="en-US" altLang="ko-KR" sz="1100" dirty="0" smtClean="0"/>
              <a:t>4</a:t>
            </a:r>
            <a:r>
              <a:rPr lang="ko-KR" altLang="en-US" sz="1100" smtClean="0"/>
              <a:t>개의 숫자로 단순화하여 표현</a:t>
            </a:r>
            <a:r>
              <a:rPr lang="en-US" altLang="ko-KR" sz="1100" dirty="0" smtClean="0"/>
              <a:t>(MBTI </a:t>
            </a:r>
            <a:r>
              <a:rPr lang="ko-KR" altLang="en-US" sz="1100" smtClean="0"/>
              <a:t>검사 결과 예시</a:t>
            </a:r>
            <a:r>
              <a:rPr lang="en-US" altLang="ko-KR" sz="1100" dirty="0" smtClean="0"/>
              <a:t>).</a:t>
            </a:r>
          </a:p>
          <a:p>
            <a:pPr lvl="1"/>
            <a:r>
              <a:rPr lang="ko-KR" altLang="en-US" sz="1100" dirty="0" smtClean="0"/>
              <a:t>복잡한 데이터</a:t>
            </a:r>
            <a:r>
              <a:rPr lang="en-US" altLang="ko-KR" sz="1100" dirty="0" smtClean="0"/>
              <a:t>(</a:t>
            </a:r>
            <a:r>
              <a:rPr lang="ko-KR" altLang="en-US" sz="1100" smtClean="0"/>
              <a:t>예</a:t>
            </a:r>
            <a:r>
              <a:rPr lang="en-US" altLang="ko-KR" sz="1100" dirty="0" smtClean="0"/>
              <a:t>: </a:t>
            </a:r>
            <a:r>
              <a:rPr lang="ko-KR" altLang="en-US" sz="1100" smtClean="0"/>
              <a:t>텍스트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이미지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비디오</a:t>
            </a:r>
            <a:r>
              <a:rPr lang="en-US" altLang="ko-KR" sz="1100" dirty="0" smtClean="0"/>
              <a:t>)</a:t>
            </a:r>
            <a:r>
              <a:rPr lang="ko-KR" altLang="en-US" sz="1100" smtClean="0"/>
              <a:t>를 벡터로 변환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200" dirty="0" err="1" smtClean="0"/>
              <a:t>임베딩의</a:t>
            </a:r>
            <a:r>
              <a:rPr lang="ko-KR" altLang="en-US" sz="1200" dirty="0" smtClean="0"/>
              <a:t> 활용</a:t>
            </a:r>
            <a:r>
              <a:rPr lang="en-US" altLang="ko-KR" sz="1200" dirty="0" smtClean="0"/>
              <a:t>:</a:t>
            </a:r>
          </a:p>
          <a:p>
            <a:pPr lvl="1"/>
            <a:r>
              <a:rPr lang="ko-KR" altLang="en-US" sz="1100" dirty="0" smtClean="0"/>
              <a:t>검색 및 추천</a:t>
            </a:r>
            <a:r>
              <a:rPr lang="en-US" altLang="ko-KR" sz="1100" dirty="0" smtClean="0"/>
              <a:t>: </a:t>
            </a:r>
            <a:r>
              <a:rPr lang="ko-KR" altLang="en-US" sz="1100" smtClean="0"/>
              <a:t>검색어와 관련된 상품 추천</a:t>
            </a:r>
            <a:r>
              <a:rPr lang="en-US" altLang="ko-KR" sz="1100" dirty="0" smtClean="0"/>
              <a:t>.</a:t>
            </a:r>
          </a:p>
          <a:p>
            <a:pPr lvl="1"/>
            <a:r>
              <a:rPr lang="ko-KR" altLang="en-US" sz="1100" dirty="0" err="1" smtClean="0"/>
              <a:t>클러스터링</a:t>
            </a:r>
            <a:r>
              <a:rPr lang="en-US" altLang="ko-KR" sz="1100" dirty="0" smtClean="0"/>
              <a:t>: </a:t>
            </a:r>
            <a:r>
              <a:rPr lang="ko-KR" altLang="en-US" sz="1100" smtClean="0"/>
              <a:t>유사한 데이터끼리 묶기</a:t>
            </a:r>
            <a:r>
              <a:rPr lang="en-US" altLang="ko-KR" sz="1100" dirty="0" smtClean="0"/>
              <a:t>.</a:t>
            </a:r>
          </a:p>
          <a:p>
            <a:pPr lvl="1"/>
            <a:r>
              <a:rPr lang="ko-KR" altLang="en-US" sz="1100" dirty="0" smtClean="0"/>
              <a:t>이상치 탐지</a:t>
            </a:r>
            <a:r>
              <a:rPr lang="en-US" altLang="ko-KR" sz="1100" dirty="0" smtClean="0"/>
              <a:t>: </a:t>
            </a:r>
            <a:r>
              <a:rPr lang="ko-KR" altLang="en-US" sz="1100" smtClean="0"/>
              <a:t>비정상적 데이터 탐지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200" dirty="0" smtClean="0"/>
              <a:t>대표적인 </a:t>
            </a:r>
            <a:r>
              <a:rPr lang="ko-KR" altLang="en-US" sz="1200" dirty="0" err="1" smtClean="0"/>
              <a:t>임베딩</a:t>
            </a:r>
            <a:r>
              <a:rPr lang="ko-KR" altLang="en-US" sz="1200" dirty="0" smtClean="0"/>
              <a:t> 모델</a:t>
            </a:r>
            <a:r>
              <a:rPr lang="en-US" altLang="ko-KR" sz="1200" dirty="0" smtClean="0"/>
              <a:t>: Word2Vec</a:t>
            </a:r>
          </a:p>
          <a:p>
            <a:pPr lvl="1"/>
            <a:r>
              <a:rPr lang="en-US" altLang="ko-KR" sz="1100" dirty="0" smtClean="0"/>
              <a:t>2013</a:t>
            </a:r>
            <a:r>
              <a:rPr lang="ko-KR" altLang="en-US" sz="1100" smtClean="0"/>
              <a:t>년 구글에서 발표한 모델로 단어를 벡터로 변환</a:t>
            </a:r>
            <a:r>
              <a:rPr lang="en-US" altLang="ko-KR" sz="1100" dirty="0" smtClean="0"/>
              <a:t>.</a:t>
            </a:r>
          </a:p>
          <a:p>
            <a:pPr lvl="1"/>
            <a:r>
              <a:rPr lang="ko-KR" altLang="en-US" sz="1100" dirty="0" smtClean="0"/>
              <a:t>단어의 의미를 숫자의 집합으로 표현하며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자연어 처리</a:t>
            </a:r>
            <a:r>
              <a:rPr lang="en-US" altLang="ko-KR" sz="1100" dirty="0" smtClean="0"/>
              <a:t>(NLP)</a:t>
            </a:r>
            <a:r>
              <a:rPr lang="ko-KR" altLang="en-US" sz="1100" smtClean="0"/>
              <a:t>에서 활용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200" dirty="0" err="1" smtClean="0"/>
              <a:t>임베딩의</a:t>
            </a:r>
            <a:r>
              <a:rPr lang="ko-KR" altLang="en-US" sz="1200" dirty="0" smtClean="0"/>
              <a:t> 특징</a:t>
            </a:r>
            <a:r>
              <a:rPr lang="en-US" altLang="ko-KR" sz="1200" dirty="0" smtClean="0"/>
              <a:t>:</a:t>
            </a:r>
          </a:p>
          <a:p>
            <a:pPr lvl="1"/>
            <a:r>
              <a:rPr lang="ko-KR" altLang="en-US" sz="1100" dirty="0" smtClean="0"/>
              <a:t>숫자 하나로는 의미를 명확히 알기 어렵지만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벡터 전체가 단어의 의미를 압축적으로 담음</a:t>
            </a:r>
            <a:r>
              <a:rPr lang="en-US" altLang="ko-KR" sz="1100" dirty="0" smtClean="0"/>
              <a:t>.</a:t>
            </a:r>
          </a:p>
          <a:p>
            <a:pPr lvl="1"/>
            <a:r>
              <a:rPr lang="ko-KR" altLang="en-US" sz="1100" dirty="0" smtClean="0"/>
              <a:t>데이터 간 거리를 계산해 관련성과 유사성을 평가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008" y="1551101"/>
            <a:ext cx="2658980" cy="15492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989" y="1494458"/>
            <a:ext cx="2190438" cy="16059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008" y="3157020"/>
            <a:ext cx="2569133" cy="19076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7988" y="3157020"/>
            <a:ext cx="2533828" cy="15076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613" y="5044012"/>
            <a:ext cx="4965275" cy="14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7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1.2.3 </a:t>
            </a:r>
            <a:r>
              <a:rPr lang="ko-KR" altLang="en-US" sz="3200" smtClean="0"/>
              <a:t>언어 모델링 </a:t>
            </a:r>
            <a:r>
              <a:rPr lang="en-US" altLang="ko-KR" sz="3200" dirty="0" smtClean="0"/>
              <a:t>: </a:t>
            </a:r>
            <a:r>
              <a:rPr lang="ko-KR" altLang="en-US" sz="3200" smtClean="0"/>
              <a:t>딥러닝 모델의 언어 학습법 </a:t>
            </a:r>
            <a:r>
              <a:rPr lang="en-US" altLang="ko-KR" sz="3200" dirty="0" smtClean="0"/>
              <a:t>1/2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73476" cy="4351338"/>
          </a:xfrm>
        </p:spPr>
        <p:txBody>
          <a:bodyPr>
            <a:no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언어 모델링이란</a:t>
            </a:r>
            <a:r>
              <a:rPr lang="en-US" altLang="ko-KR" sz="1600" dirty="0" smtClean="0">
                <a:latin typeface="+mj-ea"/>
                <a:ea typeface="+mj-ea"/>
              </a:rPr>
              <a:t>?</a:t>
            </a:r>
          </a:p>
          <a:p>
            <a:pPr lvl="1"/>
            <a:r>
              <a:rPr lang="ko-KR" altLang="en-US" sz="1400" dirty="0" smtClean="0">
                <a:latin typeface="+mj-ea"/>
                <a:ea typeface="+mj-ea"/>
              </a:rPr>
              <a:t>텍스트의 다음 단어를 예측하며 문장을 생성하는 모델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 smtClean="0">
                <a:latin typeface="+mj-ea"/>
                <a:ea typeface="+mj-ea"/>
              </a:rPr>
              <a:t>대량 데이터로 언어의 특징을 학습하고 문제 해결에 응용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1600" dirty="0" smtClean="0">
                <a:latin typeface="+mj-ea"/>
                <a:ea typeface="+mj-ea"/>
              </a:rPr>
              <a:t>전이 학습</a:t>
            </a:r>
            <a:r>
              <a:rPr lang="en-US" altLang="ko-KR" sz="1600" dirty="0" smtClean="0">
                <a:latin typeface="+mj-ea"/>
                <a:ea typeface="+mj-ea"/>
              </a:rPr>
              <a:t>(Transfer Learning):</a:t>
            </a:r>
          </a:p>
          <a:p>
            <a:pPr lvl="1"/>
            <a:r>
              <a:rPr lang="ko-KR" altLang="en-US" sz="1400" dirty="0" smtClean="0">
                <a:latin typeface="+mj-ea"/>
                <a:ea typeface="+mj-ea"/>
              </a:rPr>
              <a:t>사전 학습</a:t>
            </a:r>
            <a:r>
              <a:rPr lang="en-US" altLang="ko-KR" sz="1400" dirty="0" smtClean="0">
                <a:latin typeface="+mj-ea"/>
                <a:ea typeface="+mj-ea"/>
              </a:rPr>
              <a:t>(Pre-training): </a:t>
            </a:r>
            <a:r>
              <a:rPr lang="ko-KR" altLang="en-US" sz="1400" smtClean="0">
                <a:latin typeface="+mj-ea"/>
                <a:ea typeface="+mj-ea"/>
              </a:rPr>
              <a:t>대규모 데이터로 모델의 기본 구조 학습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 smtClean="0">
                <a:latin typeface="+mj-ea"/>
                <a:ea typeface="+mj-ea"/>
              </a:rPr>
              <a:t>미세 조정</a:t>
            </a:r>
            <a:r>
              <a:rPr lang="en-US" altLang="ko-KR" sz="1400" dirty="0" smtClean="0">
                <a:latin typeface="+mj-ea"/>
                <a:ea typeface="+mj-ea"/>
              </a:rPr>
              <a:t>(Fine-tuning): </a:t>
            </a:r>
            <a:r>
              <a:rPr lang="ko-KR" altLang="en-US" sz="1400" smtClean="0">
                <a:latin typeface="+mj-ea"/>
                <a:ea typeface="+mj-ea"/>
              </a:rPr>
              <a:t>특정 문제 해결을 위해 추가 학습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1600" dirty="0" smtClean="0">
                <a:latin typeface="+mj-ea"/>
                <a:ea typeface="+mj-ea"/>
              </a:rPr>
              <a:t>특징과 이점</a:t>
            </a:r>
            <a:r>
              <a:rPr lang="en-US" altLang="ko-KR" sz="1600" dirty="0" smtClean="0">
                <a:latin typeface="+mj-ea"/>
                <a:ea typeface="+mj-ea"/>
              </a:rPr>
              <a:t>:</a:t>
            </a:r>
          </a:p>
          <a:p>
            <a:pPr lvl="1"/>
            <a:r>
              <a:rPr lang="ko-KR" altLang="en-US" sz="1400" dirty="0" smtClean="0">
                <a:latin typeface="+mj-ea"/>
                <a:ea typeface="+mj-ea"/>
              </a:rPr>
              <a:t>적은 데이터로도 높은 성능 발휘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 smtClean="0">
                <a:latin typeface="+mj-ea"/>
                <a:ea typeface="+mj-ea"/>
              </a:rPr>
              <a:t>다양한 과제에 유연하게 활용 가능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1600" dirty="0" smtClean="0">
                <a:latin typeface="+mj-ea"/>
                <a:ea typeface="+mj-ea"/>
              </a:rPr>
              <a:t>응용 사례</a:t>
            </a:r>
            <a:r>
              <a:rPr lang="en-US" altLang="ko-KR" sz="1600" dirty="0" smtClean="0">
                <a:latin typeface="+mj-ea"/>
                <a:ea typeface="+mj-ea"/>
              </a:rPr>
              <a:t>:</a:t>
            </a:r>
          </a:p>
          <a:p>
            <a:pPr lvl="1"/>
            <a:r>
              <a:rPr lang="ko-KR" altLang="en-US" sz="1400" dirty="0" smtClean="0">
                <a:latin typeface="+mj-ea"/>
                <a:ea typeface="+mj-ea"/>
              </a:rPr>
              <a:t>이미지 분류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smtClean="0">
                <a:latin typeface="+mj-ea"/>
                <a:ea typeface="+mj-ea"/>
              </a:rPr>
              <a:t>예</a:t>
            </a:r>
            <a:r>
              <a:rPr lang="en-US" altLang="ko-KR" sz="1400" dirty="0" smtClean="0">
                <a:latin typeface="+mj-ea"/>
                <a:ea typeface="+mj-ea"/>
              </a:rPr>
              <a:t>: </a:t>
            </a:r>
            <a:r>
              <a:rPr lang="ko-KR" altLang="en-US" sz="1400" smtClean="0">
                <a:latin typeface="+mj-ea"/>
                <a:ea typeface="+mj-ea"/>
              </a:rPr>
              <a:t>새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smtClean="0">
                <a:latin typeface="+mj-ea"/>
                <a:ea typeface="+mj-ea"/>
              </a:rPr>
              <a:t>고양이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smtClean="0">
                <a:latin typeface="+mj-ea"/>
                <a:ea typeface="+mj-ea"/>
              </a:rPr>
              <a:t>개</a:t>
            </a:r>
            <a:r>
              <a:rPr lang="en-US" altLang="ko-KR" sz="1400" dirty="0" smtClean="0">
                <a:latin typeface="+mj-ea"/>
                <a:ea typeface="+mj-ea"/>
              </a:rPr>
              <a:t>).</a:t>
            </a:r>
          </a:p>
          <a:p>
            <a:pPr lvl="1"/>
            <a:r>
              <a:rPr lang="ko-KR" altLang="en-US" sz="1400" dirty="0" smtClean="0">
                <a:latin typeface="+mj-ea"/>
                <a:ea typeface="+mj-ea"/>
              </a:rPr>
              <a:t>유방암 데이터로 새로운 분류 작업 수행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  <a:endParaRPr lang="ko-KR" altLang="en-US" sz="1400">
              <a:latin typeface="+mj-ea"/>
              <a:ea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6849" y="1565301"/>
            <a:ext cx="3483368" cy="1991861"/>
          </a:xfrm>
          <a:prstGeom prst="rect">
            <a:avLst/>
          </a:prstGeom>
        </p:spPr>
      </p:pic>
      <p:pic>
        <p:nvPicPr>
          <p:cNvPr id="9" name="내용 개체 틀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849" y="3590730"/>
            <a:ext cx="3783426" cy="27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4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1.2.3 </a:t>
            </a:r>
            <a:r>
              <a:rPr lang="ko-KR" altLang="en-US" sz="3200" smtClean="0"/>
              <a:t>언어 모델링 </a:t>
            </a:r>
            <a:r>
              <a:rPr lang="en-US" altLang="ko-KR" sz="3200" dirty="0" smtClean="0"/>
              <a:t>: </a:t>
            </a:r>
            <a:r>
              <a:rPr lang="ko-KR" altLang="en-US" sz="3200" smtClean="0"/>
              <a:t>딥러닝 모델의 언어 학습법 </a:t>
            </a:r>
            <a:r>
              <a:rPr lang="en-US" altLang="ko-KR" sz="3200" dirty="0" smtClean="0"/>
              <a:t>2/2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42862" cy="4351338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자연어 처리 분야에서의 전이 학습의 발견</a:t>
            </a:r>
            <a:r>
              <a:rPr lang="en-US" altLang="ko-KR" sz="1600" dirty="0" smtClean="0"/>
              <a:t>:</a:t>
            </a:r>
          </a:p>
          <a:p>
            <a:pPr lvl="1"/>
            <a:r>
              <a:rPr lang="en-US" altLang="ko-KR" sz="1400" dirty="0" smtClean="0"/>
              <a:t>2018</a:t>
            </a:r>
            <a:r>
              <a:rPr lang="ko-KR" altLang="en-US" sz="1400" smtClean="0"/>
              <a:t>년 </a:t>
            </a:r>
            <a:r>
              <a:rPr lang="en-US" altLang="ko-KR" sz="1400" dirty="0" smtClean="0"/>
              <a:t>fast.ai</a:t>
            </a:r>
            <a:r>
              <a:rPr lang="ko-KR" altLang="en-US" sz="1400" smtClean="0"/>
              <a:t>의 연구로 사전 학습이 적은 데이터에서도 효과적임을 확인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텍스트 분류와 같은 </a:t>
            </a:r>
            <a:r>
              <a:rPr lang="ko-KR" altLang="en-US" sz="1400" dirty="0" err="1" smtClean="0"/>
              <a:t>다운스트림</a:t>
            </a:r>
            <a:r>
              <a:rPr lang="ko-KR" altLang="en-US" sz="1400" dirty="0" smtClean="0"/>
              <a:t> 작업에서 미세 조정</a:t>
            </a:r>
            <a:r>
              <a:rPr lang="en-US" altLang="ko-KR" sz="1400" dirty="0" smtClean="0"/>
              <a:t>(fine-tuning)</a:t>
            </a:r>
            <a:r>
              <a:rPr lang="ko-KR" altLang="en-US" sz="1400" smtClean="0"/>
              <a:t>을 통해 성능 향상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ko-KR" altLang="en-US" sz="1000" dirty="0" err="1" smtClean="0"/>
              <a:t>다운스트림</a:t>
            </a:r>
            <a:r>
              <a:rPr lang="ko-KR" altLang="en-US" sz="1000" dirty="0" smtClean="0"/>
              <a:t> 작업 이란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사전 학습된 모델을 활용하여 특정 문제를 해결하는 응용 작업을 의미</a:t>
            </a:r>
            <a:endParaRPr lang="en-US" altLang="ko-KR" sz="1000" dirty="0" smtClean="0"/>
          </a:p>
          <a:p>
            <a:pPr lvl="1"/>
            <a:r>
              <a:rPr lang="en-US" altLang="ko-KR" sz="1400" dirty="0" smtClean="0"/>
              <a:t>1.10(a) – </a:t>
            </a:r>
            <a:r>
              <a:rPr lang="ko-KR" altLang="en-US" sz="1400" smtClean="0"/>
              <a:t>다음 단어 예측 하는 방식으로 사전 학습</a:t>
            </a:r>
            <a:r>
              <a:rPr lang="en-US" altLang="ko-KR" sz="1400" dirty="0" smtClean="0"/>
              <a:t>, (b) – </a:t>
            </a:r>
            <a:r>
              <a:rPr lang="ko-KR" altLang="en-US" sz="1400" smtClean="0"/>
              <a:t>다운 스트림 과제의 데이터 셋으로 미세 조정</a:t>
            </a:r>
            <a:r>
              <a:rPr lang="en-US" altLang="ko-KR" sz="1400" dirty="0" smtClean="0"/>
              <a:t>, </a:t>
            </a:r>
            <a:r>
              <a:rPr lang="en-US" altLang="ko-KR" sz="1400" dirty="0" smtClean="0"/>
              <a:t>(c) – </a:t>
            </a:r>
            <a:r>
              <a:rPr lang="ko-KR" altLang="en-US" sz="1400" smtClean="0"/>
              <a:t>텍스트 분류 미세 조정 </a:t>
            </a:r>
            <a:r>
              <a:rPr lang="en-US" altLang="ko-KR" sz="1400" dirty="0" smtClean="0"/>
              <a:t>(</a:t>
            </a:r>
            <a:r>
              <a:rPr lang="ko-KR" altLang="en-US" sz="1400" smtClean="0"/>
              <a:t>레이블 없음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600" dirty="0" smtClean="0"/>
              <a:t>트랜스포머의 등장</a:t>
            </a:r>
            <a:r>
              <a:rPr lang="en-US" altLang="ko-KR" sz="1600" dirty="0" smtClean="0"/>
              <a:t>:</a:t>
            </a:r>
          </a:p>
          <a:p>
            <a:pPr lvl="1"/>
            <a:r>
              <a:rPr lang="en-US" altLang="ko-KR" sz="1400" dirty="0" smtClean="0"/>
              <a:t>2017</a:t>
            </a:r>
            <a:r>
              <a:rPr lang="ko-KR" altLang="en-US" sz="1400" smtClean="0"/>
              <a:t>년 구글의 논문 </a:t>
            </a:r>
            <a:r>
              <a:rPr lang="en-US" altLang="ko-KR" sz="1400" dirty="0" smtClean="0"/>
              <a:t>"Attention is All You Need"</a:t>
            </a:r>
            <a:r>
              <a:rPr lang="ko-KR" altLang="en-US" sz="1400" smtClean="0"/>
              <a:t>로 트랜스포머 구조 소개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순환신경망</a:t>
            </a:r>
            <a:r>
              <a:rPr lang="en-US" altLang="ko-KR" sz="1400" dirty="0" smtClean="0"/>
              <a:t>(RNN)</a:t>
            </a:r>
            <a:r>
              <a:rPr lang="ko-KR" altLang="en-US" sz="1400" smtClean="0"/>
              <a:t>의 한계를 극복하고 딥러닝 모델의 효율성을 크게 향상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600" dirty="0" smtClean="0"/>
              <a:t>대표적인 트랜스포머 모델</a:t>
            </a:r>
            <a:r>
              <a:rPr lang="en-US" altLang="ko-KR" sz="1600" dirty="0" smtClean="0"/>
              <a:t>:</a:t>
            </a:r>
          </a:p>
          <a:p>
            <a:pPr lvl="1"/>
            <a:r>
              <a:rPr lang="en-US" altLang="ko-KR" sz="1400" dirty="0" smtClean="0"/>
              <a:t>BERT: </a:t>
            </a:r>
            <a:r>
              <a:rPr lang="ko-KR" altLang="en-US" sz="1400" smtClean="0"/>
              <a:t>양방향 </a:t>
            </a:r>
            <a:r>
              <a:rPr lang="en-US" altLang="ko-KR" sz="1400" dirty="0" smtClean="0"/>
              <a:t>Encoder </a:t>
            </a:r>
            <a:r>
              <a:rPr lang="ko-KR" altLang="en-US" sz="1400" smtClean="0"/>
              <a:t>기반으로 자연어 이해 작업에 최적화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GPT: </a:t>
            </a:r>
            <a:r>
              <a:rPr lang="ko-KR" altLang="en-US" sz="1400" smtClean="0"/>
              <a:t>생성적 사전 학습 모델로 텍스트 생성에 강점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600" dirty="0" smtClean="0"/>
              <a:t>트랜스포머의 의의</a:t>
            </a:r>
            <a:r>
              <a:rPr lang="en-US" altLang="ko-KR" sz="1600" dirty="0" smtClean="0"/>
              <a:t>:</a:t>
            </a:r>
          </a:p>
          <a:p>
            <a:pPr lvl="1"/>
            <a:r>
              <a:rPr lang="ko-KR" altLang="en-US" sz="1400" dirty="0" smtClean="0"/>
              <a:t>사전 학습을 통해 레이블 없는 데이터도 효과적으로 활용 가능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자연어 처리에서 가장 대표적인 사전 학습 방식으로 자리 잡음</a:t>
            </a:r>
            <a:r>
              <a:rPr lang="en-US" altLang="ko-KR" sz="1400" dirty="0" smtClean="0"/>
              <a:t>.</a:t>
            </a:r>
            <a:endParaRPr lang="ko-KR" altLang="en-US" sz="140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86365" y="1825625"/>
            <a:ext cx="3893013" cy="306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2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smtClean="0"/>
              <a:t>언어 모델이 챗</a:t>
            </a:r>
            <a:r>
              <a:rPr lang="en-US" altLang="ko-KR" dirty="0" smtClean="0"/>
              <a:t>GPT</a:t>
            </a:r>
            <a:r>
              <a:rPr lang="ko-KR" altLang="en-US" smtClean="0"/>
              <a:t>가 되기 까지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트랜스포머 아키텍처 공개</a:t>
            </a:r>
            <a:r>
              <a:rPr lang="en-US" altLang="ko-KR" sz="1800" dirty="0" smtClean="0"/>
              <a:t>(2017):</a:t>
            </a:r>
          </a:p>
          <a:p>
            <a:pPr lvl="1"/>
            <a:r>
              <a:rPr lang="en-US" altLang="ko-KR" sz="1400" dirty="0" smtClean="0"/>
              <a:t>AI </a:t>
            </a:r>
            <a:r>
              <a:rPr lang="ko-KR" altLang="en-US" sz="1400" smtClean="0"/>
              <a:t>분야에서 획기적인 기술로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언어 모델의 발전 기반 마련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800" dirty="0" smtClean="0"/>
              <a:t>GPT </a:t>
            </a:r>
            <a:r>
              <a:rPr lang="ko-KR" altLang="en-US" sz="1800" smtClean="0"/>
              <a:t>시리즈의 등장</a:t>
            </a:r>
            <a:r>
              <a:rPr lang="en-US" altLang="ko-KR" sz="1800" dirty="0" smtClean="0"/>
              <a:t>(2018~2020):</a:t>
            </a:r>
          </a:p>
          <a:p>
            <a:pPr lvl="1"/>
            <a:r>
              <a:rPr lang="ko-KR" altLang="en-US" sz="1400" dirty="0" smtClean="0"/>
              <a:t>트랜스포머를 활용한 모델로 언어 생성 능력 강화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GPT </a:t>
            </a:r>
            <a:r>
              <a:rPr lang="ko-KR" altLang="en-US" sz="1400" smtClean="0"/>
              <a:t>시리즈를 통해 대규모 언어 모델</a:t>
            </a:r>
            <a:r>
              <a:rPr lang="en-US" altLang="ko-KR" sz="1400" dirty="0" smtClean="0"/>
              <a:t>(LLM)</a:t>
            </a:r>
            <a:r>
              <a:rPr lang="ko-KR" altLang="en-US" sz="1400" smtClean="0"/>
              <a:t>로 발전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800" dirty="0" err="1" smtClean="0"/>
              <a:t>ChatGPT</a:t>
            </a:r>
            <a:r>
              <a:rPr lang="ko-KR" altLang="en-US" sz="1800" smtClean="0"/>
              <a:t>의 탄생</a:t>
            </a:r>
            <a:r>
              <a:rPr lang="en-US" altLang="ko-KR" sz="1800" dirty="0" smtClean="0"/>
              <a:t>(2022):</a:t>
            </a:r>
          </a:p>
          <a:p>
            <a:pPr lvl="1"/>
            <a:r>
              <a:rPr lang="en-US" altLang="ko-KR" sz="1400" dirty="0" smtClean="0"/>
              <a:t>AI </a:t>
            </a:r>
            <a:r>
              <a:rPr lang="ko-KR" altLang="en-US" sz="1400" smtClean="0"/>
              <a:t>기술의 정점으로 대화형 </a:t>
            </a:r>
            <a:r>
              <a:rPr lang="en-US" altLang="ko-KR" sz="1400" dirty="0" smtClean="0"/>
              <a:t>LLM</a:t>
            </a:r>
            <a:r>
              <a:rPr lang="ko-KR" altLang="en-US" sz="1400" smtClean="0"/>
              <a:t>의 새로운 기준 수립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트랜스포머 아키텍처와 정렬 기술</a:t>
            </a:r>
            <a:r>
              <a:rPr lang="en-US" altLang="ko-KR" sz="1400" dirty="0" smtClean="0"/>
              <a:t>(Alignment)</a:t>
            </a:r>
            <a:r>
              <a:rPr lang="ko-KR" altLang="en-US" sz="1400" smtClean="0"/>
              <a:t>의 결합으로 사용자 친화적 대화 기능 구현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711" y="4512727"/>
            <a:ext cx="4052577" cy="14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0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1.2.1 RNN</a:t>
            </a:r>
            <a:r>
              <a:rPr lang="ko-KR" altLang="en-US" sz="4000" smtClean="0"/>
              <a:t>에서 트랜스포머 아키텍처로 </a:t>
            </a:r>
            <a:r>
              <a:rPr lang="en-US" altLang="ko-KR" sz="4000" dirty="0" smtClean="0"/>
              <a:t>1/2</a:t>
            </a:r>
            <a:endParaRPr lang="ko-KR" altLang="en-US" sz="400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80282" cy="4351338"/>
          </a:xfrm>
        </p:spPr>
        <p:txBody>
          <a:bodyPr>
            <a:noAutofit/>
          </a:bodyPr>
          <a:lstStyle/>
          <a:p>
            <a:r>
              <a:rPr lang="en-US" altLang="ko-KR" sz="1600" dirty="0" smtClean="0"/>
              <a:t>RNN</a:t>
            </a:r>
            <a:r>
              <a:rPr lang="ko-KR" altLang="en-US" sz="1600" smtClean="0"/>
              <a:t>의 특징</a:t>
            </a:r>
            <a:r>
              <a:rPr lang="en-US" altLang="ko-KR" sz="1600" dirty="0" smtClean="0"/>
              <a:t>:</a:t>
            </a:r>
          </a:p>
          <a:p>
            <a:pPr lvl="1"/>
            <a:r>
              <a:rPr lang="ko-KR" altLang="en-US" sz="1400" dirty="0" smtClean="0"/>
              <a:t>텍스트 데이터</a:t>
            </a:r>
            <a:r>
              <a:rPr lang="en-US" altLang="ko-KR" sz="1400" dirty="0" smtClean="0"/>
              <a:t>(</a:t>
            </a:r>
            <a:r>
              <a:rPr lang="ko-KR" altLang="en-US" sz="1400" smtClean="0"/>
              <a:t>시퀀스</a:t>
            </a:r>
            <a:r>
              <a:rPr lang="en-US" altLang="ko-KR" sz="1400" dirty="0" smtClean="0"/>
              <a:t>)</a:t>
            </a:r>
            <a:r>
              <a:rPr lang="ko-KR" altLang="en-US" sz="1400" smtClean="0"/>
              <a:t>를 </a:t>
            </a:r>
            <a:r>
              <a:rPr lang="ko-KR" altLang="en-US" sz="1400" dirty="0" smtClean="0"/>
              <a:t>순차적으로 처리하여 다음 단어를 예측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지금까지의 입력 데이터를 압축해 하나의 </a:t>
            </a:r>
            <a:r>
              <a:rPr lang="ko-KR" altLang="en-US" sz="1400" b="1" dirty="0" smtClean="0"/>
              <a:t>잠재 상태</a:t>
            </a:r>
            <a:r>
              <a:rPr lang="en-US" altLang="ko-KR" sz="1400" b="1" dirty="0" smtClean="0"/>
              <a:t>(hidden state)</a:t>
            </a:r>
            <a:r>
              <a:rPr lang="ko-KR" altLang="en-US" sz="1400" smtClean="0"/>
              <a:t>로 유지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장점</a:t>
            </a:r>
            <a:r>
              <a:rPr lang="en-US" altLang="ko-KR" sz="1400" dirty="0" smtClean="0"/>
              <a:t>: </a:t>
            </a:r>
            <a:r>
              <a:rPr lang="ko-KR" altLang="en-US" sz="1400" smtClean="0"/>
              <a:t>메모리를 적게 사용하며 빠르게 계산 가능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단점</a:t>
            </a:r>
            <a:r>
              <a:rPr lang="en-US" altLang="ko-KR" sz="1400" dirty="0" smtClean="0"/>
              <a:t>: </a:t>
            </a:r>
            <a:r>
              <a:rPr lang="ko-KR" altLang="en-US" sz="1400" smtClean="0"/>
              <a:t>긴 입력 데이터에서는 의미 손실 및 성능 저하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600" dirty="0" smtClean="0"/>
              <a:t>트랜스포머의 등장</a:t>
            </a:r>
            <a:r>
              <a:rPr lang="en-US" altLang="ko-KR" sz="1600" dirty="0" smtClean="0"/>
              <a:t>(2017):</a:t>
            </a:r>
          </a:p>
          <a:p>
            <a:pPr lvl="1"/>
            <a:r>
              <a:rPr lang="en-US" altLang="ko-KR" sz="1400" dirty="0" smtClean="0"/>
              <a:t>RNN</a:t>
            </a:r>
            <a:r>
              <a:rPr lang="ko-KR" altLang="en-US" sz="1400" smtClean="0"/>
              <a:t>의 한계를 극복하기 위해 어텐션</a:t>
            </a:r>
            <a:r>
              <a:rPr lang="en-US" altLang="ko-KR" sz="1400" dirty="0" smtClean="0"/>
              <a:t>(attention) </a:t>
            </a:r>
            <a:r>
              <a:rPr lang="ko-KR" altLang="en-US" sz="1400" smtClean="0"/>
              <a:t>메커니즘 도입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순차적 처리 없이 전체 맥락을 계산해 더 정확한 예측 가능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600" dirty="0" smtClean="0"/>
              <a:t>차이점</a:t>
            </a:r>
            <a:r>
              <a:rPr lang="en-US" altLang="ko-KR" sz="1600" dirty="0" smtClean="0"/>
              <a:t>:</a:t>
            </a:r>
          </a:p>
          <a:p>
            <a:pPr lvl="1"/>
            <a:r>
              <a:rPr lang="en-US" altLang="ko-KR" sz="1400" dirty="0" smtClean="0"/>
              <a:t>RNN: </a:t>
            </a:r>
            <a:r>
              <a:rPr lang="ko-KR" altLang="en-US" sz="1400" smtClean="0"/>
              <a:t>이전 단어의 맥락만 활용해 예측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트랜스포머</a:t>
            </a:r>
            <a:r>
              <a:rPr lang="en-US" altLang="ko-KR" sz="1400" dirty="0" smtClean="0"/>
              <a:t>: </a:t>
            </a:r>
            <a:r>
              <a:rPr lang="ko-KR" altLang="en-US" sz="1400" smtClean="0"/>
              <a:t>입력 데이터 전체를 고려해 예측</a:t>
            </a:r>
            <a:r>
              <a:rPr lang="en-US" altLang="ko-KR" sz="1400" dirty="0" smtClean="0"/>
              <a:t>.</a:t>
            </a:r>
            <a:endParaRPr lang="ko-KR" altLang="en-US" sz="140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1789" y="1745527"/>
            <a:ext cx="3539103" cy="17430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789" y="3488568"/>
            <a:ext cx="2721220" cy="667785"/>
          </a:xfrm>
          <a:prstGeom prst="rect">
            <a:avLst/>
          </a:prstGeom>
        </p:spPr>
      </p:pic>
      <p:pic>
        <p:nvPicPr>
          <p:cNvPr id="14" name="내용 개체 틀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789" y="4117158"/>
            <a:ext cx="3317804" cy="148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6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2102</Words>
  <Application>Microsoft Office PowerPoint</Application>
  <PresentationFormat>와이드스크린</PresentationFormat>
  <Paragraphs>245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CH01. LLM 지도</vt:lpstr>
      <vt:lpstr>0. 개요</vt:lpstr>
      <vt:lpstr>1.1 딥러닝과 언어모델링</vt:lpstr>
      <vt:lpstr>1.1.1 데이터의 특징을 스스로 추출하는 딥러닝</vt:lpstr>
      <vt:lpstr>1.1.2 임베딩: 딥러닝 모델이 데이터를 표현하는 방식</vt:lpstr>
      <vt:lpstr>1.2.3 언어 모델링 : 딥러닝 모델의 언어 학습법 1/2</vt:lpstr>
      <vt:lpstr>1.2.3 언어 모델링 : 딥러닝 모델의 언어 학습법 2/2</vt:lpstr>
      <vt:lpstr>1.2 언어 모델이 챗GPT가 되기 까지</vt:lpstr>
      <vt:lpstr>1.2.1 RNN에서 트랜스포머 아키텍처로 1/2</vt:lpstr>
      <vt:lpstr>1.2.1 RNN에서 트랜스포머 아키텍처로 2/2</vt:lpstr>
      <vt:lpstr>1.2.2 GPT 시리즈로 보는 모델 크기와 성능의 관계</vt:lpstr>
      <vt:lpstr>1.2.3 챗GPT의 등장</vt:lpstr>
      <vt:lpstr>1.3 LLM 애플리케이션의 시대가 열리다</vt:lpstr>
      <vt:lpstr>1.3.1 지식 사용법을 획기적으로 바꾼 LLM</vt:lpstr>
      <vt:lpstr>1.3.2 sLLM: 더 작고 효율적인 모델 만들기</vt:lpstr>
      <vt:lpstr>1.3.3 더 효율적인 학습과 추론을 위한 기술</vt:lpstr>
      <vt:lpstr>1.3.4 LLM의 환각 현상을 대처하는 검색 증강 생성(RAG) 기술</vt:lpstr>
      <vt:lpstr>1.4 LLM의 미래: 인식과 행동의 확장</vt:lpstr>
      <vt:lpstr>1.5 정리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LLM 지도</dc:title>
  <dc:creator>송태영/책임연구원/오퍼레이션DX기술팀(tyoung.song@lge.com)</dc:creator>
  <cp:lastModifiedBy>송태영/책임연구원/오퍼레이션DX기술팀(tyoung.song@lge.com)</cp:lastModifiedBy>
  <cp:revision>82</cp:revision>
  <dcterms:created xsi:type="dcterms:W3CDTF">2024-12-05T23:02:41Z</dcterms:created>
  <dcterms:modified xsi:type="dcterms:W3CDTF">2024-12-06T06:05:38Z</dcterms:modified>
</cp:coreProperties>
</file>