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94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D410-4FDA-E0C1-1553-FD7B910B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A790A-9DE4-70E1-292B-6DC35AB8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0EFF-2D60-CCAB-52E7-FE3AA81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7305D-082E-893C-0946-E7ACD862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0D8FC-46F7-569A-6D79-68DEBFD5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E040-9477-393B-AAA8-8A829BFA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03125D-E37E-492C-AE10-7C0BE3D4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DDF02-F8D4-7D7C-DB9A-FFCCBA6C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0925-DBDE-3D1C-0F5C-941E9F8B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DE172-BF82-142B-6A09-E49C1EFF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89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689C7-58AE-CF5D-57AF-FAF2F38A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97D11-C54E-42EA-04FF-D26BD136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8476D-6D3C-0EB0-B520-BA8846F4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3B003-D13D-DFC6-CAD3-B9E8F61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79015-BB7A-134F-C12B-65CF8498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1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4BE6-949D-4532-B2D1-8D925D9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FF6CC-5728-B8F6-1035-625C8A07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9340F-F714-AE57-0163-3EFAF725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97223-595C-C83A-D15C-AE36A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FEFB-825D-5558-D842-562439A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4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62BB-F2E5-E338-73C7-37C8B0B7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C957F-89AA-8F0A-FECA-06C97057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CB55C-1929-C7D8-30CD-CB631FBD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EDABB-E05E-4C2D-F3B8-1C8F5D1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F9CE-3593-945B-97F3-F86A2D3A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C6CFB-A494-1612-9C92-31F3618D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5AA1-5089-376F-417C-08B435E7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E6D73-3455-2A81-5E1F-C9E8D478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D1BA5-05AB-A41F-086A-1B8AD48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3ED27-1406-A012-6FA4-C4156A09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5185D-9EE9-C025-265B-29321225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3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FBB6-F8DE-99E5-C262-985F4E63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81B90-6BCB-BFEB-C079-0628BFA6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75E88-79A7-A3AD-B79F-AC558DF2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88A45-317D-FE1D-D5F3-01F3280F3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19678-924C-CF5A-F4F7-90955593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4191A2-34B0-5C4F-50BA-D716775A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88ED3-B387-0C29-630E-78491971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782A1-A6BE-EF9B-E27C-8A296DC3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55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2D33E-2299-EBD4-5A61-A123D344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C68B2-E5A0-312F-94B4-05B16C2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EAD34-62A4-E72D-923A-65DD111D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CCD64-6B95-4047-D496-D21518F5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19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E22BB-3654-24EB-8A9E-9874DE8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567B39-91A0-14D6-60D8-F1DD7AE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A477F-7C38-D64F-1B2E-8FB439D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9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436F-1CE7-A8CD-C060-F7E3A55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0551-002B-1E77-5BD9-5A92468D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51D85-BD77-6272-B28C-41822911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83A99-AA7C-4BC7-D5B8-2FCA1C9E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9BF80-B578-68CC-A286-0442B6FC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D8BDE-49C6-3F67-D497-2E654213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3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5EA23-64B4-351D-2AFC-08222A8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7C302-2241-F680-C4F4-68468AD5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7ACBA-94B4-AF20-A40B-53F72E4E6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1B85E-84B9-A44D-FB67-436886F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AC2D8-EDF5-383D-D917-9876E0D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7DC1B-A289-E43D-4F67-7C047563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9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6921F8-E889-FDCC-299D-B444E2D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8610C-90CE-2664-4AB4-33170A11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93855-9B3F-2741-1A01-00ABC3036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A5B84-3815-2780-F5E6-64C2EBDF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A8298-3D4A-AF88-204C-BC7124CC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40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0D4F-DB68-3BD3-DB65-D1D051C2A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오리엔테이션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D8EE-F00E-5947-7868-E342153AD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42925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5B351-77BF-624C-63D8-51A7210D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책</a:t>
            </a:r>
            <a:r>
              <a:rPr kumimoji="1" lang="ko-KR" altLang="en-US" dirty="0"/>
              <a:t>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활용한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쿡북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24551-F74E-3D8A-6421-D68993A2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6349" cy="4351338"/>
          </a:xfrm>
        </p:spPr>
        <p:txBody>
          <a:bodyPr>
            <a:normAutofit/>
          </a:bodyPr>
          <a:lstStyle/>
          <a:p>
            <a:r>
              <a:rPr kumimoji="1" lang="ko-KR" altLang="en-US" sz="1400" dirty="0">
                <a:latin typeface="+mn-ea"/>
              </a:rPr>
              <a:t>저자 </a:t>
            </a:r>
            <a:r>
              <a:rPr kumimoji="1" lang="en-US" altLang="ko-KR" sz="1400" dirty="0">
                <a:latin typeface="+mn-ea"/>
              </a:rPr>
              <a:t>:</a:t>
            </a:r>
            <a:r>
              <a:rPr kumimoji="1" lang="ko-KR" altLang="en-US" sz="1400" dirty="0">
                <a:latin typeface="+mn-ea"/>
              </a:rPr>
              <a:t> 크리스 </a:t>
            </a:r>
            <a:r>
              <a:rPr kumimoji="1" lang="ko-KR" altLang="en-US" sz="1400" dirty="0" err="1">
                <a:latin typeface="+mn-ea"/>
              </a:rPr>
              <a:t>알본</a:t>
            </a:r>
            <a:endParaRPr kumimoji="1" lang="ko-KR" altLang="en-US" sz="1400" dirty="0">
              <a:latin typeface="+mn-ea"/>
            </a:endParaRPr>
          </a:p>
          <a:p>
            <a:pPr lvl="1"/>
            <a:r>
              <a:rPr kumimoji="1" lang="ko-KR" altLang="en-US" sz="1200" dirty="0">
                <a:latin typeface="+mn-ea"/>
              </a:rPr>
              <a:t>선거 모니터링에서부터 재난 구조에 이르기까지 십여 년간 통계학습과 인공지능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소프트웨어 공학을 정치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사회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인도주의 활동에 적용해온 데이터 과학자이자 정치학자입니다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>
                <a:latin typeface="+mn-ea"/>
              </a:rPr>
              <a:t>현재 크리스는 프런티어 마켓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>
                <a:latin typeface="+mn-ea"/>
              </a:rPr>
              <a:t>frontier market)</a:t>
            </a:r>
            <a:r>
              <a:rPr kumimoji="1" lang="ko-KR" altLang="en-US" sz="1200" dirty="0">
                <a:latin typeface="+mn-ea"/>
              </a:rPr>
              <a:t>의 인터넷 사용자를 위해 와이파이 네트워크를 구축하는 케냐의 </a:t>
            </a:r>
            <a:r>
              <a:rPr kumimoji="1" lang="ko-KR" altLang="en-US" sz="1200" dirty="0" err="1">
                <a:latin typeface="+mn-ea"/>
              </a:rPr>
              <a:t>스타트업인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ore-KR" sz="1200" dirty="0">
                <a:latin typeface="+mn-ea"/>
              </a:rPr>
              <a:t>BRCK</a:t>
            </a:r>
            <a:r>
              <a:rPr kumimoji="1" lang="ko-KR" altLang="en-US" sz="1200" dirty="0">
                <a:latin typeface="+mn-ea"/>
              </a:rPr>
              <a:t>의 최고데이터과학자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>
                <a:latin typeface="+mn-ea"/>
              </a:rPr>
              <a:t>CDS)</a:t>
            </a:r>
            <a:r>
              <a:rPr kumimoji="1" lang="ko-KR" altLang="en-US" sz="1200" dirty="0">
                <a:latin typeface="+mn-ea"/>
              </a:rPr>
              <a:t>입니다</a:t>
            </a:r>
            <a:r>
              <a:rPr kumimoji="1" lang="en-US" altLang="ko-KR" sz="1200" dirty="0">
                <a:latin typeface="+mn-ea"/>
              </a:rPr>
              <a:t>.</a:t>
            </a:r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>
                <a:latin typeface="+mn-ea"/>
              </a:rPr>
              <a:t>역자 </a:t>
            </a:r>
            <a:r>
              <a:rPr kumimoji="1" lang="en-US" altLang="ko-KR" sz="1400" dirty="0">
                <a:latin typeface="+mn-ea"/>
              </a:rPr>
              <a:t>: </a:t>
            </a:r>
            <a:r>
              <a:rPr kumimoji="1" lang="ko-KR" altLang="en-US" sz="1400" dirty="0">
                <a:latin typeface="+mn-ea"/>
              </a:rPr>
              <a:t>박해선</a:t>
            </a:r>
          </a:p>
          <a:p>
            <a:pPr lvl="1"/>
            <a:r>
              <a:rPr kumimoji="1" lang="ko-KR" altLang="en-US" sz="1200" dirty="0">
                <a:latin typeface="+mn-ea"/>
              </a:rPr>
              <a:t>구글 </a:t>
            </a:r>
            <a:r>
              <a:rPr kumimoji="1" lang="en-US" altLang="ko-Kore-KR" sz="1200" dirty="0">
                <a:latin typeface="+mn-ea"/>
              </a:rPr>
              <a:t>ML GDE(Machine Learning Google Developer Expert)</a:t>
            </a:r>
            <a:r>
              <a:rPr kumimoji="1" lang="ko-KR" altLang="en-US" sz="1200" dirty="0">
                <a:latin typeface="+mn-ea"/>
              </a:rPr>
              <a:t>입니다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>
                <a:latin typeface="+mn-ea"/>
              </a:rPr>
              <a:t>기계공학을 전공했지만 졸업 후엔 줄곧 코드를 읽고 쓰는 일을 했습니다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블로그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 err="1">
                <a:latin typeface="+mn-ea"/>
              </a:rPr>
              <a:t>tensorflow.blog</a:t>
            </a:r>
            <a:r>
              <a:rPr kumimoji="1" lang="en-US" altLang="ko-Kore-KR" sz="1200" dirty="0">
                <a:latin typeface="+mn-ea"/>
              </a:rPr>
              <a:t>)</a:t>
            </a:r>
            <a:r>
              <a:rPr kumimoji="1" lang="ko-KR" altLang="en-US" sz="1200" dirty="0">
                <a:latin typeface="+mn-ea"/>
              </a:rPr>
              <a:t>에 글을 쓰고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문서 번역에 기여하면서 소프트웨어와 과학의 경계를 흥미롭게 탐험하고 있습니다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lvl="1"/>
            <a:r>
              <a:rPr kumimoji="1" lang="en-US" altLang="ko-KR" sz="1200" dirty="0">
                <a:latin typeface="+mn-ea"/>
              </a:rPr>
              <a:t>『</a:t>
            </a:r>
            <a:r>
              <a:rPr kumimoji="1" lang="ko-KR" altLang="en-US" sz="1200" dirty="0">
                <a:latin typeface="+mn-ea"/>
              </a:rPr>
              <a:t>머신 러닝 교과서 </a:t>
            </a:r>
            <a:r>
              <a:rPr kumimoji="1" lang="en-US" altLang="ko-Kore-KR" sz="1200" dirty="0">
                <a:latin typeface="+mn-ea"/>
              </a:rPr>
              <a:t>with </a:t>
            </a:r>
            <a:r>
              <a:rPr kumimoji="1" lang="ko-KR" altLang="en-US" sz="1200" dirty="0">
                <a:latin typeface="+mn-ea"/>
              </a:rPr>
              <a:t>파이썬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 err="1">
                <a:latin typeface="+mn-ea"/>
              </a:rPr>
              <a:t>사이킷런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>
                <a:latin typeface="+mn-ea"/>
              </a:rPr>
              <a:t>길벗</a:t>
            </a:r>
            <a:r>
              <a:rPr kumimoji="1" lang="en-US" altLang="ko-KR" sz="1200" dirty="0">
                <a:latin typeface="+mn-ea"/>
              </a:rPr>
              <a:t>, 2019), 『</a:t>
            </a:r>
            <a:r>
              <a:rPr kumimoji="1" lang="ko-KR" altLang="en-US" sz="1200" dirty="0">
                <a:latin typeface="+mn-ea"/>
              </a:rPr>
              <a:t>파이썬 라이브러리를 활용한 </a:t>
            </a:r>
            <a:r>
              <a:rPr kumimoji="1" lang="ko-KR" altLang="en-US" sz="1200" dirty="0" err="1">
                <a:latin typeface="+mn-ea"/>
              </a:rPr>
              <a:t>머신러닝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2019), 『</a:t>
            </a:r>
            <a:r>
              <a:rPr kumimoji="1" lang="ko-KR" altLang="en-US" sz="1200" dirty="0" err="1">
                <a:latin typeface="+mn-ea"/>
              </a:rPr>
              <a:t>케라스</a:t>
            </a:r>
            <a:r>
              <a:rPr kumimoji="1" lang="ko-KR" altLang="en-US" sz="1200" dirty="0">
                <a:latin typeface="+mn-ea"/>
              </a:rPr>
              <a:t> 창시자에게 배우는 딥러닝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>
                <a:latin typeface="+mn-ea"/>
              </a:rPr>
              <a:t>길벗</a:t>
            </a:r>
            <a:r>
              <a:rPr kumimoji="1" lang="en-US" altLang="ko-KR" sz="1200" dirty="0">
                <a:latin typeface="+mn-ea"/>
              </a:rPr>
              <a:t>, 2018), 『</a:t>
            </a:r>
            <a:r>
              <a:rPr kumimoji="1" lang="ko-KR" altLang="en-US" sz="1200" dirty="0" err="1">
                <a:latin typeface="+mn-ea"/>
              </a:rPr>
              <a:t>핸즈온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ko-KR" altLang="en-US" sz="1200" dirty="0" err="1">
                <a:latin typeface="+mn-ea"/>
              </a:rPr>
              <a:t>머신러닝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2018), 『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첫걸음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2016)</a:t>
            </a:r>
            <a:r>
              <a:rPr kumimoji="1" lang="ko-KR" altLang="en-US" sz="1200" dirty="0">
                <a:latin typeface="+mn-ea"/>
              </a:rPr>
              <a:t>을 우리말로 옮겼습니다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r>
              <a:rPr kumimoji="1" lang="ko-KR" altLang="en-US" sz="1400" dirty="0">
                <a:latin typeface="+mn-ea"/>
              </a:rPr>
              <a:t>출간 정보	</a:t>
            </a:r>
          </a:p>
          <a:p>
            <a:pPr lvl="1"/>
            <a:r>
              <a:rPr kumimoji="1" lang="en-US" altLang="ko-KR" sz="1200" dirty="0">
                <a:latin typeface="+mn-ea"/>
              </a:rPr>
              <a:t>2019.09.06. </a:t>
            </a:r>
            <a:r>
              <a:rPr kumimoji="1" lang="ko-KR" altLang="en-US" sz="1200" dirty="0">
                <a:latin typeface="+mn-ea"/>
              </a:rPr>
              <a:t>전자책 출간</a:t>
            </a:r>
          </a:p>
          <a:p>
            <a:pPr lvl="1"/>
            <a:r>
              <a:rPr kumimoji="1" lang="en-US" altLang="ko-KR" sz="1200" dirty="0">
                <a:latin typeface="+mn-ea"/>
              </a:rPr>
              <a:t>2019.09.01. </a:t>
            </a:r>
            <a:r>
              <a:rPr kumimoji="1" lang="ko-KR" altLang="en-US" sz="1200" dirty="0" err="1">
                <a:latin typeface="+mn-ea"/>
              </a:rPr>
              <a:t>종이책</a:t>
            </a:r>
            <a:r>
              <a:rPr kumimoji="1" lang="ko-KR" altLang="en-US" sz="1200" dirty="0">
                <a:latin typeface="+mn-ea"/>
              </a:rPr>
              <a:t> 출간</a:t>
            </a:r>
          </a:p>
          <a:p>
            <a:r>
              <a:rPr kumimoji="1" lang="ko-KR" altLang="en-US" sz="1400" dirty="0">
                <a:latin typeface="+mn-ea"/>
              </a:rPr>
              <a:t>페이지 정보</a:t>
            </a:r>
            <a:endParaRPr kumimoji="1" lang="en-US" altLang="ko-KR" sz="1400" dirty="0">
              <a:latin typeface="+mn-ea"/>
            </a:endParaRPr>
          </a:p>
          <a:p>
            <a:pPr lvl="1"/>
            <a:r>
              <a:rPr kumimoji="1" lang="en-US" altLang="ko-Kore-KR" sz="1200" dirty="0">
                <a:latin typeface="+mn-ea"/>
              </a:rPr>
              <a:t>507</a:t>
            </a:r>
            <a:r>
              <a:rPr kumimoji="1" lang="ko-KR" altLang="en-US" sz="1200" dirty="0">
                <a:latin typeface="+mn-ea"/>
              </a:rPr>
              <a:t>쪽</a:t>
            </a:r>
            <a:endParaRPr kumimoji="1" lang="ko-Kore-KR" altLang="en-US" sz="12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B73791-6C74-282A-2632-DE55CD96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10" y="1872155"/>
            <a:ext cx="3315938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866B-CDFF-89EB-B521-227F7F24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활용한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쿡북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A804B-9CE1-5AFF-4A25-0C2D2928C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ore-KR" sz="1800" dirty="0">
                <a:latin typeface="+mn-ea"/>
              </a:rPr>
              <a:t>CHAPTER 1 </a:t>
            </a:r>
            <a:r>
              <a:rPr lang="ko-KR" altLang="en-US" sz="1800" dirty="0">
                <a:latin typeface="+mn-ea"/>
              </a:rPr>
              <a:t>벡터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행렬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배열</a:t>
            </a:r>
          </a:p>
          <a:p>
            <a:r>
              <a:rPr lang="en-US" altLang="ko-Kore-KR" sz="1800" dirty="0">
                <a:latin typeface="+mn-ea"/>
              </a:rPr>
              <a:t>CHAPTER 2 </a:t>
            </a:r>
            <a:r>
              <a:rPr lang="ko-KR" altLang="en-US" sz="1800" dirty="0">
                <a:latin typeface="+mn-ea"/>
              </a:rPr>
              <a:t>데이터 적재</a:t>
            </a:r>
          </a:p>
          <a:p>
            <a:r>
              <a:rPr lang="en-US" altLang="ko-Kore-KR" sz="1800" dirty="0">
                <a:latin typeface="+mn-ea"/>
              </a:rPr>
              <a:t>CHAPTER 3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err="1">
                <a:latin typeface="+mn-ea"/>
              </a:rPr>
              <a:t>랭글링</a:t>
            </a:r>
            <a:endParaRPr lang="ko-KR" altLang="en-US" sz="1800" dirty="0">
              <a:latin typeface="+mn-ea"/>
            </a:endParaRPr>
          </a:p>
          <a:p>
            <a:r>
              <a:rPr lang="en-US" altLang="ko-Kore-KR" sz="1800" dirty="0">
                <a:latin typeface="+mn-ea"/>
              </a:rPr>
              <a:t>CHAPTER 4 </a:t>
            </a:r>
            <a:r>
              <a:rPr lang="ko-KR" altLang="en-US" sz="1800" dirty="0">
                <a:latin typeface="+mn-ea"/>
              </a:rPr>
              <a:t>수치형 데이터 다루기</a:t>
            </a:r>
          </a:p>
          <a:p>
            <a:r>
              <a:rPr lang="en-US" altLang="ko-Kore-KR" sz="1800" dirty="0">
                <a:latin typeface="+mn-ea"/>
              </a:rPr>
              <a:t>CHAPTER 5 </a:t>
            </a:r>
            <a:r>
              <a:rPr lang="ko-KR" altLang="en-US" sz="1800" dirty="0">
                <a:latin typeface="+mn-ea"/>
              </a:rPr>
              <a:t>범주형 데이터 다루기</a:t>
            </a:r>
          </a:p>
          <a:p>
            <a:r>
              <a:rPr lang="en-US" altLang="ko-Kore-KR" sz="1800" dirty="0">
                <a:latin typeface="+mn-ea"/>
              </a:rPr>
              <a:t>CHAPTER 6 </a:t>
            </a:r>
            <a:r>
              <a:rPr lang="ko-KR" altLang="en-US" sz="1800" dirty="0">
                <a:latin typeface="+mn-ea"/>
              </a:rPr>
              <a:t>텍스트 다루기</a:t>
            </a:r>
          </a:p>
          <a:p>
            <a:r>
              <a:rPr lang="en-US" altLang="ko-Kore-KR" sz="1800" dirty="0">
                <a:latin typeface="+mn-ea"/>
              </a:rPr>
              <a:t>CHAPTER 7 </a:t>
            </a:r>
            <a:r>
              <a:rPr lang="ko-KR" altLang="en-US" sz="1800" dirty="0">
                <a:latin typeface="+mn-ea"/>
              </a:rPr>
              <a:t>날짜와 시간 다루기</a:t>
            </a:r>
          </a:p>
          <a:p>
            <a:r>
              <a:rPr lang="en-US" altLang="ko-Kore-KR" sz="1800" dirty="0">
                <a:latin typeface="+mn-ea"/>
              </a:rPr>
              <a:t>CHAPTER 8 </a:t>
            </a:r>
            <a:r>
              <a:rPr lang="ko-KR" altLang="en-US" sz="1800" dirty="0">
                <a:latin typeface="+mn-ea"/>
              </a:rPr>
              <a:t>이미지 다루기</a:t>
            </a:r>
          </a:p>
          <a:p>
            <a:r>
              <a:rPr lang="en-US" altLang="ko-Kore-KR" sz="1800" dirty="0">
                <a:latin typeface="+mn-ea"/>
              </a:rPr>
              <a:t>CHAPTER 9 </a:t>
            </a:r>
            <a:r>
              <a:rPr lang="ko-KR" altLang="en-US" sz="1800" dirty="0">
                <a:latin typeface="+mn-ea"/>
              </a:rPr>
              <a:t>특성 추출을 사용한 차원 축소</a:t>
            </a:r>
          </a:p>
          <a:p>
            <a:r>
              <a:rPr lang="en-US" altLang="ko-Kore-KR" sz="1800" dirty="0">
                <a:latin typeface="+mn-ea"/>
              </a:rPr>
              <a:t>CHAPTER 10 </a:t>
            </a:r>
            <a:r>
              <a:rPr lang="ko-KR" altLang="en-US" sz="1800" dirty="0">
                <a:latin typeface="+mn-ea"/>
              </a:rPr>
              <a:t>특성 선택을 사용한 차원 축소</a:t>
            </a:r>
            <a:endParaRPr lang="ko-Kore-KR" altLang="en-US" sz="1800" dirty="0">
              <a:latin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896AEC-EE67-0183-AC3D-4C2B68E59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ore-KR" sz="1800" dirty="0">
                <a:latin typeface="+mn-ea"/>
              </a:rPr>
              <a:t>CHAPTER 11 </a:t>
            </a:r>
            <a:r>
              <a:rPr lang="ko-KR" altLang="en-US" sz="1800" dirty="0">
                <a:latin typeface="+mn-ea"/>
              </a:rPr>
              <a:t>모델 평가</a:t>
            </a:r>
          </a:p>
          <a:p>
            <a:r>
              <a:rPr lang="en-US" altLang="ko-Kore-KR" sz="1800" dirty="0">
                <a:latin typeface="+mn-ea"/>
              </a:rPr>
              <a:t>CHAPTER 12 </a:t>
            </a:r>
            <a:r>
              <a:rPr lang="ko-KR" altLang="en-US" sz="1800" dirty="0">
                <a:latin typeface="+mn-ea"/>
              </a:rPr>
              <a:t>모델 선택</a:t>
            </a:r>
          </a:p>
          <a:p>
            <a:r>
              <a:rPr lang="en-US" altLang="ko-Kore-KR" sz="1800" dirty="0">
                <a:latin typeface="+mn-ea"/>
              </a:rPr>
              <a:t>CHAPTER 13 </a:t>
            </a:r>
            <a:r>
              <a:rPr lang="ko-KR" altLang="en-US" sz="1800" dirty="0">
                <a:latin typeface="+mn-ea"/>
              </a:rPr>
              <a:t>선형회귀</a:t>
            </a:r>
          </a:p>
          <a:p>
            <a:r>
              <a:rPr lang="en-US" altLang="ko-Kore-KR" sz="1800" dirty="0">
                <a:latin typeface="+mn-ea"/>
              </a:rPr>
              <a:t>CHAPTER 14 </a:t>
            </a:r>
            <a:r>
              <a:rPr lang="ko-KR" altLang="en-US" sz="1800" dirty="0">
                <a:latin typeface="+mn-ea"/>
              </a:rPr>
              <a:t>트리와 랜덤 포레스트</a:t>
            </a:r>
          </a:p>
          <a:p>
            <a:r>
              <a:rPr lang="en-US" altLang="ko-Kore-KR" sz="1800" dirty="0">
                <a:latin typeface="+mn-ea"/>
              </a:rPr>
              <a:t>CHAPTER 15 k-</a:t>
            </a:r>
            <a:r>
              <a:rPr lang="ko-KR" altLang="en-US" sz="1800" dirty="0">
                <a:latin typeface="+mn-ea"/>
              </a:rPr>
              <a:t>최근접 이웃</a:t>
            </a:r>
          </a:p>
          <a:p>
            <a:r>
              <a:rPr lang="en-US" altLang="ko-Kore-KR" sz="1800" dirty="0">
                <a:latin typeface="+mn-ea"/>
              </a:rPr>
              <a:t>CHAPTER 16 </a:t>
            </a:r>
            <a:r>
              <a:rPr lang="ko-KR" altLang="en-US" sz="1800" dirty="0">
                <a:latin typeface="+mn-ea"/>
              </a:rPr>
              <a:t>로지스틱 회귀</a:t>
            </a:r>
          </a:p>
          <a:p>
            <a:r>
              <a:rPr lang="en-US" altLang="ko-Kore-KR" sz="1800" dirty="0">
                <a:latin typeface="+mn-ea"/>
              </a:rPr>
              <a:t>CHAPTER 17 </a:t>
            </a:r>
            <a:r>
              <a:rPr lang="ko-KR" altLang="en-US" sz="1800" dirty="0">
                <a:latin typeface="+mn-ea"/>
              </a:rPr>
              <a:t>서포트 벡터 머신</a:t>
            </a:r>
          </a:p>
          <a:p>
            <a:r>
              <a:rPr lang="en-US" altLang="ko-Kore-KR" sz="1800" dirty="0">
                <a:latin typeface="+mn-ea"/>
              </a:rPr>
              <a:t>CHAPTER 18 </a:t>
            </a:r>
            <a:r>
              <a:rPr lang="ko-KR" altLang="en-US" sz="1800" dirty="0" err="1">
                <a:latin typeface="+mn-ea"/>
              </a:rPr>
              <a:t>나이브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베이즈</a:t>
            </a:r>
            <a:endParaRPr lang="ko-KR" altLang="en-US" sz="1800" dirty="0">
              <a:latin typeface="+mn-ea"/>
            </a:endParaRPr>
          </a:p>
          <a:p>
            <a:r>
              <a:rPr lang="en-US" altLang="ko-Kore-KR" sz="1800" dirty="0">
                <a:latin typeface="+mn-ea"/>
              </a:rPr>
              <a:t>CHAPTER 19 </a:t>
            </a:r>
            <a:r>
              <a:rPr lang="ko-KR" altLang="en-US" sz="1800" dirty="0">
                <a:latin typeface="+mn-ea"/>
              </a:rPr>
              <a:t>군집</a:t>
            </a:r>
          </a:p>
          <a:p>
            <a:r>
              <a:rPr lang="en-US" altLang="ko-Kore-KR" sz="1800" dirty="0">
                <a:latin typeface="+mn-ea"/>
              </a:rPr>
              <a:t>CHAPTER 20 </a:t>
            </a:r>
            <a:r>
              <a:rPr lang="ko-KR" altLang="en-US" sz="1800" dirty="0">
                <a:latin typeface="+mn-ea"/>
              </a:rPr>
              <a:t>신경망</a:t>
            </a:r>
          </a:p>
          <a:p>
            <a:r>
              <a:rPr lang="en-US" altLang="ko-Kore-KR" sz="1800" dirty="0">
                <a:latin typeface="+mn-ea"/>
              </a:rPr>
              <a:t>CHAPTER 21 </a:t>
            </a:r>
            <a:r>
              <a:rPr lang="ko-KR" altLang="en-US" sz="1800" dirty="0">
                <a:latin typeface="+mn-ea"/>
              </a:rPr>
              <a:t>훈련된 모델 저장과 복원</a:t>
            </a:r>
            <a:endParaRPr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9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9C1A-369E-1554-5815-325F07B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책</a:t>
            </a:r>
            <a:r>
              <a:rPr kumimoji="1" lang="ko-KR" altLang="en-US" dirty="0"/>
              <a:t>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데이터 과학을 위한 통계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BCE90-BDB3-6A03-2D16-103128FC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9554" cy="4351338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+mn-ea"/>
              </a:rPr>
              <a:t>피터 브루스</a:t>
            </a:r>
          </a:p>
          <a:p>
            <a:pPr lvl="1"/>
            <a:r>
              <a:rPr kumimoji="1" lang="ko-KR" altLang="en-US" sz="1050" dirty="0">
                <a:latin typeface="+mn-ea"/>
              </a:rPr>
              <a:t>통계 교육기관 </a:t>
            </a:r>
            <a:r>
              <a:rPr kumimoji="1" lang="en-US" altLang="ko-Kore-KR" sz="1050" dirty="0" err="1">
                <a:latin typeface="+mn-ea"/>
              </a:rPr>
              <a:t>Statistics.com</a:t>
            </a:r>
            <a:r>
              <a:rPr kumimoji="1" lang="en-US" altLang="ko-Kore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설립자</a:t>
            </a:r>
            <a:r>
              <a:rPr kumimoji="1" lang="en-US" altLang="ko-KR" sz="1050" dirty="0">
                <a:latin typeface="+mn-ea"/>
              </a:rPr>
              <a:t>. </a:t>
            </a:r>
          </a:p>
          <a:p>
            <a:r>
              <a:rPr kumimoji="1" lang="ko-KR" altLang="en-US" sz="1600" dirty="0" err="1">
                <a:latin typeface="+mn-ea"/>
              </a:rPr>
              <a:t>앤드루</a:t>
            </a:r>
            <a:r>
              <a:rPr kumimoji="1" lang="ko-KR" altLang="en-US" sz="1600" dirty="0">
                <a:latin typeface="+mn-ea"/>
              </a:rPr>
              <a:t> 브루스</a:t>
            </a:r>
          </a:p>
          <a:p>
            <a:pPr lvl="1"/>
            <a:r>
              <a:rPr kumimoji="1" lang="ko-KR" altLang="en-US" sz="1050" dirty="0">
                <a:latin typeface="+mn-ea"/>
              </a:rPr>
              <a:t>데이터 과학 실무 전문가</a:t>
            </a:r>
            <a:r>
              <a:rPr kumimoji="1" lang="en-US" altLang="ko-KR" sz="1050" dirty="0">
                <a:latin typeface="+mn-ea"/>
              </a:rPr>
              <a:t>. 30</a:t>
            </a:r>
            <a:r>
              <a:rPr kumimoji="1" lang="ko-KR" altLang="en-US" sz="1050" dirty="0">
                <a:latin typeface="+mn-ea"/>
              </a:rPr>
              <a:t>년 이상 학계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정부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기업계에서 통계학과 데이터 과학을 연구했다</a:t>
            </a:r>
            <a:r>
              <a:rPr kumimoji="1" lang="en-US" altLang="ko-KR" sz="1050" dirty="0">
                <a:latin typeface="+mn-ea"/>
              </a:rPr>
              <a:t>.</a:t>
            </a:r>
          </a:p>
          <a:p>
            <a:r>
              <a:rPr kumimoji="1" lang="ko-KR" altLang="en-US" sz="1600" dirty="0">
                <a:latin typeface="+mn-ea"/>
              </a:rPr>
              <a:t>피터 </a:t>
            </a:r>
            <a:r>
              <a:rPr kumimoji="1" lang="ko-KR" altLang="en-US" sz="1600" dirty="0" err="1">
                <a:latin typeface="+mn-ea"/>
              </a:rPr>
              <a:t>게데크</a:t>
            </a:r>
            <a:endParaRPr kumimoji="1" lang="ko-KR" altLang="en-US" sz="1600" dirty="0">
              <a:latin typeface="+mn-ea"/>
            </a:endParaRPr>
          </a:p>
          <a:p>
            <a:pPr lvl="1"/>
            <a:r>
              <a:rPr kumimoji="1" lang="ko-KR" altLang="en-US" sz="1050" dirty="0">
                <a:latin typeface="+mn-ea"/>
              </a:rPr>
              <a:t>데이터 과학자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과학 계산과 데이터 과학 분야에서 </a:t>
            </a:r>
            <a:r>
              <a:rPr kumimoji="1" lang="en-US" altLang="ko-KR" sz="1050" dirty="0">
                <a:latin typeface="+mn-ea"/>
              </a:rPr>
              <a:t>30</a:t>
            </a:r>
            <a:r>
              <a:rPr kumimoji="1" lang="ko-KR" altLang="en-US" sz="1050" dirty="0">
                <a:latin typeface="+mn-ea"/>
              </a:rPr>
              <a:t>년 이상의 경험을 가지고 있다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 err="1">
                <a:latin typeface="+mn-ea"/>
              </a:rPr>
              <a:t>노바티스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Novartis)</a:t>
            </a:r>
            <a:r>
              <a:rPr kumimoji="1" lang="ko-KR" altLang="en-US" sz="1050" dirty="0">
                <a:latin typeface="+mn-ea"/>
              </a:rPr>
              <a:t>에서 계산화학자로 </a:t>
            </a:r>
            <a:r>
              <a:rPr kumimoji="1" lang="en-US" altLang="ko-KR" sz="1050" dirty="0">
                <a:latin typeface="+mn-ea"/>
              </a:rPr>
              <a:t>20</a:t>
            </a:r>
            <a:r>
              <a:rPr kumimoji="1" lang="ko-KR" altLang="en-US" sz="1050" dirty="0">
                <a:latin typeface="+mn-ea"/>
              </a:rPr>
              <a:t>년 동안 근무했고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현재 </a:t>
            </a:r>
            <a:r>
              <a:rPr kumimoji="1" lang="ko-KR" altLang="en-US" sz="1050" dirty="0" err="1">
                <a:latin typeface="+mn-ea"/>
              </a:rPr>
              <a:t>컬래버레이티브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드러그</a:t>
            </a:r>
            <a:r>
              <a:rPr kumimoji="1" lang="ko-KR" altLang="en-US" sz="1050" dirty="0">
                <a:latin typeface="+mn-ea"/>
              </a:rPr>
              <a:t> 디스커버리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Collaborative Drug Discovery)</a:t>
            </a:r>
            <a:r>
              <a:rPr kumimoji="1" lang="ko-KR" altLang="en-US" sz="1050" dirty="0">
                <a:latin typeface="+mn-ea"/>
              </a:rPr>
              <a:t>에서 선임 데이터 과학자로 근무하며 약물 후보 물질의 생물학적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물리화학적 특성을 예측하기 위한 </a:t>
            </a:r>
            <a:r>
              <a:rPr kumimoji="1" lang="ko-KR" altLang="en-US" sz="1050" dirty="0" err="1">
                <a:latin typeface="+mn-ea"/>
              </a:rPr>
              <a:t>머신러닝</a:t>
            </a:r>
            <a:r>
              <a:rPr kumimoji="1" lang="ko-KR" altLang="en-US" sz="1050" dirty="0">
                <a:latin typeface="+mn-ea"/>
              </a:rPr>
              <a:t> 알고리즘을 개발하는 일을 전문적으로 한다</a:t>
            </a:r>
            <a:r>
              <a:rPr kumimoji="1" lang="en-US" altLang="ko-KR" sz="1050" dirty="0">
                <a:latin typeface="+mn-ea"/>
              </a:rPr>
              <a:t>. </a:t>
            </a:r>
          </a:p>
          <a:p>
            <a:r>
              <a:rPr kumimoji="1" lang="ko-KR" altLang="en-US" sz="1600" dirty="0">
                <a:latin typeface="+mn-ea"/>
              </a:rPr>
              <a:t>역자 </a:t>
            </a:r>
            <a:r>
              <a:rPr kumimoji="1" lang="en-US" altLang="ko-KR" sz="1600" dirty="0">
                <a:latin typeface="+mn-ea"/>
              </a:rPr>
              <a:t>:</a:t>
            </a:r>
            <a:r>
              <a:rPr kumimoji="1" lang="ko-KR" altLang="en-US" sz="1600" dirty="0">
                <a:latin typeface="+mn-ea"/>
              </a:rPr>
              <a:t> 이준용</a:t>
            </a:r>
          </a:p>
          <a:p>
            <a:pPr lvl="1"/>
            <a:r>
              <a:rPr kumimoji="1" lang="ko-KR" altLang="en-US" sz="1050" dirty="0">
                <a:latin typeface="+mn-ea"/>
              </a:rPr>
              <a:t>인공지능과 빅데이터 기술에 관심이 많은 연구원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한국과학기술원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KAIST)</a:t>
            </a:r>
            <a:r>
              <a:rPr kumimoji="1" lang="ko-KR" altLang="en-US" sz="1050" dirty="0">
                <a:latin typeface="+mn-ea"/>
              </a:rPr>
              <a:t>에서 전자공학 박사학위를 받고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일본 </a:t>
            </a:r>
            <a:r>
              <a:rPr kumimoji="1" lang="en-US" altLang="ko-Kore-KR" sz="1050" dirty="0">
                <a:latin typeface="+mn-ea"/>
              </a:rPr>
              <a:t>ATR IRC </a:t>
            </a:r>
            <a:r>
              <a:rPr kumimoji="1" lang="ko-KR" altLang="en-US" sz="1050" dirty="0">
                <a:latin typeface="+mn-ea"/>
              </a:rPr>
              <a:t>연구소에서 인간</a:t>
            </a:r>
            <a:r>
              <a:rPr kumimoji="1" lang="en-US" altLang="ko-KR" sz="1050" dirty="0">
                <a:latin typeface="+mn-ea"/>
              </a:rPr>
              <a:t>-</a:t>
            </a:r>
            <a:r>
              <a:rPr kumimoji="1" lang="ko-KR" altLang="en-US" sz="1050" dirty="0">
                <a:latin typeface="+mn-ea"/>
              </a:rPr>
              <a:t>로봇 상호작용 연구에 참여했으며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미국 아이오와 주립 대학교에서 대사회로 관련 데이터베이스를 구축하는 일을 했다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현재 미국 퍼시픽 노스웨스트 국립연구소에서 일한다</a:t>
            </a:r>
            <a:endParaRPr kumimoji="1" lang="en-US" altLang="ko-KR" sz="1050" dirty="0">
              <a:latin typeface="+mn-ea"/>
            </a:endParaRPr>
          </a:p>
          <a:p>
            <a:r>
              <a:rPr kumimoji="1" lang="ko-KR" altLang="en-US" sz="1600" dirty="0">
                <a:latin typeface="+mn-ea"/>
              </a:rPr>
              <a:t>출간 정보	</a:t>
            </a:r>
          </a:p>
          <a:p>
            <a:pPr lvl="1"/>
            <a:r>
              <a:rPr kumimoji="1" lang="en-US" altLang="ko-KR" sz="1050" dirty="0">
                <a:latin typeface="+mn-ea"/>
              </a:rPr>
              <a:t>2021.04.29. </a:t>
            </a:r>
            <a:r>
              <a:rPr kumimoji="1" lang="ko-KR" altLang="en-US" sz="1050" dirty="0">
                <a:latin typeface="+mn-ea"/>
              </a:rPr>
              <a:t>전자책 출간</a:t>
            </a:r>
          </a:p>
          <a:p>
            <a:pPr lvl="1"/>
            <a:r>
              <a:rPr kumimoji="1" lang="en-US" altLang="ko-KR" sz="1050" dirty="0">
                <a:latin typeface="+mn-ea"/>
              </a:rPr>
              <a:t>2021.05.07. </a:t>
            </a:r>
            <a:r>
              <a:rPr kumimoji="1" lang="ko-KR" altLang="en-US" sz="1050" dirty="0" err="1">
                <a:latin typeface="+mn-ea"/>
              </a:rPr>
              <a:t>종이책</a:t>
            </a:r>
            <a:r>
              <a:rPr kumimoji="1" lang="ko-KR" altLang="en-US" sz="1050" dirty="0">
                <a:latin typeface="+mn-ea"/>
              </a:rPr>
              <a:t> 출간</a:t>
            </a:r>
          </a:p>
          <a:p>
            <a:r>
              <a:rPr kumimoji="1" lang="ko-KR" altLang="en-US" sz="1600" dirty="0">
                <a:latin typeface="+mn-ea"/>
              </a:rPr>
              <a:t>페이지 정보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en-US" altLang="ko-Kore-KR" sz="1050" dirty="0">
                <a:latin typeface="+mn-ea"/>
              </a:rPr>
              <a:t>381</a:t>
            </a:r>
            <a:r>
              <a:rPr kumimoji="1" lang="ko-KR" altLang="en-US" sz="1050" dirty="0">
                <a:latin typeface="+mn-ea"/>
              </a:rPr>
              <a:t>쪽</a:t>
            </a:r>
            <a:endParaRPr kumimoji="1" lang="ko-Kore-KR" altLang="en-US" sz="1050" dirty="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269342-9EF6-7CAB-D40D-F26A46F4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754" y="1690688"/>
            <a:ext cx="364753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85492-D161-B961-476F-9FF948B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데이터 과학을 위한 통계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5CFD9-A749-ACF2-27FA-9A4094E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CHAPTER 1 </a:t>
            </a:r>
            <a:r>
              <a:rPr kumimoji="1" lang="ko-KR" altLang="en-US" dirty="0"/>
              <a:t>탐색적 데이터 분석</a:t>
            </a:r>
          </a:p>
          <a:p>
            <a:r>
              <a:rPr kumimoji="1" lang="en-US" altLang="ko-Kore-KR" dirty="0"/>
              <a:t>CHAPTER 2 </a:t>
            </a:r>
            <a:r>
              <a:rPr kumimoji="1" lang="ko-KR" altLang="en-US" dirty="0"/>
              <a:t>데이터와 표본분포</a:t>
            </a:r>
          </a:p>
          <a:p>
            <a:r>
              <a:rPr kumimoji="1" lang="en-US" altLang="ko-Kore-KR" dirty="0"/>
              <a:t>CHAPTER 3 </a:t>
            </a:r>
            <a:r>
              <a:rPr kumimoji="1" lang="ko-KR" altLang="en-US" dirty="0"/>
              <a:t>통계적 실험과 유의성검정</a:t>
            </a:r>
          </a:p>
          <a:p>
            <a:r>
              <a:rPr kumimoji="1" lang="en-US" altLang="ko-Kore-KR" dirty="0"/>
              <a:t>CHAPTER 4 </a:t>
            </a:r>
            <a:r>
              <a:rPr kumimoji="1" lang="ko-KR" altLang="en-US" dirty="0"/>
              <a:t>회귀와 예측</a:t>
            </a:r>
          </a:p>
          <a:p>
            <a:r>
              <a:rPr kumimoji="1" lang="en-US" altLang="ko-Kore-KR" dirty="0"/>
              <a:t>CHAPTER 5 </a:t>
            </a:r>
            <a:r>
              <a:rPr kumimoji="1" lang="ko-KR" altLang="en-US" dirty="0"/>
              <a:t>분류</a:t>
            </a:r>
          </a:p>
          <a:p>
            <a:r>
              <a:rPr kumimoji="1" lang="en-US" altLang="ko-Kore-KR" dirty="0"/>
              <a:t>CHAPTER 6 </a:t>
            </a:r>
            <a:r>
              <a:rPr kumimoji="1" lang="ko-KR" altLang="en-US" dirty="0"/>
              <a:t>통계적 </a:t>
            </a:r>
            <a:r>
              <a:rPr kumimoji="1" lang="ko-KR" altLang="en-US" dirty="0" err="1"/>
              <a:t>머신러닝</a:t>
            </a:r>
            <a:endParaRPr kumimoji="1" lang="ko-KR" altLang="en-US" dirty="0"/>
          </a:p>
          <a:p>
            <a:r>
              <a:rPr kumimoji="1" lang="en-US" altLang="ko-Kore-KR" dirty="0"/>
              <a:t>CHAPTER 7 </a:t>
            </a:r>
            <a:r>
              <a:rPr kumimoji="1" lang="ko-KR" altLang="en-US" dirty="0"/>
              <a:t>비지도 학습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48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985F-CD55-95DB-48AF-3B538E0B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스케줄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9B97F-8CFC-059E-DCCB-759FF801F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5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 </a:t>
            </a:r>
            <a:r>
              <a:rPr lang="ko-KR" altLang="en-US" sz="900" dirty="0"/>
              <a:t>탐색적 데이터 분석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 </a:t>
            </a:r>
            <a:r>
              <a:rPr lang="ko-KR" altLang="en-US" sz="900" dirty="0"/>
              <a:t>벡터</a:t>
            </a:r>
            <a:r>
              <a:rPr lang="en-US" altLang="ko-KR" sz="900" dirty="0"/>
              <a:t>, </a:t>
            </a:r>
            <a:r>
              <a:rPr lang="ko-KR" altLang="en-US" sz="900" dirty="0"/>
              <a:t>행렬</a:t>
            </a:r>
            <a:r>
              <a:rPr lang="en-US" altLang="ko-KR" sz="900" dirty="0"/>
              <a:t>, </a:t>
            </a:r>
            <a:r>
              <a:rPr lang="ko-KR" altLang="en-US" sz="900" dirty="0"/>
              <a:t>배열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2 </a:t>
            </a:r>
            <a:r>
              <a:rPr lang="ko-KR" altLang="en-US" sz="900" dirty="0"/>
              <a:t>데이터 적재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3 </a:t>
            </a:r>
            <a:r>
              <a:rPr lang="ko-KR" altLang="en-US" sz="900" dirty="0"/>
              <a:t>데이터 </a:t>
            </a:r>
            <a:r>
              <a:rPr lang="ko-KR" altLang="en-US" sz="900" dirty="0" err="1"/>
              <a:t>랭글링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12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2 </a:t>
            </a:r>
            <a:r>
              <a:rPr lang="ko-KR" altLang="en-US" sz="900" dirty="0"/>
              <a:t>데이터와 표본분포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4 </a:t>
            </a:r>
            <a:r>
              <a:rPr lang="ko-KR" altLang="en-US" sz="900" dirty="0"/>
              <a:t>수치형 데이터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5 </a:t>
            </a:r>
            <a:r>
              <a:rPr lang="ko-KR" altLang="en-US" sz="900" dirty="0"/>
              <a:t>범주형 데이터 다루기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19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3 </a:t>
            </a:r>
            <a:r>
              <a:rPr lang="ko-KR" altLang="en-US" sz="900" dirty="0"/>
              <a:t>통계적 실험과 유의성검정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6 </a:t>
            </a:r>
            <a:r>
              <a:rPr lang="ko-KR" altLang="en-US" sz="900" dirty="0"/>
              <a:t>텍스트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7 </a:t>
            </a:r>
            <a:r>
              <a:rPr lang="ko-KR" altLang="en-US" sz="900" dirty="0"/>
              <a:t>날짜와 시간 다루기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26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4 </a:t>
            </a:r>
            <a:r>
              <a:rPr lang="ko-KR" altLang="en-US" sz="900" dirty="0"/>
              <a:t>회귀와 예측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8 </a:t>
            </a:r>
            <a:r>
              <a:rPr lang="ko-KR" altLang="en-US" sz="900" dirty="0"/>
              <a:t>이미지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9 </a:t>
            </a:r>
            <a:r>
              <a:rPr lang="ko-KR" altLang="en-US" sz="900" dirty="0"/>
              <a:t>특성 추출을 사용한 차원 축소</a:t>
            </a:r>
            <a:endParaRPr lang="en-US" altLang="ko-KR" sz="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CD2FEC-3F34-063D-1CC9-21E8C9831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2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5 </a:t>
            </a:r>
            <a:r>
              <a:rPr lang="ko-KR" altLang="en-US" sz="900" dirty="0"/>
              <a:t>분류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10 </a:t>
            </a:r>
            <a:r>
              <a:rPr lang="ko-KR" altLang="en-US" sz="900" dirty="0"/>
              <a:t>특성 선택을 사용한 차원 축소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11 </a:t>
            </a:r>
            <a:r>
              <a:rPr lang="ko-KR" altLang="en-US" sz="900" dirty="0"/>
              <a:t>모델 평가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9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6 </a:t>
            </a:r>
            <a:r>
              <a:rPr lang="ko-KR" altLang="en-US" sz="900" dirty="0"/>
              <a:t>통계적 </a:t>
            </a:r>
            <a:r>
              <a:rPr lang="ko-KR" altLang="en-US" sz="900" dirty="0" err="1"/>
              <a:t>머신러닝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12 </a:t>
            </a:r>
            <a:r>
              <a:rPr lang="ko-KR" altLang="en-US" sz="900" dirty="0"/>
              <a:t>모델 선택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13 </a:t>
            </a:r>
            <a:r>
              <a:rPr lang="ko-KR" altLang="en-US" sz="900" dirty="0"/>
              <a:t>선형회귀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16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7 </a:t>
            </a:r>
            <a:r>
              <a:rPr lang="ko-KR" altLang="en-US" sz="900" dirty="0"/>
              <a:t>비지도 학습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14 </a:t>
            </a:r>
            <a:r>
              <a:rPr lang="ko-KR" altLang="en-US" sz="900" dirty="0"/>
              <a:t>트리와 랜덤 포레스트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15 k-</a:t>
            </a:r>
            <a:r>
              <a:rPr lang="ko-KR" altLang="en-US" sz="900" dirty="0"/>
              <a:t>최근접 이웃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23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16 </a:t>
            </a:r>
            <a:r>
              <a:rPr lang="ko-KR" altLang="en-US" sz="900" dirty="0"/>
              <a:t>로지스틱 회귀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17 </a:t>
            </a:r>
            <a:r>
              <a:rPr lang="ko-KR" altLang="en-US" sz="900" dirty="0"/>
              <a:t>서포트 벡터 머신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18 </a:t>
            </a:r>
            <a:r>
              <a:rPr lang="ko-KR" altLang="en-US" sz="900" dirty="0" err="1"/>
              <a:t>나이브</a:t>
            </a:r>
            <a:r>
              <a:rPr lang="ko-KR" altLang="en-US" sz="900" dirty="0"/>
              <a:t> </a:t>
            </a:r>
            <a:r>
              <a:rPr lang="ko-KR" altLang="en-US" sz="900" dirty="0" err="1"/>
              <a:t>베이즈</a:t>
            </a:r>
            <a:endParaRPr lang="ko-KR" altLang="en-US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19 </a:t>
            </a:r>
            <a:r>
              <a:rPr lang="ko-KR" altLang="en-US" sz="900" dirty="0"/>
              <a:t>군집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20 </a:t>
            </a:r>
            <a:r>
              <a:rPr lang="ko-KR" altLang="en-US" sz="900" dirty="0"/>
              <a:t>신경망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21 </a:t>
            </a:r>
            <a:r>
              <a:rPr lang="ko-KR" altLang="en-US" sz="900" dirty="0"/>
              <a:t>훈련된 모델 저장과 복원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062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766</Words>
  <Application>Microsoft Macintosh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오리엔테이션</vt:lpstr>
      <vt:lpstr>책 소개 – 파이썬을 활용한 머신러닝 쿡북</vt:lpstr>
      <vt:lpstr>목차 – 파이썬을 활용한 머신러닝 쿡북</vt:lpstr>
      <vt:lpstr>책 소개 – 데이터 과학을 위한 통계</vt:lpstr>
      <vt:lpstr>목차 - 데이터 과학을 위한 통계</vt:lpstr>
      <vt:lpstr>스케줄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</dc:title>
  <dc:creator>Yxz0294</dc:creator>
  <cp:lastModifiedBy>Yxz0294</cp:lastModifiedBy>
  <cp:revision>11</cp:revision>
  <dcterms:created xsi:type="dcterms:W3CDTF">2023-07-28T20:48:47Z</dcterms:created>
  <dcterms:modified xsi:type="dcterms:W3CDTF">2023-07-28T21:35:54Z</dcterms:modified>
</cp:coreProperties>
</file>