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78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테마 스타일 1 - 강조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D113A9D2-9D6B-4929-AA2D-F23B5EE8CBE7}" styleName="테마 스타일 2 - 강조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873"/>
    <p:restoredTop sz="89438"/>
  </p:normalViewPr>
  <p:slideViewPr>
    <p:cSldViewPr snapToGrid="0">
      <p:cViewPr varScale="1">
        <p:scale>
          <a:sx n="198" d="100"/>
          <a:sy n="198" d="100"/>
        </p:scale>
        <p:origin x="21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57243A-B742-C748-9386-E03A84174C76}" type="datetimeFigureOut">
              <a:rPr kumimoji="1" lang="ko-KR" altLang="en-US" smtClean="0"/>
              <a:t>2025. 4. 19.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8324E23-F200-DB48-A239-8014105D9FA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633232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/>
              <a:t>🔄 왜 상대 위치 인코딩이 더 좋은가</a:t>
            </a:r>
            <a:r>
              <a:rPr lang="en-US" altLang="ko-KR" b="1" dirty="0"/>
              <a:t>?</a:t>
            </a:r>
          </a:p>
          <a:p>
            <a:pPr>
              <a:buNone/>
            </a:pPr>
            <a:r>
              <a:rPr lang="ko-KR" altLang="en-US" dirty="0"/>
              <a:t>예를 들어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문장 </a:t>
            </a:r>
            <a:r>
              <a:rPr lang="en-US" altLang="ko-KR" dirty="0"/>
              <a:t>1: “</a:t>
            </a:r>
            <a:r>
              <a:rPr lang="ko-KR" altLang="en-US" b="1" dirty="0"/>
              <a:t>검은 고양이</a:t>
            </a:r>
            <a:r>
              <a:rPr lang="ko-KR" altLang="en-US" dirty="0"/>
              <a:t>가 밥을 먹는다”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문장 </a:t>
            </a:r>
            <a:r>
              <a:rPr lang="en-US" altLang="ko-KR" dirty="0"/>
              <a:t>2: “</a:t>
            </a:r>
            <a:r>
              <a:rPr lang="ko-KR" altLang="en-US" dirty="0"/>
              <a:t>오늘 아침에 </a:t>
            </a:r>
            <a:r>
              <a:rPr lang="ko-KR" altLang="en-US" b="1" dirty="0"/>
              <a:t>검은 고양이</a:t>
            </a:r>
            <a:r>
              <a:rPr lang="ko-KR" altLang="en-US" dirty="0"/>
              <a:t>가 나왔다”</a:t>
            </a:r>
          </a:p>
          <a:p>
            <a:pPr>
              <a:buNone/>
            </a:pPr>
            <a:r>
              <a:rPr lang="ko-KR" altLang="en-US" dirty="0"/>
              <a:t>👉 </a:t>
            </a:r>
            <a:r>
              <a:rPr lang="en-US" altLang="ko-KR" b="1" dirty="0"/>
              <a:t>"</a:t>
            </a:r>
            <a:r>
              <a:rPr lang="ko-KR" altLang="en-US" b="1" dirty="0"/>
              <a:t>검은</a:t>
            </a:r>
            <a:r>
              <a:rPr lang="en-US" altLang="ko-KR" b="1" dirty="0"/>
              <a:t>"</a:t>
            </a:r>
            <a:r>
              <a:rPr lang="ko-KR" altLang="en-US" b="1" dirty="0"/>
              <a:t>과 </a:t>
            </a:r>
            <a:r>
              <a:rPr lang="en-US" altLang="ko-KR" b="1" dirty="0"/>
              <a:t>"</a:t>
            </a:r>
            <a:r>
              <a:rPr lang="ko-KR" altLang="en-US" b="1" dirty="0"/>
              <a:t>고양이</a:t>
            </a:r>
            <a:r>
              <a:rPr lang="en-US" altLang="ko-KR" b="1" dirty="0"/>
              <a:t>"</a:t>
            </a:r>
            <a:r>
              <a:rPr lang="ko-KR" altLang="en-US" b="1" dirty="0"/>
              <a:t>는 항상 붙어 있어요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몇 번째 단어인지는 중요하지 않죠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dirty="0"/>
              <a:t>그런데 </a:t>
            </a:r>
            <a:r>
              <a:rPr lang="ko-KR" altLang="en-US" b="1" dirty="0"/>
              <a:t>절대 위치</a:t>
            </a:r>
            <a:r>
              <a:rPr lang="ko-KR" altLang="en-US" dirty="0"/>
              <a:t>를 쓰면 문장마다 서로 다른 값이 들어가고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상대 위치</a:t>
            </a:r>
            <a:r>
              <a:rPr lang="ko-KR" altLang="en-US" dirty="0"/>
              <a:t>를 쓰면 </a:t>
            </a:r>
            <a:r>
              <a:rPr lang="ko-KR" altLang="en-US" b="1" dirty="0"/>
              <a:t>“고양이가 검은보다 </a:t>
            </a:r>
            <a:r>
              <a:rPr lang="en-US" altLang="ko-KR" b="1" dirty="0"/>
              <a:t>1</a:t>
            </a:r>
            <a:r>
              <a:rPr lang="ko-KR" altLang="en-US" b="1" dirty="0"/>
              <a:t>칸 뒤에 있어”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학습할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📌 문제 상황</a:t>
            </a:r>
            <a:r>
              <a:rPr lang="en-US" altLang="ko-KR" b="1" dirty="0"/>
              <a:t>: "</a:t>
            </a:r>
            <a:r>
              <a:rPr lang="ko-KR" altLang="en-US" b="1" dirty="0"/>
              <a:t>생성 토큰 길이가 서로 다르다</a:t>
            </a:r>
            <a:r>
              <a:rPr lang="en-US" altLang="ko-KR" b="1" dirty="0"/>
              <a:t>"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LLM</a:t>
            </a:r>
            <a:r>
              <a:rPr lang="ko-KR" altLang="en-US" dirty="0"/>
              <a:t>은 입력 프롬프트를 받고 </a:t>
            </a:r>
            <a:r>
              <a:rPr lang="ko-KR" altLang="en-US" b="1" dirty="0"/>
              <a:t>하나씩 토큰을 생성</a:t>
            </a:r>
            <a:r>
              <a:rPr lang="ko-KR" altLang="en-US" dirty="0"/>
              <a:t>하는 방식입니다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예를 들어 사용자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개의 토큰을</a:t>
            </a:r>
            <a:r>
              <a:rPr lang="en-US" altLang="ko-KR" dirty="0"/>
              <a:t>, </a:t>
            </a:r>
            <a:r>
              <a:rPr lang="ko-KR" altLang="en-US" dirty="0"/>
              <a:t>사용자 </a:t>
            </a:r>
            <a:r>
              <a:rPr lang="en-US" altLang="ko-KR" dirty="0"/>
              <a:t>B</a:t>
            </a:r>
            <a:r>
              <a:rPr lang="ko-KR" altLang="en-US" dirty="0"/>
              <a:t>는 </a:t>
            </a:r>
            <a:r>
              <a:rPr lang="en-US" altLang="ko-KR" dirty="0"/>
              <a:t>20</a:t>
            </a:r>
            <a:r>
              <a:rPr lang="ko-KR" altLang="en-US" dirty="0"/>
              <a:t>개의 토큰을 생성하도록 요청했다고 </a:t>
            </a:r>
            <a:r>
              <a:rPr lang="ko-KR" altLang="en-US" dirty="0" err="1"/>
              <a:t>가정해볼게요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🚦 동적 배치 사용 시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A</a:t>
            </a:r>
            <a:r>
              <a:rPr lang="ko-KR" altLang="en-US" dirty="0"/>
              <a:t>와 </a:t>
            </a:r>
            <a:r>
              <a:rPr lang="en-US" altLang="ko-KR" dirty="0"/>
              <a:t>B</a:t>
            </a:r>
            <a:r>
              <a:rPr lang="ko-KR" altLang="en-US" dirty="0"/>
              <a:t>의 요청을 같은 배치로 묶어서 처리합니다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각 타임스텝</a:t>
            </a:r>
            <a:r>
              <a:rPr lang="en-US" altLang="ko-KR" dirty="0"/>
              <a:t>(T1, T2, ...)</a:t>
            </a:r>
            <a:r>
              <a:rPr lang="ko-KR" altLang="en-US" dirty="0"/>
              <a:t>마다 </a:t>
            </a:r>
            <a:r>
              <a:rPr lang="ko-KR" altLang="en-US" b="1" dirty="0"/>
              <a:t>동시에 하나씩 토큰을 생성</a:t>
            </a:r>
            <a:r>
              <a:rPr lang="ko-KR" altLang="en-US" dirty="0"/>
              <a:t>하죠</a:t>
            </a:r>
            <a:r>
              <a:rPr lang="en-US" altLang="ko-KR" dirty="0"/>
              <a:t>.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그런데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5</a:t>
            </a:r>
            <a:r>
              <a:rPr lang="ko-KR" altLang="en-US" dirty="0"/>
              <a:t>개 생성되면 끝나요</a:t>
            </a:r>
            <a:r>
              <a:rPr lang="en-US" altLang="ko-KR" dirty="0"/>
              <a:t>. A</a:t>
            </a:r>
            <a:r>
              <a:rPr lang="ko-KR" altLang="en-US" dirty="0"/>
              <a:t>는 </a:t>
            </a:r>
            <a:r>
              <a:rPr lang="ko-KR" altLang="en-US" b="1" dirty="0"/>
              <a:t>더 이상 생성할 게 없는데</a:t>
            </a:r>
            <a:r>
              <a:rPr lang="ko-KR" altLang="en-US" dirty="0"/>
              <a:t> 여전히 </a:t>
            </a:r>
            <a:r>
              <a:rPr lang="en-US" altLang="ko-KR" dirty="0"/>
              <a:t>B</a:t>
            </a:r>
            <a:r>
              <a:rPr lang="ko-KR" altLang="en-US" dirty="0"/>
              <a:t>의 생성을 기다리며 배치에 남아 있게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24E23-F200-DB48-A239-8014105D9FAD}" type="slidenum">
              <a:rPr kumimoji="1" lang="ko-KR" altLang="en-US" smtClean="0"/>
              <a:t>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2863819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24E23-F200-DB48-A239-8014105D9FAD}" type="slidenum">
              <a:rPr kumimoji="1" lang="ko-KR" altLang="en-US" smtClean="0"/>
              <a:t>20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47152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/>
              <a:t>📦 일반</a:t>
            </a:r>
            <a:r>
              <a:rPr lang="en-US" altLang="ko-KR" b="1" dirty="0"/>
              <a:t>/</a:t>
            </a:r>
            <a:r>
              <a:rPr lang="ko-KR" altLang="en-US" b="1" dirty="0"/>
              <a:t>동적 배치의 한계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일반 배치</a:t>
            </a:r>
            <a:r>
              <a:rPr lang="en-US" altLang="ko-KR" dirty="0"/>
              <a:t>: </a:t>
            </a:r>
            <a:r>
              <a:rPr lang="ko-KR" altLang="en-US" dirty="0"/>
              <a:t>한 번에 받은 요청</a:t>
            </a:r>
            <a:r>
              <a:rPr lang="en-US" altLang="ko-KR" dirty="0"/>
              <a:t>(N</a:t>
            </a:r>
            <a:r>
              <a:rPr lang="ko-KR" altLang="en-US" dirty="0"/>
              <a:t>개</a:t>
            </a:r>
            <a:r>
              <a:rPr lang="en-US" altLang="ko-KR" dirty="0"/>
              <a:t>)</a:t>
            </a:r>
            <a:r>
              <a:rPr lang="ko-KR" altLang="en-US" dirty="0"/>
              <a:t>이 </a:t>
            </a:r>
            <a:r>
              <a:rPr lang="ko-KR" altLang="en-US" b="1" dirty="0"/>
              <a:t>모두 끝날 때까지</a:t>
            </a:r>
            <a:r>
              <a:rPr lang="ko-KR" altLang="en-US" dirty="0"/>
              <a:t> 기다림 → </a:t>
            </a:r>
            <a:r>
              <a:rPr lang="en-US" altLang="ko-KR" dirty="0"/>
              <a:t>GPU </a:t>
            </a:r>
            <a:r>
              <a:rPr lang="ko-KR" altLang="en-US" dirty="0"/>
              <a:t>자원 낭비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동적 배치</a:t>
            </a:r>
            <a:r>
              <a:rPr lang="en-US" altLang="ko-KR" dirty="0"/>
              <a:t>: </a:t>
            </a:r>
            <a:r>
              <a:rPr lang="ko-KR" altLang="en-US" dirty="0"/>
              <a:t>일정 시간 동안 모은 요청을 </a:t>
            </a:r>
            <a:r>
              <a:rPr lang="ko-KR" altLang="en-US" b="1" dirty="0"/>
              <a:t>함께 시작</a:t>
            </a:r>
            <a:r>
              <a:rPr lang="ko-KR" altLang="en-US" dirty="0"/>
              <a:t> → 여전히 </a:t>
            </a:r>
            <a:r>
              <a:rPr lang="ko-KR" altLang="en-US" b="1" dirty="0"/>
              <a:t>일찍 끝난 요청은 </a:t>
            </a:r>
            <a:r>
              <a:rPr lang="en-US" altLang="ko-KR" b="1" dirty="0"/>
              <a:t>GPU</a:t>
            </a:r>
            <a:r>
              <a:rPr lang="ko-KR" altLang="en-US" b="1" dirty="0" err="1"/>
              <a:t>를</a:t>
            </a:r>
            <a:r>
              <a:rPr lang="ko-KR" altLang="en-US" b="1" dirty="0"/>
              <a:t> 놀림</a:t>
            </a:r>
            <a:endParaRPr lang="ko-KR" alt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ko-KR" altLang="en-US" dirty="0"/>
              <a:t>예</a:t>
            </a:r>
            <a:r>
              <a:rPr lang="en-US" altLang="ko-KR" dirty="0"/>
              <a:t>: A</a:t>
            </a:r>
            <a:r>
              <a:rPr lang="ko-KR" altLang="en-US" dirty="0"/>
              <a:t>는 </a:t>
            </a:r>
            <a:r>
              <a:rPr lang="en-US" altLang="ko-KR" dirty="0"/>
              <a:t>4</a:t>
            </a:r>
            <a:r>
              <a:rPr lang="ko-KR" altLang="en-US" dirty="0"/>
              <a:t>토큰</a:t>
            </a:r>
            <a:r>
              <a:rPr lang="en-US" altLang="ko-KR" dirty="0"/>
              <a:t>, B</a:t>
            </a:r>
            <a:r>
              <a:rPr lang="ko-KR" altLang="en-US" dirty="0"/>
              <a:t>는 </a:t>
            </a:r>
            <a:r>
              <a:rPr lang="en-US" altLang="ko-KR" dirty="0"/>
              <a:t>20</a:t>
            </a:r>
            <a:r>
              <a:rPr lang="ko-KR" altLang="en-US" dirty="0"/>
              <a:t>토큰이면 → </a:t>
            </a:r>
            <a:r>
              <a:rPr lang="en-US" altLang="ko-KR" dirty="0"/>
              <a:t>A</a:t>
            </a:r>
            <a:r>
              <a:rPr lang="ko-KR" altLang="en-US" dirty="0"/>
              <a:t>가 먼저 끝나고 </a:t>
            </a:r>
            <a:r>
              <a:rPr lang="en-US" altLang="ko-KR" dirty="0"/>
              <a:t>GPU</a:t>
            </a:r>
            <a:r>
              <a:rPr lang="ko-KR" altLang="en-US" dirty="0"/>
              <a:t>는 </a:t>
            </a:r>
            <a:r>
              <a:rPr lang="en-US" altLang="ko-KR" dirty="0"/>
              <a:t>B</a:t>
            </a:r>
            <a:r>
              <a:rPr lang="ko-KR" altLang="en-US" dirty="0"/>
              <a:t>만 처리 중 → </a:t>
            </a:r>
            <a:r>
              <a:rPr lang="ko-KR" altLang="en-US" b="1" dirty="0"/>
              <a:t>비효율</a:t>
            </a:r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24E23-F200-DB48-A239-8014105D9FAD}" type="slidenum">
              <a:rPr kumimoji="1" lang="ko-KR" altLang="en-US" smtClean="0"/>
              <a:t>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765235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b="1" dirty="0" err="1"/>
              <a:t>FlashAttention</a:t>
            </a:r>
            <a:r>
              <a:rPr lang="en-US" altLang="ko-KR" b="1" dirty="0"/>
              <a:t> 1</a:t>
            </a:r>
            <a:r>
              <a:rPr lang="ko-KR" altLang="en-US" dirty="0"/>
              <a:t>은 </a:t>
            </a:r>
            <a:r>
              <a:rPr lang="en-US" altLang="ko-KR" dirty="0"/>
              <a:t>Transformer</a:t>
            </a:r>
            <a:r>
              <a:rPr lang="ko-KR" altLang="en-US" dirty="0"/>
              <a:t>의 핵심 연산인 **</a:t>
            </a:r>
            <a:r>
              <a:rPr lang="ko-KR" altLang="en-US" dirty="0" err="1"/>
              <a:t>어텐션</a:t>
            </a:r>
            <a:r>
              <a:rPr lang="en-US" altLang="ko-KR" dirty="0"/>
              <a:t>(Self-Attention)**</a:t>
            </a:r>
            <a:r>
              <a:rPr lang="ko-KR" altLang="en-US" dirty="0"/>
              <a:t>을 </a:t>
            </a:r>
            <a:r>
              <a:rPr lang="ko-KR" altLang="en-US" b="1" dirty="0"/>
              <a:t>속도는 빠르게</a:t>
            </a:r>
            <a:r>
              <a:rPr lang="en-US" altLang="ko-KR" b="1" dirty="0"/>
              <a:t>, </a:t>
            </a:r>
            <a:r>
              <a:rPr lang="ko-KR" altLang="en-US" b="1" dirty="0"/>
              <a:t>메모리는 적게</a:t>
            </a:r>
            <a:r>
              <a:rPr lang="ko-KR" altLang="en-US" dirty="0"/>
              <a:t> 사용하도록 최적화한 기술입니다</a:t>
            </a:r>
            <a:r>
              <a:rPr lang="en-US" altLang="ko-KR" dirty="0"/>
              <a:t>.</a:t>
            </a:r>
          </a:p>
          <a:p>
            <a:endParaRPr kumimoji="1" lang="en-US" altLang="ko-KR" dirty="0"/>
          </a:p>
          <a:p>
            <a:r>
              <a:rPr lang="ko-KR" altLang="en-US" dirty="0"/>
              <a:t>“</a:t>
            </a:r>
            <a:r>
              <a:rPr lang="ko-KR" altLang="en-US" dirty="0" err="1"/>
              <a:t>어텐션</a:t>
            </a:r>
            <a:r>
              <a:rPr lang="ko-KR" altLang="en-US" dirty="0"/>
              <a:t> 행렬을 메모리에 저장하지 않고 계산하자”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24E23-F200-DB48-A239-8014105D9FAD}" type="slidenum">
              <a:rPr kumimoji="1" lang="ko-KR" altLang="en-US" smtClean="0"/>
              <a:t>8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43193729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/>
              <a:t>🔳 </a:t>
            </a:r>
            <a:r>
              <a:rPr lang="en-US" altLang="ko-KR" b="1" dirty="0"/>
              <a:t>Tiling </a:t>
            </a:r>
            <a:r>
              <a:rPr lang="en-US" altLang="ko-KR" b="1" dirty="0" err="1"/>
              <a:t>Softmax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전체 시퀀스를 한 번에 처리하지 않고</a:t>
            </a:r>
            <a:r>
              <a:rPr lang="en-US" altLang="ko-KR" dirty="0"/>
              <a:t>, </a:t>
            </a:r>
            <a:r>
              <a:rPr lang="ko-KR" altLang="en-US" b="1" dirty="0"/>
              <a:t>작은 블록</a:t>
            </a:r>
            <a:r>
              <a:rPr lang="en-US" altLang="ko-KR" b="1" dirty="0"/>
              <a:t>(=tile)</a:t>
            </a:r>
            <a:r>
              <a:rPr lang="en-US" altLang="ko-KR" dirty="0"/>
              <a:t> </a:t>
            </a:r>
            <a:r>
              <a:rPr lang="ko-KR" altLang="en-US" dirty="0"/>
              <a:t>단위로 나누어 </a:t>
            </a:r>
            <a:r>
              <a:rPr lang="en-US" altLang="ko-KR" dirty="0" err="1"/>
              <a:t>Softmax</a:t>
            </a:r>
            <a:r>
              <a:rPr lang="ko-KR" altLang="en-US" dirty="0" err="1"/>
              <a:t>를</a:t>
            </a:r>
            <a:r>
              <a:rPr lang="ko-KR" altLang="en-US" dirty="0"/>
              <a:t> </a:t>
            </a:r>
            <a:r>
              <a:rPr lang="ko-KR" altLang="en-US" b="1" dirty="0"/>
              <a:t>부분적으로 계산</a:t>
            </a:r>
            <a:r>
              <a:rPr lang="ko-KR" altLang="en-US" dirty="0"/>
              <a:t>하고 </a:t>
            </a:r>
            <a:r>
              <a:rPr lang="ko-KR" altLang="en-US" b="1" dirty="0"/>
              <a:t>병합</a:t>
            </a:r>
            <a:r>
              <a:rPr lang="ko-KR" altLang="en-US" dirty="0"/>
              <a:t>하는 방식입니다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벡터가 </a:t>
            </a:r>
            <a:r>
              <a:rPr lang="ko-KR" altLang="en-US" b="1" dirty="0"/>
              <a:t>길어질수록</a:t>
            </a:r>
            <a:r>
              <a:rPr lang="ko-KR" altLang="en-US" dirty="0"/>
              <a:t> </a:t>
            </a:r>
            <a:r>
              <a:rPr lang="en-US" altLang="ko-KR" dirty="0" err="1"/>
              <a:t>exje</a:t>
            </a:r>
            <a:r>
              <a:rPr lang="en-US" altLang="ko-KR" dirty="0"/>
              <a:t>^{</a:t>
            </a:r>
            <a:r>
              <a:rPr lang="en-US" altLang="ko-KR" dirty="0" err="1"/>
              <a:t>x_j</a:t>
            </a:r>
            <a:r>
              <a:rPr lang="en-US" altLang="ko-KR" dirty="0"/>
              <a:t>}</a:t>
            </a:r>
            <a:r>
              <a:rPr lang="en-US" altLang="ko-KR" dirty="0" err="1"/>
              <a:t>exj</a:t>
            </a:r>
            <a:r>
              <a:rPr lang="en-US" altLang="ko-KR" dirty="0"/>
              <a:t>​</a:t>
            </a:r>
            <a:r>
              <a:rPr lang="ko-KR" altLang="en-US" dirty="0"/>
              <a:t>의 분모 계산에 </a:t>
            </a:r>
            <a:r>
              <a:rPr lang="ko-KR" altLang="en-US" b="1" dirty="0"/>
              <a:t>전체 시퀀스가 필요</a:t>
            </a:r>
            <a:r>
              <a:rPr lang="ko-KR" altLang="en-US" dirty="0"/>
              <a:t>함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en-US" altLang="ko-KR" b="1" dirty="0"/>
              <a:t>N x N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행렬</a:t>
            </a:r>
            <a:r>
              <a:rPr lang="ko-KR" altLang="en-US" dirty="0"/>
              <a:t> 전체를 메모리에 담고 있어야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계산 가능</a:t>
            </a:r>
          </a:p>
          <a:p>
            <a:endParaRPr lang="en-US" altLang="ko-KR" dirty="0"/>
          </a:p>
          <a:p>
            <a:pPr>
              <a:buNone/>
            </a:pPr>
            <a:r>
              <a:rPr lang="en-US" altLang="ko-KR" b="1" dirty="0"/>
              <a:t>⚡ </a:t>
            </a:r>
            <a:r>
              <a:rPr lang="en-US" altLang="ko-KR" b="1" dirty="0" err="1"/>
              <a:t>FlashAttention</a:t>
            </a:r>
            <a:r>
              <a:rPr lang="ko-KR" altLang="en-US" b="1" dirty="0"/>
              <a:t>에서의 </a:t>
            </a:r>
            <a:r>
              <a:rPr lang="ko-KR" altLang="en-US" b="1" dirty="0" err="1"/>
              <a:t>드롭아웃</a:t>
            </a:r>
            <a:r>
              <a:rPr lang="ko-KR" altLang="en-US" b="1" dirty="0"/>
              <a:t> 처리 방식</a:t>
            </a:r>
          </a:p>
          <a:p>
            <a:pPr>
              <a:buNone/>
            </a:pPr>
            <a:r>
              <a:rPr lang="en-US" altLang="ko-KR" dirty="0" err="1"/>
              <a:t>FlashAttention</a:t>
            </a:r>
            <a:r>
              <a:rPr lang="ko-KR" altLang="en-US" dirty="0"/>
              <a:t>의 설계 원칙은</a:t>
            </a:r>
            <a:r>
              <a:rPr lang="en-US" altLang="ko-KR" dirty="0"/>
              <a:t>:</a:t>
            </a:r>
          </a:p>
          <a:p>
            <a:pPr>
              <a:buNone/>
            </a:pPr>
            <a:r>
              <a:rPr lang="ko-KR" altLang="en-US" b="1" dirty="0"/>
              <a:t>“큰 </a:t>
            </a:r>
            <a:r>
              <a:rPr lang="ko-KR" altLang="en-US" b="1" dirty="0" err="1"/>
              <a:t>어텐션</a:t>
            </a:r>
            <a:r>
              <a:rPr lang="ko-KR" altLang="en-US" b="1" dirty="0"/>
              <a:t> 행렬은 메모리에 저장하지 않고</a:t>
            </a:r>
            <a:r>
              <a:rPr lang="en-US" altLang="ko-KR" b="1" dirty="0"/>
              <a:t>, </a:t>
            </a:r>
            <a:r>
              <a:rPr lang="ko-KR" altLang="en-US" b="1" dirty="0"/>
              <a:t>계산하면서 바로 처리”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그래서 </a:t>
            </a:r>
            <a:r>
              <a:rPr lang="ko-KR" altLang="en-US" dirty="0" err="1"/>
              <a:t>드롭아웃도</a:t>
            </a:r>
            <a:r>
              <a:rPr lang="ko-KR" altLang="en-US" dirty="0"/>
              <a:t> </a:t>
            </a:r>
            <a:r>
              <a:rPr lang="ko-KR" altLang="en-US" b="1" dirty="0"/>
              <a:t>다음과 같은 방식으로 개선</a:t>
            </a:r>
            <a:r>
              <a:rPr lang="ko-KR" altLang="en-US" dirty="0"/>
              <a:t>됩니다</a:t>
            </a:r>
            <a:r>
              <a:rPr lang="en-US" altLang="ko-KR" dirty="0"/>
              <a:t>:</a:t>
            </a:r>
          </a:p>
          <a:p>
            <a:pPr>
              <a:buNone/>
            </a:pPr>
            <a:r>
              <a:rPr lang="ko-KR" altLang="en-US" b="1" dirty="0"/>
              <a:t>🔄 핵심 아이디어</a:t>
            </a:r>
          </a:p>
          <a:p>
            <a:r>
              <a:rPr lang="ko-KR" altLang="en-US" dirty="0" err="1"/>
              <a:t>드롭아웃은</a:t>
            </a:r>
            <a:r>
              <a:rPr lang="ko-KR" altLang="en-US" dirty="0"/>
              <a:t> </a:t>
            </a:r>
            <a:r>
              <a:rPr lang="en-US" altLang="ko-KR" b="1" dirty="0" err="1"/>
              <a:t>softmax</a:t>
            </a:r>
            <a:r>
              <a:rPr lang="en-US" altLang="ko-KR" b="1" dirty="0"/>
              <a:t> </a:t>
            </a:r>
            <a:r>
              <a:rPr lang="ko-KR" altLang="en-US" b="1" dirty="0"/>
              <a:t>연산 직후</a:t>
            </a:r>
            <a:r>
              <a:rPr lang="en-US" altLang="ko-KR" dirty="0"/>
              <a:t>, </a:t>
            </a:r>
            <a:r>
              <a:rPr lang="ko-KR" altLang="en-US" b="1" dirty="0"/>
              <a:t>블록 단위로 직접 적용</a:t>
            </a:r>
            <a:r>
              <a:rPr lang="ko-KR" altLang="en-US" dirty="0"/>
              <a:t>하고 </a:t>
            </a:r>
            <a:r>
              <a:rPr lang="ko-KR" altLang="en-US" b="1" dirty="0"/>
              <a:t>중간 결과를 저장하지 않음</a:t>
            </a:r>
            <a:endParaRPr lang="en-US" altLang="ko-KR" b="1" dirty="0"/>
          </a:p>
          <a:p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📌 구현 방식 요약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블록 단위로 </a:t>
            </a:r>
            <a:r>
              <a:rPr lang="en-US" altLang="ko-KR" dirty="0"/>
              <a:t>QKTQK^TQKT </a:t>
            </a:r>
            <a:r>
              <a:rPr lang="ko-KR" altLang="en-US" dirty="0"/>
              <a:t>계산</a:t>
            </a:r>
          </a:p>
          <a:p>
            <a:pPr>
              <a:buFont typeface="+mj-lt"/>
              <a:buAutoNum type="arabicPeriod"/>
            </a:pP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계산과 동시에 **</a:t>
            </a:r>
            <a:r>
              <a:rPr lang="ko-KR" altLang="en-US" dirty="0" err="1"/>
              <a:t>드롭아웃</a:t>
            </a:r>
            <a:r>
              <a:rPr lang="ko-KR" altLang="en-US" dirty="0"/>
              <a:t> 확률 </a:t>
            </a:r>
            <a:r>
              <a:rPr lang="en-US" altLang="ko-KR" dirty="0" err="1"/>
              <a:t>ppp</a:t>
            </a:r>
            <a:r>
              <a:rPr lang="en-US" altLang="ko-KR" dirty="0"/>
              <a:t>**</a:t>
            </a:r>
            <a:r>
              <a:rPr lang="ko-KR" altLang="en-US" dirty="0" err="1"/>
              <a:t>에</a:t>
            </a:r>
            <a:r>
              <a:rPr lang="ko-KR" altLang="en-US" dirty="0"/>
              <a:t> 따라 마스크를 생성</a:t>
            </a:r>
          </a:p>
          <a:p>
            <a:pPr>
              <a:buFont typeface="+mj-lt"/>
              <a:buAutoNum type="arabicPeriod"/>
            </a:pPr>
            <a:r>
              <a:rPr lang="ko-KR" altLang="en-US" b="1" dirty="0" err="1"/>
              <a:t>드롭된</a:t>
            </a:r>
            <a:r>
              <a:rPr lang="ko-KR" altLang="en-US" b="1" dirty="0"/>
              <a:t> 값을 제외하고 가중치 계산</a:t>
            </a: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dirty="0"/>
              <a:t>마스크 자체를 </a:t>
            </a:r>
            <a:r>
              <a:rPr lang="ko-KR" altLang="en-US" b="1" dirty="0"/>
              <a:t>저장하지 않고 사용 후 버림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24E23-F200-DB48-A239-8014105D9FAD}" type="slidenum">
              <a:rPr kumimoji="1" lang="ko-KR" altLang="en-US" smtClean="0"/>
              <a:t>9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7592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 err="1"/>
              <a:t>FlashAttention</a:t>
            </a:r>
            <a:r>
              <a:rPr lang="en-US" altLang="ko-KR" b="1" dirty="0"/>
              <a:t> 2</a:t>
            </a:r>
            <a:r>
              <a:rPr lang="ko-KR" altLang="en-US" dirty="0"/>
              <a:t>는 </a:t>
            </a:r>
            <a:r>
              <a:rPr lang="en-US" altLang="ko-KR" b="1" dirty="0" err="1"/>
              <a:t>FlashAttention</a:t>
            </a:r>
            <a:r>
              <a:rPr lang="en-US" altLang="ko-KR" b="1" dirty="0"/>
              <a:t> 1</a:t>
            </a:r>
            <a:r>
              <a:rPr lang="ko-KR" altLang="en-US" b="1" dirty="0"/>
              <a:t>의 성능을 한 단계 더 끌어올린 버전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목표는 간단합니다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“GPU</a:t>
            </a:r>
            <a:r>
              <a:rPr lang="ko-KR" altLang="en-US" dirty="0"/>
              <a:t>의 **이론적 최대 성능에 더 가깝게 다가가자</a:t>
            </a:r>
            <a:r>
              <a:rPr lang="en-US" altLang="ko-KR" dirty="0"/>
              <a:t>!”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🧠 </a:t>
            </a:r>
            <a:r>
              <a:rPr lang="en-US" altLang="ko-KR" b="1" dirty="0" err="1"/>
              <a:t>FlashAttention</a:t>
            </a:r>
            <a:r>
              <a:rPr lang="en-US" altLang="ko-KR" b="1" dirty="0"/>
              <a:t> 2</a:t>
            </a:r>
            <a:r>
              <a:rPr lang="ko-KR" altLang="en-US" b="1" dirty="0"/>
              <a:t>란</a:t>
            </a:r>
            <a:r>
              <a:rPr lang="en-US" altLang="ko-KR" b="1" dirty="0"/>
              <a:t>?</a:t>
            </a:r>
          </a:p>
          <a:p>
            <a:r>
              <a:rPr lang="ko-KR" altLang="en-US" dirty="0"/>
              <a:t>**</a:t>
            </a:r>
            <a:r>
              <a:rPr lang="en-US" altLang="ko-KR" dirty="0" err="1"/>
              <a:t>FlashAttention</a:t>
            </a:r>
            <a:r>
              <a:rPr lang="en-US" altLang="ko-KR" dirty="0"/>
              <a:t> 1</a:t>
            </a:r>
            <a:r>
              <a:rPr lang="ko-KR" altLang="en-US" dirty="0"/>
              <a:t>의 아이디어</a:t>
            </a:r>
            <a:r>
              <a:rPr lang="en-US" altLang="ko-KR" dirty="0"/>
              <a:t>(</a:t>
            </a:r>
            <a:r>
              <a:rPr lang="ko-KR" altLang="en-US" dirty="0"/>
              <a:t>블록 기반 연산</a:t>
            </a:r>
            <a:r>
              <a:rPr lang="en-US" altLang="ko-KR" dirty="0"/>
              <a:t>, tiling </a:t>
            </a:r>
            <a:r>
              <a:rPr lang="en-US" altLang="ko-KR" dirty="0" err="1"/>
              <a:t>softmax</a:t>
            </a:r>
            <a:r>
              <a:rPr lang="en-US" altLang="ko-KR" dirty="0"/>
              <a:t> </a:t>
            </a:r>
            <a:r>
              <a:rPr lang="ko-KR" altLang="en-US" dirty="0"/>
              <a:t>등</a:t>
            </a:r>
            <a:r>
              <a:rPr lang="en-US" altLang="ko-KR" dirty="0"/>
              <a:t>)**</a:t>
            </a:r>
            <a:r>
              <a:rPr lang="ko-KR" altLang="en-US" dirty="0" err="1"/>
              <a:t>를</a:t>
            </a:r>
            <a:r>
              <a:rPr lang="ko-KR" altLang="en-US" dirty="0"/>
              <a:t> 유지하면서</a:t>
            </a:r>
            <a:br>
              <a:rPr lang="ko-KR" altLang="en-US" dirty="0"/>
            </a:br>
            <a:r>
              <a:rPr lang="ko-KR" altLang="en-US" b="1" dirty="0"/>
              <a:t>속도는 약 </a:t>
            </a:r>
            <a:r>
              <a:rPr lang="en-US" altLang="ko-KR" b="1" dirty="0"/>
              <a:t>2</a:t>
            </a:r>
            <a:r>
              <a:rPr lang="ko-KR" altLang="en-US" b="1" dirty="0"/>
              <a:t>배 더 빠르게</a:t>
            </a:r>
            <a:r>
              <a:rPr lang="en-US" altLang="ko-KR" dirty="0"/>
              <a:t>, </a:t>
            </a:r>
            <a:r>
              <a:rPr lang="ko-KR" altLang="en-US" b="1" dirty="0"/>
              <a:t>더 다양한 모델에 적용 가능</a:t>
            </a:r>
            <a:r>
              <a:rPr lang="ko-KR" altLang="en-US" dirty="0"/>
              <a:t>하도록 개선한 버전입니다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24E23-F200-DB48-A239-8014105D9FAD}" type="slidenum">
              <a:rPr kumimoji="1" lang="ko-KR" altLang="en-US" smtClean="0"/>
              <a:t>10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97631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dirty="0"/>
              <a:t>트랜스포머는 </a:t>
            </a:r>
            <a:r>
              <a:rPr lang="ko-KR" altLang="en-US" b="1" dirty="0"/>
              <a:t>위치 순서를 모르는 </a:t>
            </a:r>
            <a:r>
              <a:rPr lang="ko-KR" altLang="en-US" b="1" dirty="0" err="1"/>
              <a:t>모델</a:t>
            </a:r>
            <a:r>
              <a:rPr lang="ko-KR" altLang="en-US" dirty="0" err="1"/>
              <a:t>이에요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→ </a:t>
            </a:r>
            <a:r>
              <a:rPr lang="ko-KR" altLang="en-US" dirty="0"/>
              <a:t>모든 토큰을 </a:t>
            </a:r>
            <a:r>
              <a:rPr lang="ko-KR" altLang="en-US" b="1" dirty="0"/>
              <a:t>동시에 처리</a:t>
            </a:r>
            <a:r>
              <a:rPr lang="en-US" altLang="ko-KR" b="1" dirty="0"/>
              <a:t>(Self-Attention)</a:t>
            </a:r>
            <a:r>
              <a:rPr lang="en-US" altLang="ko-KR" dirty="0"/>
              <a:t> </a:t>
            </a:r>
            <a:r>
              <a:rPr lang="ko-KR" altLang="en-US" dirty="0"/>
              <a:t>하니까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→ "</a:t>
            </a:r>
            <a:r>
              <a:rPr lang="ko-KR" altLang="en-US" dirty="0"/>
              <a:t>첫 번째 단어인지</a:t>
            </a:r>
            <a:r>
              <a:rPr lang="en-US" altLang="ko-KR" dirty="0"/>
              <a:t>, </a:t>
            </a:r>
            <a:r>
              <a:rPr lang="ko-KR" altLang="en-US" dirty="0"/>
              <a:t>세 번째 단어인지</a:t>
            </a:r>
            <a:r>
              <a:rPr lang="en-US" altLang="ko-KR" dirty="0"/>
              <a:t>" </a:t>
            </a:r>
            <a:r>
              <a:rPr lang="ko-KR" altLang="en-US" b="1" dirty="0"/>
              <a:t>순서 정보</a:t>
            </a:r>
            <a:r>
              <a:rPr lang="ko-KR" altLang="en-US" dirty="0"/>
              <a:t>가 필요해요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**</a:t>
            </a:r>
            <a:r>
              <a:rPr lang="en-US" altLang="ko-KR" dirty="0"/>
              <a:t>"</a:t>
            </a:r>
            <a:r>
              <a:rPr lang="ko-KR" altLang="en-US" dirty="0"/>
              <a:t>위치 인코딩</a:t>
            </a:r>
            <a:r>
              <a:rPr lang="en-US" altLang="ko-KR" dirty="0"/>
              <a:t>(Positional Encoding)"**</a:t>
            </a:r>
            <a:r>
              <a:rPr lang="ko-KR" altLang="en-US" dirty="0"/>
              <a:t>을 추가합니다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pPr>
              <a:buNone/>
            </a:pPr>
            <a:r>
              <a:rPr lang="ko-KR" altLang="en-US" b="1" dirty="0"/>
              <a:t>🔄 왜 상대 위치 인코딩이 더 좋은가</a:t>
            </a:r>
            <a:r>
              <a:rPr lang="en-US" altLang="ko-KR" b="1" dirty="0"/>
              <a:t>?</a:t>
            </a:r>
          </a:p>
          <a:p>
            <a:pPr>
              <a:buNone/>
            </a:pPr>
            <a:r>
              <a:rPr lang="ko-KR" altLang="en-US" dirty="0"/>
              <a:t>예를 들어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문장 </a:t>
            </a:r>
            <a:r>
              <a:rPr lang="en-US" altLang="ko-KR" dirty="0"/>
              <a:t>1: “</a:t>
            </a:r>
            <a:r>
              <a:rPr lang="ko-KR" altLang="en-US" b="1" dirty="0"/>
              <a:t>검은 고양이</a:t>
            </a:r>
            <a:r>
              <a:rPr lang="ko-KR" altLang="en-US" dirty="0"/>
              <a:t>가 밥을 먹는다”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문장 </a:t>
            </a:r>
            <a:r>
              <a:rPr lang="en-US" altLang="ko-KR" dirty="0"/>
              <a:t>2: “</a:t>
            </a:r>
            <a:r>
              <a:rPr lang="ko-KR" altLang="en-US" dirty="0"/>
              <a:t>오늘 아침에 </a:t>
            </a:r>
            <a:r>
              <a:rPr lang="ko-KR" altLang="en-US" b="1" dirty="0"/>
              <a:t>검은 고양이</a:t>
            </a:r>
            <a:r>
              <a:rPr lang="ko-KR" altLang="en-US" dirty="0"/>
              <a:t>가 나왔다”</a:t>
            </a:r>
          </a:p>
          <a:p>
            <a:pPr>
              <a:buNone/>
            </a:pPr>
            <a:r>
              <a:rPr lang="ko-KR" altLang="en-US" dirty="0"/>
              <a:t>👉 </a:t>
            </a:r>
            <a:r>
              <a:rPr lang="en-US" altLang="ko-KR" b="1" dirty="0"/>
              <a:t>"</a:t>
            </a:r>
            <a:r>
              <a:rPr lang="ko-KR" altLang="en-US" b="1" dirty="0"/>
              <a:t>검은</a:t>
            </a:r>
            <a:r>
              <a:rPr lang="en-US" altLang="ko-KR" b="1" dirty="0"/>
              <a:t>"</a:t>
            </a:r>
            <a:r>
              <a:rPr lang="ko-KR" altLang="en-US" b="1" dirty="0"/>
              <a:t>과 </a:t>
            </a:r>
            <a:r>
              <a:rPr lang="en-US" altLang="ko-KR" b="1" dirty="0"/>
              <a:t>"</a:t>
            </a:r>
            <a:r>
              <a:rPr lang="ko-KR" altLang="en-US" b="1" dirty="0"/>
              <a:t>고양이</a:t>
            </a:r>
            <a:r>
              <a:rPr lang="en-US" altLang="ko-KR" b="1" dirty="0"/>
              <a:t>"</a:t>
            </a:r>
            <a:r>
              <a:rPr lang="ko-KR" altLang="en-US" b="1" dirty="0"/>
              <a:t>는 항상 붙어 있어요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몇 번째 단어인지는 중요하지 않죠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dirty="0"/>
              <a:t>그런데 </a:t>
            </a:r>
            <a:r>
              <a:rPr lang="ko-KR" altLang="en-US" b="1" dirty="0"/>
              <a:t>절대 위치</a:t>
            </a:r>
            <a:r>
              <a:rPr lang="ko-KR" altLang="en-US" dirty="0"/>
              <a:t>를 쓰면 문장마다 서로 다른 값이 들어가고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상대 위치</a:t>
            </a:r>
            <a:r>
              <a:rPr lang="ko-KR" altLang="en-US" dirty="0"/>
              <a:t>를 쓰면 </a:t>
            </a:r>
            <a:r>
              <a:rPr lang="ko-KR" altLang="en-US" b="1" dirty="0"/>
              <a:t>“고양이가 검은보다 </a:t>
            </a:r>
            <a:r>
              <a:rPr lang="en-US" altLang="ko-KR" b="1" dirty="0"/>
              <a:t>1</a:t>
            </a:r>
            <a:r>
              <a:rPr lang="ko-KR" altLang="en-US" b="1" dirty="0"/>
              <a:t>칸 뒤에 있어”</a:t>
            </a:r>
            <a:r>
              <a:rPr lang="ko-KR" altLang="en-US" dirty="0"/>
              <a:t> </a:t>
            </a:r>
            <a:r>
              <a:rPr lang="ko-KR" altLang="en-US" dirty="0" err="1"/>
              <a:t>를</a:t>
            </a:r>
            <a:r>
              <a:rPr lang="ko-KR" altLang="en-US" dirty="0"/>
              <a:t> 학습할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kumimoji="1" lang="en-US" altLang="ko-KR" dirty="0"/>
          </a:p>
          <a:p>
            <a:pPr>
              <a:buNone/>
            </a:pPr>
            <a:r>
              <a:rPr lang="ko-KR" altLang="en-US" b="1" dirty="0"/>
              <a:t>🌪️ 대표적인 상대 위치 인코딩 방식</a:t>
            </a:r>
          </a:p>
          <a:p>
            <a:r>
              <a:rPr lang="en-US" altLang="ko-KR" b="1" dirty="0" err="1"/>
              <a:t>RoPE</a:t>
            </a:r>
            <a:r>
              <a:rPr lang="en-US" altLang="ko-KR" dirty="0"/>
              <a:t> (Rotary Positional Encoding)</a:t>
            </a:r>
            <a:r>
              <a:rPr lang="ko-KR" altLang="en-US" dirty="0"/>
              <a:t>각 </a:t>
            </a:r>
            <a:r>
              <a:rPr lang="ko-KR" altLang="en-US" dirty="0" err="1"/>
              <a:t>임베딩을</a:t>
            </a:r>
            <a:r>
              <a:rPr lang="ko-KR" altLang="en-US" dirty="0"/>
              <a:t> 각도로 회전시켜 상대 위치 반영</a:t>
            </a:r>
            <a:endParaRPr lang="en-US" altLang="ko-KR" dirty="0"/>
          </a:p>
          <a:p>
            <a:r>
              <a:rPr lang="en-US" altLang="ko-KR" b="1" dirty="0" err="1"/>
              <a:t>ALiBi</a:t>
            </a:r>
            <a:r>
              <a:rPr lang="en-US" altLang="ko-KR" dirty="0"/>
              <a:t> (Attention with Linear Biases)</a:t>
            </a:r>
            <a:r>
              <a:rPr lang="ko-KR" altLang="en-US" dirty="0" err="1"/>
              <a:t>어텐션</a:t>
            </a:r>
            <a:r>
              <a:rPr lang="ko-KR" altLang="en-US" dirty="0"/>
              <a:t> 가중치에 선형 바이어스 추가 </a:t>
            </a:r>
            <a:r>
              <a:rPr lang="en-US" altLang="ko-KR" dirty="0"/>
              <a:t>(</a:t>
            </a:r>
            <a:r>
              <a:rPr lang="ko-KR" altLang="en-US" dirty="0"/>
              <a:t>멀어질수록 감점</a:t>
            </a:r>
            <a:r>
              <a:rPr lang="en-US" altLang="ko-KR" dirty="0"/>
              <a:t>)</a:t>
            </a:r>
          </a:p>
          <a:p>
            <a:r>
              <a:rPr lang="en-US" altLang="ko-KR" b="1" dirty="0"/>
              <a:t>T5 </a:t>
            </a:r>
            <a:r>
              <a:rPr lang="ko-KR" altLang="en-US" b="1" dirty="0" err="1"/>
              <a:t>방식</a:t>
            </a:r>
            <a:r>
              <a:rPr lang="ko-KR" altLang="en-US" dirty="0" err="1"/>
              <a:t>어텐션</a:t>
            </a:r>
            <a:r>
              <a:rPr lang="ko-KR" altLang="en-US" dirty="0"/>
              <a:t> 행렬에 상대 거리 </a:t>
            </a:r>
            <a:r>
              <a:rPr lang="ko-KR" altLang="en-US" dirty="0" err="1"/>
              <a:t>임베딩을</a:t>
            </a:r>
            <a:r>
              <a:rPr lang="ko-KR" altLang="en-US" dirty="0"/>
              <a:t> 더함</a:t>
            </a:r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24E23-F200-DB48-A239-8014105D9FAD}" type="slidenum">
              <a:rPr kumimoji="1" lang="ko-KR" altLang="en-US" smtClean="0"/>
              <a:t>12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5069237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/>
              <a:t>🧠 커널</a:t>
            </a:r>
            <a:r>
              <a:rPr lang="en-US" altLang="ko-KR" b="1" dirty="0"/>
              <a:t>(Kernel)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GPU</a:t>
            </a:r>
            <a:r>
              <a:rPr lang="ko-KR" altLang="en-US" dirty="0"/>
              <a:t>에서 실행되는 </a:t>
            </a:r>
            <a:r>
              <a:rPr lang="ko-KR" altLang="en-US" b="1" dirty="0"/>
              <a:t>하나의 작은 연산 단위</a:t>
            </a:r>
            <a:endParaRPr lang="en-US" altLang="ko-KR" b="1" dirty="0"/>
          </a:p>
          <a:p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🔩 커널 퓨전이란</a:t>
            </a:r>
            <a:r>
              <a:rPr lang="en-US" altLang="ko-KR" b="1" dirty="0"/>
              <a:t>?</a:t>
            </a:r>
          </a:p>
          <a:p>
            <a:pPr>
              <a:buNone/>
            </a:pPr>
            <a:r>
              <a:rPr lang="ko-KR" altLang="en-US" dirty="0"/>
              <a:t>여러 개의 커널 연산을 </a:t>
            </a:r>
            <a:r>
              <a:rPr lang="ko-KR" altLang="en-US" b="1" dirty="0"/>
              <a:t>하나의 커널</a:t>
            </a:r>
            <a:r>
              <a:rPr lang="ko-KR" altLang="en-US" dirty="0"/>
              <a:t>로 합쳐서</a:t>
            </a:r>
            <a:br>
              <a:rPr lang="ko-KR" altLang="en-US" dirty="0"/>
            </a:br>
            <a:r>
              <a:rPr lang="ko-KR" altLang="en-US" b="1" dirty="0"/>
              <a:t>메모리 </a:t>
            </a:r>
            <a:r>
              <a:rPr lang="en-US" altLang="ko-KR" b="1" dirty="0"/>
              <a:t>I/O</a:t>
            </a:r>
            <a:r>
              <a:rPr lang="ko-KR" altLang="en-US" b="1" dirty="0"/>
              <a:t>와 실행 오버헤드</a:t>
            </a:r>
            <a:r>
              <a:rPr lang="ko-KR" altLang="en-US" dirty="0"/>
              <a:t>를 줄이는 기술입니다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b="1" dirty="0"/>
              <a:t>🎯 목적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b="1" dirty="0"/>
              <a:t>메모리 이동 줄이기 </a:t>
            </a:r>
            <a:r>
              <a:rPr lang="en-US" altLang="ko-KR" b="1" dirty="0"/>
              <a:t>(I/O </a:t>
            </a:r>
            <a:r>
              <a:rPr lang="ko-KR" altLang="en-US" b="1" dirty="0"/>
              <a:t>병목 제거</a:t>
            </a:r>
            <a:r>
              <a:rPr lang="en-US" altLang="ko-KR" b="1" dirty="0"/>
              <a:t>)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b="1" dirty="0"/>
              <a:t>GPU </a:t>
            </a:r>
            <a:r>
              <a:rPr lang="ko-KR" altLang="en-US" b="1" dirty="0"/>
              <a:t>실행 컨텍스트 전환 최소화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연산을 </a:t>
            </a:r>
            <a:r>
              <a:rPr lang="ko-KR" altLang="en-US" b="1" dirty="0"/>
              <a:t>연속적으로 </a:t>
            </a:r>
            <a:r>
              <a:rPr lang="en-US" altLang="ko-KR" b="1" dirty="0"/>
              <a:t>GPU</a:t>
            </a:r>
            <a:r>
              <a:rPr lang="ko-KR" altLang="en-US" b="1" dirty="0"/>
              <a:t>에서 바로 처리</a:t>
            </a:r>
            <a:endParaRPr lang="ko-KR" altLang="en-US" dirty="0"/>
          </a:p>
          <a:p>
            <a:endParaRPr lang="ko-KR" altLang="en-US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24E23-F200-DB48-A239-8014105D9FAD}" type="slidenum">
              <a:rPr kumimoji="1" lang="ko-KR" altLang="en-US" smtClean="0"/>
              <a:t>14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0516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/>
              <a:t>🔑 배경</a:t>
            </a:r>
            <a:r>
              <a:rPr lang="en-US" altLang="ko-KR" b="1" dirty="0"/>
              <a:t>: KV </a:t>
            </a:r>
            <a:r>
              <a:rPr lang="ko-KR" altLang="en-US" b="1" dirty="0"/>
              <a:t>캐시가 </a:t>
            </a:r>
            <a:r>
              <a:rPr lang="ko-KR" altLang="en-US" b="1" dirty="0" err="1"/>
              <a:t>뭐길래</a:t>
            </a:r>
            <a:r>
              <a:rPr lang="en-US" altLang="ko-KR" b="1" dirty="0"/>
              <a:t>?</a:t>
            </a:r>
          </a:p>
          <a:p>
            <a:pPr>
              <a:buNone/>
            </a:pPr>
            <a:r>
              <a:rPr lang="en-US" altLang="ko-KR" dirty="0"/>
              <a:t>LLM</a:t>
            </a:r>
            <a:r>
              <a:rPr lang="ko-KR" altLang="en-US" dirty="0"/>
              <a:t>이 토큰을 생성할 때</a:t>
            </a:r>
            <a:r>
              <a:rPr lang="en-US" altLang="ko-KR" dirty="0"/>
              <a:t>, </a:t>
            </a:r>
            <a:r>
              <a:rPr lang="ko-KR" altLang="en-US" dirty="0"/>
              <a:t>이전 토큰들의 **</a:t>
            </a:r>
            <a:r>
              <a:rPr lang="en-US" altLang="ko-KR" dirty="0"/>
              <a:t>Key/Value </a:t>
            </a:r>
            <a:r>
              <a:rPr lang="ko-KR" altLang="en-US" dirty="0"/>
              <a:t>벡터</a:t>
            </a:r>
            <a:r>
              <a:rPr lang="en-US" altLang="ko-KR" dirty="0"/>
              <a:t>(K, V)**</a:t>
            </a:r>
            <a:r>
              <a:rPr lang="ko-KR" altLang="en-US" dirty="0" err="1"/>
              <a:t>를</a:t>
            </a:r>
            <a:r>
              <a:rPr lang="ko-KR" altLang="en-US" dirty="0"/>
              <a:t> 계속 사용해요</a:t>
            </a:r>
            <a:r>
              <a:rPr lang="en-US" altLang="ko-KR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이를 </a:t>
            </a:r>
            <a:r>
              <a:rPr lang="en-US" altLang="ko-KR" b="1" dirty="0"/>
              <a:t>KV </a:t>
            </a:r>
            <a:r>
              <a:rPr lang="ko-KR" altLang="en-US" b="1" dirty="0"/>
              <a:t>캐시</a:t>
            </a:r>
            <a:r>
              <a:rPr lang="ko-KR" altLang="en-US" dirty="0"/>
              <a:t>에 저장해두고 재사용함으로써 </a:t>
            </a:r>
            <a:r>
              <a:rPr lang="ko-KR" altLang="en-US" b="1" dirty="0"/>
              <a:t>반복 계산을 줄이죠</a:t>
            </a:r>
            <a:r>
              <a:rPr lang="en-US" altLang="ko-KR" b="1" dirty="0"/>
              <a:t>.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문제는</a:t>
            </a:r>
            <a:r>
              <a:rPr lang="en-US" altLang="ko-KR" dirty="0"/>
              <a:t>: </a:t>
            </a:r>
            <a:r>
              <a:rPr lang="ko-KR" altLang="en-US" b="1" dirty="0"/>
              <a:t>매 요청마다 시퀀스 최대 길이만큼 메모리를 예약</a:t>
            </a:r>
            <a:r>
              <a:rPr lang="ko-KR" altLang="en-US" dirty="0"/>
              <a:t>한다는 점 😨</a:t>
            </a:r>
          </a:p>
          <a:p>
            <a:pPr>
              <a:buNone/>
            </a:pPr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사용자 </a:t>
            </a:r>
            <a:r>
              <a:rPr lang="en-US" altLang="ko-KR" dirty="0"/>
              <a:t>A</a:t>
            </a:r>
            <a:r>
              <a:rPr lang="ko-KR" altLang="en-US" dirty="0"/>
              <a:t>는 </a:t>
            </a:r>
            <a:r>
              <a:rPr lang="en-US" altLang="ko-KR" dirty="0"/>
              <a:t>512</a:t>
            </a:r>
            <a:r>
              <a:rPr lang="ko-KR" altLang="en-US" dirty="0"/>
              <a:t>토큰 요청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시스템은 </a:t>
            </a:r>
            <a:r>
              <a:rPr lang="ko-KR" altLang="en-US" b="1" dirty="0"/>
              <a:t>최대 </a:t>
            </a:r>
            <a:r>
              <a:rPr lang="en-US" altLang="ko-KR" b="1" dirty="0"/>
              <a:t>2048</a:t>
            </a:r>
            <a:r>
              <a:rPr lang="ko-KR" altLang="en-US" b="1" dirty="0"/>
              <a:t>토큰</a:t>
            </a:r>
            <a:r>
              <a:rPr lang="ko-KR" altLang="en-US" dirty="0"/>
              <a:t>까지 생성 가능하니까 → </a:t>
            </a:r>
            <a:r>
              <a:rPr lang="en-US" altLang="ko-KR" b="1" dirty="0"/>
              <a:t>2048</a:t>
            </a:r>
            <a:r>
              <a:rPr lang="ko-KR" altLang="en-US" b="1" dirty="0"/>
              <a:t>개 슬롯 메모리 예약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altLang="ko-KR" dirty="0"/>
              <a:t>A</a:t>
            </a:r>
            <a:r>
              <a:rPr lang="ko-KR" altLang="en-US" dirty="0"/>
              <a:t>가 실제로 </a:t>
            </a:r>
            <a:r>
              <a:rPr lang="en-US" altLang="ko-KR" dirty="0"/>
              <a:t>100</a:t>
            </a:r>
            <a:r>
              <a:rPr lang="ko-KR" altLang="en-US" dirty="0"/>
              <a:t>토큰만 썼다</a:t>
            </a:r>
            <a:r>
              <a:rPr lang="en-US" altLang="ko-KR" dirty="0"/>
              <a:t>? → </a:t>
            </a:r>
            <a:r>
              <a:rPr lang="ko-KR" altLang="en-US" dirty="0"/>
              <a:t>나머지 </a:t>
            </a:r>
            <a:r>
              <a:rPr lang="en-US" altLang="ko-KR" dirty="0"/>
              <a:t>1948</a:t>
            </a:r>
            <a:r>
              <a:rPr lang="ko-KR" altLang="en-US" dirty="0"/>
              <a:t>개 메모리는 그냥 낭비됨 ❌</a:t>
            </a:r>
            <a:endParaRPr lang="en-US" altLang="ko-KR" dirty="0"/>
          </a:p>
          <a:p>
            <a:pPr>
              <a:buFont typeface="Arial" panose="020B0604020202020204" pitchFamily="34" charset="0"/>
              <a:buChar char="•"/>
            </a:pPr>
            <a:endParaRPr lang="ko-KR" altLang="en-US" dirty="0"/>
          </a:p>
          <a:p>
            <a:pPr>
              <a:buNone/>
            </a:pPr>
            <a:r>
              <a:rPr lang="ko-KR" altLang="en-US" b="1" dirty="0"/>
              <a:t>🚀 </a:t>
            </a:r>
            <a:r>
              <a:rPr lang="ko-KR" altLang="en-US" b="1" dirty="0" err="1"/>
              <a:t>페이지어텐션</a:t>
            </a:r>
            <a:r>
              <a:rPr lang="en-US" altLang="ko-KR" b="1" dirty="0"/>
              <a:t>(</a:t>
            </a:r>
            <a:r>
              <a:rPr lang="en-US" altLang="ko-KR" b="1" dirty="0" err="1"/>
              <a:t>PagedAttention</a:t>
            </a:r>
            <a:r>
              <a:rPr lang="en-US" altLang="ko-KR" b="1" dirty="0"/>
              <a:t>)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pPr>
              <a:buNone/>
            </a:pPr>
            <a:r>
              <a:rPr lang="en-US" altLang="ko-KR" b="1" dirty="0"/>
              <a:t>KV </a:t>
            </a:r>
            <a:r>
              <a:rPr lang="ko-KR" altLang="en-US" b="1" dirty="0"/>
              <a:t>캐시를 </a:t>
            </a:r>
            <a:r>
              <a:rPr lang="en-US" altLang="ko-KR" b="1" dirty="0"/>
              <a:t>'</a:t>
            </a:r>
            <a:r>
              <a:rPr lang="ko-KR" altLang="en-US" b="1" dirty="0"/>
              <a:t>페이지</a:t>
            </a:r>
            <a:r>
              <a:rPr lang="en-US" altLang="ko-KR" b="1" dirty="0"/>
              <a:t>(</a:t>
            </a:r>
            <a:r>
              <a:rPr lang="ko-KR" altLang="en-US" b="1" dirty="0"/>
              <a:t>블록</a:t>
            </a:r>
            <a:r>
              <a:rPr lang="en-US" altLang="ko-KR" b="1" dirty="0"/>
              <a:t>)' </a:t>
            </a:r>
            <a:r>
              <a:rPr lang="ko-KR" altLang="en-US" b="1" dirty="0"/>
              <a:t>단위로 나눠서 동적으로 할당</a:t>
            </a:r>
            <a:r>
              <a:rPr lang="en-US" altLang="ko-KR" b="1" dirty="0"/>
              <a:t>/</a:t>
            </a:r>
            <a:r>
              <a:rPr lang="ko-KR" altLang="en-US" b="1" dirty="0"/>
              <a:t>관리하는 방식</a:t>
            </a:r>
            <a:br>
              <a:rPr lang="ko-KR" altLang="en-US" dirty="0"/>
            </a:br>
            <a:r>
              <a:rPr lang="ko-KR" altLang="en-US" dirty="0"/>
              <a:t>→ 마치 컴퓨터의 가상 메모리처럼 작동해요</a:t>
            </a:r>
            <a:r>
              <a:rPr lang="en-US" altLang="ko-KR" dirty="0"/>
              <a:t>.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🔩 핵심 아이디어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KV </a:t>
            </a:r>
            <a:r>
              <a:rPr lang="ko-KR" altLang="en-US" dirty="0"/>
              <a:t>캐시를 고정 크기 블록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16, 32, 64 </a:t>
            </a:r>
            <a:r>
              <a:rPr lang="ko-KR" altLang="en-US" dirty="0"/>
              <a:t>토큰</a:t>
            </a:r>
            <a:r>
              <a:rPr lang="en-US" altLang="ko-KR" dirty="0"/>
              <a:t>)</a:t>
            </a:r>
            <a:r>
              <a:rPr lang="ko-KR" altLang="en-US" dirty="0" err="1"/>
              <a:t>으로</a:t>
            </a:r>
            <a:r>
              <a:rPr lang="ko-KR" altLang="en-US" dirty="0"/>
              <a:t> 나눔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실제 생성이 진행될 때마다 블록을 </a:t>
            </a:r>
            <a:r>
              <a:rPr lang="ko-KR" altLang="en-US" b="1" dirty="0"/>
              <a:t>필요한 만큼만 동적 할당</a:t>
            </a:r>
            <a:endParaRPr lang="ko-KR" altLang="en-US" dirty="0"/>
          </a:p>
          <a:p>
            <a:pPr>
              <a:buFont typeface="+mj-lt"/>
              <a:buAutoNum type="arabicPeriod"/>
            </a:pPr>
            <a:r>
              <a:rPr lang="ko-KR" altLang="en-US" b="1" dirty="0"/>
              <a:t>논리적 순서와 실제 물리 주소를 분리</a:t>
            </a:r>
            <a:r>
              <a:rPr lang="ko-KR" altLang="en-US" dirty="0"/>
              <a:t> → 블록 테이블로 매핑 관리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24E23-F200-DB48-A239-8014105D9FAD}" type="slidenum">
              <a:rPr kumimoji="1" lang="ko-KR" altLang="en-US" smtClean="0"/>
              <a:t>15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499988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ko-KR" altLang="en-US" b="1" dirty="0"/>
              <a:t>🤔 왜 필요한가</a:t>
            </a:r>
            <a:r>
              <a:rPr lang="en-US" altLang="ko-KR" b="1" dirty="0"/>
              <a:t>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대형 언어 모델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GPT-4, </a:t>
            </a:r>
            <a:r>
              <a:rPr lang="en-US" altLang="ko-KR" dirty="0" err="1"/>
              <a:t>LLaMA</a:t>
            </a:r>
            <a:r>
              <a:rPr lang="en-US" altLang="ko-KR" dirty="0"/>
              <a:t>)</a:t>
            </a:r>
            <a:r>
              <a:rPr lang="ko-KR" altLang="en-US" dirty="0"/>
              <a:t>은 성능은 좋지만 </a:t>
            </a:r>
            <a:r>
              <a:rPr lang="ko-KR" altLang="en-US" b="1" dirty="0"/>
              <a:t>토큰 하나 생성하는 데 시간이 오래 걸림</a:t>
            </a:r>
            <a:endParaRPr lang="ko-KR" alt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특히 </a:t>
            </a:r>
            <a:r>
              <a:rPr lang="en-US" altLang="ko-KR" dirty="0"/>
              <a:t>70B </a:t>
            </a:r>
            <a:r>
              <a:rPr lang="ko-KR" altLang="en-US" dirty="0"/>
              <a:t>이상의 모델은 </a:t>
            </a:r>
            <a:r>
              <a:rPr lang="ko-KR" altLang="en-US" b="1" dirty="0"/>
              <a:t>토큰 하나당 수십 </a:t>
            </a:r>
            <a:r>
              <a:rPr lang="en-US" altLang="ko-KR" b="1" dirty="0" err="1"/>
              <a:t>ms</a:t>
            </a:r>
            <a:r>
              <a:rPr lang="en-US" altLang="ko-KR" dirty="0"/>
              <a:t> </a:t>
            </a:r>
            <a:r>
              <a:rPr lang="ko-KR" altLang="en-US" dirty="0"/>
              <a:t>걸려서 느림</a:t>
            </a:r>
          </a:p>
          <a:p>
            <a:pPr>
              <a:buNone/>
            </a:pPr>
            <a:endParaRPr lang="en-US" altLang="ko-KR" b="1" dirty="0"/>
          </a:p>
          <a:p>
            <a:pPr>
              <a:buNone/>
            </a:pPr>
            <a:r>
              <a:rPr lang="ko-KR" altLang="en-US" b="1" dirty="0"/>
              <a:t>💡 아이디어</a:t>
            </a:r>
            <a:r>
              <a:rPr lang="en-US" altLang="ko-KR" b="1" dirty="0"/>
              <a:t>: “</a:t>
            </a:r>
            <a:r>
              <a:rPr lang="ko-KR" altLang="en-US" b="1" dirty="0"/>
              <a:t>작은 모델로 먼저 어림짐작해보고</a:t>
            </a:r>
            <a:r>
              <a:rPr lang="en-US" altLang="ko-KR" b="1" dirty="0"/>
              <a:t>, </a:t>
            </a:r>
            <a:r>
              <a:rPr lang="ko-KR" altLang="en-US" b="1" dirty="0"/>
              <a:t>큰 모델이 검사만 하자</a:t>
            </a:r>
            <a:r>
              <a:rPr lang="en-US" altLang="ko-KR" b="1" dirty="0"/>
              <a:t>!”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작은 모델이 빠르니까 먼저 몇 개 토큰을 예측해서 제안하고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큰 모델은 그 토큰들이 </a:t>
            </a:r>
            <a:r>
              <a:rPr lang="ko-KR" altLang="en-US" dirty="0" err="1"/>
              <a:t>괜찮은지만</a:t>
            </a:r>
            <a:r>
              <a:rPr lang="ko-KR" altLang="en-US" dirty="0"/>
              <a:t> 확인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ko-KR" altLang="en-US" dirty="0"/>
              <a:t>맞으면 </a:t>
            </a:r>
            <a:r>
              <a:rPr lang="ko-KR" altLang="en-US" b="1" dirty="0"/>
              <a:t>승인</a:t>
            </a:r>
            <a:r>
              <a:rPr lang="en-US" altLang="ko-KR" dirty="0"/>
              <a:t>, </a:t>
            </a:r>
            <a:r>
              <a:rPr lang="ko-KR" altLang="en-US" dirty="0"/>
              <a:t>틀리면 </a:t>
            </a:r>
            <a:r>
              <a:rPr lang="ko-KR" altLang="en-US" b="1" dirty="0"/>
              <a:t>다시 생성</a:t>
            </a:r>
            <a:endParaRPr lang="ko-KR" altLang="en-US" dirty="0"/>
          </a:p>
          <a:p>
            <a:pPr>
              <a:buNone/>
            </a:pPr>
            <a:r>
              <a:rPr lang="ko-KR" altLang="en-US" dirty="0"/>
              <a:t>이게 </a:t>
            </a:r>
            <a:r>
              <a:rPr lang="en-US" altLang="ko-KR" b="1" dirty="0"/>
              <a:t>Speculative = </a:t>
            </a:r>
            <a:r>
              <a:rPr lang="ko-KR" altLang="en-US" b="1" dirty="0"/>
              <a:t>어림짐작</a:t>
            </a:r>
            <a:br>
              <a:rPr lang="ko-KR" altLang="en-US" dirty="0"/>
            </a:br>
            <a:r>
              <a:rPr lang="en-US" altLang="ko-KR" b="1" dirty="0"/>
              <a:t>Decoding = </a:t>
            </a:r>
            <a:r>
              <a:rPr lang="ko-KR" altLang="en-US" b="1" dirty="0"/>
              <a:t>토큰 생성</a:t>
            </a:r>
            <a:r>
              <a:rPr lang="ko-KR" altLang="en-US" dirty="0"/>
              <a:t>입니다</a:t>
            </a:r>
            <a:r>
              <a:rPr lang="en-US" altLang="ko-KR" dirty="0"/>
              <a:t>!</a:t>
            </a:r>
          </a:p>
          <a:p>
            <a:pPr>
              <a:buNone/>
            </a:pPr>
            <a:endParaRPr lang="en-US" altLang="ko-KR" dirty="0"/>
          </a:p>
          <a:p>
            <a:pPr>
              <a:buNone/>
            </a:pPr>
            <a:r>
              <a:rPr lang="ko-KR" altLang="en-US" b="1" dirty="0"/>
              <a:t>🔄 작동 순서 </a:t>
            </a:r>
            <a:r>
              <a:rPr lang="en-US" altLang="ko-KR" b="1" dirty="0"/>
              <a:t>(</a:t>
            </a:r>
            <a:r>
              <a:rPr lang="ko-KR" altLang="en-US" b="1" dirty="0"/>
              <a:t>예</a:t>
            </a:r>
            <a:r>
              <a:rPr lang="en-US" altLang="ko-KR" b="1" dirty="0"/>
              <a:t>: Draft </a:t>
            </a:r>
            <a:r>
              <a:rPr lang="ko-KR" altLang="en-US" b="1" dirty="0"/>
              <a:t>모델은 </a:t>
            </a:r>
            <a:r>
              <a:rPr lang="en-US" altLang="ko-KR" b="1" dirty="0"/>
              <a:t>7B, Target </a:t>
            </a:r>
            <a:r>
              <a:rPr lang="ko-KR" altLang="en-US" b="1" dirty="0"/>
              <a:t>모델은 </a:t>
            </a:r>
            <a:r>
              <a:rPr lang="en-US" altLang="ko-KR" b="1" dirty="0"/>
              <a:t>70B)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**</a:t>
            </a:r>
            <a:r>
              <a:rPr lang="ko-KR" altLang="en-US" dirty="0"/>
              <a:t>작은 모델</a:t>
            </a:r>
            <a:r>
              <a:rPr lang="en-US" altLang="ko-KR" dirty="0"/>
              <a:t>(Draft)**</a:t>
            </a:r>
            <a:r>
              <a:rPr lang="ko-KR" altLang="en-US" dirty="0"/>
              <a:t>이 입력 프롬프트로 토큰 </a:t>
            </a:r>
            <a:r>
              <a:rPr lang="en-US" altLang="ko-KR" dirty="0"/>
              <a:t>4</a:t>
            </a:r>
            <a:r>
              <a:rPr lang="ko-KR" altLang="en-US" dirty="0"/>
              <a:t>개 생성 </a:t>
            </a:r>
            <a:r>
              <a:rPr lang="en-US" altLang="ko-KR" dirty="0"/>
              <a:t>(K=4)</a:t>
            </a:r>
          </a:p>
          <a:p>
            <a:pPr>
              <a:buFont typeface="+mj-lt"/>
              <a:buAutoNum type="arabicPeriod"/>
            </a:pPr>
            <a:r>
              <a:rPr lang="en-US" altLang="ko-KR" dirty="0"/>
              <a:t>**</a:t>
            </a:r>
            <a:r>
              <a:rPr lang="ko-KR" altLang="en-US" dirty="0"/>
              <a:t>큰 모델</a:t>
            </a:r>
            <a:r>
              <a:rPr lang="en-US" altLang="ko-KR" dirty="0"/>
              <a:t>(Target)**</a:t>
            </a:r>
            <a:r>
              <a:rPr lang="ko-KR" altLang="en-US" dirty="0"/>
              <a:t>은 이 </a:t>
            </a:r>
            <a:r>
              <a:rPr lang="en-US" altLang="ko-KR" dirty="0"/>
              <a:t>4</a:t>
            </a:r>
            <a:r>
              <a:rPr lang="ko-KR" altLang="en-US" dirty="0"/>
              <a:t>개를 받아서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altLang="ko-KR" dirty="0"/>
              <a:t>“</a:t>
            </a:r>
            <a:r>
              <a:rPr lang="ko-KR" altLang="en-US" dirty="0"/>
              <a:t>내가 생성했어도 이거였을까</a:t>
            </a:r>
            <a:r>
              <a:rPr lang="en-US" altLang="ko-KR" dirty="0"/>
              <a:t>?” </a:t>
            </a:r>
            <a:r>
              <a:rPr lang="ko-KR" altLang="en-US" dirty="0"/>
              <a:t>판단</a:t>
            </a:r>
          </a:p>
          <a:p>
            <a:pPr>
              <a:buFont typeface="+mj-lt"/>
              <a:buAutoNum type="arabicPeriod"/>
            </a:pPr>
            <a:r>
              <a:rPr lang="ko-KR" altLang="en-US" dirty="0"/>
              <a:t>각 토큰마다</a:t>
            </a:r>
            <a:r>
              <a:rPr lang="en-US" altLang="ko-KR" dirty="0"/>
              <a:t>:</a:t>
            </a:r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같으면 → </a:t>
            </a:r>
            <a:r>
              <a:rPr lang="ko-KR" altLang="en-US" b="1" dirty="0"/>
              <a:t>채택</a:t>
            </a:r>
            <a:r>
              <a:rPr lang="en-US" altLang="ko-KR" b="1" dirty="0"/>
              <a:t>(accept)</a:t>
            </a:r>
            <a:endParaRPr lang="en-US" altLang="ko-KR" dirty="0"/>
          </a:p>
          <a:p>
            <a:pPr marL="742950" lvl="1" indent="-285750">
              <a:buFont typeface="+mj-lt"/>
              <a:buAutoNum type="arabicPeriod"/>
            </a:pPr>
            <a:r>
              <a:rPr lang="ko-KR" altLang="en-US" dirty="0"/>
              <a:t>다르면 → </a:t>
            </a:r>
            <a:r>
              <a:rPr lang="ko-KR" altLang="en-US" b="1" dirty="0"/>
              <a:t>해당 위치부터 다시 생성</a:t>
            </a:r>
            <a:r>
              <a:rPr lang="en-US" altLang="ko-KR" b="1" dirty="0"/>
              <a:t>(reject &amp; regenerate)</a:t>
            </a:r>
            <a:endParaRPr lang="en-US" altLang="ko-KR" dirty="0"/>
          </a:p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8324E23-F200-DB48-A239-8014105D9FAD}" type="slidenum">
              <a:rPr kumimoji="1" lang="ko-KR" altLang="en-US" smtClean="0"/>
              <a:t>16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898191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60936-657D-5E08-5FAB-0BACC7A068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70EA7235-482A-C20E-0F79-126DFBEF5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59FCB0E-0690-2A20-A756-5E5C8F5AB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98A-B234-674F-B3F0-3C09DE1A8CC1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61F958-8E31-6F8E-EE7A-A2FD952BF3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ABEB48E-9C95-C32B-56B7-9F9ED9B9B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94E-CC27-FE44-8F9D-A84BBFB816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043112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ADCE29D-2949-12D1-A1BA-452E81985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277EB61-37B5-CBB8-6D3B-F10B186AF6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E82462-0074-F56E-9E2A-6C654D6F2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98A-B234-674F-B3F0-3C09DE1A8CC1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02161A-22A8-6807-FA42-5E431C63B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FDF31E7-1194-E5C3-0210-BAC47406A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94E-CC27-FE44-8F9D-A84BBFB816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33397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FEB6E7C-78DC-F92E-AAFD-5099381AE7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489B14E-34C7-2C29-5891-6494CD5028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D9C8BE3-F8D6-DB33-30EC-87AB96852C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98A-B234-674F-B3F0-3C09DE1A8CC1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7D64959-D64B-0412-FE6D-806C3F134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5E649E4-A1FA-275E-F9CC-0C85307EC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94E-CC27-FE44-8F9D-A84BBFB816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9443339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B81C1FF-3901-B4A2-D04F-2C1668D3D7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2C50951-E9CD-64D2-570B-ED36154A3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4056C2-8971-2544-3026-D88D6B489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98A-B234-674F-B3F0-3C09DE1A8CC1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1A9C215-4972-0958-2110-28B3D7C1F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1112D02-2E09-F351-040F-1274BC7186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94E-CC27-FE44-8F9D-A84BBFB816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600133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E406C-6116-8A50-18E2-C30BED44D6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07021D-ECD6-F72C-B569-DCAB43480D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B7EAA3F-DFDF-B88F-C426-6013A0528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98A-B234-674F-B3F0-3C09DE1A8CC1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86EB48-185D-0AA9-BEDF-F734754D6A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DB17840-6A04-8161-3FD0-F5980922F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94E-CC27-FE44-8F9D-A84BBFB816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23775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CF8AAC-5F48-6FE1-B5A7-5DB392A4D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580253E-0069-ACF0-BAC3-19ABABDBFE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685ABC1-28B0-F762-90FA-B83C71620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DD95B0C-D0B1-3AD6-D836-336713EFB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98A-B234-674F-B3F0-3C09DE1A8CC1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DD2C4DB-748F-51F6-BA67-21BA1F86B5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3525ECB-2B9C-47F1-8F8C-4550909C33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94E-CC27-FE44-8F9D-A84BBFB816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7131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B2CDB5E-AC20-B12C-3F92-44CC46089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C924B10-3501-0526-40A1-CAC3638DDB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9F06751-0253-A95F-45C8-1DE8133CC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E6818DC-DCA7-4DAD-32FE-8C70843E3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12CA943-29A0-5F91-F76A-326AD01A3E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DA9C399-2A21-3CF5-3048-D7839D4AE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98A-B234-674F-B3F0-3C09DE1A8CC1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FD967F0-591E-C6DB-EFE4-98A7CC128E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0AAAE9D-35EE-EBAD-76E5-13B142516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94E-CC27-FE44-8F9D-A84BBFB816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75148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435F6F-BB33-E939-FA49-6A9DED7EC2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02D5024D-E3C1-83EE-329D-429DF80897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98A-B234-674F-B3F0-3C09DE1A8CC1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5318B8E2-F9E0-A4C3-A3D6-A1B81F7C7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4C2CAB-29C9-37BD-CDC8-66F33A2B2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94E-CC27-FE44-8F9D-A84BBFB816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229678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0CF79DA-EA48-559F-1593-5BE95D690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98A-B234-674F-B3F0-3C09DE1A8CC1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11A05B-867F-CCEE-C4DD-77BECA2B08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34693B0-B1A8-12D1-31ED-407BBF27D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94E-CC27-FE44-8F9D-A84BBFB816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80100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F8E5E4-4E32-23B3-6F7C-D63BC9D92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F502BA-E93D-058C-D9F8-B8304A7A6D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1FB0D1-A05F-49A4-33D6-0B62ED6F5E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E19DD0-3FD9-C82C-6B1E-6EEB685D5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98A-B234-674F-B3F0-3C09DE1A8CC1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8D9840B-91F5-18CB-DC9C-25746F8098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005CB88-F022-0E5B-A461-52439F0F4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94E-CC27-FE44-8F9D-A84BBFB816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0960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EEB46E-AC84-3D91-9098-7F451AA0AA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788017C-275F-BE5E-24BE-F6BF0F1654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43D9191-3ADA-321B-D98F-55FB901A7F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B89E67E-EC0D-F6A4-12C9-9EE22807F8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95C98A-B234-674F-B3F0-3C09DE1A8CC1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8277EA-8130-59D5-196A-DBA91A8F7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5A6BF3F-8E67-A56D-E95F-486ED5F56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5EE694E-CC27-FE44-8F9D-A84BBFB816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4015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4EEEF59-56BB-5BF9-43F3-C25211B321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87E241B-CBC9-2BBE-C196-66DB7580B7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8DB09ED-63A6-5424-D6FD-2244CD8C8CA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95C98A-B234-674F-B3F0-3C09DE1A8CC1}" type="datetimeFigureOut">
              <a:rPr kumimoji="1" lang="ko-KR" altLang="en-US" smtClean="0"/>
              <a:t>2025. 4. 17.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E227AB4-64E6-C427-0888-A885C20BCA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78A7104-2E96-1420-9C62-816D8C53B2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5EE694E-CC27-FE44-8F9D-A84BBFB816FD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29306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0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9EA20B-8FF6-DA31-2102-4946A69ACC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kumimoji="1" lang="en-US" altLang="ko-KR" sz="5400" dirty="0"/>
              <a:t>Ch08 </a:t>
            </a:r>
            <a:r>
              <a:rPr kumimoji="1" lang="en-US" altLang="ko-KR" sz="5400" dirty="0" err="1"/>
              <a:t>sLLM</a:t>
            </a:r>
            <a:r>
              <a:rPr kumimoji="1" lang="en-US" altLang="ko-KR" sz="5400" dirty="0"/>
              <a:t> </a:t>
            </a:r>
            <a:r>
              <a:rPr kumimoji="1" lang="ko-KR" altLang="en-US" sz="5400" dirty="0" err="1"/>
              <a:t>서빙하기</a:t>
            </a:r>
            <a:br>
              <a:rPr kumimoji="1" lang="en-US" altLang="ko-KR" sz="5400" dirty="0"/>
            </a:br>
            <a:r>
              <a:rPr kumimoji="1" lang="en-US" altLang="ko-KR" sz="4000" dirty="0"/>
              <a:t>~</a:t>
            </a:r>
            <a:r>
              <a:rPr kumimoji="1" lang="ko-KR" altLang="en-US" sz="4000" dirty="0"/>
              <a:t> </a:t>
            </a:r>
            <a:r>
              <a:rPr lang="ko-KR" altLang="en-US" sz="4000" dirty="0"/>
              <a:t>효율적인 추론을 위한 전략과 실습 </a:t>
            </a:r>
            <a:r>
              <a:rPr lang="en-US" altLang="ko-KR" sz="4000" dirty="0"/>
              <a:t>~</a:t>
            </a:r>
            <a:endParaRPr kumimoji="1" lang="ko-KR" altLang="en-US" sz="5400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32BC3DA-13F4-3036-A604-1CC00ABE9FF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anchor="ctr"/>
          <a:lstStyle/>
          <a:p>
            <a:r>
              <a:rPr kumimoji="1" lang="en-US" altLang="ko-KR" dirty="0">
                <a:latin typeface="+mj-lt"/>
              </a:rPr>
              <a:t>2025-04-19</a:t>
            </a:r>
          </a:p>
          <a:p>
            <a:r>
              <a:rPr kumimoji="1" lang="ko-KR" altLang="en-US" dirty="0">
                <a:latin typeface="+mj-lt"/>
              </a:rPr>
              <a:t>송태영</a:t>
            </a:r>
          </a:p>
        </p:txBody>
      </p:sp>
    </p:spTree>
    <p:extLst>
      <p:ext uri="{BB962C8B-B14F-4D97-AF65-F5344CB8AC3E}">
        <p14:creationId xmlns:p14="http://schemas.microsoft.com/office/powerpoint/2010/main" val="2731877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라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9DB42FC-54AB-5827-55B3-6A523D6671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5228" y="3980237"/>
            <a:ext cx="5581894" cy="1965590"/>
          </a:xfrm>
          <a:prstGeom prst="rect">
            <a:avLst/>
          </a:prstGeom>
        </p:spPr>
      </p:pic>
      <p:pic>
        <p:nvPicPr>
          <p:cNvPr id="5" name="그림 4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5BDED356-97BE-50AA-0AD8-F81CEFF5DB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5131" y="2756264"/>
            <a:ext cx="5178131" cy="317650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7299362-995B-D430-C344-51332CBAF9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8.2.2 </a:t>
            </a:r>
            <a:r>
              <a:rPr lang="ko-KR" altLang="en-US" dirty="0" err="1"/>
              <a:t>플래시어텐션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CDA87B-7554-3FF9-3767-483ECB8A9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b="1" dirty="0"/>
              <a:t>📌 주요 개선 사항</a:t>
            </a:r>
            <a:r>
              <a:rPr lang="en-US" altLang="ko-KR" sz="2000" b="1" dirty="0"/>
              <a:t>: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800" dirty="0" err="1"/>
              <a:t>비행렬</a:t>
            </a:r>
            <a:r>
              <a:rPr lang="ko-KR" altLang="en-US" sz="1800" dirty="0"/>
              <a:t> 연산 최소화 → 행렬 연산에 최적화된 </a:t>
            </a:r>
            <a:r>
              <a:rPr lang="en-US" altLang="ko-KR" sz="1800" dirty="0"/>
              <a:t>GPU </a:t>
            </a:r>
            <a:r>
              <a:rPr lang="ko-KR" altLang="en-US" sz="1800" dirty="0"/>
              <a:t>특성 활용</a:t>
            </a:r>
          </a:p>
          <a:p>
            <a:pPr marL="971550" lvl="1" indent="-514350">
              <a:buFont typeface="+mj-lt"/>
              <a:buAutoNum type="arabicPeriod"/>
            </a:pPr>
            <a:r>
              <a:rPr lang="ko-KR" altLang="en-US" sz="1800" dirty="0"/>
              <a:t>시퀀스 방향 병렬화 추가 → 더 많은 </a:t>
            </a:r>
            <a:r>
              <a:rPr lang="en-US" altLang="ko-KR" sz="1800" dirty="0"/>
              <a:t>SM </a:t>
            </a:r>
            <a:r>
              <a:rPr lang="ko-KR" altLang="en-US" sz="1800" dirty="0"/>
              <a:t>사용 가능</a:t>
            </a:r>
          </a:p>
          <a:p>
            <a:pPr>
              <a:buNone/>
            </a:pPr>
            <a:r>
              <a:rPr lang="ko-KR" altLang="en-US" sz="2000" b="1" dirty="0"/>
              <a:t>📈 결과</a:t>
            </a:r>
            <a:r>
              <a:rPr lang="en-US" altLang="ko-KR" sz="2000" b="1" dirty="0"/>
              <a:t>:</a:t>
            </a:r>
          </a:p>
          <a:p>
            <a:pPr lvl="1"/>
            <a:r>
              <a:rPr lang="ko-KR" altLang="en-US" sz="1800" dirty="0"/>
              <a:t>기존 대비 약 </a:t>
            </a:r>
            <a:r>
              <a:rPr lang="en-US" altLang="ko-KR" sz="1800" dirty="0"/>
              <a:t>2</a:t>
            </a:r>
            <a:r>
              <a:rPr lang="ko-KR" altLang="en-US" sz="1800" dirty="0"/>
              <a:t>배 속도 향상</a:t>
            </a:r>
          </a:p>
          <a:p>
            <a:pPr lvl="1"/>
            <a:r>
              <a:rPr lang="en-US" altLang="ko-KR" sz="1800" dirty="0"/>
              <a:t>GPU </a:t>
            </a:r>
            <a:r>
              <a:rPr lang="ko-KR" altLang="en-US" sz="1800" dirty="0"/>
              <a:t>활용률 최대 </a:t>
            </a:r>
            <a:r>
              <a:rPr lang="en-US" altLang="ko-KR" sz="1800" dirty="0"/>
              <a:t>70% </a:t>
            </a:r>
            <a:r>
              <a:rPr lang="ko-KR" altLang="en-US" sz="1800" dirty="0"/>
              <a:t>이상까지 도달</a:t>
            </a:r>
          </a:p>
        </p:txBody>
      </p:sp>
    </p:spTree>
    <p:extLst>
      <p:ext uri="{BB962C8B-B14F-4D97-AF65-F5344CB8AC3E}">
        <p14:creationId xmlns:p14="http://schemas.microsoft.com/office/powerpoint/2010/main" val="16768559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CABEBE-2EAA-AA89-4C0D-AA295FF747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8.2.2 </a:t>
            </a:r>
            <a:r>
              <a:rPr lang="ko-KR" altLang="en-US" dirty="0" err="1"/>
              <a:t>플래시어텐션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E60714D-90FD-707B-5911-5F862BE2DD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b="1" dirty="0"/>
              <a:t>🤔 문제가 생기는 경우</a:t>
            </a:r>
          </a:p>
          <a:p>
            <a:pPr lvl="1"/>
            <a:r>
              <a:rPr lang="ko-KR" altLang="en-US" sz="1800" dirty="0"/>
              <a:t>예</a:t>
            </a:r>
            <a:r>
              <a:rPr lang="en-US" altLang="ko-KR" sz="1800" dirty="0"/>
              <a:t>: </a:t>
            </a:r>
            <a:r>
              <a:rPr lang="ko-KR" altLang="en-US" sz="1800" dirty="0"/>
              <a:t>배치 크기 </a:t>
            </a:r>
            <a:r>
              <a:rPr lang="en-US" altLang="ko-KR" sz="1800" dirty="0"/>
              <a:t>2, </a:t>
            </a:r>
            <a:r>
              <a:rPr lang="ko-KR" altLang="en-US" sz="1800" dirty="0"/>
              <a:t>헤드 수 </a:t>
            </a:r>
            <a:r>
              <a:rPr lang="en-US" altLang="ko-KR" sz="1800" dirty="0"/>
              <a:t>8 → </a:t>
            </a:r>
            <a:r>
              <a:rPr lang="ko-KR" altLang="en-US" sz="1800" dirty="0"/>
              <a:t>일꾼 </a:t>
            </a:r>
            <a:r>
              <a:rPr lang="en-US" altLang="ko-KR" sz="1800" dirty="0"/>
              <a:t>16</a:t>
            </a:r>
            <a:r>
              <a:rPr lang="ko-KR" altLang="en-US" sz="1800" dirty="0"/>
              <a:t>개 </a:t>
            </a:r>
            <a:r>
              <a:rPr lang="en-US" altLang="ko-KR" sz="1800" dirty="0"/>
              <a:t>(</a:t>
            </a:r>
            <a:r>
              <a:rPr lang="ko-KR" altLang="en-US" sz="1800" dirty="0"/>
              <a:t>일꾼 </a:t>
            </a:r>
            <a:r>
              <a:rPr lang="en-US" altLang="ko-KR" sz="1800" dirty="0"/>
              <a:t>=</a:t>
            </a:r>
            <a:r>
              <a:rPr lang="ko-KR" altLang="en-US" sz="1800" dirty="0"/>
              <a:t> </a:t>
            </a:r>
            <a:r>
              <a:rPr lang="en-US" altLang="ko-KR" sz="1800" dirty="0"/>
              <a:t>GPU SM(Streaming Multiprocessor))</a:t>
            </a:r>
            <a:endParaRPr lang="ko-KR" altLang="en-US" sz="1800" dirty="0"/>
          </a:p>
          <a:p>
            <a:pPr lvl="1"/>
            <a:r>
              <a:rPr lang="ko-KR" altLang="en-US" sz="1800" dirty="0"/>
              <a:t>근데 </a:t>
            </a:r>
            <a:r>
              <a:rPr lang="en-US" altLang="ko-KR" sz="1800" dirty="0"/>
              <a:t>A100 GPU</a:t>
            </a:r>
            <a:r>
              <a:rPr lang="ko-KR" altLang="en-US" sz="1800" dirty="0"/>
              <a:t>는 일꾼 </a:t>
            </a:r>
            <a:r>
              <a:rPr lang="en-US" altLang="ko-KR" sz="1800" dirty="0"/>
              <a:t>100</a:t>
            </a:r>
            <a:r>
              <a:rPr lang="ko-KR" altLang="en-US" sz="1800" dirty="0"/>
              <a:t>개 이상이 있어요</a:t>
            </a:r>
            <a:r>
              <a:rPr lang="en-US" altLang="ko-KR" sz="1800" dirty="0"/>
              <a:t>!</a:t>
            </a:r>
          </a:p>
          <a:p>
            <a:pPr lvl="1"/>
            <a:r>
              <a:rPr lang="ko-KR" altLang="en-US" sz="1800" dirty="0"/>
              <a:t>그럼 </a:t>
            </a:r>
            <a:r>
              <a:rPr lang="en-US" altLang="ko-KR" sz="1800" dirty="0"/>
              <a:t>84</a:t>
            </a:r>
            <a:r>
              <a:rPr lang="ko-KR" altLang="en-US" sz="1800" dirty="0"/>
              <a:t>개는 놀고 있는 거죠</a:t>
            </a:r>
            <a:r>
              <a:rPr lang="en-US" altLang="ko-KR" sz="1800" dirty="0"/>
              <a:t>... </a:t>
            </a:r>
            <a:r>
              <a:rPr lang="ko-KR" altLang="en-US" sz="1800" dirty="0"/>
              <a:t>😴</a:t>
            </a:r>
          </a:p>
          <a:p>
            <a:pPr>
              <a:buNone/>
            </a:pPr>
            <a:r>
              <a:rPr lang="ko-KR" altLang="en-US" sz="2000" b="1" dirty="0"/>
              <a:t>💡 해결책</a:t>
            </a:r>
            <a:r>
              <a:rPr lang="en-US" altLang="ko-KR" sz="2000" b="1" dirty="0"/>
              <a:t>: </a:t>
            </a:r>
            <a:r>
              <a:rPr lang="ko-KR" altLang="en-US" sz="2000" b="1" dirty="0"/>
              <a:t>시퀀스 길이로도 쪼개자</a:t>
            </a:r>
            <a:r>
              <a:rPr lang="en-US" altLang="ko-KR" sz="2000" b="1" dirty="0"/>
              <a:t>!</a:t>
            </a:r>
          </a:p>
          <a:p>
            <a:pPr lvl="1"/>
            <a:r>
              <a:rPr lang="en-US" altLang="ko-KR" sz="1800" dirty="0" err="1"/>
              <a:t>FlashAttention</a:t>
            </a:r>
            <a:r>
              <a:rPr lang="en-US" altLang="ko-KR" sz="1800" dirty="0"/>
              <a:t> 2</a:t>
            </a:r>
            <a:r>
              <a:rPr lang="ko-KR" altLang="en-US" sz="1800" dirty="0"/>
              <a:t>는 </a:t>
            </a:r>
            <a:r>
              <a:rPr lang="ko-KR" altLang="en-US" sz="1800" b="1" dirty="0"/>
              <a:t>각 시퀀스를 더 작게 나눠서 일꾼 수를 늘립니다</a:t>
            </a:r>
            <a:r>
              <a:rPr lang="en-US" altLang="ko-KR" sz="1800" b="1" dirty="0"/>
              <a:t>.</a:t>
            </a:r>
          </a:p>
          <a:p>
            <a:pPr>
              <a:buNone/>
            </a:pPr>
            <a:r>
              <a:rPr lang="ko-KR" altLang="en-US" sz="2000" b="1" dirty="0"/>
              <a:t>🔩 비유로 설명하자면</a:t>
            </a:r>
          </a:p>
          <a:p>
            <a:pPr lvl="1"/>
            <a:r>
              <a:rPr lang="en-US" altLang="ko-KR" sz="1800" dirty="0" err="1"/>
              <a:t>FlashAttention</a:t>
            </a:r>
            <a:r>
              <a:rPr lang="en-US" altLang="ko-KR" sz="1800" dirty="0"/>
              <a:t> 1:</a:t>
            </a:r>
            <a:r>
              <a:rPr lang="ko-KR" altLang="en-US" sz="1800" dirty="0"/>
              <a:t> </a:t>
            </a:r>
            <a:r>
              <a:rPr lang="en-US" altLang="ko-KR" sz="1800" dirty="0"/>
              <a:t>“</a:t>
            </a:r>
            <a:r>
              <a:rPr lang="ko-KR" altLang="en-US" sz="1800" dirty="0"/>
              <a:t>작업을 문장 단위로 주고</a:t>
            </a:r>
            <a:r>
              <a:rPr lang="en-US" altLang="ko-KR" sz="1800" dirty="0"/>
              <a:t>, </a:t>
            </a:r>
            <a:r>
              <a:rPr lang="ko-KR" altLang="en-US" sz="1800" dirty="0"/>
              <a:t>문장 하나는 한 명이 처리”</a:t>
            </a:r>
          </a:p>
          <a:p>
            <a:pPr lvl="1"/>
            <a:r>
              <a:rPr lang="en-US" altLang="ko-KR" sz="1800" dirty="0" err="1"/>
              <a:t>FlashAttention</a:t>
            </a:r>
            <a:r>
              <a:rPr lang="en-US" altLang="ko-KR" sz="1800" dirty="0"/>
              <a:t> 2:</a:t>
            </a:r>
            <a:r>
              <a:rPr lang="ko-KR" altLang="en-US" sz="1800" dirty="0"/>
              <a:t> </a:t>
            </a:r>
            <a:r>
              <a:rPr lang="en-US" altLang="ko-KR" sz="1800" dirty="0"/>
              <a:t>“</a:t>
            </a:r>
            <a:r>
              <a:rPr lang="ko-KR" altLang="en-US" sz="1800" dirty="0"/>
              <a:t>작업을 문장 안에서도 쪼개서 여러 명이 나눠서 처리”</a:t>
            </a:r>
          </a:p>
          <a:p>
            <a:endParaRPr lang="ko-KR" altLang="en-US" sz="1400" b="1" dirty="0"/>
          </a:p>
          <a:p>
            <a:endParaRPr kumimoji="1"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D6E7C06-B10B-0AB5-8866-50D8ECD532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2481485"/>
              </p:ext>
            </p:extLst>
          </p:nvPr>
        </p:nvGraphicFramePr>
        <p:xfrm>
          <a:off x="3150326" y="5079683"/>
          <a:ext cx="5208716" cy="9144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78268">
                  <a:extLst>
                    <a:ext uri="{9D8B030D-6E8A-4147-A177-3AD203B41FA5}">
                      <a16:colId xmlns:a16="http://schemas.microsoft.com/office/drawing/2014/main" val="1130280166"/>
                    </a:ext>
                  </a:extLst>
                </a:gridCol>
                <a:gridCol w="1563180">
                  <a:extLst>
                    <a:ext uri="{9D8B030D-6E8A-4147-A177-3AD203B41FA5}">
                      <a16:colId xmlns:a16="http://schemas.microsoft.com/office/drawing/2014/main" val="1171018673"/>
                    </a:ext>
                  </a:extLst>
                </a:gridCol>
                <a:gridCol w="2267268">
                  <a:extLst>
                    <a:ext uri="{9D8B030D-6E8A-4147-A177-3AD203B41FA5}">
                      <a16:colId xmlns:a16="http://schemas.microsoft.com/office/drawing/2014/main" val="1762695400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항목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FlashAttention</a:t>
                      </a:r>
                      <a:r>
                        <a:rPr lang="en-US" sz="1400" dirty="0"/>
                        <a:t> 1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FlashAttention</a:t>
                      </a:r>
                      <a:r>
                        <a:rPr lang="en-US" sz="1400" dirty="0"/>
                        <a:t> 2</a:t>
                      </a:r>
                    </a:p>
                  </a:txBody>
                  <a:tcPr anchor="ctr">
                    <a:solidFill>
                      <a:schemeClr val="tx2">
                        <a:lumMod val="25000"/>
                        <a:lumOff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66210558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배치 </a:t>
                      </a:r>
                      <a:r>
                        <a:rPr lang="en-US" altLang="ko-KR" sz="1400" dirty="0"/>
                        <a:t>2, </a:t>
                      </a:r>
                      <a:r>
                        <a:rPr lang="ko-KR" altLang="en-US" sz="1400" dirty="0"/>
                        <a:t>헤드 </a:t>
                      </a:r>
                      <a:r>
                        <a:rPr lang="en-US" altLang="ko-KR" sz="1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2 × 8 = 16 </a:t>
                      </a:r>
                      <a:r>
                        <a:rPr lang="ko-KR" altLang="en-US" sz="1400" dirty="0"/>
                        <a:t>블록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2 × 8 × </a:t>
                      </a:r>
                      <a:r>
                        <a:rPr lang="en-US" altLang="ko-KR" sz="1400" b="1" dirty="0"/>
                        <a:t>4</a:t>
                      </a:r>
                      <a:r>
                        <a:rPr lang="ko-KR" altLang="en-US" sz="1400" b="1" dirty="0"/>
                        <a:t>분할</a:t>
                      </a:r>
                      <a:r>
                        <a:rPr lang="ko-KR" altLang="en-US" sz="1400" dirty="0"/>
                        <a:t> </a:t>
                      </a:r>
                      <a:r>
                        <a:rPr lang="en-US" altLang="ko-KR" sz="1400" dirty="0"/>
                        <a:t>= </a:t>
                      </a:r>
                      <a:r>
                        <a:rPr lang="en-US" altLang="ko-KR" sz="1400" b="1" dirty="0"/>
                        <a:t>64 </a:t>
                      </a:r>
                      <a:r>
                        <a:rPr lang="ko-KR" altLang="en-US" sz="1400" b="1" dirty="0"/>
                        <a:t>블록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087444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시퀀스 길이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/>
                        <a:t>2048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altLang="ko-KR" sz="1400" dirty="0"/>
                        <a:t>512</a:t>
                      </a:r>
                      <a:r>
                        <a:rPr lang="ko-KR" altLang="en-US" sz="1400" dirty="0"/>
                        <a:t>씩 </a:t>
                      </a:r>
                      <a:r>
                        <a:rPr lang="en-US" altLang="ko-KR" sz="1400" dirty="0"/>
                        <a:t>4</a:t>
                      </a:r>
                      <a:r>
                        <a:rPr lang="ko-KR" altLang="en-US" sz="1400" dirty="0"/>
                        <a:t>조각으로 쪼갬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815781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7663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도표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E0B21D1-6B6E-7A83-9AEC-F81BE896FF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8098" y="4397585"/>
            <a:ext cx="4179422" cy="1677504"/>
          </a:xfrm>
          <a:prstGeom prst="rect">
            <a:avLst/>
          </a:prstGeom>
        </p:spPr>
      </p:pic>
      <p:pic>
        <p:nvPicPr>
          <p:cNvPr id="5" name="그림 4" descr="라인, 도표, 그래프, 텍스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FDEFC25-4336-AD95-0602-E45EE0C90D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7094" y="4477235"/>
            <a:ext cx="4628906" cy="1766397"/>
          </a:xfrm>
          <a:prstGeom prst="rect">
            <a:avLst/>
          </a:prstGeom>
        </p:spPr>
      </p:pic>
      <p:pic>
        <p:nvPicPr>
          <p:cNvPr id="9" name="그림 8" descr="텍스트, 영수증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90A6BD7-B5D9-31A6-FB3C-9242078FC1B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72496" y="1921125"/>
            <a:ext cx="4428743" cy="208016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9C0646-75AB-8738-C765-B0D3962C8A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200" dirty="0"/>
              <a:t>8.2.3 </a:t>
            </a:r>
            <a:r>
              <a:rPr lang="ko-KR" altLang="en-US" sz="3200" dirty="0"/>
              <a:t>상대적 위치 인코딩 </a:t>
            </a:r>
            <a:r>
              <a:rPr lang="en-US" altLang="ko-KR" sz="3200" dirty="0"/>
              <a:t>(Relative Positional Encoding)</a:t>
            </a:r>
            <a:endParaRPr kumimoji="1" lang="ko-KR" altLang="en-US" sz="3200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7E55FD-102A-EC0A-CBB0-731DDEEB81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📌 </a:t>
            </a:r>
            <a:r>
              <a:rPr kumimoji="1" lang="ko-KR" altLang="en-US" sz="2000" b="1" dirty="0"/>
              <a:t>문제</a:t>
            </a:r>
            <a:r>
              <a:rPr kumimoji="1" lang="en-US" altLang="ko-KR" sz="2000" dirty="0"/>
              <a:t>:</a:t>
            </a:r>
          </a:p>
          <a:p>
            <a:pPr lvl="1"/>
            <a:r>
              <a:rPr kumimoji="1" lang="ko-KR" altLang="en-US" sz="1800" dirty="0"/>
              <a:t>기존 절대 위치 인코딩 → 입력 길이 늘어나면 성능 저하</a:t>
            </a:r>
          </a:p>
          <a:p>
            <a:r>
              <a:rPr kumimoji="1" lang="ko-KR" altLang="en-US" sz="2000" b="1" dirty="0"/>
              <a:t>📌 해결책</a:t>
            </a:r>
            <a:r>
              <a:rPr kumimoji="1" lang="en-US" altLang="ko-KR" sz="2000" b="1" dirty="0"/>
              <a:t>:</a:t>
            </a:r>
          </a:p>
          <a:p>
            <a:pPr lvl="1"/>
            <a:r>
              <a:rPr kumimoji="1" lang="en-US" altLang="ko-KR" sz="1800" dirty="0" err="1"/>
              <a:t>RoPE</a:t>
            </a:r>
            <a:r>
              <a:rPr kumimoji="1" lang="en-US" altLang="ko-KR" sz="1800" dirty="0"/>
              <a:t>*: </a:t>
            </a:r>
            <a:r>
              <a:rPr kumimoji="1" lang="ko-KR" altLang="en-US" sz="1800" dirty="0"/>
              <a:t>토큰 </a:t>
            </a:r>
            <a:r>
              <a:rPr kumimoji="1" lang="ko-KR" altLang="en-US" sz="1800" dirty="0" err="1"/>
              <a:t>임베딩을</a:t>
            </a:r>
            <a:r>
              <a:rPr kumimoji="1" lang="ko-KR" altLang="en-US" sz="1800" dirty="0"/>
              <a:t> 위치별로 회전 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각도 유지</a:t>
            </a:r>
            <a:r>
              <a:rPr kumimoji="1" lang="en-US" altLang="ko-KR" sz="1800" dirty="0"/>
              <a:t>)</a:t>
            </a:r>
          </a:p>
          <a:p>
            <a:pPr lvl="1"/>
            <a:r>
              <a:rPr kumimoji="1" lang="en-US" altLang="ko-KR" sz="1800" dirty="0" err="1"/>
              <a:t>ALiBi</a:t>
            </a:r>
            <a:r>
              <a:rPr kumimoji="1" lang="en-US" altLang="ko-KR" sz="1800" dirty="0"/>
              <a:t>**: </a:t>
            </a:r>
            <a:r>
              <a:rPr kumimoji="1" lang="ko-KR" altLang="en-US" sz="1800" dirty="0" err="1"/>
              <a:t>어텐션</a:t>
            </a:r>
            <a:r>
              <a:rPr kumimoji="1" lang="ko-KR" altLang="en-US" sz="1800" dirty="0"/>
              <a:t> 행렬에 선형 바이어스 적용</a:t>
            </a:r>
          </a:p>
          <a:p>
            <a:r>
              <a:rPr kumimoji="1" lang="ko-KR" altLang="en-US" sz="2000" b="1" dirty="0"/>
              <a:t>📈 효과</a:t>
            </a:r>
            <a:r>
              <a:rPr kumimoji="1" lang="en-US" altLang="ko-KR" sz="2000" b="1" dirty="0"/>
              <a:t>:</a:t>
            </a:r>
          </a:p>
          <a:p>
            <a:pPr lvl="1"/>
            <a:r>
              <a:rPr kumimoji="1" lang="ko-KR" altLang="en-US" sz="1800" dirty="0"/>
              <a:t>긴 입력에도 성능 유지</a:t>
            </a:r>
          </a:p>
          <a:p>
            <a:pPr lvl="1"/>
            <a:r>
              <a:rPr kumimoji="1" lang="en-US" altLang="ko-KR" sz="1800" dirty="0" err="1"/>
              <a:t>ALiBi</a:t>
            </a:r>
            <a:r>
              <a:rPr kumimoji="1" lang="ko-KR" altLang="en-US" sz="1800" dirty="0"/>
              <a:t>는 속도 저하도 거의 없음</a:t>
            </a:r>
          </a:p>
          <a:p>
            <a:endParaRPr kumimoji="1" lang="ko-KR" altLang="en-US" sz="2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8B6E2D8-9E55-A540-50F5-5D47D7176CB4}"/>
              </a:ext>
            </a:extLst>
          </p:cNvPr>
          <p:cNvSpPr txBox="1"/>
          <p:nvPr/>
        </p:nvSpPr>
        <p:spPr>
          <a:xfrm>
            <a:off x="76200" y="6442502"/>
            <a:ext cx="320886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000" b="1" dirty="0"/>
              <a:t>* </a:t>
            </a:r>
            <a:r>
              <a:rPr lang="ko-KR" altLang="en-US" sz="1000" b="1" dirty="0" err="1"/>
              <a:t>RoPE</a:t>
            </a:r>
            <a:r>
              <a:rPr lang="ko-KR" altLang="en-US" sz="1000" b="1" dirty="0"/>
              <a:t> (</a:t>
            </a:r>
            <a:r>
              <a:rPr lang="ko-KR" altLang="en-US" sz="1000" b="1" dirty="0" err="1"/>
              <a:t>Rotary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Positional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Encoding</a:t>
            </a:r>
            <a:r>
              <a:rPr lang="ko-KR" altLang="en-US" sz="1000" b="1" dirty="0"/>
              <a:t>)	</a:t>
            </a:r>
          </a:p>
          <a:p>
            <a:r>
              <a:rPr lang="en-US" altLang="ko-KR" sz="1000" b="1" dirty="0"/>
              <a:t>** </a:t>
            </a:r>
            <a:r>
              <a:rPr lang="ko-KR" altLang="en-US" sz="1000" b="1" dirty="0" err="1"/>
              <a:t>ALiBi</a:t>
            </a:r>
            <a:r>
              <a:rPr lang="ko-KR" altLang="en-US" sz="1000" b="1" dirty="0"/>
              <a:t> (</a:t>
            </a:r>
            <a:r>
              <a:rPr lang="ko-KR" altLang="en-US" sz="1000" b="1" dirty="0" err="1"/>
              <a:t>Attention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with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Linear</a:t>
            </a:r>
            <a:r>
              <a:rPr lang="ko-KR" altLang="en-US" sz="1000" b="1" dirty="0"/>
              <a:t> </a:t>
            </a:r>
            <a:r>
              <a:rPr lang="ko-KR" altLang="en-US" sz="1000" b="1" dirty="0" err="1"/>
              <a:t>Biases</a:t>
            </a:r>
            <a:r>
              <a:rPr lang="ko-KR" altLang="en-US" sz="1000" b="1" dirty="0"/>
              <a:t>)	</a:t>
            </a:r>
          </a:p>
        </p:txBody>
      </p:sp>
    </p:spTree>
    <p:extLst>
      <p:ext uri="{BB962C8B-B14F-4D97-AF65-F5344CB8AC3E}">
        <p14:creationId xmlns:p14="http://schemas.microsoft.com/office/powerpoint/2010/main" val="3068767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53FCFC-0001-F359-FCC1-2C1C53AFF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 </a:t>
            </a:r>
            <a:r>
              <a:rPr lang="ko-KR" altLang="en-US" dirty="0"/>
              <a:t>효율적인 추론 전략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C52F87-061D-CC3A-231C-653DA0CA40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/>
              <a:t>📌 왜 필요한가</a:t>
            </a:r>
            <a:r>
              <a:rPr kumimoji="1" lang="en-US" altLang="ko-KR" sz="2000" b="1" dirty="0"/>
              <a:t>?</a:t>
            </a:r>
          </a:p>
          <a:p>
            <a:pPr lvl="1"/>
            <a:r>
              <a:rPr kumimoji="1" lang="en-US" altLang="ko-KR" sz="1800" dirty="0"/>
              <a:t>LLM </a:t>
            </a:r>
            <a:r>
              <a:rPr kumimoji="1" lang="ko-KR" altLang="en-US" sz="1800" dirty="0"/>
              <a:t>추론에서 속도를 높이려면 계산 </a:t>
            </a:r>
            <a:r>
              <a:rPr kumimoji="1" lang="ko-KR" altLang="en-US" sz="1800" dirty="0" err="1"/>
              <a:t>효율뿐</a:t>
            </a:r>
            <a:r>
              <a:rPr kumimoji="1" lang="ko-KR" altLang="en-US" sz="1800" dirty="0"/>
              <a:t> 아니라 메모리 효율과 연산 최적화가 필수</a:t>
            </a:r>
          </a:p>
          <a:p>
            <a:r>
              <a:rPr kumimoji="1" lang="ko-KR" altLang="en-US" sz="2000" b="1" dirty="0"/>
              <a:t>📌 주요 전략들</a:t>
            </a:r>
            <a:r>
              <a:rPr kumimoji="1" lang="en-US" altLang="ko-KR" sz="2000" b="1" dirty="0"/>
              <a:t>:</a:t>
            </a:r>
          </a:p>
          <a:p>
            <a:pPr lvl="1"/>
            <a:r>
              <a:rPr kumimoji="1" lang="en-US" altLang="ko-KR" sz="1800" dirty="0"/>
              <a:t>8.3.1 </a:t>
            </a:r>
            <a:r>
              <a:rPr kumimoji="1" lang="ko-KR" altLang="en-US" sz="1800" dirty="0"/>
              <a:t>커널 퓨전 </a:t>
            </a:r>
            <a:r>
              <a:rPr kumimoji="1" lang="en-US" altLang="ko-KR" sz="1800" dirty="0"/>
              <a:t>(Kernel Fusion)</a:t>
            </a:r>
          </a:p>
          <a:p>
            <a:pPr lvl="1"/>
            <a:r>
              <a:rPr kumimoji="1" lang="en-US" altLang="ko-KR" sz="1800" dirty="0"/>
              <a:t>8.3.2 </a:t>
            </a:r>
            <a:r>
              <a:rPr kumimoji="1" lang="ko-KR" altLang="en-US" sz="1800" dirty="0" err="1"/>
              <a:t>페이지어텐션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(Paged Attention)</a:t>
            </a:r>
          </a:p>
          <a:p>
            <a:pPr lvl="1"/>
            <a:r>
              <a:rPr kumimoji="1" lang="en-US" altLang="ko-KR" sz="1800" dirty="0"/>
              <a:t>8.3.3 </a:t>
            </a:r>
            <a:r>
              <a:rPr kumimoji="1" lang="ko-KR" altLang="en-US" sz="1800" dirty="0"/>
              <a:t>추측 디코딩 </a:t>
            </a:r>
            <a:r>
              <a:rPr kumimoji="1" lang="en-US" altLang="ko-KR" sz="1800" dirty="0"/>
              <a:t>(Speculative Decoding)</a:t>
            </a:r>
          </a:p>
          <a:p>
            <a:r>
              <a:rPr kumimoji="1" lang="ko-KR" altLang="en-US" sz="2000" b="1" dirty="0"/>
              <a:t>🧠 공통 목표</a:t>
            </a:r>
            <a:r>
              <a:rPr kumimoji="1" lang="en-US" altLang="ko-KR" sz="2000" dirty="0"/>
              <a:t>: </a:t>
            </a:r>
            <a:r>
              <a:rPr kumimoji="1" lang="ko-KR" altLang="en-US" sz="2000" dirty="0"/>
              <a:t>낭비되는 연산 제거 </a:t>
            </a:r>
            <a:r>
              <a:rPr kumimoji="1" lang="en-US" altLang="ko-KR" sz="2000" dirty="0"/>
              <a:t>+ GPU </a:t>
            </a:r>
            <a:r>
              <a:rPr kumimoji="1" lang="ko-KR" altLang="en-US" sz="2000" dirty="0"/>
              <a:t>최대 활용</a:t>
            </a:r>
          </a:p>
        </p:txBody>
      </p:sp>
    </p:spTree>
    <p:extLst>
      <p:ext uri="{BB962C8B-B14F-4D97-AF65-F5344CB8AC3E}">
        <p14:creationId xmlns:p14="http://schemas.microsoft.com/office/powerpoint/2010/main" val="30907437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 descr="텍스트, 스크린샷, 도표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63FD291-7ADD-AC0B-8E37-7A43544D6F5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37285" y="3694444"/>
            <a:ext cx="5135037" cy="2269581"/>
          </a:xfrm>
          <a:prstGeom prst="rect">
            <a:avLst/>
          </a:prstGeom>
        </p:spPr>
      </p:pic>
      <p:pic>
        <p:nvPicPr>
          <p:cNvPr id="5" name="그림 4" descr="텍스트, 스크린샷, 폰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0220F1F-722A-109F-687A-E305E5B8F1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37285" y="1690688"/>
            <a:ext cx="5013729" cy="200375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BA3BC9A-7A6F-058D-C828-6629CE954A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8.3.1 </a:t>
            </a:r>
            <a:r>
              <a:rPr lang="ko-KR" altLang="en-US" dirty="0"/>
              <a:t>커널 퓨전 </a:t>
            </a:r>
            <a:r>
              <a:rPr lang="en-US" altLang="ko-KR" dirty="0"/>
              <a:t>(Kernel Fusion)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920C0E-A5A9-25FF-EC8F-8FC0F3E49B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/>
              <a:t>📌 핵심 개념</a:t>
            </a:r>
            <a:r>
              <a:rPr kumimoji="1" lang="en-US" altLang="ko-KR" sz="2000" b="1" dirty="0"/>
              <a:t>:</a:t>
            </a:r>
          </a:p>
          <a:p>
            <a:pPr lvl="1"/>
            <a:r>
              <a:rPr kumimoji="1" lang="en-US" altLang="ko-KR" sz="1600" dirty="0"/>
              <a:t>GPU</a:t>
            </a:r>
            <a:r>
              <a:rPr kumimoji="1" lang="ko-KR" altLang="en-US" sz="1600" dirty="0"/>
              <a:t>는 연산을 커널 단위로 수행</a:t>
            </a:r>
          </a:p>
          <a:p>
            <a:pPr lvl="1"/>
            <a:r>
              <a:rPr kumimoji="1" lang="ko-KR" altLang="en-US" sz="1600" dirty="0"/>
              <a:t>여러 커널을 따로 실행하면 데이터 이동 오버헤드 발생</a:t>
            </a:r>
          </a:p>
          <a:p>
            <a:r>
              <a:rPr kumimoji="1" lang="ko-KR" altLang="en-US" sz="2000" b="1" dirty="0"/>
              <a:t>🛠 해결 방법</a:t>
            </a:r>
            <a:r>
              <a:rPr kumimoji="1" lang="en-US" altLang="ko-KR" sz="2000" b="1" dirty="0"/>
              <a:t>:</a:t>
            </a:r>
          </a:p>
          <a:p>
            <a:pPr lvl="1"/>
            <a:r>
              <a:rPr kumimoji="1" lang="ko-KR" altLang="en-US" sz="1600" dirty="0"/>
              <a:t>자주 함께 쓰이는 연산들을 하나의 커널로 병합</a:t>
            </a:r>
            <a:br>
              <a:rPr kumimoji="1" lang="ko-KR" altLang="en-US" sz="1600" dirty="0"/>
            </a:br>
            <a:r>
              <a:rPr kumimoji="1" lang="ko-KR" altLang="en-US" sz="1600" dirty="0"/>
              <a:t>예</a:t>
            </a:r>
            <a:r>
              <a:rPr kumimoji="1" lang="en-US" altLang="ko-KR" sz="1600" dirty="0"/>
              <a:t>: </a:t>
            </a:r>
            <a:r>
              <a:rPr kumimoji="1" lang="ko-KR" altLang="en-US" sz="1600" dirty="0"/>
              <a:t>마스크 → </a:t>
            </a:r>
            <a:r>
              <a:rPr kumimoji="1" lang="ko-KR" altLang="en-US" sz="1600" dirty="0" err="1"/>
              <a:t>소프트맥스</a:t>
            </a:r>
            <a:r>
              <a:rPr kumimoji="1" lang="ko-KR" altLang="en-US" sz="1600" dirty="0"/>
              <a:t> → </a:t>
            </a:r>
            <a:r>
              <a:rPr kumimoji="1" lang="ko-KR" altLang="en-US" sz="1600" dirty="0" err="1"/>
              <a:t>드롭아웃</a:t>
            </a:r>
            <a:r>
              <a:rPr kumimoji="1" lang="ko-KR" altLang="en-US" sz="1600" dirty="0"/>
              <a:t> → </a:t>
            </a:r>
            <a:r>
              <a:rPr kumimoji="1" lang="ko-KR" altLang="en-US" sz="1600" dirty="0" err="1"/>
              <a:t>행렬곱</a:t>
            </a:r>
            <a:endParaRPr kumimoji="1" lang="ko-KR" altLang="en-US" sz="1600" dirty="0"/>
          </a:p>
          <a:p>
            <a:pPr lvl="1"/>
            <a:r>
              <a:rPr kumimoji="1" lang="ko-KR" altLang="en-US" sz="1600" dirty="0"/>
              <a:t>대표 사례</a:t>
            </a:r>
            <a:r>
              <a:rPr kumimoji="1" lang="en-US" altLang="ko-KR" sz="1600" dirty="0"/>
              <a:t>: </a:t>
            </a:r>
            <a:r>
              <a:rPr kumimoji="1" lang="ko-KR" altLang="en-US" sz="1600" dirty="0" err="1"/>
              <a:t>플래시어텐션</a:t>
            </a:r>
            <a:endParaRPr kumimoji="1" lang="ko-KR" altLang="en-US" sz="1600" dirty="0"/>
          </a:p>
          <a:p>
            <a:r>
              <a:rPr kumimoji="1" lang="ko-KR" altLang="en-US" sz="2000" b="1" dirty="0"/>
              <a:t>📈 효과</a:t>
            </a:r>
            <a:r>
              <a:rPr kumimoji="1" lang="en-US" altLang="ko-KR" sz="2000" b="1" dirty="0"/>
              <a:t>:</a:t>
            </a:r>
          </a:p>
          <a:p>
            <a:pPr lvl="1"/>
            <a:r>
              <a:rPr kumimoji="1" lang="ko-KR" altLang="en-US" sz="1600" dirty="0"/>
              <a:t>중간 데이터를 </a:t>
            </a:r>
            <a:r>
              <a:rPr kumimoji="1" lang="en-US" altLang="ko-KR" sz="1600" dirty="0"/>
              <a:t>GPU </a:t>
            </a:r>
            <a:r>
              <a:rPr kumimoji="1" lang="ko-KR" altLang="en-US" sz="1600" dirty="0"/>
              <a:t>메모리에 저장하지 않음</a:t>
            </a:r>
          </a:p>
          <a:p>
            <a:pPr lvl="1"/>
            <a:r>
              <a:rPr kumimoji="1" lang="ko-KR" altLang="en-US" sz="1600" dirty="0"/>
              <a:t>연산 시간 단축</a:t>
            </a:r>
            <a:r>
              <a:rPr kumimoji="1" lang="en-US" altLang="ko-KR" sz="1600" dirty="0"/>
              <a:t>, </a:t>
            </a:r>
            <a:r>
              <a:rPr kumimoji="1" lang="ko-KR" altLang="en-US" sz="1600" dirty="0"/>
              <a:t>메모리 절약</a:t>
            </a:r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4944E150-4E64-2664-B11D-AE0715051AE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386405"/>
              </p:ext>
            </p:extLst>
          </p:nvPr>
        </p:nvGraphicFramePr>
        <p:xfrm>
          <a:off x="1424448" y="5019145"/>
          <a:ext cx="4794315" cy="944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94315">
                  <a:extLst>
                    <a:ext uri="{9D8B030D-6E8A-4147-A177-3AD203B41FA5}">
                      <a16:colId xmlns:a16="http://schemas.microsoft.com/office/drawing/2014/main" val="2121594623"/>
                    </a:ext>
                  </a:extLst>
                </a:gridCol>
              </a:tblGrid>
              <a:tr h="91916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y = 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</a:t>
                      </a:r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matmul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(x, w))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matmul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→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  <a:p>
                      <a:pPr latinLnBrk="1"/>
                      <a:r>
                        <a:rPr lang="en-US" altLang="ko-KR" sz="1400" b="0" dirty="0" err="1">
                          <a:solidFill>
                            <a:schemeClr val="tx1"/>
                          </a:solidFill>
                        </a:rPr>
                        <a:t>relu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 →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커널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</a:t>
                      </a:r>
                    </a:p>
                    <a:p>
                      <a:pPr latinLnBrk="1"/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👉 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개의 커널이 실행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. 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그 사이에 메모리 읽기</a:t>
                      </a:r>
                      <a:r>
                        <a:rPr lang="en-US" altLang="ko-KR" sz="1400" b="0" dirty="0">
                          <a:solidFill>
                            <a:schemeClr val="tx1"/>
                          </a:solidFill>
                        </a:rPr>
                        <a:t>/</a:t>
                      </a:r>
                      <a:r>
                        <a:rPr lang="ko-KR" altLang="en-US" sz="1400" b="0" dirty="0">
                          <a:solidFill>
                            <a:schemeClr val="tx1"/>
                          </a:solidFill>
                        </a:rPr>
                        <a:t>쓰기 발생</a:t>
                      </a:r>
                      <a:endParaRPr lang="en-US" altLang="ko-KR" sz="1400" b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03078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749244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 descr="텍스트, 도표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2F8FFCF6-1E2B-5639-A71F-CC26ACC409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30265" y="3731915"/>
            <a:ext cx="4723535" cy="2523425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99C8D55-7679-DD56-9C6C-27167B1A0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8.3.2 </a:t>
            </a:r>
            <a:r>
              <a:rPr lang="ko-KR" altLang="en-US" dirty="0" err="1"/>
              <a:t>페이지어텐션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PagedAttention</a:t>
            </a:r>
            <a:r>
              <a:rPr lang="en-US" altLang="ko-KR" dirty="0"/>
              <a:t>)</a:t>
            </a:r>
            <a:endParaRPr kumimoji="1"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341D1C6-AA55-20D2-C054-64176D30D3F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📌 문제</a:t>
            </a:r>
            <a:r>
              <a:rPr lang="en-US" altLang="ko-KR" sz="2000" b="1" dirty="0"/>
              <a:t>:</a:t>
            </a:r>
          </a:p>
          <a:p>
            <a:pPr lvl="1"/>
            <a:r>
              <a:rPr lang="en-US" altLang="ko-KR" sz="1600" dirty="0"/>
              <a:t>KV </a:t>
            </a:r>
            <a:r>
              <a:rPr lang="ko-KR" altLang="en-US" sz="1600" dirty="0"/>
              <a:t>캐시를 최대 토큰 수 기준으로 미리 메모리 할당</a:t>
            </a:r>
          </a:p>
          <a:p>
            <a:pPr lvl="1"/>
            <a:r>
              <a:rPr lang="ko-KR" altLang="en-US" sz="1600" dirty="0"/>
              <a:t>실제 사용량보다 훨씬 많은 메모리 낭비</a:t>
            </a:r>
          </a:p>
          <a:p>
            <a:r>
              <a:rPr lang="ko-KR" altLang="en-US" sz="2000" b="1" dirty="0"/>
              <a:t>📌 해결</a:t>
            </a:r>
            <a:r>
              <a:rPr lang="en-US" altLang="ko-KR" sz="2000" b="1" dirty="0"/>
              <a:t>:</a:t>
            </a:r>
          </a:p>
          <a:p>
            <a:pPr lvl="1"/>
            <a:r>
              <a:rPr lang="ko-KR" altLang="en-US" sz="1600" dirty="0"/>
              <a:t>운영체제의 가상 메모리 기법을 도입</a:t>
            </a:r>
          </a:p>
          <a:p>
            <a:pPr lvl="1"/>
            <a:r>
              <a:rPr lang="en-US" altLang="ko-KR" sz="1600" dirty="0"/>
              <a:t>KV </a:t>
            </a:r>
            <a:r>
              <a:rPr lang="ko-KR" altLang="en-US" sz="1600" dirty="0"/>
              <a:t>캐시를 논리적 블록 ↔ 물리적 블록으로 관리</a:t>
            </a:r>
          </a:p>
          <a:p>
            <a:pPr lvl="1"/>
            <a:r>
              <a:rPr lang="ko-KR" altLang="en-US" sz="1600" dirty="0"/>
              <a:t>필요한 만큼만 동적 할당 </a:t>
            </a:r>
            <a:r>
              <a:rPr lang="en-US" altLang="ko-KR" sz="1600" dirty="0"/>
              <a:t>(</a:t>
            </a:r>
            <a:r>
              <a:rPr lang="ko-KR" altLang="en-US" sz="1600" dirty="0"/>
              <a:t>예</a:t>
            </a:r>
            <a:r>
              <a:rPr lang="en-US" altLang="ko-KR" sz="1600" dirty="0"/>
              <a:t>: 4</a:t>
            </a:r>
            <a:r>
              <a:rPr lang="ko-KR" altLang="en-US" sz="1600" dirty="0"/>
              <a:t>토큰 단위 블록</a:t>
            </a:r>
            <a:r>
              <a:rPr lang="en-US" altLang="ko-KR" sz="1600" dirty="0"/>
              <a:t>)</a:t>
            </a:r>
          </a:p>
          <a:p>
            <a:endParaRPr lang="ko-KR" altLang="en-US" sz="2000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D634F767-AC6F-CBC7-ABCB-E8F35C44AD4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💡 추가</a:t>
            </a:r>
            <a:r>
              <a:rPr lang="en-US" altLang="ko-KR" sz="2000" b="1" dirty="0"/>
              <a:t>:</a:t>
            </a:r>
          </a:p>
          <a:p>
            <a:pPr lvl="1"/>
            <a:r>
              <a:rPr lang="ko-KR" altLang="en-US" sz="1600" dirty="0"/>
              <a:t>동일 프롬프트를 공유하는 경우에는 참조 카운트로 메모리 절약</a:t>
            </a:r>
          </a:p>
          <a:p>
            <a:pPr lvl="1"/>
            <a:r>
              <a:rPr lang="ko-KR" altLang="en-US" sz="1600" dirty="0"/>
              <a:t>이후 분기 시에만 블록을 복사 </a:t>
            </a:r>
            <a:r>
              <a:rPr lang="en-US" altLang="ko-KR" sz="1600" dirty="0"/>
              <a:t>(copy-on-write)</a:t>
            </a:r>
          </a:p>
          <a:p>
            <a:r>
              <a:rPr lang="ko-KR" altLang="en-US" sz="2000" b="1" dirty="0"/>
              <a:t>📈 효과</a:t>
            </a:r>
            <a:r>
              <a:rPr lang="en-US" altLang="ko-KR" sz="2000" b="1" dirty="0"/>
              <a:t>:</a:t>
            </a:r>
          </a:p>
          <a:p>
            <a:pPr lvl="1"/>
            <a:r>
              <a:rPr lang="ko-KR" altLang="en-US" sz="1600" dirty="0"/>
              <a:t>메모리 낭비 최소화</a:t>
            </a:r>
          </a:p>
          <a:p>
            <a:pPr lvl="1"/>
            <a:r>
              <a:rPr lang="ko-KR" altLang="en-US" sz="1600" dirty="0"/>
              <a:t>최대 배치 크기 </a:t>
            </a:r>
            <a:r>
              <a:rPr lang="en-US" altLang="ko-KR" sz="1600" dirty="0"/>
              <a:t>5~6</a:t>
            </a:r>
            <a:r>
              <a:rPr lang="ko-KR" altLang="en-US" sz="1600" dirty="0"/>
              <a:t>배 증가</a:t>
            </a:r>
          </a:p>
        </p:txBody>
      </p:sp>
      <p:pic>
        <p:nvPicPr>
          <p:cNvPr id="7" name="그림 6" descr="텍스트, 스크린샷, 폰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48827AC-3712-CE20-5155-A32DA550C0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6379" y="4667162"/>
            <a:ext cx="5308654" cy="15098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047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제목 4">
            <a:extLst>
              <a:ext uri="{FF2B5EF4-FFF2-40B4-BE49-F238E27FC236}">
                <a16:creationId xmlns:a16="http://schemas.microsoft.com/office/drawing/2014/main" id="{BA4AA825-7651-893B-92CB-F58FB82FA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4000" dirty="0"/>
              <a:t>8.3.3 </a:t>
            </a:r>
            <a:r>
              <a:rPr lang="ko-KR" altLang="en-US" sz="4000" dirty="0"/>
              <a:t>추측 디코딩 </a:t>
            </a:r>
            <a:r>
              <a:rPr lang="en-US" altLang="ko-KR" sz="4000" dirty="0"/>
              <a:t>(Speculative Decoding)</a:t>
            </a:r>
            <a:endParaRPr lang="ko-KR" altLang="en-US" sz="4000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16B17179-9A55-1B4F-DAD3-B28FFC9FFAD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b="1" dirty="0"/>
              <a:t>📌 동기</a:t>
            </a:r>
            <a:r>
              <a:rPr lang="en-US" altLang="ko-KR" sz="2000" b="1" dirty="0"/>
              <a:t>:</a:t>
            </a:r>
            <a:endParaRPr lang="ko-KR" altLang="en-US" sz="2000" dirty="0"/>
          </a:p>
          <a:p>
            <a:pPr lvl="1"/>
            <a:r>
              <a:rPr lang="ko-KR" altLang="en-US" sz="1600" dirty="0"/>
              <a:t>일부 단어는 예측이 쉽고</a:t>
            </a:r>
            <a:r>
              <a:rPr lang="en-US" altLang="ko-KR" sz="1600" dirty="0"/>
              <a:t>, </a:t>
            </a:r>
            <a:r>
              <a:rPr lang="ko-KR" altLang="en-US" sz="1600" dirty="0"/>
              <a:t>일부는 어려움</a:t>
            </a:r>
          </a:p>
          <a:p>
            <a:pPr lvl="1"/>
            <a:r>
              <a:rPr lang="ko-KR" altLang="en-US" sz="1600" dirty="0"/>
              <a:t>쉬운 건 작은 모델에게 맡기고 → 검증은 큰 모델이</a:t>
            </a:r>
            <a:r>
              <a:rPr lang="en-US" altLang="ko-KR" sz="1600" dirty="0"/>
              <a:t>!</a:t>
            </a:r>
          </a:p>
          <a:p>
            <a:pPr>
              <a:buNone/>
            </a:pPr>
            <a:r>
              <a:rPr lang="ko-KR" altLang="en-US" sz="2000" b="1" dirty="0"/>
              <a:t>📌 구조</a:t>
            </a:r>
            <a:r>
              <a:rPr lang="en-US" altLang="ko-KR" sz="2000" b="1" dirty="0"/>
              <a:t>:</a:t>
            </a:r>
            <a:endParaRPr lang="ko-KR" altLang="en-US" sz="2000" dirty="0"/>
          </a:p>
          <a:p>
            <a:pPr lvl="1"/>
            <a:r>
              <a:rPr lang="ko-KR" altLang="en-US" sz="1600" b="1" dirty="0"/>
              <a:t>드래프트 모델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작은</a:t>
            </a:r>
            <a:r>
              <a:rPr lang="en-US" altLang="ko-KR" sz="1600" b="1" dirty="0"/>
              <a:t>)</a:t>
            </a:r>
            <a:r>
              <a:rPr lang="ko-KR" altLang="en-US" sz="1600" dirty="0"/>
              <a:t> → 먼저 </a:t>
            </a:r>
            <a:r>
              <a:rPr lang="en-US" altLang="ko-KR" sz="1600" dirty="0"/>
              <a:t>K</a:t>
            </a:r>
            <a:r>
              <a:rPr lang="ko-KR" altLang="en-US" sz="1600" dirty="0"/>
              <a:t>개 생성</a:t>
            </a:r>
          </a:p>
          <a:p>
            <a:pPr lvl="1"/>
            <a:r>
              <a:rPr lang="ko-KR" altLang="en-US" sz="1600" b="1" dirty="0"/>
              <a:t>타깃 모델 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큰</a:t>
            </a:r>
            <a:r>
              <a:rPr lang="en-US" altLang="ko-KR" sz="1600" b="1" dirty="0"/>
              <a:t>)</a:t>
            </a:r>
            <a:r>
              <a:rPr lang="ko-KR" altLang="en-US" sz="1600" dirty="0"/>
              <a:t> → 검증 후 승인 </a:t>
            </a:r>
            <a:r>
              <a:rPr lang="en-US" altLang="ko-KR" sz="1600" dirty="0"/>
              <a:t>or </a:t>
            </a:r>
            <a:r>
              <a:rPr lang="ko-KR" altLang="en-US" sz="1600" dirty="0"/>
              <a:t>수정</a:t>
            </a:r>
          </a:p>
          <a:p>
            <a:endParaRPr lang="ko-KR" altLang="en-US" sz="2000" dirty="0"/>
          </a:p>
        </p:txBody>
      </p:sp>
      <p:pic>
        <p:nvPicPr>
          <p:cNvPr id="12" name="그림 11" descr="텍스트, 스크린샷, 도표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D7480DD-76D7-5C31-FA93-9EAFD3C9C7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3431" y="3949150"/>
            <a:ext cx="4189930" cy="2151206"/>
          </a:xfrm>
          <a:prstGeom prst="rect">
            <a:avLst/>
          </a:prstGeom>
        </p:spPr>
      </p:pic>
      <p:pic>
        <p:nvPicPr>
          <p:cNvPr id="15" name="내용 개체 틀 14" descr="스크린샷, 텍스트, 도표, 디자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3638A485-0779-E85B-00BE-6A446845958A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4"/>
          <a:stretch>
            <a:fillRect/>
          </a:stretch>
        </p:blipFill>
        <p:spPr>
          <a:xfrm>
            <a:off x="6527020" y="1825625"/>
            <a:ext cx="5181600" cy="3691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826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5F3B4C-7412-D6CE-0DEF-4A54CE824C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 </a:t>
            </a:r>
            <a:r>
              <a:rPr lang="ko-KR" altLang="en-US" dirty="0"/>
              <a:t>실습 </a:t>
            </a:r>
            <a:r>
              <a:rPr lang="en-US" altLang="ko-KR" dirty="0"/>
              <a:t>– </a:t>
            </a:r>
            <a:r>
              <a:rPr lang="en-US" altLang="ko-KR" dirty="0" err="1"/>
              <a:t>vLLM</a:t>
            </a:r>
            <a:r>
              <a:rPr lang="en-US" altLang="ko-KR" dirty="0"/>
              <a:t> </a:t>
            </a:r>
            <a:r>
              <a:rPr lang="ko-KR" altLang="en-US" dirty="0"/>
              <a:t>프레임워크 개요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21671A-BEB6-B3EF-7521-EC51AAEE7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b="1" dirty="0"/>
              <a:t>📌 실습 목표</a:t>
            </a:r>
            <a:r>
              <a:rPr lang="en-US" altLang="ko-KR" sz="2000" b="1" dirty="0"/>
              <a:t>:</a:t>
            </a:r>
            <a:endParaRPr lang="ko-KR" altLang="en-US" sz="2000" dirty="0"/>
          </a:p>
          <a:p>
            <a:pPr lvl="1"/>
            <a:r>
              <a:rPr lang="en-US" altLang="ko-KR" sz="1800" b="1" dirty="0" err="1"/>
              <a:t>vLLM</a:t>
            </a:r>
            <a:r>
              <a:rPr lang="ko-KR" altLang="en-US" sz="1800" dirty="0"/>
              <a:t>을 활용해 학습된 </a:t>
            </a:r>
            <a:r>
              <a:rPr lang="en-US" altLang="ko-KR" sz="1800" dirty="0"/>
              <a:t>LLM </a:t>
            </a:r>
            <a:r>
              <a:rPr lang="ko-KR" altLang="en-US" sz="1800" dirty="0"/>
              <a:t>모델을 효율적으로 서빙</a:t>
            </a:r>
          </a:p>
          <a:p>
            <a:pPr lvl="1"/>
            <a:r>
              <a:rPr lang="ko-KR" altLang="en-US" sz="1800" dirty="0"/>
              <a:t>오프라인 </a:t>
            </a:r>
            <a:r>
              <a:rPr lang="en-US" altLang="ko-KR" sz="1800" dirty="0"/>
              <a:t>&amp; </a:t>
            </a:r>
            <a:r>
              <a:rPr lang="ko-KR" altLang="en-US" sz="1800" dirty="0"/>
              <a:t>온라인 추론 모두 실습</a:t>
            </a:r>
          </a:p>
          <a:p>
            <a:pPr>
              <a:buNone/>
            </a:pPr>
            <a:r>
              <a:rPr lang="ko-KR" altLang="en-US" sz="2000" b="1" dirty="0"/>
              <a:t>📌 </a:t>
            </a:r>
            <a:r>
              <a:rPr lang="en-US" altLang="ko-KR" sz="2000" b="1" dirty="0" err="1"/>
              <a:t>vLLM</a:t>
            </a:r>
            <a:r>
              <a:rPr lang="en-US" altLang="ko-KR" sz="2000" b="1" dirty="0"/>
              <a:t> </a:t>
            </a:r>
            <a:r>
              <a:rPr lang="ko-KR" altLang="en-US" sz="2000" b="1" dirty="0"/>
              <a:t>특징</a:t>
            </a:r>
            <a:r>
              <a:rPr lang="en-US" altLang="ko-KR" sz="2000" b="1" dirty="0"/>
              <a:t>:</a:t>
            </a:r>
            <a:endParaRPr lang="ko-KR" altLang="en-US" sz="2000" dirty="0"/>
          </a:p>
          <a:p>
            <a:pPr lvl="1"/>
            <a:r>
              <a:rPr lang="en-US" altLang="ko-KR" sz="1800" dirty="0"/>
              <a:t>Hugging Face </a:t>
            </a:r>
            <a:r>
              <a:rPr lang="ko-KR" altLang="en-US" sz="1800" dirty="0"/>
              <a:t>모델 서빙 최적화</a:t>
            </a:r>
          </a:p>
          <a:p>
            <a:pPr lvl="1"/>
            <a:r>
              <a:rPr lang="ko-KR" altLang="en-US" sz="1800" dirty="0"/>
              <a:t>배치 처리 </a:t>
            </a:r>
            <a:r>
              <a:rPr lang="en-US" altLang="ko-KR" sz="1800" dirty="0"/>
              <a:t>&amp; KV </a:t>
            </a:r>
            <a:r>
              <a:rPr lang="ko-KR" altLang="en-US" sz="1800" dirty="0"/>
              <a:t>캐시 </a:t>
            </a:r>
            <a:r>
              <a:rPr lang="en-US" altLang="ko-KR" sz="1800" dirty="0"/>
              <a:t>&amp; </a:t>
            </a:r>
            <a:r>
              <a:rPr lang="en-US" altLang="ko-KR" sz="1800" dirty="0" err="1"/>
              <a:t>PagedAttention</a:t>
            </a:r>
            <a:r>
              <a:rPr lang="en-US" altLang="ko-KR" sz="1800" dirty="0"/>
              <a:t> </a:t>
            </a:r>
            <a:r>
              <a:rPr lang="ko-KR" altLang="en-US" sz="1800" dirty="0"/>
              <a:t>지원</a:t>
            </a:r>
          </a:p>
          <a:p>
            <a:pPr lvl="1"/>
            <a:r>
              <a:rPr lang="ko-KR" altLang="en-US" sz="1800" dirty="0"/>
              <a:t>지원 모델 리스트</a:t>
            </a:r>
            <a:r>
              <a:rPr lang="en-US" altLang="ko-KR" sz="1800" dirty="0"/>
              <a:t>: </a:t>
            </a:r>
            <a:r>
              <a:rPr lang="en-US" altLang="ko-KR" sz="1800" dirty="0" err="1"/>
              <a:t>docs.vllm.ai</a:t>
            </a:r>
            <a:endParaRPr lang="en-US" altLang="ko-KR" sz="1800" dirty="0"/>
          </a:p>
          <a:p>
            <a:pPr>
              <a:buNone/>
            </a:pPr>
            <a:r>
              <a:rPr lang="ko-KR" altLang="en-US" sz="2000" b="1" dirty="0"/>
              <a:t>🔧 실습 환경</a:t>
            </a:r>
            <a:r>
              <a:rPr lang="en-US" altLang="ko-KR" sz="2000" b="1" dirty="0"/>
              <a:t>:</a:t>
            </a:r>
            <a:endParaRPr lang="ko-KR" altLang="en-US" sz="2000" dirty="0"/>
          </a:p>
          <a:p>
            <a:pPr lvl="1"/>
            <a:r>
              <a:rPr lang="en-US" altLang="ko-KR" sz="1800" dirty="0" err="1"/>
              <a:t>Colab</a:t>
            </a:r>
            <a:r>
              <a:rPr lang="en-US" altLang="ko-KR" sz="1800" dirty="0"/>
              <a:t> </a:t>
            </a:r>
            <a:r>
              <a:rPr lang="ko-KR" altLang="en-US" sz="1800" dirty="0"/>
              <a:t>환경 기반</a:t>
            </a:r>
          </a:p>
          <a:p>
            <a:pPr lvl="1"/>
            <a:r>
              <a:rPr lang="ko-KR" altLang="en-US" sz="1800" dirty="0"/>
              <a:t>필요한 라이브러리</a:t>
            </a:r>
            <a:r>
              <a:rPr lang="en-US" altLang="ko-KR" sz="1800" dirty="0"/>
              <a:t>: transformers, </a:t>
            </a:r>
            <a:r>
              <a:rPr lang="en-US" altLang="ko-KR" sz="1800" dirty="0" err="1"/>
              <a:t>vllm</a:t>
            </a:r>
            <a:r>
              <a:rPr lang="en-US" altLang="ko-KR" sz="1800" dirty="0"/>
              <a:t>, datasets, accelerate, </a:t>
            </a:r>
            <a:r>
              <a:rPr lang="ko-KR" altLang="en-US" sz="1800" dirty="0"/>
              <a:t>등</a:t>
            </a:r>
          </a:p>
        </p:txBody>
      </p:sp>
    </p:spTree>
    <p:extLst>
      <p:ext uri="{BB962C8B-B14F-4D97-AF65-F5344CB8AC3E}">
        <p14:creationId xmlns:p14="http://schemas.microsoft.com/office/powerpoint/2010/main" val="26880633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64A3D3-D7F5-A61A-B162-EF68788016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8.4.1 </a:t>
            </a:r>
            <a:r>
              <a:rPr lang="ko-KR" altLang="en-US" dirty="0"/>
              <a:t>오프라인 서빙 실습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18B59ED-3956-4189-6CD0-E469D0247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b="1" dirty="0"/>
              <a:t>📌 개념</a:t>
            </a:r>
            <a:r>
              <a:rPr lang="en-US" altLang="ko-KR" sz="2000" b="1" dirty="0"/>
              <a:t>:</a:t>
            </a:r>
            <a:endParaRPr lang="ko-KR" altLang="en-US" sz="2000" dirty="0"/>
          </a:p>
          <a:p>
            <a:pPr lvl="1"/>
            <a:r>
              <a:rPr lang="ko-KR" altLang="en-US" sz="1800" b="1" dirty="0"/>
              <a:t>사전 정의된 데이터셋</a:t>
            </a:r>
            <a:r>
              <a:rPr lang="ko-KR" altLang="en-US" sz="1800" dirty="0"/>
              <a:t>을 대상으로 일괄 추론 수행</a:t>
            </a:r>
          </a:p>
          <a:p>
            <a:pPr lvl="1"/>
            <a:r>
              <a:rPr lang="ko-KR" altLang="en-US" sz="1800" dirty="0"/>
              <a:t>→ 배치 크기에 따라 추론 속도 측정</a:t>
            </a:r>
          </a:p>
          <a:p>
            <a:pPr>
              <a:buNone/>
            </a:pPr>
            <a:r>
              <a:rPr lang="ko-KR" altLang="en-US" sz="2000" b="1" dirty="0"/>
              <a:t>🧪 실습 흐름 요약</a:t>
            </a:r>
            <a:r>
              <a:rPr lang="en-US" altLang="ko-KR" sz="2000" b="1" dirty="0"/>
              <a:t>:</a:t>
            </a:r>
            <a:endParaRPr lang="ko-KR" altLang="en-US" sz="2000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1800" dirty="0"/>
              <a:t>Hugging Face</a:t>
            </a:r>
            <a:r>
              <a:rPr lang="ko-KR" altLang="en-US" sz="1800" dirty="0"/>
              <a:t>에서 </a:t>
            </a:r>
            <a:r>
              <a:rPr lang="en-US" altLang="ko-KR" sz="1800" dirty="0"/>
              <a:t>ko_text2sql </a:t>
            </a:r>
            <a:r>
              <a:rPr lang="ko-KR" altLang="en-US" sz="1800" dirty="0"/>
              <a:t>데이터셋 로딩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1800" dirty="0" err="1"/>
              <a:t>make_prompt</a:t>
            </a:r>
            <a:r>
              <a:rPr lang="en-US" altLang="ko-KR" sz="1800" dirty="0"/>
              <a:t>() </a:t>
            </a:r>
            <a:r>
              <a:rPr lang="ko-KR" altLang="en-US" sz="1800" dirty="0"/>
              <a:t>함수로 입력 포맷 생성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1800" dirty="0" err="1"/>
              <a:t>transformers.pipeline</a:t>
            </a:r>
            <a:r>
              <a:rPr lang="en-US" altLang="ko-KR" sz="1800" dirty="0"/>
              <a:t>()</a:t>
            </a:r>
            <a:r>
              <a:rPr lang="ko-KR" altLang="en-US" sz="1800" dirty="0"/>
              <a:t>을 활용한 텍스트 생성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ko-KR" sz="1800" dirty="0" err="1"/>
              <a:t>batch_size</a:t>
            </a:r>
            <a:r>
              <a:rPr lang="ko-KR" altLang="en-US" sz="1800" dirty="0" err="1"/>
              <a:t>를</a:t>
            </a:r>
            <a:r>
              <a:rPr lang="ko-KR" altLang="en-US" sz="1800" dirty="0"/>
              <a:t> </a:t>
            </a:r>
            <a:r>
              <a:rPr lang="en-US" altLang="ko-KR" sz="1800" dirty="0"/>
              <a:t>1 → 2 → 4 ... 32</a:t>
            </a:r>
            <a:r>
              <a:rPr lang="ko-KR" altLang="en-US" sz="1800" dirty="0"/>
              <a:t>로 바꾸며 </a:t>
            </a:r>
            <a:r>
              <a:rPr lang="ko-KR" altLang="en-US" sz="1800" b="1" dirty="0"/>
              <a:t>성능 측정</a:t>
            </a:r>
            <a:endParaRPr lang="ko-KR" altLang="en-US" sz="1800" dirty="0"/>
          </a:p>
          <a:p>
            <a:pPr>
              <a:buNone/>
            </a:pPr>
            <a:r>
              <a:rPr lang="ko-KR" altLang="en-US" sz="2000" b="1" dirty="0"/>
              <a:t>📈 관찰 포인트</a:t>
            </a:r>
            <a:r>
              <a:rPr lang="en-US" altLang="ko-KR" sz="2000" b="1" dirty="0"/>
              <a:t>:</a:t>
            </a:r>
            <a:endParaRPr lang="ko-KR" altLang="en-US" sz="2000" dirty="0"/>
          </a:p>
          <a:p>
            <a:pPr lvl="1"/>
            <a:r>
              <a:rPr lang="ko-KR" altLang="en-US" sz="1800" dirty="0"/>
              <a:t>배치 크기 증가에 따른 </a:t>
            </a:r>
            <a:r>
              <a:rPr lang="ko-KR" altLang="en-US" sz="1800" b="1" dirty="0"/>
              <a:t>추론 속도 변화</a:t>
            </a:r>
            <a:endParaRPr lang="ko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31619339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959531-1780-3557-CB35-F091AC08B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8.4.2 </a:t>
            </a:r>
            <a:r>
              <a:rPr lang="ko-KR" altLang="en-US" dirty="0"/>
              <a:t>온라인 서빙 실습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4F678E2-E3EC-250E-F8F3-1A767454B8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/>
              <a:t>📌 개념</a:t>
            </a:r>
            <a:r>
              <a:rPr kumimoji="1" lang="en-US" altLang="ko-KR" sz="2000" b="1" dirty="0"/>
              <a:t>:</a:t>
            </a:r>
          </a:p>
          <a:p>
            <a:pPr lvl="1"/>
            <a:r>
              <a:rPr kumimoji="1" lang="ko-KR" altLang="en-US" sz="1800" dirty="0"/>
              <a:t>사용자 요청이 들어올 때마다 모델 추론 수행</a:t>
            </a:r>
          </a:p>
          <a:p>
            <a:pPr lvl="1"/>
            <a:r>
              <a:rPr kumimoji="1" lang="ko-KR" altLang="en-US" sz="1800" dirty="0"/>
              <a:t>실시간 응답을 위한 최적화 필요</a:t>
            </a:r>
          </a:p>
          <a:p>
            <a:r>
              <a:rPr kumimoji="1" lang="ko-KR" altLang="en-US" sz="2000" b="1" dirty="0"/>
              <a:t>🧪 실습 구성</a:t>
            </a:r>
            <a:r>
              <a:rPr kumimoji="1" lang="en-US" altLang="ko-KR" sz="2000" b="1" dirty="0"/>
              <a:t>: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en-US" altLang="ko-KR" sz="1800" dirty="0" err="1"/>
              <a:t>vllm.entrypoints.api_server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모듈로 </a:t>
            </a:r>
            <a:r>
              <a:rPr kumimoji="1" lang="en-US" altLang="ko-KR" sz="1800" dirty="0"/>
              <a:t>API </a:t>
            </a:r>
            <a:r>
              <a:rPr kumimoji="1" lang="ko-KR" altLang="en-US" sz="1800" dirty="0"/>
              <a:t>서버 실행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1800" dirty="0"/>
              <a:t>사용자 입력 프롬프트에 대한 </a:t>
            </a:r>
            <a:r>
              <a:rPr kumimoji="1" lang="en-US" altLang="ko-KR" sz="1800" dirty="0"/>
              <a:t>HTTP POST </a:t>
            </a:r>
            <a:r>
              <a:rPr kumimoji="1" lang="ko-KR" altLang="en-US" sz="1800" dirty="0"/>
              <a:t>요청</a:t>
            </a:r>
          </a:p>
          <a:p>
            <a:pPr marL="914400" lvl="1" indent="-457200">
              <a:buFont typeface="+mj-lt"/>
              <a:buAutoNum type="arabicPeriod"/>
            </a:pPr>
            <a:r>
              <a:rPr kumimoji="1" lang="ko-KR" altLang="en-US" sz="1800" dirty="0"/>
              <a:t>응답 시간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추론 결과 확인</a:t>
            </a:r>
          </a:p>
          <a:p>
            <a:r>
              <a:rPr kumimoji="1" lang="ko-KR" altLang="en-US" sz="2000" b="1" dirty="0"/>
              <a:t>📌 주요 기능</a:t>
            </a:r>
            <a:r>
              <a:rPr kumimoji="1" lang="en-US" altLang="ko-KR" sz="2000" b="1" dirty="0"/>
              <a:t>:</a:t>
            </a:r>
          </a:p>
          <a:p>
            <a:pPr lvl="1"/>
            <a:r>
              <a:rPr kumimoji="1" lang="en-US" altLang="ko-KR" sz="1800" dirty="0"/>
              <a:t>--model, --tokenizer, --port, --max-model-</a:t>
            </a:r>
            <a:r>
              <a:rPr kumimoji="1" lang="en-US" altLang="ko-KR" sz="1800" dirty="0" err="1"/>
              <a:t>len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등 다양한 </a:t>
            </a:r>
            <a:r>
              <a:rPr kumimoji="1" lang="en-US" altLang="ko-KR" sz="1800" dirty="0"/>
              <a:t>CLI </a:t>
            </a:r>
            <a:r>
              <a:rPr kumimoji="1" lang="ko-KR" altLang="en-US" sz="1800" dirty="0"/>
              <a:t>옵션 제공</a:t>
            </a:r>
          </a:p>
          <a:p>
            <a:r>
              <a:rPr kumimoji="1" lang="ko-KR" altLang="en-US" sz="2000" b="1" dirty="0"/>
              <a:t>💡 배치 전략</a:t>
            </a:r>
            <a:r>
              <a:rPr kumimoji="1" lang="en-US" altLang="ko-KR" sz="2000" b="1" dirty="0"/>
              <a:t>(</a:t>
            </a:r>
            <a:r>
              <a:rPr kumimoji="1" lang="ko-KR" altLang="en-US" sz="2000" b="1" dirty="0"/>
              <a:t>연속 배치</a:t>
            </a:r>
            <a:r>
              <a:rPr kumimoji="1" lang="en-US" altLang="ko-KR" sz="2000" b="1" dirty="0"/>
              <a:t>), KV </a:t>
            </a:r>
            <a:r>
              <a:rPr kumimoji="1" lang="ko-KR" altLang="en-US" sz="2000" b="1" dirty="0"/>
              <a:t>캐시 자동 적용됨</a:t>
            </a:r>
          </a:p>
        </p:txBody>
      </p:sp>
    </p:spTree>
    <p:extLst>
      <p:ext uri="{BB962C8B-B14F-4D97-AF65-F5344CB8AC3E}">
        <p14:creationId xmlns:p14="http://schemas.microsoft.com/office/powerpoint/2010/main" val="3571630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A24645-E259-E0D9-6BAF-07C611F015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Agenda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26F21-F814-256C-D1E0-553BDB114C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/>
              <a:t>효율적인 배치 전략</a:t>
            </a:r>
          </a:p>
          <a:p>
            <a:pPr lvl="1"/>
            <a:r>
              <a:rPr kumimoji="1" lang="ko-KR" altLang="en-US" sz="1800" dirty="0"/>
              <a:t>일반 </a:t>
            </a:r>
            <a:r>
              <a:rPr kumimoji="1" lang="en-US" altLang="ko-KR" sz="1800" dirty="0"/>
              <a:t>/ </a:t>
            </a:r>
            <a:r>
              <a:rPr kumimoji="1" lang="ko-KR" altLang="en-US" sz="1800" dirty="0"/>
              <a:t>동적 </a:t>
            </a:r>
            <a:r>
              <a:rPr kumimoji="1" lang="en-US" altLang="ko-KR" sz="1800" dirty="0"/>
              <a:t>/ </a:t>
            </a:r>
            <a:r>
              <a:rPr kumimoji="1" lang="ko-KR" altLang="en-US" sz="1800" dirty="0"/>
              <a:t>연속 배치 비교</a:t>
            </a:r>
          </a:p>
          <a:p>
            <a:r>
              <a:rPr kumimoji="1" lang="ko-KR" altLang="en-US" sz="2000" b="1" dirty="0"/>
              <a:t>트랜스포머 연산 최적화</a:t>
            </a:r>
          </a:p>
          <a:p>
            <a:pPr lvl="1"/>
            <a:r>
              <a:rPr kumimoji="1" lang="ko-KR" altLang="en-US" sz="1800" dirty="0" err="1"/>
              <a:t>플래시어텐션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상대적 위치 인코딩 등</a:t>
            </a:r>
          </a:p>
          <a:p>
            <a:r>
              <a:rPr kumimoji="1" lang="ko-KR" altLang="en-US" sz="2000" b="1" dirty="0"/>
              <a:t>효율적인 추론 전략</a:t>
            </a:r>
          </a:p>
          <a:p>
            <a:pPr lvl="1"/>
            <a:r>
              <a:rPr kumimoji="1" lang="ko-KR" altLang="en-US" sz="1800" dirty="0"/>
              <a:t>커널 퓨전</a:t>
            </a:r>
            <a:r>
              <a:rPr kumimoji="1" lang="en-US" altLang="ko-KR" sz="1800" dirty="0"/>
              <a:t>, </a:t>
            </a:r>
            <a:r>
              <a:rPr kumimoji="1" lang="ko-KR" altLang="en-US" sz="1800" dirty="0" err="1"/>
              <a:t>페이지어텐션</a:t>
            </a:r>
            <a:r>
              <a:rPr kumimoji="1" lang="en-US" altLang="ko-KR" sz="1800" dirty="0"/>
              <a:t>, </a:t>
            </a:r>
            <a:r>
              <a:rPr kumimoji="1" lang="ko-KR" altLang="en-US" sz="1800" dirty="0"/>
              <a:t>추측 디코딩</a:t>
            </a:r>
          </a:p>
          <a:p>
            <a:r>
              <a:rPr kumimoji="1" lang="ko-KR" altLang="en-US" sz="2000" b="1" dirty="0"/>
              <a:t>실습</a:t>
            </a:r>
            <a:r>
              <a:rPr kumimoji="1" lang="en-US" altLang="ko-KR" sz="2000" b="1" dirty="0"/>
              <a:t>: </a:t>
            </a:r>
            <a:r>
              <a:rPr kumimoji="1" lang="en-US" altLang="ko-KR" sz="2000" b="1" dirty="0" err="1"/>
              <a:t>vLLM</a:t>
            </a:r>
            <a:r>
              <a:rPr kumimoji="1" lang="en-US" altLang="ko-KR" sz="2000" b="1" dirty="0"/>
              <a:t> </a:t>
            </a:r>
            <a:r>
              <a:rPr kumimoji="1" lang="ko-KR" altLang="en-US" sz="2000" b="1" dirty="0"/>
              <a:t>프레임워크</a:t>
            </a:r>
          </a:p>
          <a:p>
            <a:pPr lvl="1"/>
            <a:r>
              <a:rPr kumimoji="1" lang="ko-KR" altLang="en-US" sz="1800" dirty="0"/>
              <a:t>오프라인</a:t>
            </a:r>
            <a:r>
              <a:rPr kumimoji="1" lang="en-US" altLang="ko-KR" sz="1800" dirty="0"/>
              <a:t>/</a:t>
            </a:r>
            <a:r>
              <a:rPr kumimoji="1" lang="ko-KR" altLang="en-US" sz="1800" dirty="0"/>
              <a:t>온라인 서빙 실습</a:t>
            </a:r>
            <a:endParaRPr kumimoji="1" lang="en-US" altLang="ko-KR" sz="1800" dirty="0"/>
          </a:p>
          <a:p>
            <a:pPr lvl="1"/>
            <a:r>
              <a:rPr kumimoji="1" lang="en-US" altLang="ko-KR" sz="1800" dirty="0"/>
              <a:t>n8n </a:t>
            </a:r>
            <a:r>
              <a:rPr kumimoji="1" lang="ko-KR" altLang="en-US" sz="1800" dirty="0"/>
              <a:t>연동</a:t>
            </a:r>
          </a:p>
          <a:p>
            <a:r>
              <a:rPr kumimoji="1" lang="ko-KR" altLang="en-US" sz="2000" b="1" dirty="0"/>
              <a:t>요약 및 마무리</a:t>
            </a:r>
          </a:p>
        </p:txBody>
      </p:sp>
    </p:spTree>
    <p:extLst>
      <p:ext uri="{BB962C8B-B14F-4D97-AF65-F5344CB8AC3E}">
        <p14:creationId xmlns:p14="http://schemas.microsoft.com/office/powerpoint/2010/main" val="35574252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7A8B8C-7F42-B480-44B0-42BFB04CBE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요약 </a:t>
            </a:r>
            <a:r>
              <a:rPr lang="en-US" altLang="ko-KR" dirty="0"/>
              <a:t>&amp; </a:t>
            </a:r>
            <a:r>
              <a:rPr lang="ko-KR" altLang="en-US" dirty="0"/>
              <a:t>정리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4E840E1-CDB3-E502-755F-2F3D81E7E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📌 실습 요약</a:t>
            </a:r>
            <a:r>
              <a:rPr lang="en-US" altLang="ko-KR" sz="2000" b="1" dirty="0"/>
              <a:t>:</a:t>
            </a:r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pPr marL="0" indent="0">
              <a:buNone/>
            </a:pPr>
            <a:endParaRPr lang="en-US" altLang="ko-KR" sz="2400" b="1" dirty="0"/>
          </a:p>
          <a:p>
            <a:endParaRPr lang="en-US" altLang="ko-KR" sz="2400" b="1" dirty="0"/>
          </a:p>
          <a:p>
            <a:endParaRPr lang="ko-KR" altLang="en-US" sz="2400" dirty="0"/>
          </a:p>
          <a:p>
            <a:pPr>
              <a:buNone/>
            </a:pPr>
            <a:r>
              <a:rPr lang="ko-KR" altLang="en-US" sz="2000" b="1" dirty="0"/>
              <a:t>🔚 배운 점</a:t>
            </a:r>
            <a:r>
              <a:rPr lang="en-US" altLang="ko-KR" sz="2000" b="1" dirty="0"/>
              <a:t>:</a:t>
            </a:r>
            <a:endParaRPr lang="ko-KR" altLang="en-US" sz="2000" dirty="0"/>
          </a:p>
          <a:p>
            <a:pPr lvl="1"/>
            <a:r>
              <a:rPr lang="en-US" altLang="ko-KR" sz="1800" dirty="0" err="1"/>
              <a:t>vLLM</a:t>
            </a:r>
            <a:r>
              <a:rPr lang="ko-KR" altLang="en-US" sz="1800" dirty="0"/>
              <a:t>을 활용해 </a:t>
            </a:r>
            <a:r>
              <a:rPr lang="ko-KR" altLang="en-US" sz="1800" b="1" dirty="0"/>
              <a:t>효율적인 서빙 구조</a:t>
            </a:r>
            <a:r>
              <a:rPr lang="ko-KR" altLang="en-US" sz="1800" dirty="0"/>
              <a:t> 체험</a:t>
            </a:r>
          </a:p>
          <a:p>
            <a:pPr lvl="1"/>
            <a:r>
              <a:rPr lang="ko-KR" altLang="en-US" sz="1800" dirty="0"/>
              <a:t>배치 전략과 추론 최적화가 </a:t>
            </a:r>
            <a:r>
              <a:rPr lang="ko-KR" altLang="en-US" sz="1800" b="1" dirty="0"/>
              <a:t>실제 성능에 미치는 영향</a:t>
            </a:r>
            <a:r>
              <a:rPr lang="ko-KR" altLang="en-US" sz="1800" dirty="0"/>
              <a:t> 직접 확인</a:t>
            </a:r>
          </a:p>
          <a:p>
            <a:endParaRPr kumimoji="1" lang="ko-KR" altLang="en-US" sz="2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432ADE1-5AF8-7B8B-F4CF-43F8D6DA707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1247991"/>
              </p:ext>
            </p:extLst>
          </p:nvPr>
        </p:nvGraphicFramePr>
        <p:xfrm>
          <a:off x="1861458" y="2266769"/>
          <a:ext cx="8151222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17074">
                  <a:extLst>
                    <a:ext uri="{9D8B030D-6E8A-4147-A177-3AD203B41FA5}">
                      <a16:colId xmlns:a16="http://schemas.microsoft.com/office/drawing/2014/main" val="627834590"/>
                    </a:ext>
                  </a:extLst>
                </a:gridCol>
                <a:gridCol w="2717074">
                  <a:extLst>
                    <a:ext uri="{9D8B030D-6E8A-4147-A177-3AD203B41FA5}">
                      <a16:colId xmlns:a16="http://schemas.microsoft.com/office/drawing/2014/main" val="2851337326"/>
                    </a:ext>
                  </a:extLst>
                </a:gridCol>
                <a:gridCol w="2717074">
                  <a:extLst>
                    <a:ext uri="{9D8B030D-6E8A-4147-A177-3AD203B41FA5}">
                      <a16:colId xmlns:a16="http://schemas.microsoft.com/office/drawing/2014/main" val="395823372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항목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오프라인 추론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온라인 추론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896915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입력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사전 정의됨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실시간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48110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처리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대량 배치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소량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 err="1"/>
                        <a:t>단건</a:t>
                      </a:r>
                      <a:endParaRPr lang="ko-KR" alt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0439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dirty="0"/>
                        <a:t>목적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처리량↑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응답속도↑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419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dirty="0"/>
                        <a:t>적용 기술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배치 크기 튜닝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dirty="0"/>
                        <a:t>연속 배치 </a:t>
                      </a:r>
                      <a:r>
                        <a:rPr lang="en-US" altLang="ko-KR" dirty="0"/>
                        <a:t>+ </a:t>
                      </a:r>
                      <a:r>
                        <a:rPr lang="ko-KR" altLang="en-US" dirty="0"/>
                        <a:t>캐시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212601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023299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5F9428-AF07-5D22-9B05-9502D2871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8.5 </a:t>
            </a:r>
            <a:r>
              <a:rPr lang="ko-KR" altLang="en-US" dirty="0"/>
              <a:t>정리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68B816C-5BAD-982F-0FD2-B6305B0559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ko-KR" altLang="en-US" sz="2000" b="1" dirty="0"/>
              <a:t>✅ 이 장에서 배운 것</a:t>
            </a:r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endParaRPr lang="en-US" altLang="ko-KR" sz="2000" b="1" dirty="0"/>
          </a:p>
          <a:p>
            <a:pPr marL="0" indent="0">
              <a:buNone/>
            </a:pPr>
            <a:endParaRPr lang="en-US" altLang="ko-KR" sz="2000" b="1" dirty="0"/>
          </a:p>
          <a:p>
            <a:pPr>
              <a:buNone/>
            </a:pPr>
            <a:r>
              <a:rPr lang="ko-KR" altLang="en-US" sz="2000" b="1" dirty="0"/>
              <a:t>💡 핵심 인사이트</a:t>
            </a:r>
          </a:p>
          <a:p>
            <a:pPr lvl="1"/>
            <a:r>
              <a:rPr lang="ko-KR" altLang="en-US" sz="1600" dirty="0"/>
              <a:t>추론 속도는 단순 모델 경량화로만 해결되지 않는다</a:t>
            </a:r>
            <a:br>
              <a:rPr lang="ko-KR" altLang="en-US" sz="1600" dirty="0"/>
            </a:br>
            <a:r>
              <a:rPr lang="ko-KR" altLang="en-US" sz="1600" dirty="0"/>
              <a:t>→ </a:t>
            </a:r>
            <a:r>
              <a:rPr lang="ko-KR" altLang="en-US" sz="1600" b="1" dirty="0"/>
              <a:t>메모리 효율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배치 전략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연산 병합</a:t>
            </a:r>
            <a:r>
              <a:rPr lang="en-US" altLang="ko-KR" sz="1600" b="1" dirty="0"/>
              <a:t>, </a:t>
            </a:r>
            <a:r>
              <a:rPr lang="ko-KR" altLang="en-US" sz="1600" b="1" dirty="0"/>
              <a:t>캐시 최적화</a:t>
            </a:r>
            <a:r>
              <a:rPr lang="ko-KR" altLang="en-US" sz="1600" dirty="0"/>
              <a:t> 모두 중요</a:t>
            </a:r>
          </a:p>
          <a:p>
            <a:pPr lvl="1"/>
            <a:r>
              <a:rPr lang="ko-KR" altLang="en-US" sz="1600" dirty="0"/>
              <a:t>최신 서빙 프레임워크</a:t>
            </a:r>
            <a:r>
              <a:rPr lang="en-US" altLang="ko-KR" sz="1600" dirty="0"/>
              <a:t>(</a:t>
            </a:r>
            <a:r>
              <a:rPr lang="en-US" altLang="ko-KR" sz="1600" dirty="0" err="1"/>
              <a:t>vLLM</a:t>
            </a:r>
            <a:r>
              <a:rPr lang="en-US" altLang="ko-KR" sz="1600" dirty="0"/>
              <a:t> </a:t>
            </a:r>
            <a:r>
              <a:rPr lang="ko-KR" altLang="en-US" sz="1600" dirty="0"/>
              <a:t>등</a:t>
            </a:r>
            <a:r>
              <a:rPr lang="en-US" altLang="ko-KR" sz="1600" dirty="0"/>
              <a:t>)</a:t>
            </a:r>
            <a:r>
              <a:rPr lang="ko-KR" altLang="en-US" sz="1600" dirty="0"/>
              <a:t>는</a:t>
            </a:r>
            <a:br>
              <a:rPr lang="ko-KR" altLang="en-US" sz="1600" dirty="0"/>
            </a:br>
            <a:r>
              <a:rPr lang="ko-KR" altLang="en-US" sz="1600" dirty="0"/>
              <a:t>→ 이 모든 전략을 </a:t>
            </a:r>
            <a:r>
              <a:rPr lang="ko-KR" altLang="en-US" sz="1600" b="1" dirty="0"/>
              <a:t>통합적으로 적용</a:t>
            </a:r>
            <a:endParaRPr lang="en-US" altLang="ko-KR" sz="1600" b="1" dirty="0"/>
          </a:p>
          <a:p>
            <a:pPr lvl="1"/>
            <a:r>
              <a:rPr lang="ko-KR" altLang="en-US" sz="1600" dirty="0"/>
              <a:t>하지만 </a:t>
            </a:r>
            <a:r>
              <a:rPr lang="en-US" altLang="ko-KR" sz="1600" b="1" dirty="0" err="1"/>
              <a:t>tool_calling</a:t>
            </a:r>
            <a:r>
              <a:rPr lang="ko-KR" altLang="en-US" sz="1600" b="1" dirty="0"/>
              <a:t> 지원</a:t>
            </a:r>
            <a:r>
              <a:rPr lang="ko-KR" altLang="en-US" sz="1600" dirty="0"/>
              <a:t>은 빨리 좀 </a:t>
            </a:r>
            <a:r>
              <a:rPr lang="en-US" altLang="ko-KR" sz="1600" dirty="0"/>
              <a:t>…</a:t>
            </a:r>
            <a:endParaRPr lang="ko-KR" altLang="en-US" sz="16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9385AFFC-9082-9246-4059-151147D51B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608820"/>
              </p:ext>
            </p:extLst>
          </p:nvPr>
        </p:nvGraphicFramePr>
        <p:xfrm>
          <a:off x="2186938" y="2217782"/>
          <a:ext cx="7818123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94031">
                  <a:extLst>
                    <a:ext uri="{9D8B030D-6E8A-4147-A177-3AD203B41FA5}">
                      <a16:colId xmlns:a16="http://schemas.microsoft.com/office/drawing/2014/main" val="3993780666"/>
                    </a:ext>
                  </a:extLst>
                </a:gridCol>
                <a:gridCol w="6124092">
                  <a:extLst>
                    <a:ext uri="{9D8B030D-6E8A-4147-A177-3AD203B41FA5}">
                      <a16:colId xmlns:a16="http://schemas.microsoft.com/office/drawing/2014/main" val="141514383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구분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핵심 내용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540353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배치 전략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일반 배치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동적 배치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연속 배치 비교 → 연속 배치로 </a:t>
                      </a:r>
                      <a:r>
                        <a:rPr lang="ko-KR" altLang="en-US" sz="1400" b="1" dirty="0"/>
                        <a:t>대기 시간 최소화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54291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트랜스포머 최적화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FlashAttention</a:t>
                      </a:r>
                      <a:r>
                        <a:rPr lang="en-US" sz="1400" dirty="0"/>
                        <a:t> 1 &amp; 2, </a:t>
                      </a:r>
                      <a:r>
                        <a:rPr lang="ko-KR" altLang="en-US" sz="1400" dirty="0"/>
                        <a:t>상대적 위치 인코딩 → </a:t>
                      </a:r>
                      <a:r>
                        <a:rPr lang="ko-KR" altLang="en-US" sz="1400" b="1" dirty="0"/>
                        <a:t>연산 효율 </a:t>
                      </a:r>
                      <a:r>
                        <a:rPr lang="en-US" altLang="ko-KR" sz="1400" b="1" dirty="0"/>
                        <a:t>&amp; </a:t>
                      </a:r>
                      <a:r>
                        <a:rPr lang="ko-KR" altLang="en-US" sz="1400" b="1" dirty="0"/>
                        <a:t>입력 길이 확장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09407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/>
                        <a:t>추론 전략</a:t>
                      </a:r>
                      <a:endParaRPr lang="ko-KR" altLang="en-US" sz="14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ko-KR" altLang="en-US" sz="1400" dirty="0"/>
                        <a:t>커널 퓨전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 err="1"/>
                        <a:t>페이지어텐션</a:t>
                      </a:r>
                      <a:r>
                        <a:rPr lang="en-US" altLang="ko-KR" sz="1400" dirty="0"/>
                        <a:t>, </a:t>
                      </a:r>
                      <a:r>
                        <a:rPr lang="ko-KR" altLang="en-US" sz="1400" dirty="0"/>
                        <a:t>추측 디코딩 → </a:t>
                      </a:r>
                      <a:r>
                        <a:rPr lang="en-US" sz="1400" b="1" dirty="0"/>
                        <a:t>GPU </a:t>
                      </a:r>
                      <a:r>
                        <a:rPr lang="ko-KR" altLang="en-US" sz="1400" b="1" dirty="0"/>
                        <a:t>활용 </a:t>
                      </a:r>
                      <a:r>
                        <a:rPr lang="en-US" altLang="ko-KR" sz="1400" b="1" dirty="0"/>
                        <a:t>&amp; </a:t>
                      </a:r>
                      <a:r>
                        <a:rPr lang="ko-KR" altLang="en-US" sz="1400" b="1" dirty="0"/>
                        <a:t>속도 개선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115425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ko-KR" altLang="en-US" sz="1400" b="1" dirty="0"/>
                        <a:t>서빙 실습</a:t>
                      </a:r>
                      <a:endParaRPr lang="ko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vLLM</a:t>
                      </a:r>
                      <a:r>
                        <a:rPr lang="ko-KR" altLang="en-US" sz="1400" dirty="0" err="1"/>
                        <a:t>으로</a:t>
                      </a:r>
                      <a:r>
                        <a:rPr lang="ko-KR" altLang="en-US" sz="1400" dirty="0"/>
                        <a:t> 오프라인</a:t>
                      </a:r>
                      <a:r>
                        <a:rPr lang="en-US" altLang="ko-KR" sz="1400" dirty="0"/>
                        <a:t>/</a:t>
                      </a:r>
                      <a:r>
                        <a:rPr lang="ko-KR" altLang="en-US" sz="1400" dirty="0"/>
                        <a:t>온라인 추론 → </a:t>
                      </a:r>
                      <a:r>
                        <a:rPr lang="ko-KR" altLang="en-US" sz="1400" b="1" dirty="0"/>
                        <a:t>배치 크기와 실시간성의 균형 이해</a:t>
                      </a:r>
                      <a:endParaRPr lang="ko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909485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532386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>
            <a:extLst>
              <a:ext uri="{FF2B5EF4-FFF2-40B4-BE49-F238E27FC236}">
                <a16:creationId xmlns:a16="http://schemas.microsoft.com/office/drawing/2014/main" id="{3064FBB8-51E0-2BFD-2169-DFFE5ADC03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538413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400" b="1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ko-K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제목 6">
            <a:extLst>
              <a:ext uri="{FF2B5EF4-FFF2-40B4-BE49-F238E27FC236}">
                <a16:creationId xmlns:a16="http://schemas.microsoft.com/office/drawing/2014/main" id="{271AE9E3-D82F-1791-98E0-93905F44E2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Q&amp;A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3171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9B6277-1532-1483-B53C-E52A1D7F1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 </a:t>
            </a:r>
            <a:r>
              <a:rPr lang="ko-KR" altLang="en-US" dirty="0"/>
              <a:t>효율적인 배치 전략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D4419E1-E54A-C0CE-09A7-E2C574E886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/>
              <a:t>📌 요지</a:t>
            </a:r>
            <a:r>
              <a:rPr kumimoji="1" lang="en-US" altLang="ko-KR" sz="2000" b="1" dirty="0"/>
              <a:t>:</a:t>
            </a:r>
          </a:p>
          <a:p>
            <a:pPr lvl="1"/>
            <a:r>
              <a:rPr kumimoji="1" lang="en-US" altLang="ko-KR" sz="1800" dirty="0"/>
              <a:t>LLM</a:t>
            </a:r>
            <a:r>
              <a:rPr kumimoji="1" lang="ko-KR" altLang="en-US" sz="1800" dirty="0"/>
              <a:t>은 한 토큰씩 생성</a:t>
            </a:r>
          </a:p>
          <a:p>
            <a:pPr lvl="1"/>
            <a:r>
              <a:rPr kumimoji="1" lang="ko-KR" altLang="en-US" sz="1800" dirty="0"/>
              <a:t>입력마다 생성 길이가 달라 추론 시간 불균형 발생</a:t>
            </a:r>
          </a:p>
          <a:p>
            <a:pPr lvl="1"/>
            <a:r>
              <a:rPr kumimoji="1" lang="ko-KR" altLang="en-US" sz="1800" dirty="0"/>
              <a:t>문제점</a:t>
            </a:r>
            <a:r>
              <a:rPr kumimoji="1" lang="en-US" altLang="ko-KR" sz="1800" dirty="0"/>
              <a:t>:</a:t>
            </a:r>
          </a:p>
          <a:p>
            <a:pPr lvl="2"/>
            <a:r>
              <a:rPr kumimoji="1" lang="ko-KR" altLang="en-US" sz="1600" dirty="0"/>
              <a:t>일부 요청이 끝나도 대기 상태 유지</a:t>
            </a:r>
          </a:p>
          <a:p>
            <a:pPr lvl="2"/>
            <a:r>
              <a:rPr kumimoji="1" lang="en-US" altLang="ko-KR" sz="1600" dirty="0"/>
              <a:t>GPU </a:t>
            </a:r>
            <a:r>
              <a:rPr kumimoji="1" lang="ko-KR" altLang="en-US" sz="1600" dirty="0"/>
              <a:t>자원 낭비</a:t>
            </a:r>
          </a:p>
          <a:p>
            <a:r>
              <a:rPr kumimoji="1" lang="ko-KR" altLang="en-US" sz="2000" b="1" dirty="0"/>
              <a:t>📌 해결 전략</a:t>
            </a:r>
            <a:r>
              <a:rPr kumimoji="1" lang="en-US" altLang="ko-KR" sz="2000" b="1" dirty="0"/>
              <a:t>:</a:t>
            </a:r>
          </a:p>
          <a:p>
            <a:pPr lvl="1"/>
            <a:r>
              <a:rPr kumimoji="1" lang="en-US" altLang="ko-KR" sz="1800" dirty="0"/>
              <a:t>8.1.1 </a:t>
            </a:r>
            <a:r>
              <a:rPr kumimoji="1" lang="ko-KR" altLang="en-US" sz="1800" dirty="0"/>
              <a:t>일반 배치</a:t>
            </a:r>
          </a:p>
          <a:p>
            <a:pPr lvl="1"/>
            <a:r>
              <a:rPr kumimoji="1" lang="en-US" altLang="ko-KR" sz="1800" dirty="0"/>
              <a:t>8.1.2 </a:t>
            </a:r>
            <a:r>
              <a:rPr kumimoji="1" lang="ko-KR" altLang="en-US" sz="1800" dirty="0"/>
              <a:t>동적 배치</a:t>
            </a:r>
          </a:p>
          <a:p>
            <a:pPr lvl="1"/>
            <a:r>
              <a:rPr kumimoji="1" lang="en-US" altLang="ko-KR" sz="1800" dirty="0"/>
              <a:t>8.1.3 </a:t>
            </a:r>
            <a:r>
              <a:rPr kumimoji="1" lang="ko-KR" altLang="en-US" sz="1800" dirty="0"/>
              <a:t>연속 배치</a:t>
            </a:r>
          </a:p>
        </p:txBody>
      </p:sp>
    </p:spTree>
    <p:extLst>
      <p:ext uri="{BB962C8B-B14F-4D97-AF65-F5344CB8AC3E}">
        <p14:creationId xmlns:p14="http://schemas.microsoft.com/office/powerpoint/2010/main" val="2450320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CEAF72-A5D2-9ECA-924C-A2661C1A8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8.1.1 </a:t>
            </a:r>
            <a:r>
              <a:rPr lang="ko-KR" altLang="en-US" dirty="0"/>
              <a:t>일반 배치 </a:t>
            </a:r>
            <a:r>
              <a:rPr lang="en-US" altLang="ko-KR" dirty="0"/>
              <a:t>(Static Batching)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FC066FF-35C2-28A6-52F8-75540D4D0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dirty="0"/>
              <a:t>📌 </a:t>
            </a:r>
            <a:r>
              <a:rPr kumimoji="1" lang="ko-KR" altLang="en-US" sz="2000" b="1" dirty="0"/>
              <a:t>설명</a:t>
            </a:r>
            <a:r>
              <a:rPr kumimoji="1" lang="en-US" altLang="ko-KR" sz="2000" dirty="0"/>
              <a:t>:</a:t>
            </a:r>
          </a:p>
          <a:p>
            <a:pPr lvl="1"/>
            <a:r>
              <a:rPr kumimoji="1" lang="ko-KR" altLang="en-US" sz="1800" dirty="0"/>
              <a:t>정해진 개수</a:t>
            </a:r>
            <a:r>
              <a:rPr kumimoji="1" lang="en-US" altLang="ko-KR" sz="1800" dirty="0"/>
              <a:t>(N)</a:t>
            </a:r>
            <a:r>
              <a:rPr kumimoji="1" lang="ko-KR" altLang="en-US" sz="1800" dirty="0"/>
              <a:t>의 요청을 한 번에 처리</a:t>
            </a:r>
          </a:p>
          <a:p>
            <a:pPr lvl="1"/>
            <a:r>
              <a:rPr kumimoji="1" lang="ko-KR" altLang="en-US" sz="1800" dirty="0"/>
              <a:t>생성이 끝난 요청도 모두 완료될 때까지 대기</a:t>
            </a:r>
          </a:p>
          <a:p>
            <a:r>
              <a:rPr kumimoji="1" lang="ko-KR" altLang="en-US" sz="2000" b="1" dirty="0"/>
              <a:t>📉 단점</a:t>
            </a:r>
            <a:r>
              <a:rPr kumimoji="1" lang="en-US" altLang="ko-KR" sz="2000" b="1" dirty="0"/>
              <a:t>:</a:t>
            </a:r>
          </a:p>
          <a:p>
            <a:pPr lvl="1"/>
            <a:r>
              <a:rPr kumimoji="1" lang="ko-KR" altLang="en-US" sz="1800" dirty="0"/>
              <a:t>빠르게 끝난 요청도 지연됨</a:t>
            </a:r>
          </a:p>
          <a:p>
            <a:pPr lvl="1"/>
            <a:r>
              <a:rPr kumimoji="1" lang="ko-KR" altLang="en-US" sz="1800" dirty="0"/>
              <a:t>추론 후반부에는 배치 크기 감소 → </a:t>
            </a:r>
            <a:r>
              <a:rPr kumimoji="1" lang="en-US" altLang="ko-KR" sz="1800" dirty="0"/>
              <a:t>GPU </a:t>
            </a:r>
            <a:r>
              <a:rPr kumimoji="1" lang="ko-KR" altLang="en-US" sz="1800" dirty="0"/>
              <a:t>효율 저하</a:t>
            </a:r>
          </a:p>
        </p:txBody>
      </p:sp>
      <p:pic>
        <p:nvPicPr>
          <p:cNvPr id="5" name="그림 4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63A6734-D449-0569-3D7C-BAAFD0FDD5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5782" y="3878348"/>
            <a:ext cx="5820435" cy="1975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02988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E997C-F634-B1E8-94BD-A509454D7E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8.1.2 </a:t>
            </a:r>
            <a:r>
              <a:rPr lang="ko-KR" altLang="en-US" dirty="0"/>
              <a:t>동적 배치 </a:t>
            </a:r>
            <a:r>
              <a:rPr lang="en-US" altLang="ko-KR" dirty="0"/>
              <a:t>(Dynamic Batching)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1B620CF-C70D-36F4-4499-0E5453DCF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/>
              <a:t>📌 설명</a:t>
            </a:r>
            <a:r>
              <a:rPr kumimoji="1" lang="en-US" altLang="ko-KR" sz="2000" b="1" dirty="0"/>
              <a:t>:</a:t>
            </a:r>
          </a:p>
          <a:p>
            <a:pPr lvl="1"/>
            <a:r>
              <a:rPr kumimoji="1" lang="ko-KR" altLang="en-US" sz="1800" dirty="0"/>
              <a:t>일정 시간 동안 요청을 모아 동시에 처리</a:t>
            </a:r>
          </a:p>
          <a:p>
            <a:pPr lvl="1"/>
            <a:r>
              <a:rPr kumimoji="1" lang="ko-KR" altLang="en-US" sz="1800" dirty="0"/>
              <a:t>대기 시간 약간 ↑</a:t>
            </a:r>
            <a:r>
              <a:rPr kumimoji="1" lang="en-US" altLang="ko-KR" sz="1800" dirty="0"/>
              <a:t>, GPU </a:t>
            </a:r>
            <a:r>
              <a:rPr kumimoji="1" lang="ko-KR" altLang="en-US" sz="1800" dirty="0"/>
              <a:t>처리율 향상</a:t>
            </a:r>
          </a:p>
          <a:p>
            <a:r>
              <a:rPr kumimoji="1" lang="ko-KR" altLang="en-US" sz="2000" b="1" dirty="0"/>
              <a:t>📌 상황 예시</a:t>
            </a:r>
            <a:r>
              <a:rPr kumimoji="1" lang="en-US" altLang="ko-KR" sz="2000" b="1" dirty="0"/>
              <a:t>:</a:t>
            </a:r>
          </a:p>
          <a:p>
            <a:pPr lvl="1"/>
            <a:r>
              <a:rPr kumimoji="1" lang="ko-KR" altLang="en-US" sz="1800" dirty="0"/>
              <a:t>요청 </a:t>
            </a:r>
            <a:r>
              <a:rPr kumimoji="1" lang="en-US" altLang="ko-KR" sz="1800" dirty="0"/>
              <a:t>A(1ms), </a:t>
            </a:r>
            <a:r>
              <a:rPr kumimoji="1" lang="ko-KR" altLang="en-US" sz="1800" dirty="0"/>
              <a:t>요청 </a:t>
            </a:r>
            <a:r>
              <a:rPr kumimoji="1" lang="en-US" altLang="ko-KR" sz="1800" dirty="0"/>
              <a:t>B(2ms) → </a:t>
            </a:r>
            <a:r>
              <a:rPr kumimoji="1" lang="ko-KR" altLang="en-US" sz="1800" dirty="0"/>
              <a:t>함께 처리</a:t>
            </a:r>
          </a:p>
          <a:p>
            <a:r>
              <a:rPr kumimoji="1" lang="ko-KR" altLang="en-US" sz="2000" b="1" dirty="0"/>
              <a:t>⚠️ 한계</a:t>
            </a:r>
            <a:r>
              <a:rPr kumimoji="1" lang="en-US" altLang="ko-KR" sz="2000" b="1" dirty="0"/>
              <a:t>:</a:t>
            </a:r>
          </a:p>
          <a:p>
            <a:pPr lvl="1"/>
            <a:r>
              <a:rPr kumimoji="1" lang="ko-KR" altLang="en-US" sz="1800" dirty="0"/>
              <a:t>생성 길이 차이 → 여전히 배치 크기 감소</a:t>
            </a:r>
            <a:endParaRPr kumimoji="1" lang="en-US" altLang="ko-KR" sz="1800" dirty="0"/>
          </a:p>
          <a:p>
            <a:pPr lvl="1"/>
            <a:r>
              <a:rPr kumimoji="1" lang="ko-KR" altLang="en-US" sz="1800" dirty="0"/>
              <a:t>연속 배치로 해결</a:t>
            </a:r>
          </a:p>
        </p:txBody>
      </p:sp>
      <p:pic>
        <p:nvPicPr>
          <p:cNvPr id="5" name="그림 4" descr="텍스트, 스크린샷, 도표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317CC56-B2E1-B9D4-B640-07941CEEA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825625"/>
            <a:ext cx="5152516" cy="229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892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번호, 폰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9782214-6B5B-C606-C46D-2527B3BDA2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52823" y="1690688"/>
            <a:ext cx="5600977" cy="203238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560BA378-33DF-F263-7578-203A07C832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8.1.3 </a:t>
            </a:r>
            <a:r>
              <a:rPr lang="ko-KR" altLang="en-US" dirty="0"/>
              <a:t>연속 배치 </a:t>
            </a:r>
            <a:r>
              <a:rPr lang="en-US" altLang="ko-KR" dirty="0"/>
              <a:t>(Continuous Batching)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19F823-3192-86D5-C68A-98162CF424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b="1" dirty="0"/>
              <a:t>📌 설명</a:t>
            </a:r>
            <a:r>
              <a:rPr lang="en-US" altLang="ko-KR" sz="2000" b="1" dirty="0"/>
              <a:t>:</a:t>
            </a:r>
            <a:endParaRPr lang="ko-KR" altLang="en-US" sz="2000" dirty="0"/>
          </a:p>
          <a:p>
            <a:pPr lvl="1"/>
            <a:r>
              <a:rPr lang="ko-KR" altLang="en-US" sz="1800" dirty="0"/>
              <a:t>생성 완료된 요청은 </a:t>
            </a:r>
            <a:r>
              <a:rPr lang="ko-KR" altLang="en-US" sz="1800" b="1" dirty="0"/>
              <a:t>즉시 제거</a:t>
            </a:r>
            <a:endParaRPr lang="ko-KR" altLang="en-US" sz="1800" dirty="0"/>
          </a:p>
          <a:p>
            <a:pPr lvl="1"/>
            <a:r>
              <a:rPr lang="ko-KR" altLang="en-US" sz="1800" b="1" dirty="0"/>
              <a:t>새로운 요청을 빈 자리에 추가</a:t>
            </a:r>
            <a:endParaRPr lang="ko-KR" altLang="en-US" sz="1800" dirty="0"/>
          </a:p>
          <a:p>
            <a:pPr lvl="1"/>
            <a:r>
              <a:rPr lang="ko-KR" altLang="en-US" sz="1800" dirty="0"/>
              <a:t>배치 크기 유지 → </a:t>
            </a:r>
            <a:r>
              <a:rPr lang="en-US" altLang="ko-KR" sz="1800" b="1" dirty="0"/>
              <a:t>GPU </a:t>
            </a:r>
            <a:r>
              <a:rPr lang="ko-KR" altLang="en-US" sz="1800" b="1" dirty="0"/>
              <a:t>자원 최적 활용</a:t>
            </a:r>
            <a:endParaRPr lang="ko-KR" altLang="en-US" sz="1800" dirty="0"/>
          </a:p>
          <a:p>
            <a:pPr>
              <a:buNone/>
            </a:pPr>
            <a:r>
              <a:rPr lang="ko-KR" altLang="en-US" sz="2000" b="1" dirty="0"/>
              <a:t>📈 장점</a:t>
            </a:r>
            <a:r>
              <a:rPr lang="en-US" altLang="ko-KR" sz="2000" b="1" dirty="0"/>
              <a:t>:</a:t>
            </a:r>
            <a:endParaRPr lang="ko-KR" altLang="en-US" sz="2000" dirty="0"/>
          </a:p>
          <a:p>
            <a:pPr lvl="1"/>
            <a:r>
              <a:rPr lang="ko-KR" altLang="en-US" sz="1800" dirty="0"/>
              <a:t>응답 지연 최소화</a:t>
            </a:r>
          </a:p>
          <a:p>
            <a:pPr lvl="1"/>
            <a:r>
              <a:rPr lang="ko-KR" altLang="en-US" sz="1800" dirty="0"/>
              <a:t>서빙 처리량 ↑</a:t>
            </a:r>
          </a:p>
        </p:txBody>
      </p:sp>
    </p:spTree>
    <p:extLst>
      <p:ext uri="{BB962C8B-B14F-4D97-AF65-F5344CB8AC3E}">
        <p14:creationId xmlns:p14="http://schemas.microsoft.com/office/powerpoint/2010/main" val="12893704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2D8CD9-5CE4-8C75-F8AB-10B89818C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 </a:t>
            </a:r>
            <a:r>
              <a:rPr lang="ko-KR" altLang="en-US" dirty="0"/>
              <a:t>효율적인 트랜스포머 연산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8A061A-26A9-3A3B-475B-42D7C78D8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ko-KR" altLang="en-US" sz="2000" b="1" dirty="0"/>
              <a:t>📌 문제 인식</a:t>
            </a:r>
            <a:r>
              <a:rPr lang="en-US" altLang="ko-KR" sz="2000" b="1" dirty="0"/>
              <a:t>:</a:t>
            </a:r>
            <a:endParaRPr lang="ko-KR" altLang="en-US" sz="2000" dirty="0"/>
          </a:p>
          <a:p>
            <a:pPr lvl="1"/>
            <a:r>
              <a:rPr lang="ko-KR" altLang="en-US" sz="1800" dirty="0"/>
              <a:t>트랜스포머의 핵심인 </a:t>
            </a:r>
            <a:r>
              <a:rPr lang="en-US" altLang="ko-KR" sz="1800" b="1" dirty="0"/>
              <a:t>Self-Attention </a:t>
            </a:r>
            <a:r>
              <a:rPr lang="ko-KR" altLang="en-US" sz="1800" b="1" dirty="0"/>
              <a:t>연산</a:t>
            </a:r>
            <a:r>
              <a:rPr lang="ko-KR" altLang="en-US" sz="1800" dirty="0"/>
              <a:t>은 </a:t>
            </a:r>
            <a:r>
              <a:rPr lang="ko-KR" altLang="en-US" sz="1800" dirty="0" err="1"/>
              <a:t>계산량</a:t>
            </a:r>
            <a:r>
              <a:rPr lang="ko-KR" altLang="en-US" sz="1800" dirty="0"/>
              <a:t> </a:t>
            </a:r>
            <a:r>
              <a:rPr lang="en-US" altLang="ko-KR" sz="1800" dirty="0"/>
              <a:t>&amp; </a:t>
            </a:r>
            <a:r>
              <a:rPr lang="ko-KR" altLang="en-US" sz="1800" dirty="0"/>
              <a:t>메모리 사용량이 큼</a:t>
            </a:r>
          </a:p>
          <a:p>
            <a:pPr lvl="1"/>
            <a:r>
              <a:rPr lang="ko-KR" altLang="en-US" sz="1800" dirty="0"/>
              <a:t>특히 </a:t>
            </a:r>
            <a:r>
              <a:rPr lang="ko-KR" altLang="en-US" sz="1800" b="1" dirty="0"/>
              <a:t>긴 시퀀스 처리</a:t>
            </a:r>
            <a:r>
              <a:rPr lang="ko-KR" altLang="en-US" sz="1800" dirty="0"/>
              <a:t> 시 병목 심화</a:t>
            </a:r>
          </a:p>
          <a:p>
            <a:pPr>
              <a:buNone/>
            </a:pPr>
            <a:r>
              <a:rPr lang="ko-KR" altLang="en-US" sz="2000" b="1" dirty="0"/>
              <a:t>📌 해결책</a:t>
            </a:r>
            <a:r>
              <a:rPr lang="en-US" altLang="ko-KR" sz="2000" b="1" dirty="0"/>
              <a:t>:</a:t>
            </a:r>
            <a:endParaRPr lang="ko-KR" altLang="en-US" sz="2000" dirty="0"/>
          </a:p>
          <a:p>
            <a:pPr lvl="1"/>
            <a:r>
              <a:rPr lang="en-US" altLang="ko-KR" sz="1800" dirty="0"/>
              <a:t>8.2.1 </a:t>
            </a:r>
            <a:r>
              <a:rPr lang="ko-KR" altLang="en-US" sz="1800" dirty="0" err="1"/>
              <a:t>플래시어텐션</a:t>
            </a:r>
            <a:endParaRPr lang="ko-KR" altLang="en-US" sz="1800" dirty="0"/>
          </a:p>
          <a:p>
            <a:pPr lvl="1"/>
            <a:r>
              <a:rPr lang="en-US" altLang="ko-KR" sz="1800" dirty="0"/>
              <a:t>8.2.2 </a:t>
            </a:r>
            <a:r>
              <a:rPr lang="ko-KR" altLang="en-US" sz="1800" dirty="0" err="1"/>
              <a:t>플래시어텐션</a:t>
            </a:r>
            <a:r>
              <a:rPr lang="ko-KR" altLang="en-US" sz="1800" dirty="0"/>
              <a:t> </a:t>
            </a:r>
            <a:r>
              <a:rPr lang="en-US" altLang="ko-KR" sz="1800" dirty="0"/>
              <a:t>2</a:t>
            </a:r>
          </a:p>
          <a:p>
            <a:pPr lvl="1"/>
            <a:r>
              <a:rPr lang="en-US" altLang="ko-KR" sz="1800" dirty="0"/>
              <a:t>8.2.3 </a:t>
            </a:r>
            <a:r>
              <a:rPr lang="ko-KR" altLang="en-US" sz="1800" dirty="0"/>
              <a:t>상대적 위치 인코딩</a:t>
            </a:r>
          </a:p>
          <a:p>
            <a:r>
              <a:rPr lang="ko-KR" altLang="en-US" sz="2000" b="1" dirty="0"/>
              <a:t>목표</a:t>
            </a:r>
            <a:r>
              <a:rPr lang="en-US" altLang="ko-KR" sz="2000" dirty="0"/>
              <a:t>: </a:t>
            </a:r>
            <a:r>
              <a:rPr lang="ko-KR" altLang="en-US" sz="2000" dirty="0"/>
              <a:t>동일 성능 유지하면서 속도 </a:t>
            </a:r>
            <a:r>
              <a:rPr lang="en-US" altLang="ko-KR" sz="2000" dirty="0"/>
              <a:t>&amp; </a:t>
            </a:r>
            <a:r>
              <a:rPr lang="ko-KR" altLang="en-US" sz="2000" dirty="0"/>
              <a:t>메모리 최적화</a:t>
            </a:r>
          </a:p>
        </p:txBody>
      </p:sp>
    </p:spTree>
    <p:extLst>
      <p:ext uri="{BB962C8B-B14F-4D97-AF65-F5344CB8AC3E}">
        <p14:creationId xmlns:p14="http://schemas.microsoft.com/office/powerpoint/2010/main" val="31156000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텍스트, 스크린샷, 도표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08FFE276-80C2-359C-871E-C3AC3DAEF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9023" y="3818856"/>
            <a:ext cx="5308654" cy="217369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30345F0-D1BB-9BA4-1A1A-BF9416E6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8.2.1 </a:t>
            </a:r>
            <a:r>
              <a:rPr lang="ko-KR" altLang="en-US" dirty="0" err="1"/>
              <a:t>플래시어텐션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FlashAttention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C845A6D-C781-9F73-FB74-930EA0B3FA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/>
              <a:t>📌 왜 필요한가</a:t>
            </a:r>
            <a:r>
              <a:rPr kumimoji="1" lang="en-US" altLang="ko-KR" sz="2000" b="1" dirty="0"/>
              <a:t>?</a:t>
            </a:r>
          </a:p>
          <a:p>
            <a:pPr lvl="1"/>
            <a:r>
              <a:rPr kumimoji="1" lang="ko-KR" altLang="en-US" sz="1600" dirty="0"/>
              <a:t>기존 </a:t>
            </a:r>
            <a:r>
              <a:rPr kumimoji="1" lang="en-US" altLang="ko-KR" sz="1600" dirty="0"/>
              <a:t>Self-Attention </a:t>
            </a:r>
            <a:r>
              <a:rPr kumimoji="1" lang="ko-KR" altLang="en-US" sz="1600" dirty="0"/>
              <a:t>연산은</a:t>
            </a:r>
            <a:br>
              <a:rPr kumimoji="1" lang="ko-KR" altLang="en-US" sz="1600" dirty="0"/>
            </a:br>
            <a:r>
              <a:rPr kumimoji="1" lang="ko-KR" altLang="en-US" sz="1600" dirty="0"/>
              <a:t>→ </a:t>
            </a:r>
            <a:r>
              <a:rPr kumimoji="1" lang="ko-KR" altLang="en-US" sz="1600" dirty="0" err="1"/>
              <a:t>어텐션</a:t>
            </a:r>
            <a:r>
              <a:rPr kumimoji="1" lang="ko-KR" altLang="en-US" sz="1600" dirty="0"/>
              <a:t> 행렬</a:t>
            </a:r>
            <a:r>
              <a:rPr kumimoji="1" lang="en-US" altLang="ko-KR" sz="1600" dirty="0"/>
              <a:t>(N x N)</a:t>
            </a:r>
            <a:r>
              <a:rPr kumimoji="1" lang="ko-KR" altLang="en-US" sz="1600" dirty="0"/>
              <a:t>을 전부 계산 </a:t>
            </a:r>
            <a:r>
              <a:rPr kumimoji="1" lang="en-US" altLang="ko-KR" sz="1600" dirty="0"/>
              <a:t>&amp; </a:t>
            </a:r>
            <a:r>
              <a:rPr kumimoji="1" lang="ko-KR" altLang="en-US" sz="1600" dirty="0"/>
              <a:t>저장</a:t>
            </a:r>
            <a:br>
              <a:rPr kumimoji="1" lang="ko-KR" altLang="en-US" sz="1600" dirty="0"/>
            </a:br>
            <a:r>
              <a:rPr kumimoji="1" lang="ko-KR" altLang="en-US" sz="1600" dirty="0"/>
              <a:t>→ </a:t>
            </a:r>
            <a:r>
              <a:rPr kumimoji="1" lang="en-US" altLang="ko-KR" sz="1600" dirty="0"/>
              <a:t>GPU </a:t>
            </a:r>
            <a:r>
              <a:rPr kumimoji="1" lang="ko-KR" altLang="en-US" sz="1600" dirty="0"/>
              <a:t>메모리 대량 소비 </a:t>
            </a:r>
            <a:r>
              <a:rPr kumimoji="1" lang="en-US" altLang="ko-KR" sz="1600" dirty="0"/>
              <a:t>+ </a:t>
            </a:r>
            <a:r>
              <a:rPr kumimoji="1" lang="ko-KR" altLang="en-US" sz="1600" dirty="0"/>
              <a:t>속도 병목 발생</a:t>
            </a:r>
          </a:p>
          <a:p>
            <a:pPr lvl="1"/>
            <a:r>
              <a:rPr kumimoji="1" lang="ko-KR" altLang="en-US" sz="1600" dirty="0"/>
              <a:t>특히 문제되는 부분</a:t>
            </a:r>
            <a:r>
              <a:rPr kumimoji="1" lang="en-US" altLang="ko-KR" sz="1600" dirty="0"/>
              <a:t>:</a:t>
            </a:r>
          </a:p>
          <a:p>
            <a:pPr lvl="2"/>
            <a:r>
              <a:rPr kumimoji="1" lang="ko-KR" altLang="en-US" sz="1050" dirty="0"/>
              <a:t>마스크</a:t>
            </a:r>
            <a:r>
              <a:rPr kumimoji="1" lang="en-US" altLang="ko-KR" sz="1050" dirty="0"/>
              <a:t>, </a:t>
            </a:r>
            <a:r>
              <a:rPr kumimoji="1" lang="ko-KR" altLang="en-US" sz="1050" dirty="0" err="1"/>
              <a:t>소프트맥스</a:t>
            </a:r>
            <a:r>
              <a:rPr kumimoji="1" lang="en-US" altLang="ko-KR" sz="1050" dirty="0"/>
              <a:t>, </a:t>
            </a:r>
            <a:r>
              <a:rPr kumimoji="1" lang="ko-KR" altLang="en-US" sz="1050" dirty="0" err="1"/>
              <a:t>드롭아웃</a:t>
            </a:r>
            <a:r>
              <a:rPr kumimoji="1" lang="ko-KR" altLang="en-US" sz="1050" dirty="0"/>
              <a:t> 등의 연산이</a:t>
            </a:r>
          </a:p>
          <a:p>
            <a:pPr lvl="2"/>
            <a:r>
              <a:rPr kumimoji="1" lang="ko-KR" altLang="en-US" sz="1050" dirty="0"/>
              <a:t>큰 메모리 이동을 수반 → 느림</a:t>
            </a:r>
          </a:p>
          <a:p>
            <a:pPr lvl="2"/>
            <a:r>
              <a:rPr kumimoji="1" lang="ko-KR" altLang="en-US" sz="1050" dirty="0"/>
              <a:t>행렬 곱보다도 느린 경우 다수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15A5618-61B4-0780-7668-E1617A6151F7}"/>
              </a:ext>
            </a:extLst>
          </p:cNvPr>
          <p:cNvSpPr txBox="1"/>
          <p:nvPr/>
        </p:nvSpPr>
        <p:spPr>
          <a:xfrm>
            <a:off x="6156787" y="1825625"/>
            <a:ext cx="546915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ko-KR" altLang="en-US" sz="2000" b="1" dirty="0"/>
              <a:t>⚙️ 병목 원인은 </a:t>
            </a:r>
            <a:r>
              <a:rPr kumimoji="1" lang="ko-KR" altLang="en-US" sz="2000" b="1" dirty="0" err="1"/>
              <a:t>계산량이</a:t>
            </a:r>
            <a:r>
              <a:rPr kumimoji="1" lang="ko-KR" altLang="en-US" sz="2000" b="1" dirty="0"/>
              <a:t> 아니라 메모리 </a:t>
            </a:r>
            <a:r>
              <a:rPr kumimoji="1" lang="en-US" altLang="ko-KR" sz="2000" b="1" dirty="0"/>
              <a:t>I/O</a:t>
            </a:r>
          </a:p>
        </p:txBody>
      </p:sp>
      <p:pic>
        <p:nvPicPr>
          <p:cNvPr id="9" name="그림 8" descr="텍스트, 스크린샷, 도표, 번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09224E3-AA93-00D2-8979-0E3862003F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68500" y="2478270"/>
            <a:ext cx="2081825" cy="2349938"/>
          </a:xfrm>
          <a:prstGeom prst="rect">
            <a:avLst/>
          </a:prstGeom>
        </p:spPr>
      </p:pic>
      <p:pic>
        <p:nvPicPr>
          <p:cNvPr id="10" name="그림 9" descr="텍스트, 폰트, 스크린샷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9DD8D8B3-D2BC-2EE9-2398-13909C81B0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710034" y="3073388"/>
            <a:ext cx="2724178" cy="1490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3727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폰트, 텍스트, 화이트, 라인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4D136F61-1F5F-3D39-9EFF-AA0DC20495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0934" y="4345879"/>
            <a:ext cx="2665368" cy="788569"/>
          </a:xfrm>
          <a:prstGeom prst="rect">
            <a:avLst/>
          </a:prstGeom>
        </p:spPr>
      </p:pic>
      <p:pic>
        <p:nvPicPr>
          <p:cNvPr id="7" name="그림 6" descr="폰트, 텍스트, 화이트, 친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B714B0BA-DB73-703B-0B6C-68A1FDB8EB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6585" y="4292002"/>
            <a:ext cx="3257815" cy="820150"/>
          </a:xfrm>
          <a:prstGeom prst="rect">
            <a:avLst/>
          </a:prstGeom>
        </p:spPr>
      </p:pic>
      <p:pic>
        <p:nvPicPr>
          <p:cNvPr id="13" name="그림 12" descr="텍스트, 도표, 스크린샷, 평면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8DBB6B84-3037-FC35-B666-7F5D22A478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5436" y="1690688"/>
            <a:ext cx="4443897" cy="320816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7FB39AD1-E214-76F0-F1A4-C37ECE6275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8.2.1 </a:t>
            </a:r>
            <a:r>
              <a:rPr lang="ko-KR" altLang="en-US" dirty="0" err="1"/>
              <a:t>플래시어텐션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en-US" altLang="ko-KR" dirty="0" err="1"/>
              <a:t>FlashAttention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  <a:r>
              <a:rPr lang="en-US" altLang="ko-KR" dirty="0"/>
              <a:t>-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kumimoji="1"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AE3AD4-5E87-F98C-BBB8-2A414DB392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2000" b="1" dirty="0"/>
              <a:t>⚙️ 어떻게 개선했나</a:t>
            </a:r>
            <a:r>
              <a:rPr kumimoji="1" lang="en-US" altLang="ko-KR" sz="2000" b="1" dirty="0"/>
              <a:t>?</a:t>
            </a:r>
          </a:p>
          <a:p>
            <a:pPr lvl="1"/>
            <a:r>
              <a:rPr kumimoji="1" lang="ko-KR" altLang="en-US" sz="1800" dirty="0"/>
              <a:t>✅ 블록 단위 연산</a:t>
            </a:r>
            <a:br>
              <a:rPr kumimoji="1" lang="ko-KR" altLang="en-US" sz="1800" dirty="0"/>
            </a:br>
            <a:r>
              <a:rPr kumimoji="1" lang="ko-KR" altLang="en-US" sz="1800" dirty="0"/>
              <a:t>→ 전체 </a:t>
            </a:r>
            <a:r>
              <a:rPr kumimoji="1" lang="ko-KR" altLang="en-US" sz="1800" dirty="0" err="1"/>
              <a:t>어텐션</a:t>
            </a:r>
            <a:r>
              <a:rPr kumimoji="1" lang="ko-KR" altLang="en-US" sz="1800" dirty="0"/>
              <a:t> 행렬 저장 </a:t>
            </a:r>
            <a:r>
              <a:rPr kumimoji="1" lang="en-US" altLang="ko-KR" sz="1800" dirty="0"/>
              <a:t>X</a:t>
            </a:r>
            <a:br>
              <a:rPr kumimoji="1" lang="en-US" altLang="ko-KR" sz="1800" dirty="0"/>
            </a:br>
            <a:r>
              <a:rPr kumimoji="1" lang="en-US" altLang="ko-KR" sz="1800" dirty="0"/>
              <a:t>→ SRAM</a:t>
            </a:r>
            <a:r>
              <a:rPr kumimoji="1" lang="ko-KR" altLang="en-US" sz="1800" dirty="0"/>
              <a:t>에서 블록 단위 연산만 수행</a:t>
            </a:r>
          </a:p>
          <a:p>
            <a:pPr lvl="1"/>
            <a:r>
              <a:rPr kumimoji="1" lang="ko-KR" altLang="en-US" sz="1800" dirty="0"/>
              <a:t>✅ </a:t>
            </a:r>
            <a:r>
              <a:rPr kumimoji="1" lang="ko-KR" altLang="en-US" sz="1800" dirty="0" err="1"/>
              <a:t>소프트맥스도</a:t>
            </a:r>
            <a:r>
              <a:rPr kumimoji="1" lang="ko-KR" altLang="en-US" sz="1800" dirty="0"/>
              <a:t> 부분 연산 후 결합 </a:t>
            </a:r>
            <a:r>
              <a:rPr kumimoji="1" lang="en-US" altLang="ko-KR" sz="1800" dirty="0"/>
              <a:t>(Tiling </a:t>
            </a:r>
            <a:r>
              <a:rPr kumimoji="1" lang="en-US" altLang="ko-KR" sz="1800" dirty="0" err="1"/>
              <a:t>Sonftmax</a:t>
            </a:r>
            <a:r>
              <a:rPr kumimoji="1" lang="en-US" altLang="ko-KR" sz="1800" dirty="0"/>
              <a:t>)</a:t>
            </a:r>
            <a:br>
              <a:rPr kumimoji="1" lang="ko-KR" altLang="en-US" sz="1800" dirty="0"/>
            </a:br>
            <a:r>
              <a:rPr kumimoji="1" lang="ko-KR" altLang="en-US" sz="1800" dirty="0"/>
              <a:t>→ 전체를 직접 계산하지 않고</a:t>
            </a:r>
            <a:r>
              <a:rPr kumimoji="1" lang="en-US" altLang="ko-KR" sz="1800" dirty="0"/>
              <a:t>,</a:t>
            </a:r>
            <a:br>
              <a:rPr kumimoji="1" lang="en-US" altLang="ko-KR" sz="1800" dirty="0"/>
            </a:br>
            <a:r>
              <a:rPr kumimoji="1" lang="ko-KR" altLang="en-US" sz="1800" dirty="0"/>
              <a:t>블록 별 </a:t>
            </a:r>
            <a:r>
              <a:rPr kumimoji="1" lang="en-US" altLang="ko-KR" sz="1800" dirty="0"/>
              <a:t>max, sum </a:t>
            </a:r>
            <a:r>
              <a:rPr kumimoji="1" lang="ko-KR" altLang="en-US" sz="1800" dirty="0"/>
              <a:t>값을 활용해 전체 </a:t>
            </a:r>
            <a:r>
              <a:rPr kumimoji="1" lang="en-US" altLang="ko-KR" sz="1800" dirty="0" err="1"/>
              <a:t>softmax</a:t>
            </a:r>
            <a:r>
              <a:rPr kumimoji="1" lang="en-US" altLang="ko-KR" sz="1800" dirty="0"/>
              <a:t> </a:t>
            </a:r>
            <a:r>
              <a:rPr kumimoji="1" lang="ko-KR" altLang="en-US" sz="1800" dirty="0"/>
              <a:t>값 도출</a:t>
            </a:r>
          </a:p>
          <a:p>
            <a:pPr lvl="1"/>
            <a:r>
              <a:rPr kumimoji="1" lang="ko-KR" altLang="en-US" sz="1800" dirty="0"/>
              <a:t>✅ </a:t>
            </a:r>
            <a:r>
              <a:rPr kumimoji="1" lang="ko-KR" altLang="en-US" sz="1800" dirty="0" err="1"/>
              <a:t>드롭아웃</a:t>
            </a:r>
            <a:r>
              <a:rPr kumimoji="1" lang="ko-KR" altLang="en-US" sz="1800" dirty="0"/>
              <a:t> 등도 연산 내에 통합 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커널 퓨전</a:t>
            </a:r>
            <a:r>
              <a:rPr kumimoji="1" lang="en-US" altLang="ko-KR" sz="1800" dirty="0"/>
              <a:t>)</a:t>
            </a:r>
            <a:br>
              <a:rPr kumimoji="1" lang="en-US" altLang="ko-KR" sz="1800" dirty="0"/>
            </a:br>
            <a:r>
              <a:rPr kumimoji="1" lang="en-US" altLang="ko-KR" sz="1800" dirty="0"/>
              <a:t>→ </a:t>
            </a:r>
            <a:r>
              <a:rPr kumimoji="1" lang="ko-KR" altLang="en-US" sz="1800" dirty="0"/>
              <a:t>중간 결과 저장</a:t>
            </a:r>
            <a:r>
              <a:rPr kumimoji="1" lang="en-US" altLang="ko-KR" sz="1800" dirty="0"/>
              <a:t>/</a:t>
            </a:r>
            <a:r>
              <a:rPr kumimoji="1" lang="ko-KR" altLang="en-US" sz="1800" dirty="0"/>
              <a:t>복사 최소화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66BBE2-45AA-7137-8189-100FDAD934B7}"/>
              </a:ext>
            </a:extLst>
          </p:cNvPr>
          <p:cNvSpPr txBox="1"/>
          <p:nvPr/>
        </p:nvSpPr>
        <p:spPr>
          <a:xfrm>
            <a:off x="3757605" y="4538563"/>
            <a:ext cx="410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>
                <a:sym typeface="Wingdings" pitchFamily="2" charset="2"/>
              </a:rPr>
              <a:t>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48730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2282</TotalTime>
  <Words>2374</Words>
  <Application>Microsoft Macintosh PowerPoint</Application>
  <PresentationFormat>와이드스크린</PresentationFormat>
  <Paragraphs>342</Paragraphs>
  <Slides>22</Slides>
  <Notes>10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HeadingPairs>
  <TitlesOfParts>
    <vt:vector size="26" baseType="lpstr">
      <vt:lpstr>맑은 고딕</vt:lpstr>
      <vt:lpstr>Arial</vt:lpstr>
      <vt:lpstr>Wingdings</vt:lpstr>
      <vt:lpstr>Office 테마</vt:lpstr>
      <vt:lpstr>Ch08 sLLM 서빙하기 ~ 효율적인 추론을 위한 전략과 실습 ~</vt:lpstr>
      <vt:lpstr>Agenda</vt:lpstr>
      <vt:lpstr>8.1 효율적인 배치 전략</vt:lpstr>
      <vt:lpstr>8.1.1 일반 배치 (Static Batching)</vt:lpstr>
      <vt:lpstr>8.1.2 동적 배치 (Dynamic Batching)</vt:lpstr>
      <vt:lpstr>8.1.3 연속 배치 (Continuous Batching)</vt:lpstr>
      <vt:lpstr>8.2 효율적인 트랜스포머 연산</vt:lpstr>
      <vt:lpstr>8.2.1 플래시어텐션 (FlashAttention) - 1</vt:lpstr>
      <vt:lpstr>8.2.1 플래시어텐션 (FlashAttention) - 2</vt:lpstr>
      <vt:lpstr>8.2.2 플래시어텐션 2 - 1</vt:lpstr>
      <vt:lpstr>8.2.2 플래시어텐션 2 - 2</vt:lpstr>
      <vt:lpstr>8.2.3 상대적 위치 인코딩 (Relative Positional Encoding)</vt:lpstr>
      <vt:lpstr>8.3 효율적인 추론 전략</vt:lpstr>
      <vt:lpstr>8.3.1 커널 퓨전 (Kernel Fusion)</vt:lpstr>
      <vt:lpstr>8.3.2 페이지어텐션 (PagedAttention)</vt:lpstr>
      <vt:lpstr>8.3.3 추측 디코딩 (Speculative Decoding)</vt:lpstr>
      <vt:lpstr>8.4 실습 – vLLM 프레임워크 개요</vt:lpstr>
      <vt:lpstr>8.4.1 오프라인 서빙 실습</vt:lpstr>
      <vt:lpstr>8.4.2 온라인 서빙 실습</vt:lpstr>
      <vt:lpstr>실습 요약 &amp; 정리</vt:lpstr>
      <vt:lpstr>8.5 정리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Yxz0294</dc:creator>
  <cp:lastModifiedBy>Yxz0294</cp:lastModifiedBy>
  <cp:revision>74</cp:revision>
  <dcterms:created xsi:type="dcterms:W3CDTF">2025-04-17T08:57:22Z</dcterms:created>
  <dcterms:modified xsi:type="dcterms:W3CDTF">2025-04-19T01:12:52Z</dcterms:modified>
</cp:coreProperties>
</file>