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257" r:id="rId3"/>
    <p:sldId id="258" r:id="rId4"/>
    <p:sldId id="266" r:id="rId5"/>
    <p:sldId id="265" r:id="rId6"/>
    <p:sldId id="267" r:id="rId7"/>
    <p:sldId id="259" r:id="rId8"/>
    <p:sldId id="268" r:id="rId9"/>
    <p:sldId id="260" r:id="rId10"/>
    <p:sldId id="261" r:id="rId11"/>
    <p:sldId id="269" r:id="rId12"/>
    <p:sldId id="270" r:id="rId13"/>
    <p:sldId id="262" r:id="rId14"/>
    <p:sldId id="263" r:id="rId15"/>
    <p:sldId id="264" r:id="rId16"/>
  </p:sldIdLst>
  <p:sldSz cx="14630400" cy="8229600"/>
  <p:notesSz cx="8229600" cy="14630400"/>
  <p:embeddedFontLst>
    <p:embeddedFont>
      <p:font typeface="Instrument Sans Medium" pitchFamily="2" charset="0"/>
      <p:regular r:id="rId19"/>
      <p:italic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Open Sans" panose="020B0604020202020204" charset="0"/>
      <p:regular r:id="rId25"/>
    </p:embeddedFont>
    <p:embeddedFont>
      <p:font typeface="D2Coding" panose="020B0609020101020101" pitchFamily="49" charset="-127"/>
      <p:regular r:id="rId26"/>
      <p:bold r:id="rId27"/>
    </p:embeddedFont>
    <p:embeddedFont>
      <p:font typeface="맑은 고딕" panose="020B0503020000020004" pitchFamily="50" charset="-127"/>
      <p:regular r:id="rId28"/>
      <p:bold r:id="rId29"/>
    </p:embeddedFont>
    <p:embeddedFont>
      <p:font typeface="HS산토끼체 2.0" pitchFamily="2" charset="-127"/>
      <p:regular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7143" autoAdjust="0"/>
  </p:normalViewPr>
  <p:slideViewPr>
    <p:cSldViewPr snapToGrid="0" snapToObjects="1">
      <p:cViewPr varScale="1">
        <p:scale>
          <a:sx n="82" d="100"/>
          <a:sy n="82" d="100"/>
        </p:scale>
        <p:origin x="1050" y="102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notesViewPr>
    <p:cSldViewPr snapToGrid="0" snapToObjects="1">
      <p:cViewPr varScale="1">
        <p:scale>
          <a:sx n="54" d="100"/>
          <a:sy n="54" d="100"/>
        </p:scale>
        <p:origin x="4332" y="10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7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font" Target="fonts/font12.fntdata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660900" y="0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54A6BA-D3A0-4895-ABE8-33E3CB48A27C}" type="datetimeFigureOut">
              <a:rPr lang="ko-KR" altLang="en-US" smtClean="0"/>
              <a:t>2025-02-08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13896975"/>
            <a:ext cx="3565525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660900" y="13896975"/>
            <a:ext cx="3567113" cy="733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53D935-0BBA-4F57-83A7-AFEAE9F9E2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90043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04452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비영리 단체가 매월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20-30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억 개 웹데이터 크롭링하여 수집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547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지도 학습 미세 조정(SFT)은 범용 언어 이해 모델을 특정 작업에 맞게 미세 조정하는 과정입니다.
먼저 범용 언어 이해 모델을 사전 학습하여 일반적인 언어 이해 능력을 갖춥니다.
그 다음 레이블이 있는 데이터셋, 특히 질문-답변 쌍으로 구성된 지시 데이터셋을 사용하여 모델을 미세 조정합니다.
이를 통해 특정 작업(예: 법률 문서 해석, 의료 진단)에 필요한 패턴을 학습할 수 있습니다.
이러한 단계적 접근을 통해 효과적이고 효율적인 AI 모델을 구축할 수 있습니다.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05049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지도 학습 미세 조정(SFT)은 범용 언어 이해 모델을 특정 작업에 맞게 미세 조정하는 과정입니다.
먼저 범용 언어 이해 모델을 사전 학습하여 일반적인 언어 이해 능력을 갖춥니다.
그 다음 레이블이 있는 데이터셋, 특히 질문-답변 쌍으로 구성된 지시 데이터셋을 사용하여 모델을 미세 조정합니다.
이를 통해 특정 작업(예: 법률 문서 해석, 의료 진단)에 필요한 패턴을 학습할 수 있습니다.
이러한 단계적 접근을 통해 효과적이고 효율적인 AI 모델을 구축할 수 있습니다.
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uggingface.co/docs/trl/main/en/best_of_n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ommoncrawl.org/" TargetMode="Externa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huggingface.co/datasets/tatsu-lab/alpaca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280190" y="303454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4" name="Text 1"/>
          <p:cNvSpPr/>
          <p:nvPr/>
        </p:nvSpPr>
        <p:spPr>
          <a:xfrm>
            <a:off x="6280190" y="36242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CH4. 말 잘 듣는 모델 만들기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673203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2020년 GPT-3의 등장 이후,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2022년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ChatGPT는 놀라운 발전을 보여주었습니다.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LLM Foundation </a:t>
            </a:r>
            <a:r>
              <a:rPr lang="ko-KR" alt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모델의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놀라운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성능</a:t>
            </a:r>
            <a:r>
              <a:rPr lang="ko-KR" alt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을 만들기까지의 과정을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살펴봅니다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750" dirty="0"/>
          </a:p>
        </p:txBody>
      </p:sp>
      <p:pic>
        <p:nvPicPr>
          <p:cNvPr id="6" name="Picture 2" descr="LLM을 활용한 실전 AI 애플리케이션 개발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291" y="255613"/>
            <a:ext cx="5887797" cy="767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549003"/>
            <a:ext cx="66846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인간 피드백 기반 강화 </a:t>
            </a:r>
            <a:r>
              <a:rPr lang="en-US" sz="445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학습</a:t>
            </a: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36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(RLHF)</a:t>
            </a:r>
            <a:endParaRPr lang="en-US" sz="3600" dirty="0"/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97944"/>
            <a:ext cx="1134070" cy="1360884"/>
          </a:xfrm>
          <a:prstGeom prst="rect">
            <a:avLst/>
          </a:prstGeom>
        </p:spPr>
      </p:pic>
      <p:sp>
        <p:nvSpPr>
          <p:cNvPr id="5" name="Text 1"/>
          <p:cNvSpPr/>
          <p:nvPr/>
        </p:nvSpPr>
        <p:spPr>
          <a:xfrm>
            <a:off x="2268022" y="2824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1. SFT 모델 생성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Text 2"/>
          <p:cNvSpPr/>
          <p:nvPr/>
        </p:nvSpPr>
        <p:spPr>
          <a:xfrm>
            <a:off x="2268022" y="3315176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기본적인 답변 능력을 확보합니다.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958828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09039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charset="0"/>
                <a:ea typeface="Instrument Sans Medium" pitchFamily="34" charset="-122"/>
                <a:cs typeface="Instrument Sans Medium" pitchFamily="34" charset="-120"/>
              </a:rPr>
              <a:t>2. 보상 모델 학습</a:t>
            </a:r>
            <a:endParaRPr lang="en-US" sz="2200" dirty="0">
              <a:latin typeface="Instrument Sans Medium" charset="0"/>
            </a:endParaRPr>
          </a:p>
        </p:txBody>
      </p:sp>
      <p:sp>
        <p:nvSpPr>
          <p:cNvPr id="9" name="Text 4"/>
          <p:cNvSpPr/>
          <p:nvPr/>
        </p:nvSpPr>
        <p:spPr>
          <a:xfrm>
            <a:off x="2268022" y="4580811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인간</a:t>
            </a:r>
            <a:r>
              <a:rPr 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평가자</a:t>
            </a:r>
            <a:r>
              <a:rPr lang="ko-KR" alt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의</a:t>
            </a:r>
            <a:r>
              <a:rPr 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 </a:t>
            </a:r>
            <a:r>
              <a:rPr lang="en-US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선호도</a:t>
            </a:r>
            <a:r>
              <a:rPr lang="ko-KR" alt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를 학습합니다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.</a:t>
            </a:r>
          </a:p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(</a:t>
            </a:r>
            <a:r>
              <a:rPr lang="ko-KR" alt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예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&gt; A</a:t>
            </a:r>
            <a:r>
              <a:rPr lang="ko-KR" alt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와 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B</a:t>
            </a:r>
            <a:r>
              <a:rPr lang="ko-KR" alt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중 어떤 코드가 가독성이 더 좋은가 등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)</a:t>
            </a:r>
            <a:endParaRPr lang="en-US" sz="1750" dirty="0">
              <a:latin typeface="Instrument Sans Medium" charset="0"/>
            </a:endParaRPr>
          </a:p>
        </p:txBody>
      </p:sp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319713"/>
            <a:ext cx="1134070" cy="1360884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2268022" y="55465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3. PPO를 통한 강화 학습</a:t>
            </a:r>
            <a:endParaRPr lang="en-US" sz="2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 6"/>
          <p:cNvSpPr/>
          <p:nvPr/>
        </p:nvSpPr>
        <p:spPr>
          <a:xfrm>
            <a:off x="2268022" y="6036945"/>
            <a:ext cx="6082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chemeClr val="tx1">
                    <a:lumMod val="75000"/>
                    <a:lumOff val="25000"/>
                  </a:schemeClr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보상을 최대화하는 방향으로 정책을 최적화합니다.</a:t>
            </a:r>
            <a:endParaRPr lang="en-US" sz="175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10500" y="3001923"/>
            <a:ext cx="6057900" cy="31908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1538287"/>
            <a:ext cx="5734050" cy="59531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117640" y="596503"/>
            <a:ext cx="66846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인간 피드백 기반 강화 </a:t>
            </a:r>
            <a:r>
              <a:rPr lang="en-US" sz="445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학습</a:t>
            </a: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36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(RLHF) </a:t>
            </a:r>
            <a:r>
              <a:rPr lang="ko-KR" altLang="en-US" sz="36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과정</a:t>
            </a:r>
            <a:endParaRPr lang="en-US" sz="3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2608" y="1780334"/>
            <a:ext cx="4762500" cy="43243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046258" y="6517623"/>
            <a:ext cx="73152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밥먹고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(A1), </a:t>
            </a:r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양치하고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400" dirty="0" err="1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A2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), </a:t>
            </a:r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일찍자면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400" dirty="0" err="1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A3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pPr algn="ctr"/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사탕한개 받고 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(R)</a:t>
            </a:r>
          </a:p>
          <a:p>
            <a:pPr algn="ctr"/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피로가 풀리는 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(S)</a:t>
            </a:r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한개의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</a:t>
            </a:r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에피소드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1239931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74" y="2210641"/>
            <a:ext cx="5309550" cy="3706066"/>
          </a:xfrm>
          <a:prstGeom prst="rect">
            <a:avLst/>
          </a:prstGeom>
        </p:spPr>
      </p:pic>
      <p:sp>
        <p:nvSpPr>
          <p:cNvPr id="5" name="Text 0"/>
          <p:cNvSpPr/>
          <p:nvPr/>
        </p:nvSpPr>
        <p:spPr>
          <a:xfrm>
            <a:off x="793790" y="1172486"/>
            <a:ext cx="668464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</a:rPr>
              <a:t>PPO</a:t>
            </a:r>
            <a:r>
              <a:rPr lang="ko-KR" altLang="en-US" sz="4450" dirty="0">
                <a:solidFill>
                  <a:srgbClr val="FEFEFE"/>
                </a:solidFill>
                <a:latin typeface="Instrument Sans Medium" pitchFamily="34" charset="0"/>
              </a:rPr>
              <a:t>가 필요한 이유</a:t>
            </a:r>
            <a:endParaRPr lang="en-US" sz="36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21736" y="1310673"/>
            <a:ext cx="8602449" cy="3425359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3985" y="4183367"/>
            <a:ext cx="3880200" cy="3466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95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20450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RLHF의</a:t>
            </a: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  <a:r>
              <a:rPr lang="en-US" sz="445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단점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1302841"/>
            <a:ext cx="6408063" cy="1045127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6" name="Text 3"/>
          <p:cNvSpPr/>
          <p:nvPr/>
        </p:nvSpPr>
        <p:spPr>
          <a:xfrm>
            <a:off x="1020604" y="1438740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altLang="ko-KR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PPO를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통해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보상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해킹을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방지하지만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, 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en-US" altLang="ko-KR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자원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소모가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크고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altLang="ko-KR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복잡</a:t>
            </a:r>
            <a:endParaRPr lang="en-US" altLang="ko-KR" sz="1750" dirty="0">
              <a:latin typeface="Instrument Sans Medium" charset="0"/>
            </a:endParaRPr>
          </a:p>
        </p:txBody>
      </p:sp>
      <p:sp>
        <p:nvSpPr>
          <p:cNvPr id="7" name="Shape 4"/>
          <p:cNvSpPr/>
          <p:nvPr/>
        </p:nvSpPr>
        <p:spPr>
          <a:xfrm>
            <a:off x="7428667" y="1302841"/>
            <a:ext cx="6408063" cy="1045127"/>
          </a:xfrm>
          <a:prstGeom prst="roundRect">
            <a:avLst>
              <a:gd name="adj" fmla="val 2603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7655481" y="1267290"/>
            <a:ext cx="595443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ko-KR" altLang="en-US" sz="1750" dirty="0" err="1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하이퍼파라미터에</a:t>
            </a:r>
            <a:r>
              <a:rPr lang="ko-KR" altLang="en-US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 민감하고</a:t>
            </a:r>
            <a:r>
              <a:rPr lang="en-US" altLang="ko-KR" sz="1750" dirty="0">
                <a:solidFill>
                  <a:srgbClr val="BFBFBF"/>
                </a:solidFill>
                <a:latin typeface="Instrument Sans Medium" charset="0"/>
                <a:ea typeface="Open Sans" pitchFamily="34" charset="-122"/>
                <a:cs typeface="Open Sans" pitchFamily="34" charset="-120"/>
              </a:rPr>
              <a:t>,</a:t>
            </a:r>
          </a:p>
          <a:p>
            <a:pPr marL="0" indent="0" algn="ctr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BFBFBF"/>
                </a:solidFill>
                <a:latin typeface="Instrument Sans Medium" charset="0"/>
                <a:cs typeface="Open Sans" pitchFamily="34" charset="-120"/>
              </a:rPr>
              <a:t>두가지 행동이 한번에 발생시에는 어떤 행동으로 인해 점수가</a:t>
            </a:r>
            <a:endParaRPr lang="en-US" altLang="ko-KR" sz="1750" dirty="0">
              <a:solidFill>
                <a:srgbClr val="BFBFBF"/>
              </a:solidFill>
              <a:latin typeface="Instrument Sans Medium" charset="0"/>
              <a:cs typeface="Open Sans" pitchFamily="34" charset="-120"/>
            </a:endParaRPr>
          </a:p>
          <a:p>
            <a:pPr marL="0" indent="0" algn="ctr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BFBFBF"/>
                </a:solidFill>
                <a:latin typeface="Instrument Sans Medium" charset="0"/>
                <a:cs typeface="Open Sans" pitchFamily="34" charset="-120"/>
              </a:rPr>
              <a:t>높아졌는지 파악 어려움</a:t>
            </a:r>
            <a:endParaRPr lang="en-US" altLang="ko-KR" sz="1750" dirty="0">
              <a:solidFill>
                <a:srgbClr val="BFBFBF"/>
              </a:solidFill>
              <a:latin typeface="Instrument Sans Medium" charset="0"/>
              <a:cs typeface="Open Sans" pitchFamily="34" charset="-12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xmlns="" id="{4B9CFD43-E2BE-9372-65C3-DD2167C10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6012" y="2737530"/>
            <a:ext cx="3495675" cy="15621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xmlns="" id="{38B00CE0-9AE7-15EA-4B59-0F56E1166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688" y="2483867"/>
            <a:ext cx="3695700" cy="208597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xmlns="" id="{38C80FE9-C09F-31A0-326E-34F6CEF3B5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68328" y="4959404"/>
            <a:ext cx="3067050" cy="218122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603290" y="301228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기각 </a:t>
            </a:r>
            <a:r>
              <a:rPr lang="en-US" sz="445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샘플링</a:t>
            </a: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</a:t>
            </a:r>
          </a:p>
          <a:p>
            <a:pPr marL="0" indent="0">
              <a:lnSpc>
                <a:spcPts val="5550"/>
              </a:lnSpc>
              <a:buNone/>
            </a:pPr>
            <a:r>
              <a:rPr lang="en-US" sz="28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(Rejection Sampling)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603290" y="2058948"/>
            <a:ext cx="75564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가장 가독성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높은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코드</a:t>
            </a:r>
            <a:r>
              <a:rPr lang="ko-KR" alt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로 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SFT를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수행</a:t>
            </a:r>
            <a:r>
              <a:rPr lang="ko-KR" alt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하여 성능을 직접 높임</a:t>
            </a:r>
            <a:endParaRPr lang="en-US" sz="175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9F399D4F-44BC-A9E9-4948-82195F2AF4A8}"/>
              </a:ext>
            </a:extLst>
          </p:cNvPr>
          <p:cNvSpPr txBox="1"/>
          <p:nvPr/>
        </p:nvSpPr>
        <p:spPr>
          <a:xfrm>
            <a:off x="438150" y="2478584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3"/>
              </a:rPr>
              <a:t>Best of N sampling: Alternative ways to get better model output without RL based fine-tuning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xmlns="" id="{E1BC76F2-1D74-1D85-37EB-98A3503899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62337" y="3258087"/>
            <a:ext cx="7705725" cy="404812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78902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직접 선호도 최적화 (DPO)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43932" y="1837968"/>
            <a:ext cx="1377437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하지만 사람의 피드백을 받기위해 채점기능을 개발하는데 시간이 걸리며</a:t>
            </a:r>
            <a:r>
              <a:rPr lang="en-US" altLang="ko-KR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, </a:t>
            </a:r>
            <a:r>
              <a:rPr lang="ko-KR" alt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새로운 프로그래밍 언어가 추가되면 확인 필요</a:t>
            </a:r>
            <a:endParaRPr lang="en-US" altLang="ko-KR" sz="1750" dirty="0">
              <a:solidFill>
                <a:srgbClr val="BFBFB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endParaRPr lang="en-US" sz="1750" dirty="0">
              <a:solidFill>
                <a:srgbClr val="BFBFBF"/>
              </a:solidFill>
              <a:latin typeface="Open Sans" pitchFamily="34" charset="0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→ 가독성 좋은 코드와 그렇지 않은 코드</a:t>
            </a:r>
            <a:r>
              <a:rPr lang="en-US" altLang="ko-KR" sz="1750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 </a:t>
            </a:r>
            <a:r>
              <a:rPr lang="ko-KR" altLang="en-US" sz="1750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최종 언어모델이 직접 학습하면 어떨까</a:t>
            </a:r>
            <a:r>
              <a:rPr lang="en-US" altLang="ko-KR" sz="1750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?</a:t>
            </a:r>
          </a:p>
          <a:p>
            <a:pPr marL="0" indent="0">
              <a:lnSpc>
                <a:spcPts val="2850"/>
              </a:lnSpc>
              <a:buNone/>
            </a:pPr>
            <a:r>
              <a:rPr lang="ko-KR" altLang="en-US" sz="1750" i="1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큰 모델에서도 적용이 </a:t>
            </a:r>
            <a:r>
              <a:rPr lang="ko-KR" altLang="en-US" sz="1750" i="1" dirty="0" err="1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되는지의</a:t>
            </a:r>
            <a:r>
              <a:rPr lang="ko-KR" altLang="en-US" sz="1750" i="1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 여부가 추가확인 필요하며</a:t>
            </a:r>
            <a:r>
              <a:rPr lang="en-US" altLang="ko-KR" sz="1750" i="1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, SFT</a:t>
            </a:r>
            <a:r>
              <a:rPr lang="ko-KR" altLang="en-US" sz="1750" i="1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를 </a:t>
            </a:r>
            <a:r>
              <a:rPr lang="ko-KR" altLang="en-US" sz="1750" i="1" dirty="0" err="1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거친후</a:t>
            </a:r>
            <a:r>
              <a:rPr lang="ko-KR" altLang="en-US" sz="1750" i="1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 </a:t>
            </a:r>
            <a:r>
              <a:rPr lang="en-US" altLang="ko-KR" sz="1750" i="1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DPO</a:t>
            </a:r>
            <a:r>
              <a:rPr lang="ko-KR" altLang="en-US" sz="1750" i="1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를 진행해야 성능이 증가 </a:t>
            </a:r>
            <a:r>
              <a:rPr lang="en-US" altLang="ko-KR" sz="1750" i="1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(</a:t>
            </a:r>
            <a:r>
              <a:rPr lang="ko-KR" altLang="en-US" sz="1750" i="1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지시사항과 응답 구분 필요</a:t>
            </a:r>
            <a:r>
              <a:rPr lang="en-US" altLang="ko-KR" sz="1750" i="1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)</a:t>
            </a:r>
            <a:endParaRPr lang="en-US" sz="1750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xmlns="" id="{1C19A9D5-610C-3867-9AFE-A51BBBA02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9860" y="3513177"/>
            <a:ext cx="12356090" cy="2876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D627016E-987B-B26A-85E4-B45F8709A4E7}"/>
              </a:ext>
            </a:extLst>
          </p:cNvPr>
          <p:cNvSpPr txBox="1"/>
          <p:nvPr/>
        </p:nvSpPr>
        <p:spPr>
          <a:xfrm>
            <a:off x="762000" y="6490811"/>
            <a:ext cx="7315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chemeClr val="bg1"/>
                </a:solidFill>
              </a:rPr>
              <a:t>&lt;</a:t>
            </a:r>
            <a:r>
              <a:rPr lang="ko-KR" altLang="en-US" dirty="0">
                <a:solidFill>
                  <a:schemeClr val="bg1"/>
                </a:solidFill>
              </a:rPr>
              <a:t>당신의 언어모델은 </a:t>
            </a:r>
            <a:r>
              <a:rPr lang="ko-KR" altLang="en-US" dirty="0" err="1">
                <a:solidFill>
                  <a:schemeClr val="bg1"/>
                </a:solidFill>
              </a:rPr>
              <a:t>리워드모델이기도하다</a:t>
            </a:r>
            <a:r>
              <a:rPr lang="en-US" altLang="ko-KR" dirty="0">
                <a:solidFill>
                  <a:schemeClr val="bg1"/>
                </a:solidFill>
              </a:rPr>
              <a:t>&gt;</a:t>
            </a:r>
            <a:r>
              <a:rPr lang="ko-KR" altLang="en-US" dirty="0">
                <a:solidFill>
                  <a:schemeClr val="bg1"/>
                </a:solidFill>
              </a:rPr>
              <a:t> 논문https://arxiv.org/abs/2305.18290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186940"/>
            <a:ext cx="679465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ChatGPT 개발 과정</a:t>
            </a:r>
            <a:r>
              <a:rPr lang="en-US" sz="28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: 3단계 접근법</a:t>
            </a:r>
            <a:endParaRPr lang="en-US" sz="2800" dirty="0"/>
          </a:p>
        </p:txBody>
      </p:sp>
      <p:sp>
        <p:nvSpPr>
          <p:cNvPr id="4" name="Shape 1"/>
          <p:cNvSpPr/>
          <p:nvPr/>
        </p:nvSpPr>
        <p:spPr>
          <a:xfrm>
            <a:off x="793790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982742" y="3576042"/>
            <a:ext cx="1323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r>
              <a:rPr lang="en-US" sz="2200" b="1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단계: 기본 모델 학습</a:t>
            </a:r>
            <a:endParaRPr lang="en-US" sz="2200" b="1" dirty="0"/>
          </a:p>
        </p:txBody>
      </p:sp>
      <p:sp>
        <p:nvSpPr>
          <p:cNvPr id="7" name="Text 4"/>
          <p:cNvSpPr/>
          <p:nvPr/>
        </p:nvSpPr>
        <p:spPr>
          <a:xfrm>
            <a:off x="1530906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GPT-3와 같은 사전 학습된 거대 언어 모델을 활용합니다.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4685467" y="349103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4846796" y="3576042"/>
            <a:ext cx="18752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422583" y="349103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2단계: 지도 학습 미세 조정</a:t>
            </a:r>
            <a:endParaRPr lang="en-US" sz="2200" b="1" dirty="0"/>
          </a:p>
        </p:txBody>
      </p:sp>
      <p:sp>
        <p:nvSpPr>
          <p:cNvPr id="11" name="Text 8"/>
          <p:cNvSpPr/>
          <p:nvPr/>
        </p:nvSpPr>
        <p:spPr>
          <a:xfrm>
            <a:off x="5422583" y="3981450"/>
            <a:ext cx="292774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질문-답변 쌍으로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구성된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지시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데이터셋으로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모델을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미세 조정합니다.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793790" y="5189220"/>
            <a:ext cx="510302" cy="510302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3" name="Text 10"/>
          <p:cNvSpPr/>
          <p:nvPr/>
        </p:nvSpPr>
        <p:spPr>
          <a:xfrm>
            <a:off x="950714" y="5274231"/>
            <a:ext cx="196334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530906" y="518922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3단계: 사용자 선호도 학습</a:t>
            </a:r>
            <a:endParaRPr lang="en-US" sz="2200" b="1" dirty="0"/>
          </a:p>
        </p:txBody>
      </p:sp>
      <p:sp>
        <p:nvSpPr>
          <p:cNvPr id="15" name="Text 12"/>
          <p:cNvSpPr/>
          <p:nvPr/>
        </p:nvSpPr>
        <p:spPr>
          <a:xfrm>
            <a:off x="1530906" y="5679638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사용자 피드백을 기반으로 모델의 응답을 최적화합니다.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5930" y="609600"/>
            <a:ext cx="5542359" cy="69270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50"/>
              </a:lnSpc>
              <a:buNone/>
            </a:pPr>
            <a:r>
              <a:rPr lang="en-US" sz="43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강의 개요: 핵심 기술 탐구</a:t>
            </a:r>
            <a:endParaRPr lang="en-US" sz="4350" dirty="0"/>
          </a:p>
        </p:txBody>
      </p:sp>
      <p:sp>
        <p:nvSpPr>
          <p:cNvPr id="3" name="Shape 1"/>
          <p:cNvSpPr/>
          <p:nvPr/>
        </p:nvSpPr>
        <p:spPr>
          <a:xfrm>
            <a:off x="7299960" y="1745694"/>
            <a:ext cx="30480" cy="5874901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4" name="Shape 2"/>
          <p:cNvSpPr/>
          <p:nvPr/>
        </p:nvSpPr>
        <p:spPr>
          <a:xfrm>
            <a:off x="6320373" y="3012855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5" name="Shape 3"/>
          <p:cNvSpPr/>
          <p:nvPr/>
        </p:nvSpPr>
        <p:spPr>
          <a:xfrm>
            <a:off x="7065824" y="2778778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6" name="Text 4"/>
          <p:cNvSpPr/>
          <p:nvPr/>
        </p:nvSpPr>
        <p:spPr>
          <a:xfrm>
            <a:off x="7250490" y="2861884"/>
            <a:ext cx="12942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600" dirty="0"/>
          </a:p>
        </p:txBody>
      </p:sp>
      <p:sp>
        <p:nvSpPr>
          <p:cNvPr id="7" name="Text 5"/>
          <p:cNvSpPr/>
          <p:nvPr/>
        </p:nvSpPr>
        <p:spPr>
          <a:xfrm>
            <a:off x="3324701" y="2751156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1. 지도 학습 미세 조정 (SFT)</a:t>
            </a:r>
            <a:endParaRPr lang="en-US" sz="2150" dirty="0"/>
          </a:p>
        </p:txBody>
      </p:sp>
      <p:sp>
        <p:nvSpPr>
          <p:cNvPr id="8" name="Shape 6"/>
          <p:cNvSpPr/>
          <p:nvPr/>
        </p:nvSpPr>
        <p:spPr>
          <a:xfrm>
            <a:off x="7534096" y="4121327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9" name="Shape 7"/>
          <p:cNvSpPr/>
          <p:nvPr/>
        </p:nvSpPr>
        <p:spPr>
          <a:xfrm>
            <a:off x="7065824" y="3887250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0" name="Text 8"/>
          <p:cNvSpPr/>
          <p:nvPr/>
        </p:nvSpPr>
        <p:spPr>
          <a:xfrm>
            <a:off x="7223581" y="3970356"/>
            <a:ext cx="183237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600" dirty="0"/>
          </a:p>
        </p:txBody>
      </p:sp>
      <p:sp>
        <p:nvSpPr>
          <p:cNvPr id="11" name="Text 9"/>
          <p:cNvSpPr/>
          <p:nvPr/>
        </p:nvSpPr>
        <p:spPr>
          <a:xfrm>
            <a:off x="8534519" y="3859628"/>
            <a:ext cx="3543657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2. 인간 피드백 기반 강화 학습 (RLHF)</a:t>
            </a:r>
            <a:endParaRPr lang="en-US" sz="2150" dirty="0"/>
          </a:p>
        </p:txBody>
      </p:sp>
      <p:sp>
        <p:nvSpPr>
          <p:cNvPr id="12" name="Shape 10"/>
          <p:cNvSpPr/>
          <p:nvPr/>
        </p:nvSpPr>
        <p:spPr>
          <a:xfrm>
            <a:off x="6320373" y="5118952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13" name="Shape 11"/>
          <p:cNvSpPr/>
          <p:nvPr/>
        </p:nvSpPr>
        <p:spPr>
          <a:xfrm>
            <a:off x="7065824" y="4884875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4" name="Text 12"/>
          <p:cNvSpPr/>
          <p:nvPr/>
        </p:nvSpPr>
        <p:spPr>
          <a:xfrm>
            <a:off x="7219295" y="4967980"/>
            <a:ext cx="191810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600" dirty="0"/>
          </a:p>
        </p:txBody>
      </p:sp>
      <p:sp>
        <p:nvSpPr>
          <p:cNvPr id="15" name="Text 13"/>
          <p:cNvSpPr/>
          <p:nvPr/>
        </p:nvSpPr>
        <p:spPr>
          <a:xfrm>
            <a:off x="3324701" y="4857252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3. 근접 정책 최적화 (PPO)</a:t>
            </a:r>
            <a:endParaRPr lang="en-US" sz="2150" dirty="0"/>
          </a:p>
        </p:txBody>
      </p:sp>
      <p:sp>
        <p:nvSpPr>
          <p:cNvPr id="16" name="Shape 14"/>
          <p:cNvSpPr/>
          <p:nvPr/>
        </p:nvSpPr>
        <p:spPr>
          <a:xfrm>
            <a:off x="7534096" y="6116576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17" name="Shape 15"/>
          <p:cNvSpPr/>
          <p:nvPr/>
        </p:nvSpPr>
        <p:spPr>
          <a:xfrm>
            <a:off x="7065824" y="5882500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8" name="Text 16"/>
          <p:cNvSpPr/>
          <p:nvPr/>
        </p:nvSpPr>
        <p:spPr>
          <a:xfrm>
            <a:off x="7214295" y="5965605"/>
            <a:ext cx="20181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2600" dirty="0"/>
          </a:p>
        </p:txBody>
      </p:sp>
      <p:sp>
        <p:nvSpPr>
          <p:cNvPr id="19" name="Text 17"/>
          <p:cNvSpPr/>
          <p:nvPr/>
        </p:nvSpPr>
        <p:spPr>
          <a:xfrm>
            <a:off x="8534519" y="5854877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4. 기각 샘플링</a:t>
            </a:r>
            <a:endParaRPr lang="en-US" sz="2150" dirty="0"/>
          </a:p>
        </p:txBody>
      </p:sp>
      <p:sp>
        <p:nvSpPr>
          <p:cNvPr id="20" name="Shape 18"/>
          <p:cNvSpPr/>
          <p:nvPr/>
        </p:nvSpPr>
        <p:spPr>
          <a:xfrm>
            <a:off x="6320373" y="7114201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21" name="Shape 19"/>
          <p:cNvSpPr/>
          <p:nvPr/>
        </p:nvSpPr>
        <p:spPr>
          <a:xfrm>
            <a:off x="7065824" y="6880124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22" name="Text 20"/>
          <p:cNvSpPr/>
          <p:nvPr/>
        </p:nvSpPr>
        <p:spPr>
          <a:xfrm>
            <a:off x="7219057" y="6963230"/>
            <a:ext cx="192167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</a:t>
            </a:r>
            <a:endParaRPr lang="en-US" sz="2600" dirty="0"/>
          </a:p>
        </p:txBody>
      </p:sp>
      <p:sp>
        <p:nvSpPr>
          <p:cNvPr id="23" name="Text 21"/>
          <p:cNvSpPr/>
          <p:nvPr/>
        </p:nvSpPr>
        <p:spPr>
          <a:xfrm>
            <a:off x="3324463" y="6852502"/>
            <a:ext cx="2771418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5. 직접 선호도 최적화 (DPO)</a:t>
            </a:r>
            <a:endParaRPr lang="en-US" sz="2150" dirty="0"/>
          </a:p>
        </p:txBody>
      </p:sp>
      <p:sp>
        <p:nvSpPr>
          <p:cNvPr id="24" name="Shape 2"/>
          <p:cNvSpPr/>
          <p:nvPr/>
        </p:nvSpPr>
        <p:spPr>
          <a:xfrm>
            <a:off x="7564577" y="2141317"/>
            <a:ext cx="775930" cy="30480"/>
          </a:xfrm>
          <a:prstGeom prst="roundRect">
            <a:avLst>
              <a:gd name="adj" fmla="val 109102"/>
            </a:avLst>
          </a:prstGeom>
          <a:solidFill>
            <a:srgbClr val="575757"/>
          </a:solidFill>
          <a:ln/>
        </p:spPr>
      </p:sp>
      <p:sp>
        <p:nvSpPr>
          <p:cNvPr id="25" name="Shape 3"/>
          <p:cNvSpPr/>
          <p:nvPr/>
        </p:nvSpPr>
        <p:spPr>
          <a:xfrm>
            <a:off x="7065824" y="1918275"/>
            <a:ext cx="498753" cy="498753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  <p:txBody>
          <a:bodyPr/>
          <a:lstStyle/>
          <a:p>
            <a:endParaRPr lang="ko-KR" altLang="en-US" dirty="0"/>
          </a:p>
        </p:txBody>
      </p:sp>
      <p:sp>
        <p:nvSpPr>
          <p:cNvPr id="26" name="Text 4"/>
          <p:cNvSpPr/>
          <p:nvPr/>
        </p:nvSpPr>
        <p:spPr>
          <a:xfrm>
            <a:off x="7232069" y="2029546"/>
            <a:ext cx="129421" cy="33254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00"/>
              </a:lnSpc>
              <a:buNone/>
            </a:pPr>
            <a:r>
              <a:rPr lang="en-US" sz="26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</a:t>
            </a:r>
            <a:endParaRPr lang="en-US" sz="2600" dirty="0"/>
          </a:p>
        </p:txBody>
      </p:sp>
      <p:sp>
        <p:nvSpPr>
          <p:cNvPr id="27" name="Text 5"/>
          <p:cNvSpPr/>
          <p:nvPr/>
        </p:nvSpPr>
        <p:spPr>
          <a:xfrm>
            <a:off x="8842920" y="1968081"/>
            <a:ext cx="2771180" cy="346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 </a:t>
            </a:r>
            <a:r>
              <a:rPr lang="ko-KR" altLang="en-US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사전학습 </a:t>
            </a:r>
            <a:r>
              <a:rPr lang="en-US" altLang="ko-KR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</a:t>
            </a:r>
            <a:r>
              <a:rPr lang="en-US" altLang="ko-KR" sz="2150" dirty="0" err="1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Pretraining</a:t>
            </a:r>
            <a:r>
              <a:rPr lang="en-US" altLang="ko-KR" sz="21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21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70694" y="9531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700"/>
              </a:lnSpc>
            </a:pPr>
            <a:r>
              <a:rPr lang="en-US" altLang="ko-KR" sz="4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 </a:t>
            </a:r>
            <a:r>
              <a:rPr lang="ko-KR" altLang="en-US" sz="4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사전학습 </a:t>
            </a:r>
            <a:r>
              <a:rPr lang="en-US" altLang="ko-KR" sz="4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</a:t>
            </a:r>
            <a:r>
              <a:rPr lang="en-US" altLang="ko-KR" sz="4800" dirty="0" err="1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Pretraining</a:t>
            </a:r>
            <a:r>
              <a:rPr lang="en-US" altLang="ko-KR" sz="4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altLang="ko-KR" sz="4800" dirty="0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224" y="1826079"/>
            <a:ext cx="6622885" cy="4210050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3699" y="1826079"/>
            <a:ext cx="6972895" cy="4210050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958762" y="6407483"/>
            <a:ext cx="11726287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Common Crawl </a:t>
            </a:r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데이터셋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  <a:hlinkClick r:id="rId5"/>
              </a:rPr>
              <a:t>https://commoncrawl.org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</a:p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Google</a:t>
            </a:r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은 이를 정제한 버전인 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[Colossal Clean Crawled Corpus(</a:t>
            </a:r>
            <a:r>
              <a:rPr lang="en-US" altLang="ko-KR" sz="2400" dirty="0" err="1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C4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)] </a:t>
            </a:r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정리 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· </a:t>
            </a:r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공개</a:t>
            </a:r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(https://arxiv.org/abs/1910.10683v4) </a:t>
            </a:r>
            <a:endParaRPr lang="ko-KR" altLang="en-US" sz="2400" dirty="0"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7914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1570694" y="95310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r">
              <a:lnSpc>
                <a:spcPts val="2700"/>
              </a:lnSpc>
            </a:pPr>
            <a:r>
              <a:rPr lang="en-US" altLang="ko-KR" sz="4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0. </a:t>
            </a:r>
            <a:r>
              <a:rPr lang="ko-KR" altLang="en-US" sz="4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사전학습 </a:t>
            </a:r>
            <a:r>
              <a:rPr lang="en-US" altLang="ko-KR" sz="4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</a:t>
            </a:r>
            <a:r>
              <a:rPr lang="en-US" altLang="ko-KR" sz="4800" dirty="0" err="1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Pretraining</a:t>
            </a:r>
            <a:r>
              <a:rPr lang="en-US" altLang="ko-KR" sz="48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altLang="ko-KR" sz="4800" dirty="0"/>
          </a:p>
        </p:txBody>
      </p:sp>
      <p:sp>
        <p:nvSpPr>
          <p:cNvPr id="22" name="Rectangle 21"/>
          <p:cNvSpPr/>
          <p:nvPr/>
        </p:nvSpPr>
        <p:spPr>
          <a:xfrm>
            <a:off x="3548228" y="1923260"/>
            <a:ext cx="741741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이렇게 학습한 모델은 바로 다음 단어를 예측 잘함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5306" y="3083224"/>
            <a:ext cx="10748754" cy="3731643"/>
          </a:xfrm>
          <a:prstGeom prst="rect">
            <a:avLst/>
          </a:prstGeom>
        </p:spPr>
      </p:pic>
      <p:sp>
        <p:nvSpPr>
          <p:cNvPr id="24" name="Rectangle 23"/>
          <p:cNvSpPr/>
          <p:nvPr/>
        </p:nvSpPr>
        <p:spPr>
          <a:xfrm>
            <a:off x="9851366" y="3243532"/>
            <a:ext cx="2449902" cy="603849"/>
          </a:xfrm>
          <a:prstGeom prst="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5966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458360" y="5146309"/>
            <a:ext cx="9161483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ko-KR" altLang="en-US" sz="28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확률만 잘 예측하는 것만으로는 원하는 답변이 어려움</a:t>
            </a:r>
            <a:endParaRPr lang="en-US" altLang="ko-KR" sz="28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8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잘 정돈된 </a:t>
            </a:r>
            <a:r>
              <a:rPr lang="en-US" altLang="ko-KR" sz="28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(</a:t>
            </a:r>
            <a:r>
              <a:rPr lang="ko-KR" altLang="en-US" sz="28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요청과 응답</a:t>
            </a:r>
            <a:r>
              <a:rPr lang="en-US" altLang="ko-KR" sz="28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)</a:t>
            </a:r>
            <a:r>
              <a:rPr lang="ko-KR" altLang="en-US" sz="28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을 학습하여</a:t>
            </a:r>
            <a:endParaRPr lang="en-US" altLang="ko-KR" sz="28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pPr algn="ctr"/>
            <a:r>
              <a:rPr lang="ko-KR" altLang="en-US" sz="28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사람의 요청에 </a:t>
            </a:r>
            <a:r>
              <a:rPr lang="en-US" altLang="ko-KR" sz="28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LLM</a:t>
            </a:r>
            <a:r>
              <a:rPr lang="ko-KR" altLang="en-US" sz="28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의 응답이 잘 정돈되도록 개선</a:t>
            </a:r>
          </a:p>
        </p:txBody>
      </p:sp>
      <p:sp>
        <p:nvSpPr>
          <p:cNvPr id="3" name="Rectangle 2"/>
          <p:cNvSpPr/>
          <p:nvPr/>
        </p:nvSpPr>
        <p:spPr>
          <a:xfrm>
            <a:off x="5798759" y="6844747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요청과 응답 → </a:t>
            </a:r>
            <a:r>
              <a:rPr lang="en-US" altLang="ko-KR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Instruction Dataset</a:t>
            </a:r>
            <a:endParaRPr lang="ko-KR" alt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9662" y="1200150"/>
            <a:ext cx="6086475" cy="344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39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19290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지도 학습 미세 조정 (SFT)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977991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5" name="Text 2"/>
          <p:cNvSpPr/>
          <p:nvPr/>
        </p:nvSpPr>
        <p:spPr>
          <a:xfrm>
            <a:off x="1303973" y="29779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1. 범용 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Instrument Sans Medium" charset="0"/>
                <a:ea typeface="Instrument Sans Medium" pitchFamily="34" charset="-122"/>
                <a:cs typeface="Instrument Sans Medium" pitchFamily="34" charset="-120"/>
              </a:rPr>
              <a:t>언어</a:t>
            </a: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이해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" name="Shape 3"/>
          <p:cNvSpPr/>
          <p:nvPr/>
        </p:nvSpPr>
        <p:spPr>
          <a:xfrm>
            <a:off x="1133951" y="3559135"/>
            <a:ext cx="170021" cy="354330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7" name="Text 4"/>
          <p:cNvSpPr/>
          <p:nvPr/>
        </p:nvSpPr>
        <p:spPr>
          <a:xfrm>
            <a:off x="1644134" y="355913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chemeClr val="bg2">
                    <a:lumMod val="50000"/>
                  </a:schemeClr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2. 대규모 텍스트 사전 학습</a:t>
            </a:r>
            <a:endParaRPr lang="en-US" sz="2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8" name="Shape 5"/>
          <p:cNvSpPr/>
          <p:nvPr/>
        </p:nvSpPr>
        <p:spPr>
          <a:xfrm>
            <a:off x="1474232" y="4140279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9" name="Text 6"/>
          <p:cNvSpPr/>
          <p:nvPr/>
        </p:nvSpPr>
        <p:spPr>
          <a:xfrm>
            <a:off x="1984415" y="41402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3. 레이블 데이터 활용</a:t>
            </a:r>
            <a:endParaRPr lang="en-US" sz="2200" dirty="0"/>
          </a:p>
        </p:txBody>
      </p:sp>
      <p:sp>
        <p:nvSpPr>
          <p:cNvPr id="10" name="Text 7"/>
          <p:cNvSpPr/>
          <p:nvPr/>
        </p:nvSpPr>
        <p:spPr>
          <a:xfrm>
            <a:off x="1984415" y="4630698"/>
            <a:ext cx="63657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질문-답변 쌍으로 구성된 지시 데이터셋을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사용하여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학습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1814513" y="5220414"/>
            <a:ext cx="170021" cy="853321"/>
          </a:xfrm>
          <a:prstGeom prst="roundRect">
            <a:avLst>
              <a:gd name="adj" fmla="val 20012"/>
            </a:avLst>
          </a:prstGeom>
          <a:solidFill>
            <a:srgbClr val="3E3E3E"/>
          </a:solidFill>
          <a:ln/>
        </p:spPr>
      </p:sp>
      <p:sp>
        <p:nvSpPr>
          <p:cNvPr id="12" name="Text 9"/>
          <p:cNvSpPr/>
          <p:nvPr/>
        </p:nvSpPr>
        <p:spPr>
          <a:xfrm>
            <a:off x="2324695" y="522041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4. 파라미터 조정</a:t>
            </a:r>
            <a:endParaRPr lang="en-US" sz="2200" dirty="0"/>
          </a:p>
        </p:txBody>
      </p:sp>
      <p:sp>
        <p:nvSpPr>
          <p:cNvPr id="13" name="Text 10"/>
          <p:cNvSpPr/>
          <p:nvPr/>
        </p:nvSpPr>
        <p:spPr>
          <a:xfrm>
            <a:off x="2324695" y="5710833"/>
            <a:ext cx="60255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작업별 패턴 학습 (예: 법률 문서 해석, 의료 진단)</a:t>
            </a:r>
            <a:endParaRPr lang="en-US" sz="1750" dirty="0"/>
          </a:p>
        </p:txBody>
      </p:sp>
      <p:sp>
        <p:nvSpPr>
          <p:cNvPr id="14" name="Rectangle 13"/>
          <p:cNvSpPr/>
          <p:nvPr/>
        </p:nvSpPr>
        <p:spPr>
          <a:xfrm>
            <a:off x="9467366" y="2672870"/>
            <a:ext cx="399340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요청과 응답 → </a:t>
            </a:r>
            <a:r>
              <a:rPr lang="en-US" altLang="ko-KR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Instruction Dataset</a:t>
            </a:r>
            <a:endParaRPr lang="ko-KR" altLang="en-US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6642" y="3204805"/>
            <a:ext cx="4514850" cy="354330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11210382" y="5040904"/>
            <a:ext cx="252505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latin typeface="HS산토끼체 2.0" pitchFamily="2" charset="-127"/>
                <a:ea typeface="HS산토끼체 2.0" pitchFamily="2" charset="-127"/>
              </a:rPr>
              <a:t>OpenAI</a:t>
            </a:r>
            <a:r>
              <a:rPr lang="ko-KR" altLang="en-US" dirty="0">
                <a:latin typeface="HS산토끼체 2.0" pitchFamily="2" charset="-127"/>
                <a:ea typeface="HS산토끼체 2.0" pitchFamily="2" charset="-127"/>
              </a:rPr>
              <a:t>는 </a:t>
            </a:r>
            <a:endParaRPr lang="en-US" altLang="ko-KR" dirty="0">
              <a:latin typeface="HS산토끼체 2.0" pitchFamily="2" charset="-127"/>
              <a:ea typeface="HS산토끼체 2.0" pitchFamily="2" charset="-127"/>
            </a:endParaRPr>
          </a:p>
          <a:p>
            <a:r>
              <a:rPr lang="en-US" altLang="ko-KR" dirty="0">
                <a:latin typeface="HS산토끼체 2.0" pitchFamily="2" charset="-127"/>
                <a:ea typeface="HS산토끼체 2.0" pitchFamily="2" charset="-127"/>
              </a:rPr>
              <a:t>22</a:t>
            </a:r>
            <a:r>
              <a:rPr lang="ko-KR" altLang="en-US" dirty="0">
                <a:latin typeface="HS산토끼체 2.0" pitchFamily="2" charset="-127"/>
                <a:ea typeface="HS산토끼체 2.0" pitchFamily="2" charset="-127"/>
              </a:rPr>
              <a:t>년 데이터레이블러</a:t>
            </a:r>
            <a:endParaRPr lang="en-US" altLang="ko-KR" dirty="0">
              <a:latin typeface="HS산토끼체 2.0" pitchFamily="2" charset="-127"/>
              <a:ea typeface="HS산토끼체 2.0" pitchFamily="2" charset="-127"/>
            </a:endParaRPr>
          </a:p>
          <a:p>
            <a:r>
              <a:rPr lang="ko-KR" altLang="en-US" dirty="0">
                <a:latin typeface="HS산토끼체 2.0" pitchFamily="2" charset="-127"/>
                <a:ea typeface="HS산토끼체 2.0" pitchFamily="2" charset="-127"/>
              </a:rPr>
              <a:t>고용하여 </a:t>
            </a:r>
            <a:r>
              <a:rPr lang="en-US" altLang="ko-KR" dirty="0">
                <a:latin typeface="HS산토끼체 2.0" pitchFamily="2" charset="-127"/>
                <a:ea typeface="HS산토끼체 2.0" pitchFamily="2" charset="-127"/>
              </a:rPr>
              <a:t>13000</a:t>
            </a:r>
            <a:r>
              <a:rPr lang="ko-KR" altLang="en-US" dirty="0">
                <a:latin typeface="HS산토끼체 2.0" pitchFamily="2" charset="-127"/>
                <a:ea typeface="HS산토끼체 2.0" pitchFamily="2" charset="-127"/>
              </a:rPr>
              <a:t>개 이상의</a:t>
            </a:r>
            <a:endParaRPr lang="en-US" altLang="ko-KR" dirty="0">
              <a:latin typeface="HS산토끼체 2.0" pitchFamily="2" charset="-127"/>
              <a:ea typeface="HS산토끼체 2.0" pitchFamily="2" charset="-127"/>
            </a:endParaRPr>
          </a:p>
          <a:p>
            <a:r>
              <a:rPr lang="ko-KR" altLang="en-US" dirty="0">
                <a:latin typeface="HS산토끼체 2.0" pitchFamily="2" charset="-127"/>
                <a:ea typeface="HS산토끼체 2.0" pitchFamily="2" charset="-127"/>
              </a:rPr>
              <a:t>지시데이터셋 구축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290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지도 학습 미세 조정 (SFT)</a:t>
            </a:r>
            <a:endParaRPr lang="en-US" sz="4450" dirty="0"/>
          </a:p>
        </p:txBody>
      </p:sp>
      <p:sp>
        <p:nvSpPr>
          <p:cNvPr id="3" name="Rectangle 2"/>
          <p:cNvSpPr/>
          <p:nvPr/>
        </p:nvSpPr>
        <p:spPr>
          <a:xfrm>
            <a:off x="1047266" y="3036404"/>
            <a:ext cx="6647974" cy="443198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Instruction Dataset</a:t>
            </a:r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구하는 방식</a:t>
            </a:r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레이블러가 정교하게 분류한 데이터를</a:t>
            </a:r>
            <a:endParaRPr lang="en-US" altLang="ko-KR" sz="2400" dirty="0"/>
          </a:p>
          <a:p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모델이 학습함 </a:t>
            </a:r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ex&gt;</a:t>
            </a:r>
            <a:r>
              <a:rPr lang="ko-KR" altLang="en-US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알파카데이터</a:t>
            </a:r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  <a:hlinkClick r:id="rId2"/>
              </a:rPr>
              <a:t>https://huggingface.co/datasets/tatsu-lab/alpaca</a:t>
            </a:r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{</a:t>
            </a:r>
          </a:p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en-US" altLang="ko-KR" sz="2400" dirty="0" err="1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Instruction’:’Identify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 the odd one out.’,</a:t>
            </a:r>
          </a:p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‘Input’ : ‘Twitter, Instagram, Telegram’,</a:t>
            </a:r>
          </a:p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‘</a:t>
            </a:r>
            <a:r>
              <a:rPr lang="en-US" altLang="ko-KR" sz="2400" dirty="0" err="1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output’:’Telegram</a:t>
            </a:r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’</a:t>
            </a:r>
          </a:p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}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9061" y="3059471"/>
            <a:ext cx="4081463" cy="4408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3283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7406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SFT의 효율성과 중요성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3498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고품질 데이터의 중요성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29309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LIMA, PHI와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같은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고품질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데이터셋이 필수적입니다.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5332928" y="23498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적은 데이터로 큰 효과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5332928" y="29309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30-50개의 고품질 </a:t>
            </a: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예시만으로도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</a:p>
          <a:p>
            <a:pPr marL="0" indent="0">
              <a:lnSpc>
                <a:spcPts val="2850"/>
              </a:lnSpc>
              <a:buNone/>
            </a:pPr>
            <a:r>
              <a:rPr lang="en-US" sz="175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스타일</a:t>
            </a: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전환이 가능합니다.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9872067" y="23498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ko-KR" altLang="en-US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독스트링</a:t>
            </a:r>
            <a:r>
              <a:rPr lang="en-US" altLang="ko-KR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(</a:t>
            </a:r>
            <a:r>
              <a:rPr lang="en-US" altLang="ko-KR" sz="2200" dirty="0" err="1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Docstring</a:t>
            </a:r>
            <a:r>
              <a:rPr lang="en-US" altLang="ko-KR" sz="22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)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9872067" y="2930962"/>
            <a:ext cx="397811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주석을 명확하게 정리한 데이터가</a:t>
            </a:r>
            <a:endParaRPr lang="en-US" altLang="ko-KR" sz="1750" dirty="0">
              <a:solidFill>
                <a:srgbClr val="BFBFBF"/>
              </a:solidFill>
              <a:latin typeface="Open Sans" pitchFamily="34" charset="0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ko-KR" altLang="en-US" sz="1750" dirty="0">
                <a:solidFill>
                  <a:srgbClr val="BFBFBF"/>
                </a:solidFill>
                <a:latin typeface="Open Sans" pitchFamily="34" charset="0"/>
                <a:cs typeface="Open Sans" pitchFamily="34" charset="-120"/>
              </a:rPr>
              <a:t>교육적 가치가 높음</a:t>
            </a:r>
            <a:endParaRPr lang="en-US" altLang="ko-KR" sz="175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114799"/>
            <a:ext cx="4905375" cy="3267075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7315200" y="7483667"/>
            <a:ext cx="73152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Textbook is All you Need(MS, 2023)</a:t>
            </a:r>
          </a:p>
          <a:p>
            <a:r>
              <a:rPr lang="en-US" altLang="ko-KR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https://arxiv.org/abs/2305.11644)</a:t>
            </a:r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7928" y="4136466"/>
            <a:ext cx="3872992" cy="327184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93790" y="7485811"/>
            <a:ext cx="73152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2400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Less Is More for Alignment(Meta, 2023)</a:t>
            </a:r>
          </a:p>
          <a:p>
            <a:r>
              <a:rPr lang="en-US" altLang="ko-KR" dirty="0">
                <a:solidFill>
                  <a:srgbClr val="BFBFBF"/>
                </a:solidFill>
                <a:latin typeface="D2Coding" panose="020B0609020101020101" pitchFamily="49" charset="-127"/>
                <a:ea typeface="D2Coding" panose="020B0609020101020101" pitchFamily="49" charset="-127"/>
              </a:rPr>
              <a:t>https://arxiv.org/abs/2305.11206)</a:t>
            </a:r>
            <a:endParaRPr lang="en-US" altLang="ko-KR" sz="2400" dirty="0">
              <a:solidFill>
                <a:srgbClr val="BFBFBF"/>
              </a:solidFill>
              <a:latin typeface="D2Coding" panose="020B0609020101020101" pitchFamily="49" charset="-127"/>
              <a:ea typeface="D2Coding" panose="020B0609020101020101" pitchFamily="49" charset="-127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89684" y="4405311"/>
            <a:ext cx="2266950" cy="26860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236</TotalTime>
  <Words>680</Words>
  <Application>Microsoft Office PowerPoint</Application>
  <PresentationFormat>Custom</PresentationFormat>
  <Paragraphs>121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Instrument Sans Medium</vt:lpstr>
      <vt:lpstr>Calibri</vt:lpstr>
      <vt:lpstr>Open Sans</vt:lpstr>
      <vt:lpstr>D2Coding</vt:lpstr>
      <vt:lpstr>맑은 고딕</vt:lpstr>
      <vt:lpstr>Arial</vt:lpstr>
      <vt:lpstr>HS산토끼체 2.0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David Jeong</cp:lastModifiedBy>
  <cp:revision>15</cp:revision>
  <dcterms:created xsi:type="dcterms:W3CDTF">2025-02-05T12:18:21Z</dcterms:created>
  <dcterms:modified xsi:type="dcterms:W3CDTF">2025-02-08T00:01:51Z</dcterms:modified>
</cp:coreProperties>
</file>