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71" r:id="rId9"/>
    <p:sldId id="264" r:id="rId10"/>
    <p:sldId id="262" r:id="rId11"/>
    <p:sldId id="274" r:id="rId12"/>
    <p:sldId id="266" r:id="rId13"/>
    <p:sldId id="267" r:id="rId14"/>
    <p:sldId id="275" r:id="rId15"/>
    <p:sldId id="269" r:id="rId16"/>
    <p:sldId id="273" r:id="rId17"/>
    <p:sldId id="272" r:id="rId18"/>
    <p:sldId id="265" r:id="rId1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1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2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56864-817D-275F-F644-1DB0861F8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7422D1-5085-9A26-D530-F372D7A75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7026C4-9C55-3925-72A2-F207F04A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6690-4312-4404-9EC1-71A5713B99A4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0A875-074E-BD54-3F01-6C2D13BD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93441E-FF33-1E45-9C7C-550733ED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853D-C854-47C0-B6F9-2A2673F8A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67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84FF8-0179-71E3-7822-89E2E354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D80037-4282-F7BD-93A5-305FF27E7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BBCBC-6635-4AE5-AA83-FB3F0C204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6690-4312-4404-9EC1-71A5713B99A4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AD4683-4D65-D224-9374-49EAC99F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FFCFE9-BD6A-5918-96CB-53841E96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853D-C854-47C0-B6F9-2A2673F8A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01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A15ABA-E1F6-4944-4986-AE1CFE812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975843-DF1D-7E53-1237-A0A9ADE28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C8F02A-E5E2-4BA0-AA4F-A6B40201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6690-4312-4404-9EC1-71A5713B99A4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EBA3F2-61B3-AF1A-E266-C5DBA8D47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3C5F4-7F04-AB2F-AD5A-C352AE86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853D-C854-47C0-B6F9-2A2673F8A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16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BAC97-FFDA-BA60-6345-B4F306BB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8081D9-86D4-E6EA-B264-6CF42BE0B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5B7EB-906E-2D16-5FBE-8FB337288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6690-4312-4404-9EC1-71A5713B99A4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E12CB-53CC-00E7-6DFA-B8D48F8C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A37A98-5E4D-3BB8-D179-5E5BB600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853D-C854-47C0-B6F9-2A2673F8A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12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28BDB-1175-3F2A-C9E0-90CAFC26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1E2966-F156-168B-A6EE-4C1825E2B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4A1764-87D7-4376-7A10-441760542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6690-4312-4404-9EC1-71A5713B99A4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508A43-81FC-7F34-330A-AD22C8257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0C0220-7FE7-3BEB-19B3-3031C368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853D-C854-47C0-B6F9-2A2673F8A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55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7AD5A-64DF-6D09-E1C5-05531068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0780D1-7180-FB49-E1E3-344D66631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58ECA1-9B2B-2BE2-AC34-EFB4571AC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5C7E76-B5D7-3FE5-BE6C-F5AA9506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6690-4312-4404-9EC1-71A5713B99A4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03E151-E40A-143C-4E3F-D3040816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3B365E-7441-CA8A-1A52-C14664C4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853D-C854-47C0-B6F9-2A2673F8A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6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7A4B3-99C3-306F-685B-596D0B8AB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7E2A6C-8178-FEAF-5DF2-1E60F1390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27E1A6-EB4F-1329-9774-9EE924BF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5B9B11-BD53-DD15-E43C-DD7473B26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45F032-EE7A-9FBA-1024-380C1A560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4D460A-30FD-551C-96F8-0E463AA8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6690-4312-4404-9EC1-71A5713B99A4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388A1B-CE4A-5C1C-78F3-C964FF1EE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B23A0C-BC48-58A1-707B-661F26D7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853D-C854-47C0-B6F9-2A2673F8A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94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0A22B-78D6-7605-020E-0D48867FB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58DC77-B4B2-AE5E-D58C-8E0CE3B1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6690-4312-4404-9EC1-71A5713B99A4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490E5C-311D-6990-9307-6D25777A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DACE1D-E747-BC83-4A0B-D13E0EE8E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853D-C854-47C0-B6F9-2A2673F8A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6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E416B0-B52D-10AA-042A-0168E5173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6690-4312-4404-9EC1-71A5713B99A4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BBFDD1-35A3-DF3A-AE06-FFB137C5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D27051-407C-3712-1B98-21DB62A8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853D-C854-47C0-B6F9-2A2673F8A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61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8A525-4D9D-3293-CC2D-35715D0D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4C9F2C-1970-A758-B084-8736C53C6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80FFA1-BD17-09EF-D747-A25A9426D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D9C3CC-8A49-A63D-44C6-71946EC6E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6690-4312-4404-9EC1-71A5713B99A4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CBD207-4ACC-9EFD-27C6-A06A072A6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915270-D946-95F2-45CA-85DDA405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853D-C854-47C0-B6F9-2A2673F8A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438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C7C9D-4E66-B8A3-BA90-C12B44FE8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CF1D2D-DC1B-4978-16AA-C0EF81829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61F8B1-7874-51A5-266F-6E49642B2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36E5DD-0593-70D8-63F5-064909712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6690-4312-4404-9EC1-71A5713B99A4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1F6975-8326-9BDE-D228-7BC266134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88D533-F2F7-3B49-84C2-C42A5E276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853D-C854-47C0-B6F9-2A2673F8A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41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AFA478-0708-BA45-9486-D38887E94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1070D2-D008-8A65-2408-E90528981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0CED4-E0E7-ED9D-550E-C30CAB829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B6690-4312-4404-9EC1-71A5713B99A4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DF2BB-0451-D0F2-EFF6-6A60DC132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542DE9-E97C-6AC5-21A9-418FFC84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D853D-C854-47C0-B6F9-2A2673F8A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66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stful3/ds4th_stud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1F5C5-E9B6-99E9-F1B1-2A1FA8125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학습하는 조직 사례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F1D582-4A02-87E2-940A-9AF5CCD5DA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송태영 책임</a:t>
            </a:r>
            <a:r>
              <a:rPr lang="en-US" altLang="ko-KR" dirty="0"/>
              <a:t>/CDO</a:t>
            </a:r>
            <a:r>
              <a:rPr lang="ko-KR" altLang="en-US" dirty="0"/>
              <a:t>부문</a:t>
            </a:r>
            <a:r>
              <a:rPr lang="en-US" altLang="ko-KR" dirty="0"/>
              <a:t>/AI</a:t>
            </a:r>
            <a:r>
              <a:rPr lang="ko-KR" altLang="en-US" dirty="0" err="1"/>
              <a:t>빅데이터담당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7521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5E99E-E905-E961-FE1B-DF6A6956A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964493-FC44-06BF-AF90-899A0B599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제목 </a:t>
            </a:r>
            <a:r>
              <a:rPr lang="en-US" altLang="ko-KR" dirty="0"/>
              <a:t>: </a:t>
            </a:r>
            <a:r>
              <a:rPr lang="ko-KR" altLang="en-US" dirty="0"/>
              <a:t>응급실 환자들의 악화를 예측하기 위한 </a:t>
            </a:r>
            <a:r>
              <a:rPr lang="ko-KR" altLang="en-US" dirty="0" err="1"/>
              <a:t>머신러닝</a:t>
            </a:r>
            <a:r>
              <a:rPr lang="ko-KR" altLang="en-US" dirty="0"/>
              <a:t> 기반 임상 의사 결정 지원 시스템의 개발</a:t>
            </a:r>
            <a:endParaRPr lang="en-US" altLang="ko-KR" dirty="0"/>
          </a:p>
          <a:p>
            <a:pPr lvl="1"/>
            <a:r>
              <a:rPr lang="en-US" altLang="ko-KR" dirty="0"/>
              <a:t>Development of a machine learning‑based clinical decision support system to predict clinical deterioration in patients visiting the emergency department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URL : https://</a:t>
            </a:r>
            <a:r>
              <a:rPr lang="en-US" altLang="ko-KR" dirty="0" err="1"/>
              <a:t>www.nature.com</a:t>
            </a:r>
            <a:r>
              <a:rPr lang="en-US" altLang="ko-KR" dirty="0"/>
              <a:t>/articles/s41598-023-35617-3</a:t>
            </a:r>
          </a:p>
          <a:p>
            <a:pPr lvl="1"/>
            <a:r>
              <a:rPr lang="en-US" altLang="ko-KR" dirty="0"/>
              <a:t>2023</a:t>
            </a:r>
            <a:r>
              <a:rPr lang="ko-KR" altLang="en-US" dirty="0"/>
              <a:t>년 </a:t>
            </a:r>
            <a:r>
              <a:rPr lang="en-US" altLang="ko-KR" dirty="0"/>
              <a:t>5</a:t>
            </a:r>
            <a:r>
              <a:rPr lang="ko-KR" altLang="en-US" dirty="0"/>
              <a:t>월 논문 개재</a:t>
            </a:r>
            <a:endParaRPr lang="en-US" altLang="ko-KR" dirty="0"/>
          </a:p>
          <a:p>
            <a:r>
              <a:rPr lang="ko-KR" altLang="en-US" dirty="0"/>
              <a:t>배경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ko-KR" altLang="en-US" dirty="0" err="1"/>
              <a:t>세브란스와</a:t>
            </a:r>
            <a:r>
              <a:rPr lang="ko-KR" altLang="en-US" dirty="0"/>
              <a:t> 협업한 국책 과제의 결과</a:t>
            </a:r>
            <a:endParaRPr lang="en-US" altLang="ko-KR" dirty="0"/>
          </a:p>
          <a:p>
            <a:r>
              <a:rPr lang="ko-KR" altLang="en-US" dirty="0"/>
              <a:t>사용 데이터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신촌 </a:t>
            </a:r>
            <a:r>
              <a:rPr lang="ko-KR" altLang="en-US" dirty="0" err="1"/>
              <a:t>세브란스의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년간의 </a:t>
            </a:r>
            <a:r>
              <a:rPr lang="en-US" altLang="ko-KR" dirty="0"/>
              <a:t>303,345</a:t>
            </a:r>
            <a:r>
              <a:rPr lang="ko-KR" altLang="en-US" dirty="0"/>
              <a:t>명의 </a:t>
            </a:r>
            <a:r>
              <a:rPr lang="en-US" altLang="ko-KR" dirty="0"/>
              <a:t>4,787,121 </a:t>
            </a:r>
            <a:r>
              <a:rPr lang="ko-KR" altLang="en-US" dirty="0"/>
              <a:t>건의 응급실 데이터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결과 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AUROC &gt; 0.9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과거 </a:t>
            </a:r>
            <a:r>
              <a:rPr lang="en-US" altLang="ko-KR" dirty="0"/>
              <a:t>6</a:t>
            </a:r>
            <a:r>
              <a:rPr lang="ko-KR" altLang="en-US" dirty="0"/>
              <a:t>시간의 결과로 </a:t>
            </a:r>
            <a:r>
              <a:rPr lang="en-US" altLang="ko-KR" dirty="0"/>
              <a:t>1</a:t>
            </a:r>
            <a:r>
              <a:rPr lang="ko-KR" altLang="en-US" dirty="0"/>
              <a:t>시간 이내를 예측 하는 결과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8688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D4CA9-275A-E9F3-BD8B-337B7805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935146-1AB9-8F06-BCB1-A59F71FB6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세계적으로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AI/ML</a:t>
            </a:r>
            <a:r>
              <a:rPr kumimoji="1" lang="ko-KR" altLang="en-US" dirty="0"/>
              <a:t>을 활용한 임상 의사 결정 지원 시스템</a:t>
            </a:r>
            <a:r>
              <a:rPr kumimoji="1" lang="en-US" altLang="ko-KR" dirty="0"/>
              <a:t>(</a:t>
            </a:r>
            <a:r>
              <a:rPr kumimoji="1" lang="en" altLang="ko-KR" dirty="0"/>
              <a:t>CDSS)</a:t>
            </a:r>
            <a:r>
              <a:rPr kumimoji="1" lang="ko-KR" altLang="en-US" dirty="0"/>
              <a:t>이 개발 되고 있음</a:t>
            </a:r>
            <a:endParaRPr kumimoji="1" lang="en-US" altLang="ko-KR" dirty="0"/>
          </a:p>
          <a:p>
            <a:r>
              <a:rPr kumimoji="1" lang="ko-KR" altLang="en-US" dirty="0"/>
              <a:t>응급 의료 분야는 의사에 의한 신속한 임상 의사결정이 필요하기 때문에 </a:t>
            </a:r>
            <a:r>
              <a:rPr kumimoji="1" lang="en" altLang="ko-Kore-KR" dirty="0"/>
              <a:t>ML </a:t>
            </a:r>
            <a:r>
              <a:rPr kumimoji="1" lang="ko-KR" altLang="en-US" dirty="0"/>
              <a:t>기반 </a:t>
            </a:r>
            <a:r>
              <a:rPr kumimoji="1" lang="en" altLang="ko-Kore-KR" dirty="0"/>
              <a:t>CDSS </a:t>
            </a:r>
            <a:r>
              <a:rPr kumimoji="1" lang="ko-KR" altLang="en-US" dirty="0"/>
              <a:t>도입에 적합</a:t>
            </a:r>
            <a:endParaRPr kumimoji="1" lang="en-US" altLang="ko-KR" dirty="0"/>
          </a:p>
          <a:p>
            <a:r>
              <a:rPr kumimoji="1" lang="ko-KR" altLang="en-US" dirty="0"/>
              <a:t>기존의 연구들은 사용하는 데이터가 제한적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다양한 응급실 환자의 상황에 적용하기 어려움이 있었음</a:t>
            </a:r>
            <a:endParaRPr kumimoji="1" lang="en-US" altLang="ko-KR" dirty="0"/>
          </a:p>
          <a:p>
            <a:r>
              <a:rPr kumimoji="1" lang="ko-KR" altLang="en-US" dirty="0"/>
              <a:t>본 연구에서는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의사가 응급실에서 실제로 의사결정에 사용하는 임상 데이터를 활용하여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실용적인 </a:t>
            </a:r>
            <a:r>
              <a:rPr kumimoji="1" lang="en-US" altLang="ko-KR" dirty="0"/>
              <a:t>ML </a:t>
            </a:r>
            <a:r>
              <a:rPr kumimoji="1" lang="ko-KR" altLang="en-US" dirty="0"/>
              <a:t>기반 </a:t>
            </a:r>
            <a:r>
              <a:rPr kumimoji="1" lang="en-US" altLang="ko-KR" dirty="0"/>
              <a:t>CDSS</a:t>
            </a:r>
            <a:r>
              <a:rPr kumimoji="1" lang="ko-KR" altLang="en-US" dirty="0"/>
              <a:t> 개발 및 임상적 유용성 검증</a:t>
            </a:r>
            <a:endParaRPr kumimoji="1" lang="en-US" altLang="ko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06071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6AC4D-80E9-D413-C33C-C8E9A7C93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수집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CCBFAF-E298-1FE9-4497-B0D1005C2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086645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/>
              <a:t>병원내 임상 연구 분석 시스템으로 </a:t>
            </a:r>
            <a:r>
              <a:rPr lang="ko-KR" altLang="en-US" dirty="0" err="1"/>
              <a:t>부터</a:t>
            </a:r>
            <a:r>
              <a:rPr lang="en-US" altLang="ko-KR" dirty="0"/>
              <a:t>,</a:t>
            </a:r>
            <a:r>
              <a:rPr lang="ko-KR" altLang="en-US" dirty="0"/>
              <a:t> 환자에게 임의 식별 번호 부여</a:t>
            </a:r>
            <a:r>
              <a:rPr lang="en-US" altLang="ko-KR" dirty="0"/>
              <a:t>,</a:t>
            </a:r>
            <a:r>
              <a:rPr lang="ko-KR" altLang="en-US" dirty="0"/>
              <a:t> 익명으로 수집</a:t>
            </a:r>
            <a:endParaRPr lang="en-US" altLang="ko-KR" dirty="0"/>
          </a:p>
          <a:p>
            <a:r>
              <a:rPr lang="ko-KR" altLang="en-US" dirty="0"/>
              <a:t>독립변수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27</a:t>
            </a:r>
            <a:r>
              <a:rPr lang="ko-KR" altLang="en-US" dirty="0"/>
              <a:t>개의 환자의 고유 </a:t>
            </a:r>
            <a:r>
              <a:rPr lang="en-US" altLang="ko-KR" dirty="0"/>
              <a:t>(</a:t>
            </a:r>
            <a:r>
              <a:rPr lang="ko-KR" altLang="en-US" dirty="0"/>
              <a:t>나이</a:t>
            </a:r>
            <a:r>
              <a:rPr lang="en-US" altLang="ko-KR" dirty="0"/>
              <a:t>,</a:t>
            </a:r>
            <a:r>
              <a:rPr lang="ko-KR" altLang="en-US" dirty="0"/>
              <a:t> 기존 병력 등</a:t>
            </a:r>
            <a:r>
              <a:rPr lang="en-US" altLang="ko-KR" dirty="0"/>
              <a:t>)</a:t>
            </a:r>
            <a:r>
              <a:rPr lang="ko-KR" altLang="en-US" dirty="0"/>
              <a:t> 특징 과 </a:t>
            </a:r>
            <a:r>
              <a:rPr lang="en-US" altLang="ko-KR" dirty="0"/>
              <a:t>93</a:t>
            </a:r>
            <a:r>
              <a:rPr lang="ko-KR" altLang="en-US" dirty="0"/>
              <a:t>개의 검사</a:t>
            </a:r>
            <a:r>
              <a:rPr lang="en-US" altLang="ko-KR" dirty="0"/>
              <a:t>(</a:t>
            </a:r>
            <a:r>
              <a:rPr lang="ko-KR" altLang="en-US" dirty="0"/>
              <a:t>피검사</a:t>
            </a:r>
            <a:r>
              <a:rPr lang="en-US" altLang="ko-KR" dirty="0"/>
              <a:t>,</a:t>
            </a:r>
            <a:r>
              <a:rPr lang="ko-KR" altLang="en-US" dirty="0"/>
              <a:t> 심전도 등</a:t>
            </a:r>
            <a:r>
              <a:rPr lang="en-US" altLang="ko-KR" dirty="0"/>
              <a:t>)</a:t>
            </a:r>
            <a:r>
              <a:rPr lang="ko-KR" altLang="en-US" dirty="0"/>
              <a:t> 결과 특징</a:t>
            </a:r>
            <a:endParaRPr lang="en-US" altLang="ko-KR" dirty="0"/>
          </a:p>
          <a:p>
            <a:r>
              <a:rPr lang="ko-KR" altLang="en-US" dirty="0"/>
              <a:t>종속변수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기도삽관</a:t>
            </a:r>
            <a:r>
              <a:rPr lang="en-US" altLang="ko-KR" dirty="0"/>
              <a:t>, </a:t>
            </a:r>
            <a:r>
              <a:rPr lang="ko-KR" altLang="en-US" dirty="0"/>
              <a:t>중환자실 입원</a:t>
            </a:r>
            <a:r>
              <a:rPr lang="en-US" altLang="ko-KR" dirty="0"/>
              <a:t>, </a:t>
            </a:r>
            <a:r>
              <a:rPr lang="ko-KR" altLang="en-US" dirty="0"/>
              <a:t>승압제 투여</a:t>
            </a:r>
            <a:r>
              <a:rPr lang="en-US" altLang="ko-KR" dirty="0"/>
              <a:t>, </a:t>
            </a:r>
            <a:r>
              <a:rPr lang="ko-KR" altLang="en-US" dirty="0"/>
              <a:t>심정지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9E9ECB-7A2C-298F-D7CA-75126236D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5907"/>
            <a:ext cx="10708574" cy="345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33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EA94A-B090-1258-FC7D-E8BC3BA19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825D3F-5CA9-F04A-5286-032B19FBD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11418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독립변수</a:t>
            </a:r>
            <a:r>
              <a:rPr lang="en-US" altLang="ko-KR" dirty="0"/>
              <a:t>,</a:t>
            </a:r>
            <a:r>
              <a:rPr lang="ko-KR" altLang="en-US" dirty="0"/>
              <a:t> 종속변수의 데이터를 환자별로 수집하여 시간에 따라 한시간 간격으로 테이블로 만듦</a:t>
            </a:r>
            <a:endParaRPr lang="en-US" altLang="ko-KR" dirty="0"/>
          </a:p>
          <a:p>
            <a:r>
              <a:rPr lang="ko-KR" altLang="en-US" dirty="0"/>
              <a:t>가장 가까운 값을 대입 하는 것으로 </a:t>
            </a:r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  <a:endParaRPr lang="en-US" altLang="ko-KR" dirty="0"/>
          </a:p>
          <a:p>
            <a:pPr lvl="1"/>
            <a:r>
              <a:rPr lang="ko-KR" altLang="en-US" dirty="0"/>
              <a:t>의사도 환자의 가장 최근에 측정된 신체 검사 및 생체 신호에 기초하여 즉각적인 응급 조치의 제공과 같은 의사 결정을 함</a:t>
            </a:r>
            <a:endParaRPr lang="en-US" altLang="ko-KR" dirty="0"/>
          </a:p>
          <a:p>
            <a:r>
              <a:rPr lang="ko-KR" altLang="en-US" dirty="0"/>
              <a:t>생체 신호 데이터의 이상치는 생리학적 범위를 적용</a:t>
            </a:r>
            <a:endParaRPr lang="en-US" altLang="ko-KR" dirty="0"/>
          </a:p>
          <a:p>
            <a:r>
              <a:rPr lang="ko-KR" altLang="en-US" dirty="0"/>
              <a:t>데이터셋의 불균형 특성 </a:t>
            </a:r>
            <a:r>
              <a:rPr lang="en-US" altLang="ko-KR" dirty="0"/>
              <a:t>:</a:t>
            </a:r>
            <a:r>
              <a:rPr lang="ko-KR" altLang="en-US" dirty="0"/>
              <a:t> 학습용 데이터는 </a:t>
            </a:r>
            <a:r>
              <a:rPr lang="ko-KR" altLang="en-US" dirty="0" err="1"/>
              <a:t>언더샘플링</a:t>
            </a:r>
            <a:r>
              <a:rPr lang="ko-KR" altLang="en-US" dirty="0"/>
              <a:t> 적용</a:t>
            </a:r>
            <a:r>
              <a:rPr lang="en-US" altLang="ko-KR" dirty="0"/>
              <a:t>,</a:t>
            </a:r>
            <a:r>
              <a:rPr lang="ko-KR" altLang="en-US" dirty="0"/>
              <a:t> 테스트용은 비적용 </a:t>
            </a:r>
            <a:r>
              <a:rPr lang="en-US" altLang="ko-KR" dirty="0"/>
              <a:t>(</a:t>
            </a:r>
            <a:r>
              <a:rPr lang="ko-KR" altLang="en-US" dirty="0"/>
              <a:t>실제 임상 환경과 유사하게 하기 위해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그림 7" descr="스크린샷, 텍스트, 라인, 소프트웨어이(가) 표시된 사진&#10;&#10;자동 생성된 설명">
            <a:extLst>
              <a:ext uri="{FF2B5EF4-FFF2-40B4-BE49-F238E27FC236}">
                <a16:creationId xmlns:a16="http://schemas.microsoft.com/office/drawing/2014/main" id="{237D97C7-8CA8-A66F-4C71-C4514D1D3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4" y="4935853"/>
            <a:ext cx="4826049" cy="1417823"/>
          </a:xfrm>
          <a:prstGeom prst="rect">
            <a:avLst/>
          </a:prstGeom>
        </p:spPr>
      </p:pic>
      <p:pic>
        <p:nvPicPr>
          <p:cNvPr id="10" name="그림 9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0D3FB59B-EA3B-A06C-5300-15CA18C5F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487" y="5062547"/>
            <a:ext cx="7065818" cy="116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60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16D17-1529-2F3F-ECF1-C79FA748A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모델</a:t>
            </a:r>
            <a:r>
              <a:rPr kumimoji="1" lang="ko-KR" altLang="en-US" dirty="0"/>
              <a:t> 개발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8785C-C578-D2D8-FDF7-8A64C5DA9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ore-KR" dirty="0"/>
              <a:t>Base line model : </a:t>
            </a:r>
            <a:r>
              <a:rPr kumimoji="1" lang="en" altLang="ko-Kore-KR" dirty="0" err="1"/>
              <a:t>XGBoos</a:t>
            </a:r>
            <a:r>
              <a:rPr kumimoji="1" lang="en-US" altLang="ko-Kore-KR" dirty="0"/>
              <a:t>t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종속변수 별로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개의 중요한 예측 변수 도출</a:t>
            </a:r>
            <a:endParaRPr kumimoji="1" lang="en-US" altLang="ko-KR" dirty="0"/>
          </a:p>
          <a:p>
            <a:r>
              <a:rPr kumimoji="1" lang="ko-KR" altLang="en-US" dirty="0"/>
              <a:t>학습에 사용할 중요한 예측 변수의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가지 과거 값</a:t>
            </a:r>
            <a:r>
              <a:rPr kumimoji="1" lang="en-US" altLang="ko-KR" dirty="0"/>
              <a:t>,</a:t>
            </a:r>
            <a:r>
              <a:rPr kumimoji="1" lang="ko-KR" altLang="en-US" dirty="0"/>
              <a:t> 종속 변수의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미래 예측</a:t>
            </a:r>
            <a:r>
              <a:rPr kumimoji="1" lang="en-US" altLang="ko-KR" dirty="0"/>
              <a:t>,</a:t>
            </a:r>
            <a:r>
              <a:rPr kumimoji="1" lang="ko-KR" altLang="en-US" dirty="0"/>
              <a:t> 총 </a:t>
            </a:r>
            <a:r>
              <a:rPr kumimoji="1" lang="en-US" altLang="ko-KR" dirty="0"/>
              <a:t>25</a:t>
            </a:r>
            <a:r>
              <a:rPr kumimoji="1" lang="ko-KR" altLang="en-US" dirty="0"/>
              <a:t>개의 예측 모델을 개발</a:t>
            </a:r>
            <a:endParaRPr kumimoji="1" lang="en-US" altLang="ko-KR" dirty="0"/>
          </a:p>
          <a:p>
            <a:endParaRPr kumimoji="1" lang="ko-Kore-KR" altLang="en-US" dirty="0"/>
          </a:p>
        </p:txBody>
      </p:sp>
      <p:pic>
        <p:nvPicPr>
          <p:cNvPr id="5" name="그림 4" descr="텍스트, 라인, 폰트, 번호이(가) 표시된 사진&#10;&#10;자동 생성된 설명">
            <a:extLst>
              <a:ext uri="{FF2B5EF4-FFF2-40B4-BE49-F238E27FC236}">
                <a16:creationId xmlns:a16="http://schemas.microsoft.com/office/drawing/2014/main" id="{DC1B7AE4-F4A5-51B1-4A3D-3D327AB1F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85" y="3589470"/>
            <a:ext cx="11379570" cy="2630990"/>
          </a:xfrm>
          <a:prstGeom prst="rect">
            <a:avLst/>
          </a:prstGeom>
        </p:spPr>
      </p:pic>
      <p:pic>
        <p:nvPicPr>
          <p:cNvPr id="7" name="그림 6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BB19D1C9-EEF4-CB8B-D92C-B9535F35C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921" y="64936"/>
            <a:ext cx="7065818" cy="160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49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F1FFA-A054-F69F-A292-CDE2C1C2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DD7F3B-4A07-9966-EAEE-38E01D78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51" y="1526222"/>
            <a:ext cx="5523350" cy="42582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D63506-7732-D525-AB1F-D9B7694F5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140" y="1526221"/>
            <a:ext cx="5586284" cy="42582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E4CD8C-17C5-9BA7-3A1C-52600D06777A}"/>
              </a:ext>
            </a:extLst>
          </p:cNvPr>
          <p:cNvSpPr txBox="1"/>
          <p:nvPr/>
        </p:nvSpPr>
        <p:spPr>
          <a:xfrm>
            <a:off x="784723" y="5869404"/>
            <a:ext cx="10622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b="1" dirty="0"/>
              <a:t>AUROC는</a:t>
            </a:r>
            <a:r>
              <a:rPr lang="en-US" altLang="en-US" b="1" dirty="0"/>
              <a:t>,</a:t>
            </a:r>
            <a:r>
              <a:rPr lang="ko-Kore-KR" altLang="en-US" b="1" dirty="0"/>
              <a:t> 더 많은 과거의 정보</a:t>
            </a:r>
            <a:r>
              <a:rPr lang="ko-KR" altLang="en-US" b="1"/>
              <a:t>를 학습 시키고</a:t>
            </a:r>
            <a:r>
              <a:rPr lang="en-US" altLang="ko-Kore-KR" b="1" dirty="0"/>
              <a:t>,</a:t>
            </a:r>
            <a:r>
              <a:rPr lang="ko-KR" altLang="en-US" b="1" dirty="0"/>
              <a:t> </a:t>
            </a:r>
            <a:r>
              <a:rPr lang="en-US" altLang="ko-Kore-KR" b="1" dirty="0"/>
              <a:t> </a:t>
            </a:r>
            <a:r>
              <a:rPr lang="ko-KR" altLang="en-US" b="1" dirty="0"/>
              <a:t>예측 하는 미래가 가까울 수록 </a:t>
            </a:r>
            <a:r>
              <a:rPr lang="ko-Kore-KR" altLang="en-US" b="1" dirty="0"/>
              <a:t>증가</a:t>
            </a:r>
            <a:r>
              <a:rPr lang="ko-KR" altLang="en-US" b="1" dirty="0"/>
              <a:t> 한다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r>
              <a:rPr lang="en-US" altLang="ko-Kore-KR" b="1" dirty="0"/>
              <a:t> (</a:t>
            </a:r>
            <a:r>
              <a:rPr lang="ko-Kore-KR" altLang="en-US" b="1" dirty="0"/>
              <a:t>심정지 제외</a:t>
            </a:r>
            <a:r>
              <a:rPr lang="en-US" altLang="ko-Kore-KR" b="1" dirty="0"/>
              <a:t>)</a:t>
            </a:r>
            <a:endParaRPr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87206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EAD45-BAB0-A78B-785B-01A2ABF2D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FD5402-54AC-99ED-64E1-33E2E4B22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본 논문의 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dirty="0"/>
              <a:t>이전 연구에서는 생명체의 </a:t>
            </a:r>
            <a:r>
              <a:rPr lang="ko-KR" altLang="en-US" dirty="0" err="1"/>
              <a:t>바이탈</a:t>
            </a:r>
            <a:r>
              <a:rPr lang="ko-KR" altLang="en-US" dirty="0"/>
              <a:t> 사인 같은 몇 가지 고정 변수를 예측 변수로 사용</a:t>
            </a:r>
            <a:endParaRPr lang="en-US" altLang="ko-KR" dirty="0"/>
          </a:p>
          <a:p>
            <a:pPr lvl="1"/>
            <a:r>
              <a:rPr lang="ko-KR" altLang="en-US" dirty="0"/>
              <a:t>응급실에서 발생하는 모든 임상 소견</a:t>
            </a:r>
            <a:r>
              <a:rPr lang="en-US" altLang="ko-KR" dirty="0"/>
              <a:t>, </a:t>
            </a:r>
            <a:r>
              <a:rPr lang="ko-KR" altLang="en-US" dirty="0"/>
              <a:t>검사 및 심전도와 같은 변수를 입력 변수로 활용</a:t>
            </a:r>
            <a:endParaRPr lang="en-US" altLang="ko-KR" dirty="0"/>
          </a:p>
          <a:p>
            <a:pPr lvl="1"/>
            <a:r>
              <a:rPr lang="ko-KR" altLang="en-US" dirty="0"/>
              <a:t>모든 임상 변수의 업데이트를 최신 관찰로 간주 하여 판단</a:t>
            </a:r>
            <a:endParaRPr lang="en-US" altLang="ko-KR" dirty="0"/>
          </a:p>
          <a:p>
            <a:pPr lvl="2"/>
            <a:r>
              <a:rPr lang="ko-KR" altLang="en-US" dirty="0"/>
              <a:t>응급실 의사들이 매 시간마다 환자를 재평가하고 해당 임상 소견을 기반으로 중요한 사건을 예측한다는 가정</a:t>
            </a:r>
            <a:endParaRPr lang="en-US" altLang="ko-KR" dirty="0"/>
          </a:p>
          <a:p>
            <a:pPr lvl="2"/>
            <a:r>
              <a:rPr lang="ko-KR" altLang="en-US" dirty="0"/>
              <a:t>응급실 의사의 순차적 의사 결정 프레임워크를 모방하도록 설계</a:t>
            </a:r>
            <a:endParaRPr lang="en-US" altLang="ko-KR" dirty="0"/>
          </a:p>
          <a:p>
            <a:r>
              <a:rPr lang="en-US" altLang="ko-KR" dirty="0"/>
              <a:t>LG</a:t>
            </a:r>
            <a:r>
              <a:rPr lang="ko-KR" altLang="en-US" dirty="0"/>
              <a:t>전자의 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dirty="0"/>
              <a:t>위와 같은 모델 및 데이터 처리의 설계를 제안 및 구현 </a:t>
            </a:r>
          </a:p>
        </p:txBody>
      </p:sp>
    </p:spTree>
    <p:extLst>
      <p:ext uri="{BB962C8B-B14F-4D97-AF65-F5344CB8AC3E}">
        <p14:creationId xmlns:p14="http://schemas.microsoft.com/office/powerpoint/2010/main" val="37341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C41F0-C11E-2953-BE05-22FEB1A4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느낀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E94B23-8F75-C246-1FB2-4F047DC6B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년간의 프로젝트 기간 중</a:t>
            </a:r>
            <a:r>
              <a:rPr lang="en-US" altLang="ko-KR" dirty="0"/>
              <a:t>, 10</a:t>
            </a:r>
            <a:r>
              <a:rPr lang="ko-KR" altLang="en-US" dirty="0"/>
              <a:t>개월을 데이터 전처리에 사용 해야 했음</a:t>
            </a:r>
            <a:endParaRPr lang="en-US" altLang="ko-KR" dirty="0"/>
          </a:p>
          <a:p>
            <a:pPr lvl="1"/>
            <a:r>
              <a:rPr lang="en-US" altLang="ko-KR" dirty="0"/>
              <a:t>13</a:t>
            </a:r>
            <a:r>
              <a:rPr lang="ko-KR" altLang="en-US" dirty="0"/>
              <a:t>개가 넘는 테이블과 </a:t>
            </a:r>
            <a:r>
              <a:rPr lang="en-US" altLang="ko-KR" dirty="0"/>
              <a:t>200</a:t>
            </a:r>
            <a:r>
              <a:rPr lang="ko-KR" altLang="en-US" dirty="0"/>
              <a:t>개 가까운 컬럼</a:t>
            </a:r>
            <a:r>
              <a:rPr lang="en-US" altLang="ko-KR" dirty="0"/>
              <a:t>, 30</a:t>
            </a:r>
            <a:r>
              <a:rPr lang="ko-KR" altLang="en-US" dirty="0"/>
              <a:t>기가 이상의 </a:t>
            </a:r>
            <a:r>
              <a:rPr lang="en-US" altLang="ko-KR" dirty="0"/>
              <a:t>text</a:t>
            </a:r>
            <a:r>
              <a:rPr lang="ko-KR" altLang="en-US" dirty="0"/>
              <a:t> 데이터</a:t>
            </a:r>
            <a:endParaRPr lang="en-US" altLang="ko-KR" dirty="0"/>
          </a:p>
          <a:p>
            <a:r>
              <a:rPr lang="ko-KR" altLang="en-US" dirty="0"/>
              <a:t>모델링</a:t>
            </a:r>
            <a:r>
              <a:rPr lang="en-US" altLang="ko-KR" dirty="0"/>
              <a:t>, </a:t>
            </a:r>
            <a:r>
              <a:rPr lang="ko-KR" altLang="en-US" dirty="0"/>
              <a:t>테스트</a:t>
            </a:r>
            <a:r>
              <a:rPr lang="en-US" altLang="ko-KR" dirty="0"/>
              <a:t>, </a:t>
            </a:r>
            <a:r>
              <a:rPr lang="ko-KR" altLang="en-US" dirty="0"/>
              <a:t>문서 정리</a:t>
            </a:r>
            <a:r>
              <a:rPr lang="en-US" altLang="ko-KR" dirty="0"/>
              <a:t>, </a:t>
            </a:r>
            <a:r>
              <a:rPr lang="ko-KR" altLang="en-US" dirty="0"/>
              <a:t>결과 정리 에 </a:t>
            </a:r>
            <a:r>
              <a:rPr lang="en-US" altLang="ko-KR" dirty="0"/>
              <a:t>2</a:t>
            </a:r>
            <a:r>
              <a:rPr lang="ko-KR" altLang="en-US" dirty="0"/>
              <a:t>개월</a:t>
            </a:r>
            <a:endParaRPr lang="en-US" altLang="ko-KR" dirty="0"/>
          </a:p>
          <a:p>
            <a:pPr lvl="1"/>
            <a:r>
              <a:rPr lang="ko-KR" altLang="en-US" dirty="0"/>
              <a:t>시간적 여유가 있었다면</a:t>
            </a:r>
            <a:r>
              <a:rPr lang="en-US" altLang="ko-KR" dirty="0"/>
              <a:t>, </a:t>
            </a:r>
            <a:r>
              <a:rPr lang="ko-KR" altLang="en-US" dirty="0" err="1"/>
              <a:t>트렌스포머</a:t>
            </a:r>
            <a:r>
              <a:rPr lang="ko-KR" altLang="en-US" dirty="0"/>
              <a:t> 등의 좀 더 성능이 좋은 모델을 검토 할 수 있었을 듯</a:t>
            </a:r>
            <a:endParaRPr lang="en-US" altLang="ko-KR" dirty="0"/>
          </a:p>
          <a:p>
            <a:r>
              <a:rPr lang="ko-KR" altLang="en-US" dirty="0"/>
              <a:t>커뮤니케이션이 매우 중요</a:t>
            </a:r>
            <a:endParaRPr lang="en-US" altLang="ko-KR" dirty="0"/>
          </a:p>
          <a:p>
            <a:pPr lvl="1"/>
            <a:r>
              <a:rPr lang="ko-KR" altLang="en-US" dirty="0"/>
              <a:t>결정 사항을 꼼꼼하게 문서화 해서 여러 번 도움을 받았음 </a:t>
            </a:r>
            <a:endParaRPr lang="en-US" altLang="ko-KR" dirty="0"/>
          </a:p>
          <a:p>
            <a:pPr lvl="1"/>
            <a:r>
              <a:rPr lang="ko-KR" altLang="en-US" dirty="0"/>
              <a:t>주고 받은 카톡 까지 캡쳐 하여 문서화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C3136C-1945-04A6-0736-E03CFD80E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29" y="4975500"/>
            <a:ext cx="2675231" cy="177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71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1F5C5-E9B6-99E9-F1B1-2A1FA8125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60338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AF376-42DD-561E-BB71-64D9FCEB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9C6387-2F53-908B-00FF-A1A5CE5E0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연구 모임</a:t>
            </a:r>
            <a:endParaRPr lang="en-US" altLang="ko-KR" dirty="0"/>
          </a:p>
          <a:p>
            <a:r>
              <a:rPr lang="ko-KR" altLang="en-US" dirty="0"/>
              <a:t>연구 논문 공유</a:t>
            </a:r>
            <a:endParaRPr lang="en-US" altLang="ko-KR" dirty="0"/>
          </a:p>
          <a:p>
            <a:r>
              <a:rPr lang="en-US" altLang="ko-KR" dirty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26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1F5C5-E9B6-99E9-F1B1-2A1FA8125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연구 모임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7046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458A1-2B65-3571-6D86-B7F5CB0A2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 과정을 거치면 생긴 고민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9EF9EA-00DA-CA6F-DF8E-55DF91C0D45B}"/>
              </a:ext>
            </a:extLst>
          </p:cNvPr>
          <p:cNvSpPr/>
          <p:nvPr/>
        </p:nvSpPr>
        <p:spPr>
          <a:xfrm>
            <a:off x="968883" y="1917674"/>
            <a:ext cx="2603362" cy="5245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파이썬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8F700C-055F-956E-32C0-10D51275637E}"/>
              </a:ext>
            </a:extLst>
          </p:cNvPr>
          <p:cNvSpPr/>
          <p:nvPr/>
        </p:nvSpPr>
        <p:spPr>
          <a:xfrm>
            <a:off x="968884" y="2580296"/>
            <a:ext cx="2603362" cy="524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확률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통계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17A89F-D1CF-C950-1CDD-FE2E4B511A12}"/>
              </a:ext>
            </a:extLst>
          </p:cNvPr>
          <p:cNvSpPr/>
          <p:nvPr/>
        </p:nvSpPr>
        <p:spPr>
          <a:xfrm>
            <a:off x="3788628" y="1910746"/>
            <a:ext cx="1856110" cy="11940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머신러닝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645FD9-6F22-AED6-1A04-ACA59DF7E346}"/>
              </a:ext>
            </a:extLst>
          </p:cNvPr>
          <p:cNvSpPr/>
          <p:nvPr/>
        </p:nvSpPr>
        <p:spPr>
          <a:xfrm>
            <a:off x="5832172" y="1908099"/>
            <a:ext cx="1800842" cy="11940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딥러닝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45AEDF-95FE-26EA-E89E-94906E549BE2}"/>
              </a:ext>
            </a:extLst>
          </p:cNvPr>
          <p:cNvSpPr/>
          <p:nvPr/>
        </p:nvSpPr>
        <p:spPr>
          <a:xfrm>
            <a:off x="7924481" y="1908098"/>
            <a:ext cx="2578378" cy="11940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프로젝트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BA6484-B04A-F967-0321-EF400197EAB2}"/>
              </a:ext>
            </a:extLst>
          </p:cNvPr>
          <p:cNvSpPr txBox="1"/>
          <p:nvPr/>
        </p:nvSpPr>
        <p:spPr>
          <a:xfrm>
            <a:off x="934192" y="3815622"/>
            <a:ext cx="96823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2달이란 기간에 </a:t>
            </a:r>
            <a:r>
              <a:rPr lang="en-US" altLang="ko-KR" sz="1400" dirty="0"/>
              <a:t>(</a:t>
            </a:r>
            <a:r>
              <a:rPr lang="ko-KR" altLang="en-US" sz="1400" dirty="0"/>
              <a:t>더 이상 젊지 않은 나의 뇌가</a:t>
            </a:r>
            <a:r>
              <a:rPr lang="en-US" altLang="ko-KR" sz="1400" dirty="0"/>
              <a:t>) </a:t>
            </a:r>
            <a:r>
              <a:rPr lang="ko-KR" altLang="en-US" sz="2400" dirty="0"/>
              <a:t>소화 하기엔 너무 많은 내용을 배움</a:t>
            </a:r>
            <a:endParaRPr lang="en-US" altLang="ko-KR" sz="2400" dirty="0"/>
          </a:p>
          <a:p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어떻게 하면 교육 과정의 경험들을 내 것으로 만들 수 있을까?</a:t>
            </a:r>
          </a:p>
        </p:txBody>
      </p:sp>
    </p:spTree>
    <p:extLst>
      <p:ext uri="{BB962C8B-B14F-4D97-AF65-F5344CB8AC3E}">
        <p14:creationId xmlns:p14="http://schemas.microsoft.com/office/powerpoint/2010/main" val="235309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E9CCD-2D87-228D-5B69-8EFC4D7B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이해의 높이를 더 높게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383B40-5042-9A04-3C11-0732B4C4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85758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배우는 것과 숙달하는 것은 나선형의 관계를 가지는 것이 아닐까</a:t>
            </a:r>
            <a:r>
              <a:rPr lang="en-US" altLang="ko-KR" sz="2400" dirty="0"/>
              <a:t>?</a:t>
            </a:r>
          </a:p>
          <a:p>
            <a:r>
              <a:rPr lang="ko-KR" altLang="en-US" sz="2400" dirty="0"/>
              <a:t>새로운 것을 배운 후 숙달 과정이 있어야 새로운 배움에 대한 시야가 넓어 진다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어떻게 숙달 시킬 것인가</a:t>
            </a:r>
            <a:r>
              <a:rPr lang="en-US" altLang="ko-KR" sz="2400" dirty="0"/>
              <a:t>?</a:t>
            </a:r>
          </a:p>
          <a:p>
            <a:r>
              <a:rPr lang="ko-KR" altLang="en-US" sz="2400" dirty="0"/>
              <a:t>다양한 과제들을 해결을 통해 경험치를 늘리자</a:t>
            </a:r>
            <a:endParaRPr lang="en-US" altLang="ko-KR" sz="2400" dirty="0"/>
          </a:p>
        </p:txBody>
      </p:sp>
      <p:pic>
        <p:nvPicPr>
          <p:cNvPr id="1034" name="Picture 10" descr="neon #glow #spiral #blue #line #lines #freetoedit - Transparent Neon Spiral  Png, Png Download , Transparent Png Image - PNGitem">
            <a:extLst>
              <a:ext uri="{FF2B5EF4-FFF2-40B4-BE49-F238E27FC236}">
                <a16:creationId xmlns:a16="http://schemas.microsoft.com/office/drawing/2014/main" id="{4E2052CC-9407-BF77-081A-77978A7A0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375" y="1608211"/>
            <a:ext cx="3844278" cy="387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C2F931C-D5E0-F1C4-9C92-23690EE64FC9}"/>
              </a:ext>
            </a:extLst>
          </p:cNvPr>
          <p:cNvSpPr/>
          <p:nvPr/>
        </p:nvSpPr>
        <p:spPr>
          <a:xfrm>
            <a:off x="10535714" y="4891857"/>
            <a:ext cx="812379" cy="445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배운다</a:t>
            </a:r>
            <a:endParaRPr lang="en-US" altLang="ko-KR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7E1D9C-EFCC-0270-241B-8940C5257F96}"/>
              </a:ext>
            </a:extLst>
          </p:cNvPr>
          <p:cNvSpPr/>
          <p:nvPr/>
        </p:nvSpPr>
        <p:spPr>
          <a:xfrm>
            <a:off x="7181201" y="4673712"/>
            <a:ext cx="1076796" cy="4407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숙달 한다</a:t>
            </a:r>
            <a:endParaRPr lang="en-US" altLang="ko-KR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F06272-E71C-83DF-5433-DA43AD09C19F}"/>
              </a:ext>
            </a:extLst>
          </p:cNvPr>
          <p:cNvSpPr/>
          <p:nvPr/>
        </p:nvSpPr>
        <p:spPr>
          <a:xfrm>
            <a:off x="11172250" y="4031684"/>
            <a:ext cx="812379" cy="445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배운다</a:t>
            </a:r>
            <a:endParaRPr lang="en-US" altLang="ko-KR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4FC4C0-2A93-6A38-FD41-43230A7B770E}"/>
              </a:ext>
            </a:extLst>
          </p:cNvPr>
          <p:cNvSpPr/>
          <p:nvPr/>
        </p:nvSpPr>
        <p:spPr>
          <a:xfrm>
            <a:off x="7511783" y="3534112"/>
            <a:ext cx="1076796" cy="4407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숙달 한다</a:t>
            </a:r>
            <a:endParaRPr lang="en-US" altLang="ko-KR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5DB1AA-AD80-92E0-D8FE-C2197558A48B}"/>
              </a:ext>
            </a:extLst>
          </p:cNvPr>
          <p:cNvSpPr/>
          <p:nvPr/>
        </p:nvSpPr>
        <p:spPr>
          <a:xfrm>
            <a:off x="11046568" y="2925765"/>
            <a:ext cx="812379" cy="445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배운다</a:t>
            </a:r>
            <a:endParaRPr lang="en-US" altLang="ko-KR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BBFFA6F-0C0B-6909-4FAE-198176AB97EC}"/>
              </a:ext>
            </a:extLst>
          </p:cNvPr>
          <p:cNvSpPr/>
          <p:nvPr/>
        </p:nvSpPr>
        <p:spPr>
          <a:xfrm>
            <a:off x="7711685" y="2518820"/>
            <a:ext cx="1076796" cy="4407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숙달 한다</a:t>
            </a:r>
            <a:endParaRPr lang="en-US" altLang="ko-KR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7223DEE-636F-3C3F-759A-61A40EFC2372}"/>
              </a:ext>
            </a:extLst>
          </p:cNvPr>
          <p:cNvSpPr/>
          <p:nvPr/>
        </p:nvSpPr>
        <p:spPr>
          <a:xfrm>
            <a:off x="10555078" y="1926980"/>
            <a:ext cx="812379" cy="445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배운다</a:t>
            </a:r>
            <a:endParaRPr lang="en-US" altLang="ko-KR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0D87C9-C9DB-9684-6973-DCEFB3664A0D}"/>
              </a:ext>
            </a:extLst>
          </p:cNvPr>
          <p:cNvSpPr/>
          <p:nvPr/>
        </p:nvSpPr>
        <p:spPr>
          <a:xfrm>
            <a:off x="7986797" y="1515908"/>
            <a:ext cx="1076796" cy="4407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숙달 한다</a:t>
            </a:r>
            <a:endParaRPr lang="en-US" altLang="ko-KR" sz="16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FB0981C-43C3-6284-286B-B2DAA014DE24}"/>
              </a:ext>
            </a:extLst>
          </p:cNvPr>
          <p:cNvCxnSpPr/>
          <p:nvPr/>
        </p:nvCxnSpPr>
        <p:spPr>
          <a:xfrm flipH="1" flipV="1">
            <a:off x="9872524" y="592115"/>
            <a:ext cx="43543" cy="529408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8E7A5A8-93DD-0144-3CFE-CE5748999F8B}"/>
              </a:ext>
            </a:extLst>
          </p:cNvPr>
          <p:cNvSpPr txBox="1"/>
          <p:nvPr/>
        </p:nvSpPr>
        <p:spPr>
          <a:xfrm>
            <a:off x="9872524" y="432415"/>
            <a:ext cx="1405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이해의 높이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18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896F6-BC0E-68AD-C0B3-BE4513443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상반기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B7A83E-06EA-8100-4185-01281B549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교육 </a:t>
            </a:r>
            <a:r>
              <a:rPr lang="ko-KR" altLang="en-US" dirty="0" err="1"/>
              <a:t>과정중에</a:t>
            </a:r>
            <a:r>
              <a:rPr lang="ko-KR" altLang="en-US" dirty="0"/>
              <a:t> 배웠던 </a:t>
            </a:r>
            <a:r>
              <a:rPr lang="ko-KR" altLang="en-US" dirty="0" err="1"/>
              <a:t>머신러닝과</a:t>
            </a:r>
            <a:r>
              <a:rPr lang="ko-KR" altLang="en-US" dirty="0"/>
              <a:t> </a:t>
            </a:r>
            <a:r>
              <a:rPr lang="ko-KR" altLang="en-US" dirty="0" err="1"/>
              <a:t>딥러닝의</a:t>
            </a:r>
            <a:r>
              <a:rPr lang="ko-KR" altLang="en-US" dirty="0"/>
              <a:t> 이론들을 </a:t>
            </a:r>
            <a:r>
              <a:rPr lang="en-US" altLang="ko-KR" dirty="0"/>
              <a:t>Kaggle </a:t>
            </a:r>
            <a:r>
              <a:rPr lang="ko-KR" altLang="en-US" dirty="0"/>
              <a:t>의 사례를 중심으로 복습</a:t>
            </a:r>
            <a:endParaRPr lang="en-US" altLang="ko-KR" dirty="0"/>
          </a:p>
          <a:p>
            <a:pPr lvl="1"/>
            <a:r>
              <a:rPr lang="ko-KR" altLang="en-US" dirty="0"/>
              <a:t>교육에서 배웠던 대부분의 알고리즘을</a:t>
            </a:r>
            <a:r>
              <a:rPr lang="en-US" altLang="ko-KR" dirty="0"/>
              <a:t>, Kaggle </a:t>
            </a:r>
            <a:r>
              <a:rPr lang="ko-KR" altLang="en-US" dirty="0"/>
              <a:t>의 사례</a:t>
            </a:r>
            <a:r>
              <a:rPr lang="en-US" altLang="ko-KR" dirty="0"/>
              <a:t>(7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를 통해 복습</a:t>
            </a:r>
            <a:endParaRPr lang="en-US" altLang="ko-KR" dirty="0"/>
          </a:p>
          <a:p>
            <a:pPr lvl="1"/>
            <a:r>
              <a:rPr lang="en-US" altLang="ko-KR" dirty="0"/>
              <a:t>LLM </a:t>
            </a:r>
            <a:r>
              <a:rPr lang="ko-KR" altLang="en-US" dirty="0"/>
              <a:t>등 참가자들의 자발적인 최신 기술 동향 공유</a:t>
            </a:r>
            <a:endParaRPr lang="en-US" altLang="ko-KR" dirty="0"/>
          </a:p>
          <a:p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를 기반으로 하는 딥러닝 개념 및 프로그래밍 숙달 </a:t>
            </a:r>
            <a:endParaRPr lang="en-US" altLang="ko-KR" dirty="0"/>
          </a:p>
          <a:p>
            <a:pPr lvl="1"/>
            <a:r>
              <a:rPr lang="en-US" altLang="ko-KR" dirty="0" err="1"/>
              <a:t>Pytorch</a:t>
            </a:r>
            <a:r>
              <a:rPr lang="ko-KR" altLang="en-US" dirty="0"/>
              <a:t>와 다양한 딥러닝 모델 </a:t>
            </a:r>
            <a:r>
              <a:rPr lang="en-US" altLang="ko-KR" dirty="0"/>
              <a:t>(13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E930D2C-273F-23D5-DDCC-11807F134A5B}"/>
              </a:ext>
            </a:extLst>
          </p:cNvPr>
          <p:cNvCxnSpPr>
            <a:cxnSpLocks/>
          </p:cNvCxnSpPr>
          <p:nvPr/>
        </p:nvCxnSpPr>
        <p:spPr>
          <a:xfrm>
            <a:off x="1077686" y="5098473"/>
            <a:ext cx="9794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6E605B-58F5-E0C4-22A2-9E740ED535D9}"/>
              </a:ext>
            </a:extLst>
          </p:cNvPr>
          <p:cNvSpPr txBox="1"/>
          <p:nvPr/>
        </p:nvSpPr>
        <p:spPr>
          <a:xfrm>
            <a:off x="2823354" y="516576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01FF11-4B4D-9779-F4D6-1769BD5C76AA}"/>
              </a:ext>
            </a:extLst>
          </p:cNvPr>
          <p:cNvSpPr txBox="1"/>
          <p:nvPr/>
        </p:nvSpPr>
        <p:spPr>
          <a:xfrm>
            <a:off x="838200" y="516576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C3FEE-81E6-A0E4-E92D-9C3416D2FA4B}"/>
              </a:ext>
            </a:extLst>
          </p:cNvPr>
          <p:cNvSpPr txBox="1"/>
          <p:nvPr/>
        </p:nvSpPr>
        <p:spPr>
          <a:xfrm>
            <a:off x="4768925" y="514751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E97D20-2AAB-80EF-537A-03DD997A961A}"/>
              </a:ext>
            </a:extLst>
          </p:cNvPr>
          <p:cNvSpPr txBox="1"/>
          <p:nvPr/>
        </p:nvSpPr>
        <p:spPr>
          <a:xfrm>
            <a:off x="6781790" y="516576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0A3E65-87AD-647F-7F9F-A3A3785AC1DC}"/>
              </a:ext>
            </a:extLst>
          </p:cNvPr>
          <p:cNvSpPr txBox="1"/>
          <p:nvPr/>
        </p:nvSpPr>
        <p:spPr>
          <a:xfrm>
            <a:off x="8741381" y="513960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39F52C-E683-085A-7DEA-5105750BFDE2}"/>
              </a:ext>
            </a:extLst>
          </p:cNvPr>
          <p:cNvSpPr txBox="1"/>
          <p:nvPr/>
        </p:nvSpPr>
        <p:spPr>
          <a:xfrm>
            <a:off x="10544451" y="513960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4B81F8-348C-E4CC-E32C-E5594C06A129}"/>
              </a:ext>
            </a:extLst>
          </p:cNvPr>
          <p:cNvSpPr txBox="1"/>
          <p:nvPr/>
        </p:nvSpPr>
        <p:spPr>
          <a:xfrm>
            <a:off x="989611" y="4670252"/>
            <a:ext cx="4030683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b="0" i="0" dirty="0" err="1">
                <a:solidFill>
                  <a:srgbClr val="E6EDF3"/>
                </a:solidFill>
                <a:effectLst/>
                <a:latin typeface="-apple-system"/>
              </a:rPr>
              <a:t>캐글을</a:t>
            </a:r>
            <a:r>
              <a:rPr lang="ko-KR" altLang="en-US" sz="1400" b="0" i="0" dirty="0">
                <a:solidFill>
                  <a:srgbClr val="E6EDF3"/>
                </a:solidFill>
                <a:effectLst/>
                <a:latin typeface="-apple-system"/>
              </a:rPr>
              <a:t> 통한 </a:t>
            </a:r>
            <a:r>
              <a:rPr lang="ko-KR" altLang="en-US" sz="1400" b="0" i="0" dirty="0" err="1">
                <a:solidFill>
                  <a:srgbClr val="E6EDF3"/>
                </a:solidFill>
                <a:effectLst/>
                <a:latin typeface="-apple-system"/>
              </a:rPr>
              <a:t>머신러닝</a:t>
            </a:r>
            <a:r>
              <a:rPr lang="en-US" altLang="ko-KR" sz="1400" b="0" i="0" dirty="0">
                <a:solidFill>
                  <a:srgbClr val="E6EDF3"/>
                </a:solidFill>
                <a:effectLst/>
                <a:latin typeface="-apple-system"/>
              </a:rPr>
              <a:t>/</a:t>
            </a:r>
            <a:r>
              <a:rPr lang="ko-KR" altLang="en-US" sz="1400" b="0" i="0" dirty="0">
                <a:solidFill>
                  <a:srgbClr val="E6EDF3"/>
                </a:solidFill>
                <a:effectLst/>
                <a:latin typeface="-apple-system"/>
              </a:rPr>
              <a:t>딥러닝 실전 능력 향상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21D978-C9BD-4426-6CD7-734DA4839CE9}"/>
              </a:ext>
            </a:extLst>
          </p:cNvPr>
          <p:cNvSpPr txBox="1"/>
          <p:nvPr/>
        </p:nvSpPr>
        <p:spPr>
          <a:xfrm>
            <a:off x="6920345" y="4664863"/>
            <a:ext cx="4030683" cy="3077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b="0" i="0" dirty="0" err="1">
                <a:solidFill>
                  <a:srgbClr val="E6EDF3"/>
                </a:solidFill>
                <a:effectLst/>
                <a:latin typeface="-apple-system"/>
              </a:rPr>
              <a:t>파이토치</a:t>
            </a:r>
            <a:r>
              <a:rPr lang="ko-KR" altLang="en-US" sz="1400" b="0" i="0" dirty="0">
                <a:solidFill>
                  <a:srgbClr val="E6EDF3"/>
                </a:solidFill>
                <a:effectLst/>
                <a:latin typeface="-apple-system"/>
              </a:rPr>
              <a:t> 및 딥러닝 기술 습득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0582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083DC-D3B9-D342-6069-055CF885B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하반기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AC1061-5A83-DF23-226E-02B9AB759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머신러닝과</a:t>
            </a:r>
            <a:r>
              <a:rPr lang="ko-KR" altLang="en-US" dirty="0"/>
              <a:t> </a:t>
            </a:r>
            <a:r>
              <a:rPr lang="ko-KR" altLang="en-US" dirty="0" err="1"/>
              <a:t>딥러닝의</a:t>
            </a:r>
            <a:r>
              <a:rPr lang="ko-KR" altLang="en-US" dirty="0"/>
              <a:t> 이론에 대한 이해도 향상</a:t>
            </a:r>
            <a:endParaRPr lang="en-US" altLang="ko-KR" dirty="0"/>
          </a:p>
          <a:p>
            <a:r>
              <a:rPr lang="ko-KR" altLang="en-US" dirty="0"/>
              <a:t>최신 딥러닝 기술들에 대한 이해와 구현</a:t>
            </a:r>
            <a:endParaRPr lang="en-US" altLang="ko-KR" dirty="0"/>
          </a:p>
          <a:p>
            <a:pPr lvl="1"/>
            <a:r>
              <a:rPr lang="en-US" altLang="ko-KR" dirty="0"/>
              <a:t>NLP, </a:t>
            </a:r>
            <a:r>
              <a:rPr lang="ko-KR" altLang="en-US" dirty="0"/>
              <a:t>생성 모델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4B37DF5-6235-506A-E192-226D5D952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868" y="3389508"/>
            <a:ext cx="1977759" cy="253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C692C3C-2E31-439A-9C56-DC91E094B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189" y="3389508"/>
            <a:ext cx="1935427" cy="253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9B3634F-8111-E5C0-EDE2-B23E8933C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146" y="3389508"/>
            <a:ext cx="1977759" cy="253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613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1BD83-61D4-B365-F1AD-09BF5F22B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스터디 광고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B800E-DE23-004B-7EA8-AB0EB7E82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일시 </a:t>
            </a:r>
            <a:r>
              <a:rPr lang="en-US" altLang="ko-KR" dirty="0"/>
              <a:t>: </a:t>
            </a:r>
            <a:r>
              <a:rPr lang="ko-KR" altLang="en-US" dirty="0"/>
              <a:t>매주 토요일 오전 </a:t>
            </a:r>
            <a:r>
              <a:rPr lang="en-US" altLang="ko-KR" dirty="0"/>
              <a:t>9</a:t>
            </a:r>
            <a:r>
              <a:rPr lang="ko-KR" altLang="en-US" dirty="0"/>
              <a:t>시 부터 </a:t>
            </a:r>
            <a:r>
              <a:rPr lang="en-US" altLang="ko-KR" dirty="0"/>
              <a:t>2</a:t>
            </a:r>
            <a:r>
              <a:rPr lang="ko-KR" altLang="en-US" dirty="0"/>
              <a:t>시간</a:t>
            </a:r>
            <a:endParaRPr lang="en-US" altLang="ko-KR" dirty="0"/>
          </a:p>
          <a:p>
            <a:r>
              <a:rPr lang="ko-KR" altLang="en-US" dirty="0"/>
              <a:t>장소 </a:t>
            </a:r>
            <a:r>
              <a:rPr lang="en-US" altLang="ko-KR" dirty="0"/>
              <a:t>: Webex</a:t>
            </a:r>
          </a:p>
          <a:p>
            <a:r>
              <a:rPr lang="en-US" altLang="ko-KR" dirty="0"/>
              <a:t>URL : </a:t>
            </a:r>
            <a:r>
              <a:rPr lang="en-US" altLang="ko-KR" dirty="0">
                <a:hlinkClick r:id="rId2"/>
              </a:rPr>
              <a:t>https://github.com/restful3/ds4th_study</a:t>
            </a:r>
            <a:endParaRPr lang="en-US" altLang="ko-KR" dirty="0"/>
          </a:p>
          <a:p>
            <a:r>
              <a:rPr lang="ko-KR" altLang="en-US" dirty="0"/>
              <a:t>대상자 </a:t>
            </a:r>
            <a:r>
              <a:rPr lang="en-US" altLang="ko-KR" dirty="0"/>
              <a:t>: </a:t>
            </a:r>
            <a:r>
              <a:rPr lang="ko-KR" altLang="en-US" dirty="0" err="1"/>
              <a:t>딥러닝과</a:t>
            </a:r>
            <a:r>
              <a:rPr lang="ko-KR" altLang="en-US" dirty="0"/>
              <a:t> </a:t>
            </a:r>
            <a:r>
              <a:rPr lang="ko-KR" altLang="en-US" dirty="0" err="1"/>
              <a:t>머신러닝</a:t>
            </a:r>
            <a:r>
              <a:rPr lang="ko-KR" altLang="en-US" dirty="0"/>
              <a:t> 기술에 관심이 있는 사람은 누구나</a:t>
            </a:r>
            <a:endParaRPr lang="en-US" altLang="ko-KR" dirty="0"/>
          </a:p>
          <a:p>
            <a:r>
              <a:rPr lang="ko-KR" altLang="en-US" dirty="0"/>
              <a:t>현재 참석자 수 </a:t>
            </a:r>
            <a:r>
              <a:rPr lang="en-US" altLang="ko-KR" dirty="0"/>
              <a:t>: 7</a:t>
            </a:r>
            <a:r>
              <a:rPr lang="ko-KR" altLang="en-US" dirty="0"/>
              <a:t>명</a:t>
            </a:r>
            <a:endParaRPr lang="en-US" altLang="ko-KR" dirty="0"/>
          </a:p>
          <a:p>
            <a:r>
              <a:rPr lang="ko-KR" altLang="en-US" dirty="0"/>
              <a:t>연락처 </a:t>
            </a:r>
            <a:r>
              <a:rPr lang="en-US" altLang="ko-KR" dirty="0"/>
              <a:t>: </a:t>
            </a:r>
            <a:r>
              <a:rPr lang="ko-KR" altLang="en-US" dirty="0"/>
              <a:t>송태영 책임 </a:t>
            </a:r>
            <a:r>
              <a:rPr lang="en-US" altLang="ko-KR" dirty="0"/>
              <a:t>(tyoung.song@lge.com)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480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1F5C5-E9B6-99E9-F1B1-2A1FA8125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연구 논문 공유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9888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1908</TotalTime>
  <Words>773</Words>
  <Application>Microsoft Office PowerPoint</Application>
  <PresentationFormat>와이드스크린</PresentationFormat>
  <Paragraphs>104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Office 테마</vt:lpstr>
      <vt:lpstr>학습하는 조직 사례</vt:lpstr>
      <vt:lpstr>Contents</vt:lpstr>
      <vt:lpstr>연구 모임</vt:lpstr>
      <vt:lpstr>교육 과정을 거치면 생긴 고민</vt:lpstr>
      <vt:lpstr>이해의 높이를 더 높게</vt:lpstr>
      <vt:lpstr>상반기 정리</vt:lpstr>
      <vt:lpstr>하반기 일정</vt:lpstr>
      <vt:lpstr>스터디 광고</vt:lpstr>
      <vt:lpstr>연구 논문 공유</vt:lpstr>
      <vt:lpstr>개요</vt:lpstr>
      <vt:lpstr>배경</vt:lpstr>
      <vt:lpstr>데이터 수집</vt:lpstr>
      <vt:lpstr>전처리</vt:lpstr>
      <vt:lpstr>모델 개발</vt:lpstr>
      <vt:lpstr>결과</vt:lpstr>
      <vt:lpstr>Contributions</vt:lpstr>
      <vt:lpstr>느낀 점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오늘도 배우는 </dc:title>
  <dc:creator>송 태영</dc:creator>
  <cp:lastModifiedBy>송 태영</cp:lastModifiedBy>
  <cp:revision>56</cp:revision>
  <dcterms:created xsi:type="dcterms:W3CDTF">2023-07-10T00:09:19Z</dcterms:created>
  <dcterms:modified xsi:type="dcterms:W3CDTF">2023-07-24T00:38:04Z</dcterms:modified>
</cp:coreProperties>
</file>