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6413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5"/>
  </p:normalViewPr>
  <p:slideViewPr>
    <p:cSldViewPr>
      <p:cViewPr varScale="1">
        <p:scale>
          <a:sx n="195" d="100"/>
          <a:sy n="195" d="100"/>
        </p:scale>
        <p:origin x="432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195"/>
              </a:lnSpc>
            </a:pPr>
            <a:r>
              <a:rPr spc="-215" dirty="0"/>
              <a:t>임베디드</a:t>
            </a:r>
            <a:r>
              <a:rPr spc="-80" dirty="0"/>
              <a:t> </a:t>
            </a:r>
            <a:r>
              <a:rPr spc="-215" dirty="0"/>
              <a:t>환경</a:t>
            </a:r>
            <a:r>
              <a:rPr spc="-75" dirty="0"/>
              <a:t> </a:t>
            </a:r>
            <a:r>
              <a:rPr spc="-215" dirty="0"/>
              <a:t>최적화</a:t>
            </a:r>
            <a:r>
              <a:rPr spc="-75" dirty="0"/>
              <a:t> </a:t>
            </a:r>
            <a:r>
              <a:rPr sz="1150" spc="-120" dirty="0">
                <a:latin typeface="Noto Sans JP"/>
                <a:cs typeface="Noto Sans JP"/>
              </a:rPr>
              <a:t>LLM</a:t>
            </a:r>
            <a:r>
              <a:rPr sz="1150" spc="30" dirty="0">
                <a:latin typeface="Noto Sans JP"/>
                <a:cs typeface="Noto Sans JP"/>
              </a:rPr>
              <a:t> </a:t>
            </a:r>
            <a:r>
              <a:rPr spc="-215" dirty="0"/>
              <a:t>개발</a:t>
            </a:r>
            <a:r>
              <a:rPr spc="-75" dirty="0"/>
              <a:t> </a:t>
            </a:r>
            <a:r>
              <a:rPr spc="-215" dirty="0"/>
              <a:t>스터디</a:t>
            </a:r>
            <a:r>
              <a:rPr spc="-75" dirty="0"/>
              <a:t> </a:t>
            </a:r>
            <a:r>
              <a:rPr spc="-215" dirty="0"/>
              <a:t>프로젝트</a:t>
            </a:r>
            <a:r>
              <a:rPr spc="-75" dirty="0"/>
              <a:t> </a:t>
            </a:r>
            <a:r>
              <a:rPr spc="-150" dirty="0"/>
              <a:t>로드맵</a:t>
            </a:r>
            <a:endParaRPr sz="1150">
              <a:latin typeface="Noto Sans JP"/>
              <a:cs typeface="Noto Sans JP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195"/>
              </a:lnSpc>
            </a:pPr>
            <a:r>
              <a:rPr spc="-215" dirty="0"/>
              <a:t>임베디드</a:t>
            </a:r>
            <a:r>
              <a:rPr spc="-80" dirty="0"/>
              <a:t> </a:t>
            </a:r>
            <a:r>
              <a:rPr spc="-215" dirty="0"/>
              <a:t>환경</a:t>
            </a:r>
            <a:r>
              <a:rPr spc="-75" dirty="0"/>
              <a:t> </a:t>
            </a:r>
            <a:r>
              <a:rPr spc="-215" dirty="0"/>
              <a:t>최적화</a:t>
            </a:r>
            <a:r>
              <a:rPr spc="-75" dirty="0"/>
              <a:t> </a:t>
            </a:r>
            <a:r>
              <a:rPr sz="1150" spc="-120" dirty="0">
                <a:latin typeface="Noto Sans JP"/>
                <a:cs typeface="Noto Sans JP"/>
              </a:rPr>
              <a:t>LLM</a:t>
            </a:r>
            <a:r>
              <a:rPr sz="1150" spc="30" dirty="0">
                <a:latin typeface="Noto Sans JP"/>
                <a:cs typeface="Noto Sans JP"/>
              </a:rPr>
              <a:t> </a:t>
            </a:r>
            <a:r>
              <a:rPr spc="-215" dirty="0"/>
              <a:t>개발</a:t>
            </a:r>
            <a:r>
              <a:rPr spc="-75" dirty="0"/>
              <a:t> </a:t>
            </a:r>
            <a:r>
              <a:rPr spc="-215" dirty="0"/>
              <a:t>스터디</a:t>
            </a:r>
            <a:r>
              <a:rPr spc="-75" dirty="0"/>
              <a:t> </a:t>
            </a:r>
            <a:r>
              <a:rPr spc="-215" dirty="0"/>
              <a:t>프로젝트</a:t>
            </a:r>
            <a:r>
              <a:rPr spc="-75" dirty="0"/>
              <a:t> </a:t>
            </a:r>
            <a:r>
              <a:rPr spc="-150" dirty="0"/>
              <a:t>로드맵</a:t>
            </a:r>
            <a:endParaRPr sz="1150">
              <a:latin typeface="Noto Sans JP"/>
              <a:cs typeface="Noto Sans JP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02349" y="1518845"/>
            <a:ext cx="3284220" cy="4241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4ED0C4"/>
                </a:solidFill>
                <a:latin typeface="Noto Sans JP"/>
                <a:cs typeface="Noto Sans JP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195"/>
              </a:lnSpc>
            </a:pPr>
            <a:r>
              <a:rPr spc="-215" dirty="0"/>
              <a:t>임베디드</a:t>
            </a:r>
            <a:r>
              <a:rPr spc="-80" dirty="0"/>
              <a:t> </a:t>
            </a:r>
            <a:r>
              <a:rPr spc="-215" dirty="0"/>
              <a:t>환경</a:t>
            </a:r>
            <a:r>
              <a:rPr spc="-75" dirty="0"/>
              <a:t> </a:t>
            </a:r>
            <a:r>
              <a:rPr spc="-215" dirty="0"/>
              <a:t>최적화</a:t>
            </a:r>
            <a:r>
              <a:rPr spc="-75" dirty="0"/>
              <a:t> </a:t>
            </a:r>
            <a:r>
              <a:rPr sz="1150" spc="-120" dirty="0">
                <a:latin typeface="Noto Sans JP"/>
                <a:cs typeface="Noto Sans JP"/>
              </a:rPr>
              <a:t>LLM</a:t>
            </a:r>
            <a:r>
              <a:rPr sz="1150" spc="30" dirty="0">
                <a:latin typeface="Noto Sans JP"/>
                <a:cs typeface="Noto Sans JP"/>
              </a:rPr>
              <a:t> </a:t>
            </a:r>
            <a:r>
              <a:rPr spc="-215" dirty="0"/>
              <a:t>개발</a:t>
            </a:r>
            <a:r>
              <a:rPr spc="-75" dirty="0"/>
              <a:t> </a:t>
            </a:r>
            <a:r>
              <a:rPr spc="-215" dirty="0"/>
              <a:t>스터디</a:t>
            </a:r>
            <a:r>
              <a:rPr spc="-75" dirty="0"/>
              <a:t> </a:t>
            </a:r>
            <a:r>
              <a:rPr spc="-215" dirty="0"/>
              <a:t>프로젝트</a:t>
            </a:r>
            <a:r>
              <a:rPr spc="-75" dirty="0"/>
              <a:t> </a:t>
            </a:r>
            <a:r>
              <a:rPr spc="-150" dirty="0"/>
              <a:t>로드맵</a:t>
            </a:r>
            <a:endParaRPr sz="1150">
              <a:latin typeface="Noto Sans JP"/>
              <a:cs typeface="Noto Sans JP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195"/>
              </a:lnSpc>
            </a:pPr>
            <a:r>
              <a:rPr spc="-215" dirty="0"/>
              <a:t>임베디드</a:t>
            </a:r>
            <a:r>
              <a:rPr spc="-80" dirty="0"/>
              <a:t> </a:t>
            </a:r>
            <a:r>
              <a:rPr spc="-215" dirty="0"/>
              <a:t>환경</a:t>
            </a:r>
            <a:r>
              <a:rPr spc="-75" dirty="0"/>
              <a:t> </a:t>
            </a:r>
            <a:r>
              <a:rPr spc="-215" dirty="0"/>
              <a:t>최적화</a:t>
            </a:r>
            <a:r>
              <a:rPr spc="-75" dirty="0"/>
              <a:t> </a:t>
            </a:r>
            <a:r>
              <a:rPr sz="1150" spc="-120" dirty="0">
                <a:latin typeface="Noto Sans JP"/>
                <a:cs typeface="Noto Sans JP"/>
              </a:rPr>
              <a:t>LLM</a:t>
            </a:r>
            <a:r>
              <a:rPr sz="1150" spc="30" dirty="0">
                <a:latin typeface="Noto Sans JP"/>
                <a:cs typeface="Noto Sans JP"/>
              </a:rPr>
              <a:t> </a:t>
            </a:r>
            <a:r>
              <a:rPr spc="-215" dirty="0"/>
              <a:t>개발</a:t>
            </a:r>
            <a:r>
              <a:rPr spc="-75" dirty="0"/>
              <a:t> </a:t>
            </a:r>
            <a:r>
              <a:rPr spc="-215" dirty="0"/>
              <a:t>스터디</a:t>
            </a:r>
            <a:r>
              <a:rPr spc="-75" dirty="0"/>
              <a:t> </a:t>
            </a:r>
            <a:r>
              <a:rPr spc="-215" dirty="0"/>
              <a:t>프로젝트</a:t>
            </a:r>
            <a:r>
              <a:rPr spc="-75" dirty="0"/>
              <a:t> </a:t>
            </a:r>
            <a:r>
              <a:rPr spc="-150" dirty="0"/>
              <a:t>로드맵</a:t>
            </a:r>
            <a:endParaRPr sz="1150">
              <a:latin typeface="Noto Sans JP"/>
              <a:cs typeface="Noto Sans JP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195"/>
              </a:lnSpc>
            </a:pPr>
            <a:r>
              <a:rPr spc="-215" dirty="0"/>
              <a:t>임베디드</a:t>
            </a:r>
            <a:r>
              <a:rPr spc="-80" dirty="0"/>
              <a:t> </a:t>
            </a:r>
            <a:r>
              <a:rPr spc="-215" dirty="0"/>
              <a:t>환경</a:t>
            </a:r>
            <a:r>
              <a:rPr spc="-75" dirty="0"/>
              <a:t> </a:t>
            </a:r>
            <a:r>
              <a:rPr spc="-215" dirty="0"/>
              <a:t>최적화</a:t>
            </a:r>
            <a:r>
              <a:rPr spc="-75" dirty="0"/>
              <a:t> </a:t>
            </a:r>
            <a:r>
              <a:rPr sz="1150" spc="-120" dirty="0">
                <a:latin typeface="Noto Sans JP"/>
                <a:cs typeface="Noto Sans JP"/>
              </a:rPr>
              <a:t>LLM</a:t>
            </a:r>
            <a:r>
              <a:rPr sz="1150" spc="30" dirty="0">
                <a:latin typeface="Noto Sans JP"/>
                <a:cs typeface="Noto Sans JP"/>
              </a:rPr>
              <a:t> </a:t>
            </a:r>
            <a:r>
              <a:rPr spc="-215" dirty="0"/>
              <a:t>개발</a:t>
            </a:r>
            <a:r>
              <a:rPr spc="-75" dirty="0"/>
              <a:t> </a:t>
            </a:r>
            <a:r>
              <a:rPr spc="-215" dirty="0"/>
              <a:t>스터디</a:t>
            </a:r>
            <a:r>
              <a:rPr spc="-75" dirty="0"/>
              <a:t> </a:t>
            </a:r>
            <a:r>
              <a:rPr spc="-215" dirty="0"/>
              <a:t>프로젝트</a:t>
            </a:r>
            <a:r>
              <a:rPr spc="-75" dirty="0"/>
              <a:t> </a:t>
            </a:r>
            <a:r>
              <a:rPr spc="-150" dirty="0"/>
              <a:t>로드맵</a:t>
            </a:r>
            <a:endParaRPr sz="1150">
              <a:latin typeface="Noto Sans JP"/>
              <a:cs typeface="Noto Sans JP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A1A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800" y="361655"/>
            <a:ext cx="11074400" cy="490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928149" y="6555358"/>
            <a:ext cx="2895600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195"/>
              </a:lnSpc>
            </a:pPr>
            <a:r>
              <a:rPr spc="-215" dirty="0"/>
              <a:t>임베디드</a:t>
            </a:r>
            <a:r>
              <a:rPr spc="-80" dirty="0"/>
              <a:t> </a:t>
            </a:r>
            <a:r>
              <a:rPr spc="-215" dirty="0"/>
              <a:t>환경</a:t>
            </a:r>
            <a:r>
              <a:rPr spc="-75" dirty="0"/>
              <a:t> </a:t>
            </a:r>
            <a:r>
              <a:rPr spc="-215" dirty="0"/>
              <a:t>최적화</a:t>
            </a:r>
            <a:r>
              <a:rPr spc="-75" dirty="0"/>
              <a:t> </a:t>
            </a:r>
            <a:r>
              <a:rPr sz="1150" spc="-120" dirty="0">
                <a:latin typeface="Noto Sans JP"/>
                <a:cs typeface="Noto Sans JP"/>
              </a:rPr>
              <a:t>LLM</a:t>
            </a:r>
            <a:r>
              <a:rPr sz="1150" spc="30" dirty="0">
                <a:latin typeface="Noto Sans JP"/>
                <a:cs typeface="Noto Sans JP"/>
              </a:rPr>
              <a:t> </a:t>
            </a:r>
            <a:r>
              <a:rPr spc="-215" dirty="0"/>
              <a:t>개발</a:t>
            </a:r>
            <a:r>
              <a:rPr spc="-75" dirty="0"/>
              <a:t> </a:t>
            </a:r>
            <a:r>
              <a:rPr spc="-215" dirty="0"/>
              <a:t>스터디</a:t>
            </a:r>
            <a:r>
              <a:rPr spc="-75" dirty="0"/>
              <a:t> </a:t>
            </a:r>
            <a:r>
              <a:rPr spc="-215" dirty="0"/>
              <a:t>프로젝트</a:t>
            </a:r>
            <a:r>
              <a:rPr spc="-75" dirty="0"/>
              <a:t> </a:t>
            </a:r>
            <a:r>
              <a:rPr spc="-150" dirty="0"/>
              <a:t>로드맵</a:t>
            </a:r>
            <a:endParaRPr sz="1150">
              <a:latin typeface="Noto Sans JP"/>
              <a:cs typeface="Noto Sans JP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49" y="0"/>
            <a:ext cx="12096750" cy="6858000"/>
          </a:xfrm>
          <a:custGeom>
            <a:avLst/>
            <a:gdLst/>
            <a:ahLst/>
            <a:cxnLst/>
            <a:rect l="l" t="t" r="r" b="b"/>
            <a:pathLst>
              <a:path w="12096750" h="6858000">
                <a:moveTo>
                  <a:pt x="0" y="6857999"/>
                </a:moveTo>
                <a:lnTo>
                  <a:pt x="12096749" y="6857999"/>
                </a:lnTo>
                <a:lnTo>
                  <a:pt x="1209674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0A1A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6911" y="532891"/>
            <a:ext cx="5578475" cy="1136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743585" marR="5080" indent="-731520">
              <a:lnSpc>
                <a:spcPts val="4280"/>
              </a:lnSpc>
              <a:spcBef>
                <a:spcPts val="390"/>
              </a:spcBef>
            </a:pPr>
            <a:r>
              <a:rPr sz="3700" spc="-670" dirty="0"/>
              <a:t>임베디드</a:t>
            </a:r>
            <a:r>
              <a:rPr sz="3700" spc="-390" dirty="0"/>
              <a:t> </a:t>
            </a:r>
            <a:r>
              <a:rPr sz="3700" spc="-670" dirty="0"/>
              <a:t>환경</a:t>
            </a:r>
            <a:r>
              <a:rPr sz="3700" spc="-380" dirty="0"/>
              <a:t> </a:t>
            </a:r>
            <a:r>
              <a:rPr sz="3700" spc="-670" dirty="0"/>
              <a:t>최적화</a:t>
            </a:r>
            <a:r>
              <a:rPr sz="3700" spc="-380" dirty="0"/>
              <a:t> </a:t>
            </a:r>
            <a:r>
              <a:rPr sz="3600" spc="-175" dirty="0">
                <a:latin typeface="Berlin Sans FB"/>
                <a:cs typeface="Berlin Sans FB"/>
              </a:rPr>
              <a:t>LLM</a:t>
            </a:r>
            <a:r>
              <a:rPr sz="3600" spc="5" dirty="0">
                <a:latin typeface="Berlin Sans FB"/>
                <a:cs typeface="Berlin Sans FB"/>
              </a:rPr>
              <a:t> </a:t>
            </a:r>
            <a:r>
              <a:rPr sz="3700" spc="-695" dirty="0"/>
              <a:t>개발 </a:t>
            </a:r>
            <a:r>
              <a:rPr sz="3700" spc="-670" dirty="0"/>
              <a:t>스터디</a:t>
            </a:r>
            <a:r>
              <a:rPr sz="3700" spc="-370" dirty="0"/>
              <a:t> </a:t>
            </a:r>
            <a:r>
              <a:rPr sz="3700" spc="-670" dirty="0"/>
              <a:t>프로젝트</a:t>
            </a:r>
            <a:r>
              <a:rPr sz="3700" spc="-365" dirty="0"/>
              <a:t> </a:t>
            </a:r>
            <a:r>
              <a:rPr sz="3700" spc="-695" dirty="0"/>
              <a:t>로드맵</a:t>
            </a:r>
            <a:endParaRPr sz="3700">
              <a:latin typeface="Berlin Sans FB"/>
              <a:cs typeface="Berlin Sans FB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9665" y="1881632"/>
            <a:ext cx="8652510" cy="3359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0" spc="-36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자원</a:t>
            </a:r>
            <a:r>
              <a:rPr sz="2000" b="0" spc="-6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2000" b="0" spc="-36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제약</a:t>
            </a:r>
            <a:r>
              <a:rPr sz="2000" b="0" spc="-6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2000" b="0" spc="-36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환경에서</a:t>
            </a:r>
            <a:r>
              <a:rPr sz="2000" b="0" spc="-6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2000" b="0" spc="-36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효율적으로</a:t>
            </a:r>
            <a:r>
              <a:rPr sz="2000" b="0" spc="-5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2000" b="0" spc="-36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동작하는</a:t>
            </a:r>
            <a:r>
              <a:rPr sz="2000" b="0" spc="-6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2000" b="0" spc="-36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대형</a:t>
            </a:r>
            <a:r>
              <a:rPr sz="2000" b="0" spc="-6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2000" b="0" spc="-36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언어</a:t>
            </a:r>
            <a:r>
              <a:rPr sz="2000" b="0" spc="-5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2000" b="0" spc="-16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모델</a:t>
            </a:r>
            <a:r>
              <a:rPr sz="1950" b="0" spc="-160" dirty="0">
                <a:solidFill>
                  <a:srgbClr val="FFFFFF"/>
                </a:solidFill>
                <a:latin typeface="Noto Sans JP Light"/>
                <a:cs typeface="Noto Sans JP Light"/>
              </a:rPr>
              <a:t>(LLM)</a:t>
            </a:r>
            <a:r>
              <a:rPr sz="1950" b="0" spc="70" dirty="0">
                <a:solidFill>
                  <a:srgbClr val="FFFFFF"/>
                </a:solidFill>
                <a:latin typeface="Noto Sans JP Light"/>
                <a:cs typeface="Noto Sans JP Light"/>
              </a:rPr>
              <a:t> </a:t>
            </a:r>
            <a:r>
              <a:rPr sz="2000" b="0" spc="-36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개발을</a:t>
            </a:r>
            <a:r>
              <a:rPr sz="2000" b="0" spc="-6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2000" b="0" spc="-36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위한</a:t>
            </a:r>
            <a:r>
              <a:rPr sz="2000" b="0" spc="-5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2000" b="0" spc="-36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체계적인</a:t>
            </a:r>
            <a:r>
              <a:rPr sz="2000" b="0" spc="-6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 </a:t>
            </a:r>
            <a:r>
              <a:rPr sz="2000" b="0" spc="-385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접근법</a:t>
            </a:r>
            <a:endParaRPr sz="2000">
              <a:latin typeface="Malgun Gothic Semilight"/>
              <a:cs typeface="Malgun Gothic Semi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19587" y="3619500"/>
            <a:ext cx="3467100" cy="344170"/>
          </a:xfrm>
          <a:custGeom>
            <a:avLst/>
            <a:gdLst/>
            <a:ahLst/>
            <a:cxnLst/>
            <a:rect l="l" t="t" r="r" b="b"/>
            <a:pathLst>
              <a:path w="3467100" h="344170">
                <a:moveTo>
                  <a:pt x="235750" y="107162"/>
                </a:moveTo>
                <a:lnTo>
                  <a:pt x="107162" y="107162"/>
                </a:lnTo>
                <a:lnTo>
                  <a:pt x="107162" y="235750"/>
                </a:lnTo>
                <a:lnTo>
                  <a:pt x="235750" y="235750"/>
                </a:lnTo>
                <a:lnTo>
                  <a:pt x="235750" y="107162"/>
                </a:lnTo>
                <a:close/>
              </a:path>
              <a:path w="3467100" h="344170">
                <a:moveTo>
                  <a:pt x="342900" y="92900"/>
                </a:moveTo>
                <a:lnTo>
                  <a:pt x="335737" y="85725"/>
                </a:lnTo>
                <a:lnTo>
                  <a:pt x="300037" y="85725"/>
                </a:lnTo>
                <a:lnTo>
                  <a:pt x="296672" y="69062"/>
                </a:lnTo>
                <a:lnTo>
                  <a:pt x="287477" y="55435"/>
                </a:lnTo>
                <a:lnTo>
                  <a:pt x="273850" y="46240"/>
                </a:lnTo>
                <a:lnTo>
                  <a:pt x="257175" y="42862"/>
                </a:lnTo>
                <a:lnTo>
                  <a:pt x="257175" y="107162"/>
                </a:lnTo>
                <a:lnTo>
                  <a:pt x="257175" y="235750"/>
                </a:lnTo>
                <a:lnTo>
                  <a:pt x="255498" y="244094"/>
                </a:lnTo>
                <a:lnTo>
                  <a:pt x="250913" y="250913"/>
                </a:lnTo>
                <a:lnTo>
                  <a:pt x="244094" y="255498"/>
                </a:lnTo>
                <a:lnTo>
                  <a:pt x="235750" y="257175"/>
                </a:lnTo>
                <a:lnTo>
                  <a:pt x="107162" y="257175"/>
                </a:lnTo>
                <a:lnTo>
                  <a:pt x="98818" y="255498"/>
                </a:lnTo>
                <a:lnTo>
                  <a:pt x="91998" y="250913"/>
                </a:lnTo>
                <a:lnTo>
                  <a:pt x="87414" y="244094"/>
                </a:lnTo>
                <a:lnTo>
                  <a:pt x="85725" y="235750"/>
                </a:lnTo>
                <a:lnTo>
                  <a:pt x="85725" y="107162"/>
                </a:lnTo>
                <a:lnTo>
                  <a:pt x="87414" y="98818"/>
                </a:lnTo>
                <a:lnTo>
                  <a:pt x="91998" y="91998"/>
                </a:lnTo>
                <a:lnTo>
                  <a:pt x="98818" y="87414"/>
                </a:lnTo>
                <a:lnTo>
                  <a:pt x="107162" y="85725"/>
                </a:lnTo>
                <a:lnTo>
                  <a:pt x="235750" y="85725"/>
                </a:lnTo>
                <a:lnTo>
                  <a:pt x="244094" y="87414"/>
                </a:lnTo>
                <a:lnTo>
                  <a:pt x="250913" y="91998"/>
                </a:lnTo>
                <a:lnTo>
                  <a:pt x="255498" y="98818"/>
                </a:lnTo>
                <a:lnTo>
                  <a:pt x="257175" y="107162"/>
                </a:lnTo>
                <a:lnTo>
                  <a:pt x="257175" y="42862"/>
                </a:lnTo>
                <a:lnTo>
                  <a:pt x="257175" y="7175"/>
                </a:lnTo>
                <a:lnTo>
                  <a:pt x="250012" y="0"/>
                </a:lnTo>
                <a:lnTo>
                  <a:pt x="232194" y="0"/>
                </a:lnTo>
                <a:lnTo>
                  <a:pt x="225031" y="7175"/>
                </a:lnTo>
                <a:lnTo>
                  <a:pt x="225031" y="42862"/>
                </a:lnTo>
                <a:lnTo>
                  <a:pt x="187528" y="42862"/>
                </a:lnTo>
                <a:lnTo>
                  <a:pt x="187528" y="7175"/>
                </a:lnTo>
                <a:lnTo>
                  <a:pt x="180365" y="0"/>
                </a:lnTo>
                <a:lnTo>
                  <a:pt x="162547" y="0"/>
                </a:lnTo>
                <a:lnTo>
                  <a:pt x="155384" y="7175"/>
                </a:lnTo>
                <a:lnTo>
                  <a:pt x="155384" y="42862"/>
                </a:lnTo>
                <a:lnTo>
                  <a:pt x="117881" y="42862"/>
                </a:lnTo>
                <a:lnTo>
                  <a:pt x="117881" y="7175"/>
                </a:lnTo>
                <a:lnTo>
                  <a:pt x="110705" y="0"/>
                </a:lnTo>
                <a:lnTo>
                  <a:pt x="92900" y="0"/>
                </a:lnTo>
                <a:lnTo>
                  <a:pt x="85725" y="7175"/>
                </a:lnTo>
                <a:lnTo>
                  <a:pt x="85725" y="42862"/>
                </a:lnTo>
                <a:lnTo>
                  <a:pt x="69062" y="46240"/>
                </a:lnTo>
                <a:lnTo>
                  <a:pt x="55435" y="55435"/>
                </a:lnTo>
                <a:lnTo>
                  <a:pt x="46240" y="69062"/>
                </a:lnTo>
                <a:lnTo>
                  <a:pt x="42862" y="85725"/>
                </a:lnTo>
                <a:lnTo>
                  <a:pt x="7175" y="85725"/>
                </a:lnTo>
                <a:lnTo>
                  <a:pt x="0" y="92900"/>
                </a:lnTo>
                <a:lnTo>
                  <a:pt x="0" y="110705"/>
                </a:lnTo>
                <a:lnTo>
                  <a:pt x="7175" y="117881"/>
                </a:lnTo>
                <a:lnTo>
                  <a:pt x="42862" y="117881"/>
                </a:lnTo>
                <a:lnTo>
                  <a:pt x="42862" y="155384"/>
                </a:lnTo>
                <a:lnTo>
                  <a:pt x="7175" y="155384"/>
                </a:lnTo>
                <a:lnTo>
                  <a:pt x="0" y="162547"/>
                </a:lnTo>
                <a:lnTo>
                  <a:pt x="0" y="180365"/>
                </a:lnTo>
                <a:lnTo>
                  <a:pt x="7175" y="187528"/>
                </a:lnTo>
                <a:lnTo>
                  <a:pt x="42862" y="187528"/>
                </a:lnTo>
                <a:lnTo>
                  <a:pt x="42862" y="225031"/>
                </a:lnTo>
                <a:lnTo>
                  <a:pt x="7175" y="225031"/>
                </a:lnTo>
                <a:lnTo>
                  <a:pt x="0" y="232194"/>
                </a:lnTo>
                <a:lnTo>
                  <a:pt x="0" y="250012"/>
                </a:lnTo>
                <a:lnTo>
                  <a:pt x="7175" y="257175"/>
                </a:lnTo>
                <a:lnTo>
                  <a:pt x="42862" y="257175"/>
                </a:lnTo>
                <a:lnTo>
                  <a:pt x="46240" y="273850"/>
                </a:lnTo>
                <a:lnTo>
                  <a:pt x="55435" y="287477"/>
                </a:lnTo>
                <a:lnTo>
                  <a:pt x="69062" y="296672"/>
                </a:lnTo>
                <a:lnTo>
                  <a:pt x="85725" y="300037"/>
                </a:lnTo>
                <a:lnTo>
                  <a:pt x="85725" y="335737"/>
                </a:lnTo>
                <a:lnTo>
                  <a:pt x="92900" y="342900"/>
                </a:lnTo>
                <a:lnTo>
                  <a:pt x="110705" y="342900"/>
                </a:lnTo>
                <a:lnTo>
                  <a:pt x="117881" y="335737"/>
                </a:lnTo>
                <a:lnTo>
                  <a:pt x="117881" y="300037"/>
                </a:lnTo>
                <a:lnTo>
                  <a:pt x="155384" y="300037"/>
                </a:lnTo>
                <a:lnTo>
                  <a:pt x="155384" y="335737"/>
                </a:lnTo>
                <a:lnTo>
                  <a:pt x="162547" y="342900"/>
                </a:lnTo>
                <a:lnTo>
                  <a:pt x="180365" y="342900"/>
                </a:lnTo>
                <a:lnTo>
                  <a:pt x="187528" y="335737"/>
                </a:lnTo>
                <a:lnTo>
                  <a:pt x="187528" y="300037"/>
                </a:lnTo>
                <a:lnTo>
                  <a:pt x="225031" y="300037"/>
                </a:lnTo>
                <a:lnTo>
                  <a:pt x="225031" y="335737"/>
                </a:lnTo>
                <a:lnTo>
                  <a:pt x="232194" y="342900"/>
                </a:lnTo>
                <a:lnTo>
                  <a:pt x="250012" y="342900"/>
                </a:lnTo>
                <a:lnTo>
                  <a:pt x="257175" y="335737"/>
                </a:lnTo>
                <a:lnTo>
                  <a:pt x="257175" y="300037"/>
                </a:lnTo>
                <a:lnTo>
                  <a:pt x="273850" y="296672"/>
                </a:lnTo>
                <a:lnTo>
                  <a:pt x="287477" y="287477"/>
                </a:lnTo>
                <a:lnTo>
                  <a:pt x="296672" y="273850"/>
                </a:lnTo>
                <a:lnTo>
                  <a:pt x="300037" y="257175"/>
                </a:lnTo>
                <a:lnTo>
                  <a:pt x="335737" y="257175"/>
                </a:lnTo>
                <a:lnTo>
                  <a:pt x="342900" y="250012"/>
                </a:lnTo>
                <a:lnTo>
                  <a:pt x="342900" y="232194"/>
                </a:lnTo>
                <a:lnTo>
                  <a:pt x="335737" y="225031"/>
                </a:lnTo>
                <a:lnTo>
                  <a:pt x="300037" y="225031"/>
                </a:lnTo>
                <a:lnTo>
                  <a:pt x="300037" y="187528"/>
                </a:lnTo>
                <a:lnTo>
                  <a:pt x="335737" y="187528"/>
                </a:lnTo>
                <a:lnTo>
                  <a:pt x="342900" y="180365"/>
                </a:lnTo>
                <a:lnTo>
                  <a:pt x="342900" y="162547"/>
                </a:lnTo>
                <a:lnTo>
                  <a:pt x="335737" y="155384"/>
                </a:lnTo>
                <a:lnTo>
                  <a:pt x="300037" y="155384"/>
                </a:lnTo>
                <a:lnTo>
                  <a:pt x="300037" y="117881"/>
                </a:lnTo>
                <a:lnTo>
                  <a:pt x="335737" y="117881"/>
                </a:lnTo>
                <a:lnTo>
                  <a:pt x="342900" y="110705"/>
                </a:lnTo>
                <a:lnTo>
                  <a:pt x="342900" y="92900"/>
                </a:lnTo>
                <a:close/>
              </a:path>
              <a:path w="3467100" h="344170">
                <a:moveTo>
                  <a:pt x="1789518" y="37515"/>
                </a:moveTo>
                <a:lnTo>
                  <a:pt x="1786559" y="22923"/>
                </a:lnTo>
                <a:lnTo>
                  <a:pt x="1778520" y="10998"/>
                </a:lnTo>
                <a:lnTo>
                  <a:pt x="1766595" y="2959"/>
                </a:lnTo>
                <a:lnTo>
                  <a:pt x="1752015" y="0"/>
                </a:lnTo>
                <a:lnTo>
                  <a:pt x="1738299" y="2590"/>
                </a:lnTo>
                <a:lnTo>
                  <a:pt x="1726857" y="9677"/>
                </a:lnTo>
                <a:lnTo>
                  <a:pt x="1718665" y="20294"/>
                </a:lnTo>
                <a:lnTo>
                  <a:pt x="1714703" y="33426"/>
                </a:lnTo>
                <a:lnTo>
                  <a:pt x="1701825" y="39090"/>
                </a:lnTo>
                <a:lnTo>
                  <a:pt x="1691576" y="48463"/>
                </a:lnTo>
                <a:lnTo>
                  <a:pt x="1684807" y="60731"/>
                </a:lnTo>
                <a:lnTo>
                  <a:pt x="1682356" y="75018"/>
                </a:lnTo>
                <a:lnTo>
                  <a:pt x="1682356" y="79032"/>
                </a:lnTo>
                <a:lnTo>
                  <a:pt x="1682889" y="82981"/>
                </a:lnTo>
                <a:lnTo>
                  <a:pt x="1683969" y="86664"/>
                </a:lnTo>
                <a:lnTo>
                  <a:pt x="1670558" y="92113"/>
                </a:lnTo>
                <a:lnTo>
                  <a:pt x="1659851" y="101498"/>
                </a:lnTo>
                <a:lnTo>
                  <a:pt x="1652778" y="113957"/>
                </a:lnTo>
                <a:lnTo>
                  <a:pt x="1650212" y="128587"/>
                </a:lnTo>
                <a:lnTo>
                  <a:pt x="1650834" y="135953"/>
                </a:lnTo>
                <a:lnTo>
                  <a:pt x="1652651" y="142913"/>
                </a:lnTo>
                <a:lnTo>
                  <a:pt x="1655546" y="149364"/>
                </a:lnTo>
                <a:lnTo>
                  <a:pt x="1659458" y="155181"/>
                </a:lnTo>
                <a:lnTo>
                  <a:pt x="1646999" y="163360"/>
                </a:lnTo>
                <a:lnTo>
                  <a:pt x="1637309" y="174599"/>
                </a:lnTo>
                <a:lnTo>
                  <a:pt x="1631022" y="188226"/>
                </a:lnTo>
                <a:lnTo>
                  <a:pt x="1628775" y="203606"/>
                </a:lnTo>
                <a:lnTo>
                  <a:pt x="1631340" y="220014"/>
                </a:lnTo>
                <a:lnTo>
                  <a:pt x="1638477" y="234378"/>
                </a:lnTo>
                <a:lnTo>
                  <a:pt x="1649412" y="245872"/>
                </a:lnTo>
                <a:lnTo>
                  <a:pt x="1663344" y="253695"/>
                </a:lnTo>
                <a:lnTo>
                  <a:pt x="1661795" y="258114"/>
                </a:lnTo>
                <a:lnTo>
                  <a:pt x="1660931" y="262940"/>
                </a:lnTo>
                <a:lnTo>
                  <a:pt x="1660931" y="267893"/>
                </a:lnTo>
                <a:lnTo>
                  <a:pt x="1664296" y="284568"/>
                </a:lnTo>
                <a:lnTo>
                  <a:pt x="1673491" y="298196"/>
                </a:lnTo>
                <a:lnTo>
                  <a:pt x="1687118" y="307390"/>
                </a:lnTo>
                <a:lnTo>
                  <a:pt x="1703793" y="310756"/>
                </a:lnTo>
                <a:lnTo>
                  <a:pt x="1707540" y="310756"/>
                </a:lnTo>
                <a:lnTo>
                  <a:pt x="1711223" y="310286"/>
                </a:lnTo>
                <a:lnTo>
                  <a:pt x="1714703" y="309346"/>
                </a:lnTo>
                <a:lnTo>
                  <a:pt x="1718665" y="322567"/>
                </a:lnTo>
                <a:lnTo>
                  <a:pt x="1726857" y="333209"/>
                </a:lnTo>
                <a:lnTo>
                  <a:pt x="1738299" y="340321"/>
                </a:lnTo>
                <a:lnTo>
                  <a:pt x="1752015" y="342900"/>
                </a:lnTo>
                <a:lnTo>
                  <a:pt x="1766595" y="339953"/>
                </a:lnTo>
                <a:lnTo>
                  <a:pt x="1778520" y="331914"/>
                </a:lnTo>
                <a:lnTo>
                  <a:pt x="1786559" y="319989"/>
                </a:lnTo>
                <a:lnTo>
                  <a:pt x="1788718" y="309346"/>
                </a:lnTo>
                <a:lnTo>
                  <a:pt x="1789518" y="305396"/>
                </a:lnTo>
                <a:lnTo>
                  <a:pt x="1789518" y="37515"/>
                </a:lnTo>
                <a:close/>
              </a:path>
              <a:path w="3467100" h="344170">
                <a:moveTo>
                  <a:pt x="1971675" y="203606"/>
                </a:moveTo>
                <a:lnTo>
                  <a:pt x="1969439" y="188226"/>
                </a:lnTo>
                <a:lnTo>
                  <a:pt x="1963153" y="174599"/>
                </a:lnTo>
                <a:lnTo>
                  <a:pt x="1953463" y="163360"/>
                </a:lnTo>
                <a:lnTo>
                  <a:pt x="1941004" y="155181"/>
                </a:lnTo>
                <a:lnTo>
                  <a:pt x="1944916" y="149364"/>
                </a:lnTo>
                <a:lnTo>
                  <a:pt x="1947811" y="142913"/>
                </a:lnTo>
                <a:lnTo>
                  <a:pt x="1949627" y="135953"/>
                </a:lnTo>
                <a:lnTo>
                  <a:pt x="1950250" y="128587"/>
                </a:lnTo>
                <a:lnTo>
                  <a:pt x="1947684" y="113957"/>
                </a:lnTo>
                <a:lnTo>
                  <a:pt x="1940610" y="101473"/>
                </a:lnTo>
                <a:lnTo>
                  <a:pt x="1929904" y="92075"/>
                </a:lnTo>
                <a:lnTo>
                  <a:pt x="1916493" y="86664"/>
                </a:lnTo>
                <a:lnTo>
                  <a:pt x="1917573" y="82981"/>
                </a:lnTo>
                <a:lnTo>
                  <a:pt x="1918106" y="79032"/>
                </a:lnTo>
                <a:lnTo>
                  <a:pt x="1918106" y="75018"/>
                </a:lnTo>
                <a:lnTo>
                  <a:pt x="1915668" y="60706"/>
                </a:lnTo>
                <a:lnTo>
                  <a:pt x="1908911" y="48450"/>
                </a:lnTo>
                <a:lnTo>
                  <a:pt x="1898662" y="39077"/>
                </a:lnTo>
                <a:lnTo>
                  <a:pt x="1885759" y="33426"/>
                </a:lnTo>
                <a:lnTo>
                  <a:pt x="1881771" y="20294"/>
                </a:lnTo>
                <a:lnTo>
                  <a:pt x="1873580" y="9677"/>
                </a:lnTo>
                <a:lnTo>
                  <a:pt x="1862150" y="2590"/>
                </a:lnTo>
                <a:lnTo>
                  <a:pt x="1848446" y="0"/>
                </a:lnTo>
                <a:lnTo>
                  <a:pt x="1833854" y="2959"/>
                </a:lnTo>
                <a:lnTo>
                  <a:pt x="1821942" y="10998"/>
                </a:lnTo>
                <a:lnTo>
                  <a:pt x="1813902" y="22923"/>
                </a:lnTo>
                <a:lnTo>
                  <a:pt x="1810943" y="37515"/>
                </a:lnTo>
                <a:lnTo>
                  <a:pt x="1810943" y="305396"/>
                </a:lnTo>
                <a:lnTo>
                  <a:pt x="1813902" y="319989"/>
                </a:lnTo>
                <a:lnTo>
                  <a:pt x="1821942" y="331914"/>
                </a:lnTo>
                <a:lnTo>
                  <a:pt x="1833854" y="339953"/>
                </a:lnTo>
                <a:lnTo>
                  <a:pt x="1848446" y="342900"/>
                </a:lnTo>
                <a:lnTo>
                  <a:pt x="1862162" y="340321"/>
                </a:lnTo>
                <a:lnTo>
                  <a:pt x="1873605" y="333209"/>
                </a:lnTo>
                <a:lnTo>
                  <a:pt x="1881797" y="322567"/>
                </a:lnTo>
                <a:lnTo>
                  <a:pt x="1885759" y="309346"/>
                </a:lnTo>
                <a:lnTo>
                  <a:pt x="1889239" y="310286"/>
                </a:lnTo>
                <a:lnTo>
                  <a:pt x="1892922" y="310756"/>
                </a:lnTo>
                <a:lnTo>
                  <a:pt x="1896668" y="310756"/>
                </a:lnTo>
                <a:lnTo>
                  <a:pt x="1903628" y="309346"/>
                </a:lnTo>
                <a:lnTo>
                  <a:pt x="1913343" y="307390"/>
                </a:lnTo>
                <a:lnTo>
                  <a:pt x="1926971" y="298196"/>
                </a:lnTo>
                <a:lnTo>
                  <a:pt x="1936165" y="284568"/>
                </a:lnTo>
                <a:lnTo>
                  <a:pt x="1939531" y="267893"/>
                </a:lnTo>
                <a:lnTo>
                  <a:pt x="1939531" y="262940"/>
                </a:lnTo>
                <a:lnTo>
                  <a:pt x="1938667" y="258114"/>
                </a:lnTo>
                <a:lnTo>
                  <a:pt x="1937118" y="253695"/>
                </a:lnTo>
                <a:lnTo>
                  <a:pt x="1951050" y="245872"/>
                </a:lnTo>
                <a:lnTo>
                  <a:pt x="1961984" y="234378"/>
                </a:lnTo>
                <a:lnTo>
                  <a:pt x="1969122" y="220014"/>
                </a:lnTo>
                <a:lnTo>
                  <a:pt x="1971675" y="203606"/>
                </a:lnTo>
                <a:close/>
              </a:path>
              <a:path w="3467100" h="344170">
                <a:moveTo>
                  <a:pt x="3466998" y="51574"/>
                </a:moveTo>
                <a:lnTo>
                  <a:pt x="3462083" y="11061"/>
                </a:lnTo>
                <a:lnTo>
                  <a:pt x="3415563" y="101"/>
                </a:lnTo>
                <a:lnTo>
                  <a:pt x="3408172" y="609"/>
                </a:lnTo>
                <a:lnTo>
                  <a:pt x="3408172" y="82181"/>
                </a:lnTo>
                <a:lnTo>
                  <a:pt x="3408172" y="89281"/>
                </a:lnTo>
                <a:lnTo>
                  <a:pt x="3384931" y="112522"/>
                </a:lnTo>
                <a:lnTo>
                  <a:pt x="3377831" y="112522"/>
                </a:lnTo>
                <a:lnTo>
                  <a:pt x="3354590" y="89281"/>
                </a:lnTo>
                <a:lnTo>
                  <a:pt x="3354590" y="82181"/>
                </a:lnTo>
                <a:lnTo>
                  <a:pt x="3377831" y="58940"/>
                </a:lnTo>
                <a:lnTo>
                  <a:pt x="3384931" y="58940"/>
                </a:lnTo>
                <a:lnTo>
                  <a:pt x="3408172" y="82181"/>
                </a:lnTo>
                <a:lnTo>
                  <a:pt x="3408172" y="609"/>
                </a:lnTo>
                <a:lnTo>
                  <a:pt x="3337852" y="14363"/>
                </a:lnTo>
                <a:lnTo>
                  <a:pt x="3298621" y="38481"/>
                </a:lnTo>
                <a:lnTo>
                  <a:pt x="3262973" y="78168"/>
                </a:lnTo>
                <a:lnTo>
                  <a:pt x="3258147" y="85725"/>
                </a:lnTo>
                <a:lnTo>
                  <a:pt x="3203029" y="85725"/>
                </a:lnTo>
                <a:lnTo>
                  <a:pt x="3161576" y="109372"/>
                </a:lnTo>
                <a:lnTo>
                  <a:pt x="3123463" y="173596"/>
                </a:lnTo>
                <a:lnTo>
                  <a:pt x="3123400" y="179755"/>
                </a:lnTo>
                <a:lnTo>
                  <a:pt x="3129165" y="189801"/>
                </a:lnTo>
                <a:lnTo>
                  <a:pt x="3134525" y="192887"/>
                </a:lnTo>
                <a:lnTo>
                  <a:pt x="3211131" y="192887"/>
                </a:lnTo>
                <a:lnTo>
                  <a:pt x="3207918" y="201790"/>
                </a:lnTo>
                <a:lnTo>
                  <a:pt x="3205238" y="209562"/>
                </a:lnTo>
                <a:lnTo>
                  <a:pt x="3200692" y="223164"/>
                </a:lnTo>
                <a:lnTo>
                  <a:pt x="3202698" y="231394"/>
                </a:lnTo>
                <a:lnTo>
                  <a:pt x="3234639" y="263347"/>
                </a:lnTo>
                <a:lnTo>
                  <a:pt x="3242818" y="265417"/>
                </a:lnTo>
                <a:lnTo>
                  <a:pt x="3264776" y="258318"/>
                </a:lnTo>
                <a:lnTo>
                  <a:pt x="3274225" y="255041"/>
                </a:lnTo>
                <a:lnTo>
                  <a:pt x="3274225" y="332663"/>
                </a:lnTo>
                <a:lnTo>
                  <a:pt x="3277311" y="337947"/>
                </a:lnTo>
                <a:lnTo>
                  <a:pt x="3287230" y="343636"/>
                </a:lnTo>
                <a:lnTo>
                  <a:pt x="3293516" y="343636"/>
                </a:lnTo>
                <a:lnTo>
                  <a:pt x="3357740" y="305536"/>
                </a:lnTo>
                <a:lnTo>
                  <a:pt x="3381375" y="264083"/>
                </a:lnTo>
                <a:lnTo>
                  <a:pt x="3381375" y="255041"/>
                </a:lnTo>
                <a:lnTo>
                  <a:pt x="3381375" y="208965"/>
                </a:lnTo>
                <a:lnTo>
                  <a:pt x="3428606" y="168490"/>
                </a:lnTo>
                <a:lnTo>
                  <a:pt x="3452711" y="129273"/>
                </a:lnTo>
                <a:lnTo>
                  <a:pt x="3464458" y="89281"/>
                </a:lnTo>
                <a:lnTo>
                  <a:pt x="3466503" y="58940"/>
                </a:lnTo>
                <a:lnTo>
                  <a:pt x="3466998" y="51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68464" y="4082287"/>
            <a:ext cx="104965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임베디드</a:t>
            </a:r>
            <a:r>
              <a:rPr sz="13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FFFFFF"/>
                </a:solidFill>
                <a:latin typeface="Dotum"/>
                <a:cs typeface="Dotum"/>
              </a:rPr>
              <a:t>시스템</a:t>
            </a:r>
            <a:endParaRPr sz="1350">
              <a:latin typeface="Dotum"/>
              <a:cs typeface="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21299" y="3724147"/>
            <a:ext cx="21590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spc="-17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40251" y="4082287"/>
            <a:ext cx="95250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대형</a:t>
            </a:r>
            <a:r>
              <a:rPr sz="1350" spc="-11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언어</a:t>
            </a:r>
            <a:r>
              <a:rPr sz="1350" spc="-11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FFFFFF"/>
                </a:solidFill>
                <a:latin typeface="Dotum"/>
                <a:cs typeface="Dotum"/>
              </a:rPr>
              <a:t>모델</a:t>
            </a:r>
            <a:endParaRPr sz="1350">
              <a:latin typeface="Dotum"/>
              <a:cs typeface="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95455" y="3724147"/>
            <a:ext cx="21590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spc="-17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14406" y="4082287"/>
            <a:ext cx="80899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엣지</a:t>
            </a:r>
            <a:r>
              <a:rPr sz="1350" spc="-114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Franklin Gothic Demi"/>
                <a:cs typeface="Franklin Gothic Demi"/>
              </a:rPr>
              <a:t>AI</a:t>
            </a:r>
            <a:r>
              <a:rPr sz="1300" spc="-60" dirty="0">
                <a:solidFill>
                  <a:srgbClr val="FFFFFF"/>
                </a:solidFill>
                <a:latin typeface="Franklin Gothic Demi"/>
                <a:cs typeface="Franklin Gothic Demi"/>
              </a:rPr>
              <a:t> </a:t>
            </a:r>
            <a:r>
              <a:rPr sz="1350" spc="-285" dirty="0">
                <a:solidFill>
                  <a:srgbClr val="FFFFFF"/>
                </a:solidFill>
                <a:latin typeface="Dotum"/>
                <a:cs typeface="Dotum"/>
              </a:rPr>
              <a:t>혁신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object 12"/>
            <p:cNvSpPr/>
            <p:nvPr/>
          </p:nvSpPr>
          <p:spPr>
            <a:xfrm>
              <a:off x="0" y="0"/>
              <a:ext cx="95250" cy="6858000"/>
            </a:xfrm>
            <a:custGeom>
              <a:avLst/>
              <a:gdLst/>
              <a:ahLst/>
              <a:cxnLst/>
              <a:rect l="l" t="t" r="r" b="b"/>
              <a:pathLst>
                <a:path w="95250" h="6858000">
                  <a:moveTo>
                    <a:pt x="9524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95249" y="0"/>
                  </a:lnTo>
                  <a:lnTo>
                    <a:pt x="95249" y="6857999"/>
                  </a:lnTo>
                  <a:close/>
                </a:path>
              </a:pathLst>
            </a:custGeom>
            <a:solidFill>
              <a:srgbClr val="4ED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761999"/>
              <a:ext cx="12192000" cy="6096000"/>
            </a:xfrm>
            <a:custGeom>
              <a:avLst/>
              <a:gdLst/>
              <a:ahLst/>
              <a:cxnLst/>
              <a:rect l="l" t="t" r="r" b="b"/>
              <a:pathLst>
                <a:path w="12192000" h="6096000">
                  <a:moveTo>
                    <a:pt x="12191999" y="6095999"/>
                  </a:moveTo>
                  <a:lnTo>
                    <a:pt x="0" y="6095999"/>
                  </a:lnTo>
                  <a:lnTo>
                    <a:pt x="0" y="0"/>
                  </a:lnTo>
                  <a:lnTo>
                    <a:pt x="12191999" y="952499"/>
                  </a:lnTo>
                  <a:lnTo>
                    <a:pt x="12191999" y="2095499"/>
                  </a:lnTo>
                  <a:lnTo>
                    <a:pt x="0" y="3047999"/>
                  </a:lnTo>
                  <a:lnTo>
                    <a:pt x="0" y="4000499"/>
                  </a:lnTo>
                  <a:lnTo>
                    <a:pt x="12191999" y="4952999"/>
                  </a:lnTo>
                  <a:lnTo>
                    <a:pt x="12191999" y="6095999"/>
                  </a:lnTo>
                  <a:close/>
                </a:path>
              </a:pathLst>
            </a:custGeom>
            <a:solidFill>
              <a:srgbClr val="1A365C">
                <a:alpha val="2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28737" y="1428749"/>
              <a:ext cx="9810750" cy="4095750"/>
            </a:xfrm>
            <a:custGeom>
              <a:avLst/>
              <a:gdLst/>
              <a:ahLst/>
              <a:cxnLst/>
              <a:rect l="l" t="t" r="r" b="b"/>
              <a:pathLst>
                <a:path w="9810750" h="4095750">
                  <a:moveTo>
                    <a:pt x="952500" y="476250"/>
                  </a:moveTo>
                  <a:lnTo>
                    <a:pt x="950214" y="429577"/>
                  </a:lnTo>
                  <a:lnTo>
                    <a:pt x="943356" y="383349"/>
                  </a:lnTo>
                  <a:lnTo>
                    <a:pt x="932002" y="338010"/>
                  </a:lnTo>
                  <a:lnTo>
                    <a:pt x="916254" y="294005"/>
                  </a:lnTo>
                  <a:lnTo>
                    <a:pt x="896277" y="251752"/>
                  </a:lnTo>
                  <a:lnTo>
                    <a:pt x="872248" y="211670"/>
                  </a:lnTo>
                  <a:lnTo>
                    <a:pt x="844397" y="174129"/>
                  </a:lnTo>
                  <a:lnTo>
                    <a:pt x="813015" y="139496"/>
                  </a:lnTo>
                  <a:lnTo>
                    <a:pt x="778383" y="108115"/>
                  </a:lnTo>
                  <a:lnTo>
                    <a:pt x="740841" y="80264"/>
                  </a:lnTo>
                  <a:lnTo>
                    <a:pt x="700760" y="56235"/>
                  </a:lnTo>
                  <a:lnTo>
                    <a:pt x="658507" y="36258"/>
                  </a:lnTo>
                  <a:lnTo>
                    <a:pt x="614502" y="20510"/>
                  </a:lnTo>
                  <a:lnTo>
                    <a:pt x="569163" y="9156"/>
                  </a:lnTo>
                  <a:lnTo>
                    <a:pt x="522935" y="2298"/>
                  </a:lnTo>
                  <a:lnTo>
                    <a:pt x="476250" y="0"/>
                  </a:lnTo>
                  <a:lnTo>
                    <a:pt x="464566" y="152"/>
                  </a:lnTo>
                  <a:lnTo>
                    <a:pt x="417957" y="3594"/>
                  </a:lnTo>
                  <a:lnTo>
                    <a:pt x="371906" y="11582"/>
                  </a:lnTo>
                  <a:lnTo>
                    <a:pt x="326859" y="24041"/>
                  </a:lnTo>
                  <a:lnTo>
                    <a:pt x="283260" y="40868"/>
                  </a:lnTo>
                  <a:lnTo>
                    <a:pt x="241515" y="61874"/>
                  </a:lnTo>
                  <a:lnTo>
                    <a:pt x="202018" y="86880"/>
                  </a:lnTo>
                  <a:lnTo>
                    <a:pt x="165176" y="115633"/>
                  </a:lnTo>
                  <a:lnTo>
                    <a:pt x="131330" y="147866"/>
                  </a:lnTo>
                  <a:lnTo>
                    <a:pt x="100799" y="183261"/>
                  </a:lnTo>
                  <a:lnTo>
                    <a:pt x="73888" y="221462"/>
                  </a:lnTo>
                  <a:lnTo>
                    <a:pt x="50850" y="262128"/>
                  </a:lnTo>
                  <a:lnTo>
                    <a:pt x="31915" y="304863"/>
                  </a:lnTo>
                  <a:lnTo>
                    <a:pt x="17259" y="349237"/>
                  </a:lnTo>
                  <a:lnTo>
                    <a:pt x="7023" y="394843"/>
                  </a:lnTo>
                  <a:lnTo>
                    <a:pt x="1295" y="441223"/>
                  </a:lnTo>
                  <a:lnTo>
                    <a:pt x="0" y="476250"/>
                  </a:lnTo>
                  <a:lnTo>
                    <a:pt x="152" y="487946"/>
                  </a:lnTo>
                  <a:lnTo>
                    <a:pt x="3594" y="534555"/>
                  </a:lnTo>
                  <a:lnTo>
                    <a:pt x="11582" y="580605"/>
                  </a:lnTo>
                  <a:lnTo>
                    <a:pt x="24041" y="625652"/>
                  </a:lnTo>
                  <a:lnTo>
                    <a:pt x="40868" y="669251"/>
                  </a:lnTo>
                  <a:lnTo>
                    <a:pt x="61874" y="710996"/>
                  </a:lnTo>
                  <a:lnTo>
                    <a:pt x="86880" y="750493"/>
                  </a:lnTo>
                  <a:lnTo>
                    <a:pt x="115633" y="787336"/>
                  </a:lnTo>
                  <a:lnTo>
                    <a:pt x="147866" y="821182"/>
                  </a:lnTo>
                  <a:lnTo>
                    <a:pt x="183261" y="851712"/>
                  </a:lnTo>
                  <a:lnTo>
                    <a:pt x="221462" y="878624"/>
                  </a:lnTo>
                  <a:lnTo>
                    <a:pt x="262128" y="901661"/>
                  </a:lnTo>
                  <a:lnTo>
                    <a:pt x="304863" y="920597"/>
                  </a:lnTo>
                  <a:lnTo>
                    <a:pt x="349237" y="935253"/>
                  </a:lnTo>
                  <a:lnTo>
                    <a:pt x="394843" y="945489"/>
                  </a:lnTo>
                  <a:lnTo>
                    <a:pt x="441223" y="951217"/>
                  </a:lnTo>
                  <a:lnTo>
                    <a:pt x="476250" y="952500"/>
                  </a:lnTo>
                  <a:lnTo>
                    <a:pt x="487946" y="952360"/>
                  </a:lnTo>
                  <a:lnTo>
                    <a:pt x="534555" y="948918"/>
                  </a:lnTo>
                  <a:lnTo>
                    <a:pt x="580605" y="940930"/>
                  </a:lnTo>
                  <a:lnTo>
                    <a:pt x="625652" y="928471"/>
                  </a:lnTo>
                  <a:lnTo>
                    <a:pt x="669251" y="911644"/>
                  </a:lnTo>
                  <a:lnTo>
                    <a:pt x="710996" y="890638"/>
                  </a:lnTo>
                  <a:lnTo>
                    <a:pt x="750493" y="865632"/>
                  </a:lnTo>
                  <a:lnTo>
                    <a:pt x="787336" y="836879"/>
                  </a:lnTo>
                  <a:lnTo>
                    <a:pt x="821182" y="804646"/>
                  </a:lnTo>
                  <a:lnTo>
                    <a:pt x="851712" y="769251"/>
                  </a:lnTo>
                  <a:lnTo>
                    <a:pt x="878624" y="731050"/>
                  </a:lnTo>
                  <a:lnTo>
                    <a:pt x="901661" y="690384"/>
                  </a:lnTo>
                  <a:lnTo>
                    <a:pt x="920597" y="647649"/>
                  </a:lnTo>
                  <a:lnTo>
                    <a:pt x="935253" y="603275"/>
                  </a:lnTo>
                  <a:lnTo>
                    <a:pt x="945489" y="557669"/>
                  </a:lnTo>
                  <a:lnTo>
                    <a:pt x="951217" y="511289"/>
                  </a:lnTo>
                  <a:lnTo>
                    <a:pt x="952500" y="476250"/>
                  </a:lnTo>
                  <a:close/>
                </a:path>
                <a:path w="9810750" h="4095750">
                  <a:moveTo>
                    <a:pt x="9810750" y="3333750"/>
                  </a:moveTo>
                  <a:lnTo>
                    <a:pt x="9808693" y="3277705"/>
                  </a:lnTo>
                  <a:lnTo>
                    <a:pt x="9802508" y="3221952"/>
                  </a:lnTo>
                  <a:lnTo>
                    <a:pt x="9792233" y="3166795"/>
                  </a:lnTo>
                  <a:lnTo>
                    <a:pt x="9777946" y="3112554"/>
                  </a:lnTo>
                  <a:lnTo>
                    <a:pt x="9759696" y="3059519"/>
                  </a:lnTo>
                  <a:lnTo>
                    <a:pt x="9737598" y="3007957"/>
                  </a:lnTo>
                  <a:lnTo>
                    <a:pt x="9711753" y="2958160"/>
                  </a:lnTo>
                  <a:lnTo>
                    <a:pt x="9682328" y="2910408"/>
                  </a:lnTo>
                  <a:lnTo>
                    <a:pt x="9649473" y="2864955"/>
                  </a:lnTo>
                  <a:lnTo>
                    <a:pt x="9613354" y="2822029"/>
                  </a:lnTo>
                  <a:lnTo>
                    <a:pt x="9574187" y="2781871"/>
                  </a:lnTo>
                  <a:lnTo>
                    <a:pt x="9532163" y="2744724"/>
                  </a:lnTo>
                  <a:lnTo>
                    <a:pt x="9487522" y="2710764"/>
                  </a:lnTo>
                  <a:lnTo>
                    <a:pt x="9440507" y="2680170"/>
                  </a:lnTo>
                  <a:lnTo>
                    <a:pt x="9391358" y="2653119"/>
                  </a:lnTo>
                  <a:lnTo>
                    <a:pt x="9340355" y="2629763"/>
                  </a:lnTo>
                  <a:lnTo>
                    <a:pt x="9287789" y="2610218"/>
                  </a:lnTo>
                  <a:lnTo>
                    <a:pt x="9233903" y="2594597"/>
                  </a:lnTo>
                  <a:lnTo>
                    <a:pt x="9179027" y="2582976"/>
                  </a:lnTo>
                  <a:lnTo>
                    <a:pt x="9123451" y="2575420"/>
                  </a:lnTo>
                  <a:lnTo>
                    <a:pt x="9067457" y="2571991"/>
                  </a:lnTo>
                  <a:lnTo>
                    <a:pt x="9048750" y="2571750"/>
                  </a:lnTo>
                  <a:lnTo>
                    <a:pt x="9030056" y="2571991"/>
                  </a:lnTo>
                  <a:lnTo>
                    <a:pt x="8974061" y="2575420"/>
                  </a:lnTo>
                  <a:lnTo>
                    <a:pt x="8918486" y="2582976"/>
                  </a:lnTo>
                  <a:lnTo>
                    <a:pt x="8863597" y="2594597"/>
                  </a:lnTo>
                  <a:lnTo>
                    <a:pt x="8809723" y="2610218"/>
                  </a:lnTo>
                  <a:lnTo>
                    <a:pt x="8757145" y="2629763"/>
                  </a:lnTo>
                  <a:lnTo>
                    <a:pt x="8706155" y="2653119"/>
                  </a:lnTo>
                  <a:lnTo>
                    <a:pt x="8657006" y="2680170"/>
                  </a:lnTo>
                  <a:lnTo>
                    <a:pt x="8609978" y="2710764"/>
                  </a:lnTo>
                  <a:lnTo>
                    <a:pt x="8565350" y="2744724"/>
                  </a:lnTo>
                  <a:lnTo>
                    <a:pt x="8523326" y="2781871"/>
                  </a:lnTo>
                  <a:lnTo>
                    <a:pt x="8484146" y="2822029"/>
                  </a:lnTo>
                  <a:lnTo>
                    <a:pt x="8448027" y="2864955"/>
                  </a:lnTo>
                  <a:lnTo>
                    <a:pt x="8415172" y="2910408"/>
                  </a:lnTo>
                  <a:lnTo>
                    <a:pt x="8385746" y="2958160"/>
                  </a:lnTo>
                  <a:lnTo>
                    <a:pt x="8359915" y="3007957"/>
                  </a:lnTo>
                  <a:lnTo>
                    <a:pt x="8337817" y="3059519"/>
                  </a:lnTo>
                  <a:lnTo>
                    <a:pt x="8319567" y="3112554"/>
                  </a:lnTo>
                  <a:lnTo>
                    <a:pt x="8305266" y="3166795"/>
                  </a:lnTo>
                  <a:lnTo>
                    <a:pt x="8295005" y="3221952"/>
                  </a:lnTo>
                  <a:lnTo>
                    <a:pt x="8288820" y="3277705"/>
                  </a:lnTo>
                  <a:lnTo>
                    <a:pt x="8286750" y="3333750"/>
                  </a:lnTo>
                  <a:lnTo>
                    <a:pt x="8286991" y="3352457"/>
                  </a:lnTo>
                  <a:lnTo>
                    <a:pt x="8290420" y="3408438"/>
                  </a:lnTo>
                  <a:lnTo>
                    <a:pt x="8297977" y="3464026"/>
                  </a:lnTo>
                  <a:lnTo>
                    <a:pt x="8309597" y="3518903"/>
                  </a:lnTo>
                  <a:lnTo>
                    <a:pt x="8325218" y="3572789"/>
                  </a:lnTo>
                  <a:lnTo>
                    <a:pt x="8344763" y="3625354"/>
                  </a:lnTo>
                  <a:lnTo>
                    <a:pt x="8368119" y="3676358"/>
                  </a:lnTo>
                  <a:lnTo>
                    <a:pt x="8395170" y="3725507"/>
                  </a:lnTo>
                  <a:lnTo>
                    <a:pt x="8425764" y="3772522"/>
                  </a:lnTo>
                  <a:lnTo>
                    <a:pt x="8459724" y="3817162"/>
                  </a:lnTo>
                  <a:lnTo>
                    <a:pt x="8496871" y="3859187"/>
                  </a:lnTo>
                  <a:lnTo>
                    <a:pt x="8537029" y="3898366"/>
                  </a:lnTo>
                  <a:lnTo>
                    <a:pt x="8579955" y="3934485"/>
                  </a:lnTo>
                  <a:lnTo>
                    <a:pt x="8625408" y="3967340"/>
                  </a:lnTo>
                  <a:lnTo>
                    <a:pt x="8673160" y="3996753"/>
                  </a:lnTo>
                  <a:lnTo>
                    <a:pt x="8722957" y="4022598"/>
                  </a:lnTo>
                  <a:lnTo>
                    <a:pt x="8774519" y="4044696"/>
                  </a:lnTo>
                  <a:lnTo>
                    <a:pt x="8827554" y="4062946"/>
                  </a:lnTo>
                  <a:lnTo>
                    <a:pt x="8881796" y="4077246"/>
                  </a:lnTo>
                  <a:lnTo>
                    <a:pt x="8936952" y="4087507"/>
                  </a:lnTo>
                  <a:lnTo>
                    <a:pt x="8992705" y="4093692"/>
                  </a:lnTo>
                  <a:lnTo>
                    <a:pt x="9048750" y="4095750"/>
                  </a:lnTo>
                  <a:lnTo>
                    <a:pt x="9067457" y="4095521"/>
                  </a:lnTo>
                  <a:lnTo>
                    <a:pt x="9123451" y="4092092"/>
                  </a:lnTo>
                  <a:lnTo>
                    <a:pt x="9179027" y="4084536"/>
                  </a:lnTo>
                  <a:lnTo>
                    <a:pt x="9233903" y="4072915"/>
                  </a:lnTo>
                  <a:lnTo>
                    <a:pt x="9287789" y="4057294"/>
                  </a:lnTo>
                  <a:lnTo>
                    <a:pt x="9340355" y="4037749"/>
                  </a:lnTo>
                  <a:lnTo>
                    <a:pt x="9391358" y="4014393"/>
                  </a:lnTo>
                  <a:lnTo>
                    <a:pt x="9440507" y="3987342"/>
                  </a:lnTo>
                  <a:lnTo>
                    <a:pt x="9487522" y="3956748"/>
                  </a:lnTo>
                  <a:lnTo>
                    <a:pt x="9532163" y="3922788"/>
                  </a:lnTo>
                  <a:lnTo>
                    <a:pt x="9574187" y="3885641"/>
                  </a:lnTo>
                  <a:lnTo>
                    <a:pt x="9613354" y="3845483"/>
                  </a:lnTo>
                  <a:lnTo>
                    <a:pt x="9649473" y="3802557"/>
                  </a:lnTo>
                  <a:lnTo>
                    <a:pt x="9682328" y="3757104"/>
                  </a:lnTo>
                  <a:lnTo>
                    <a:pt x="9711753" y="3709352"/>
                  </a:lnTo>
                  <a:lnTo>
                    <a:pt x="9737598" y="3659555"/>
                  </a:lnTo>
                  <a:lnTo>
                    <a:pt x="9759696" y="3607993"/>
                  </a:lnTo>
                  <a:lnTo>
                    <a:pt x="9777946" y="3554958"/>
                  </a:lnTo>
                  <a:lnTo>
                    <a:pt x="9792233" y="3500717"/>
                  </a:lnTo>
                  <a:lnTo>
                    <a:pt x="9802508" y="3445560"/>
                  </a:lnTo>
                  <a:lnTo>
                    <a:pt x="9808693" y="3389807"/>
                  </a:lnTo>
                  <a:lnTo>
                    <a:pt x="9810750" y="3333750"/>
                  </a:lnTo>
                  <a:close/>
                </a:path>
              </a:pathLst>
            </a:custGeom>
            <a:solidFill>
              <a:srgbClr val="4ED0C4">
                <a:alpha val="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09987" y="2857499"/>
              <a:ext cx="4762500" cy="1905000"/>
            </a:xfrm>
            <a:custGeom>
              <a:avLst/>
              <a:gdLst/>
              <a:ahLst/>
              <a:cxnLst/>
              <a:rect l="l" t="t" r="r" b="b"/>
              <a:pathLst>
                <a:path w="4762500" h="1905000">
                  <a:moveTo>
                    <a:pt x="1905000" y="1428750"/>
                  </a:moveTo>
                  <a:lnTo>
                    <a:pt x="0" y="1428750"/>
                  </a:lnTo>
                  <a:lnTo>
                    <a:pt x="0" y="1905000"/>
                  </a:lnTo>
                  <a:lnTo>
                    <a:pt x="1905000" y="1905000"/>
                  </a:lnTo>
                  <a:lnTo>
                    <a:pt x="1905000" y="1428750"/>
                  </a:lnTo>
                  <a:close/>
                </a:path>
                <a:path w="4762500" h="1905000">
                  <a:moveTo>
                    <a:pt x="4762500" y="0"/>
                  </a:moveTo>
                  <a:lnTo>
                    <a:pt x="1905000" y="0"/>
                  </a:lnTo>
                  <a:lnTo>
                    <a:pt x="1905000" y="952500"/>
                  </a:lnTo>
                  <a:lnTo>
                    <a:pt x="4762500" y="952500"/>
                  </a:lnTo>
                  <a:lnTo>
                    <a:pt x="4762500" y="0"/>
                  </a:lnTo>
                  <a:close/>
                </a:path>
              </a:pathLst>
            </a:custGeom>
            <a:solidFill>
              <a:srgbClr val="1A365C">
                <a:alpha val="2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1487" y="476249"/>
              <a:ext cx="11049000" cy="5943600"/>
            </a:xfrm>
            <a:custGeom>
              <a:avLst/>
              <a:gdLst/>
              <a:ahLst/>
              <a:cxnLst/>
              <a:rect l="l" t="t" r="r" b="b"/>
              <a:pathLst>
                <a:path w="11049000" h="5943600">
                  <a:moveTo>
                    <a:pt x="142875" y="33337"/>
                  </a:moveTo>
                  <a:lnTo>
                    <a:pt x="140258" y="20370"/>
                  </a:lnTo>
                  <a:lnTo>
                    <a:pt x="133108" y="9779"/>
                  </a:lnTo>
                  <a:lnTo>
                    <a:pt x="122516" y="2628"/>
                  </a:lnTo>
                  <a:lnTo>
                    <a:pt x="109537" y="0"/>
                  </a:lnTo>
                  <a:lnTo>
                    <a:pt x="97358" y="2298"/>
                  </a:lnTo>
                  <a:lnTo>
                    <a:pt x="87185" y="8610"/>
                  </a:lnTo>
                  <a:lnTo>
                    <a:pt x="79895" y="18034"/>
                  </a:lnTo>
                  <a:lnTo>
                    <a:pt x="76390" y="29718"/>
                  </a:lnTo>
                  <a:lnTo>
                    <a:pt x="64935" y="34747"/>
                  </a:lnTo>
                  <a:lnTo>
                    <a:pt x="55829" y="43078"/>
                  </a:lnTo>
                  <a:lnTo>
                    <a:pt x="49809" y="53987"/>
                  </a:lnTo>
                  <a:lnTo>
                    <a:pt x="47625" y="66675"/>
                  </a:lnTo>
                  <a:lnTo>
                    <a:pt x="47625" y="70256"/>
                  </a:lnTo>
                  <a:lnTo>
                    <a:pt x="48107" y="73761"/>
                  </a:lnTo>
                  <a:lnTo>
                    <a:pt x="49060" y="77038"/>
                  </a:lnTo>
                  <a:lnTo>
                    <a:pt x="37134" y="81876"/>
                  </a:lnTo>
                  <a:lnTo>
                    <a:pt x="27622" y="90220"/>
                  </a:lnTo>
                  <a:lnTo>
                    <a:pt x="21336" y="101295"/>
                  </a:lnTo>
                  <a:lnTo>
                    <a:pt x="19050" y="114300"/>
                  </a:lnTo>
                  <a:lnTo>
                    <a:pt x="19050" y="123240"/>
                  </a:lnTo>
                  <a:lnTo>
                    <a:pt x="22098" y="131445"/>
                  </a:lnTo>
                  <a:lnTo>
                    <a:pt x="27266" y="137934"/>
                  </a:lnTo>
                  <a:lnTo>
                    <a:pt x="16205" y="145211"/>
                  </a:lnTo>
                  <a:lnTo>
                    <a:pt x="7594" y="155194"/>
                  </a:lnTo>
                  <a:lnTo>
                    <a:pt x="1993" y="167309"/>
                  </a:lnTo>
                  <a:lnTo>
                    <a:pt x="0" y="180975"/>
                  </a:lnTo>
                  <a:lnTo>
                    <a:pt x="2273" y="195580"/>
                  </a:lnTo>
                  <a:lnTo>
                    <a:pt x="8623" y="208330"/>
                  </a:lnTo>
                  <a:lnTo>
                    <a:pt x="18338" y="218554"/>
                  </a:lnTo>
                  <a:lnTo>
                    <a:pt x="30721" y="225513"/>
                  </a:lnTo>
                  <a:lnTo>
                    <a:pt x="29349" y="229438"/>
                  </a:lnTo>
                  <a:lnTo>
                    <a:pt x="28575" y="233730"/>
                  </a:lnTo>
                  <a:lnTo>
                    <a:pt x="28575" y="238125"/>
                  </a:lnTo>
                  <a:lnTo>
                    <a:pt x="31584" y="252945"/>
                  </a:lnTo>
                  <a:lnTo>
                    <a:pt x="39751" y="265061"/>
                  </a:lnTo>
                  <a:lnTo>
                    <a:pt x="51866" y="273227"/>
                  </a:lnTo>
                  <a:lnTo>
                    <a:pt x="66675" y="276225"/>
                  </a:lnTo>
                  <a:lnTo>
                    <a:pt x="70015" y="276225"/>
                  </a:lnTo>
                  <a:lnTo>
                    <a:pt x="73291" y="275818"/>
                  </a:lnTo>
                  <a:lnTo>
                    <a:pt x="76390" y="274980"/>
                  </a:lnTo>
                  <a:lnTo>
                    <a:pt x="79895" y="286727"/>
                  </a:lnTo>
                  <a:lnTo>
                    <a:pt x="87185" y="296189"/>
                  </a:lnTo>
                  <a:lnTo>
                    <a:pt x="97358" y="302501"/>
                  </a:lnTo>
                  <a:lnTo>
                    <a:pt x="109537" y="304800"/>
                  </a:lnTo>
                  <a:lnTo>
                    <a:pt x="122516" y="302183"/>
                  </a:lnTo>
                  <a:lnTo>
                    <a:pt x="133108" y="295033"/>
                  </a:lnTo>
                  <a:lnTo>
                    <a:pt x="140258" y="284441"/>
                  </a:lnTo>
                  <a:lnTo>
                    <a:pt x="142176" y="274980"/>
                  </a:lnTo>
                  <a:lnTo>
                    <a:pt x="142875" y="271462"/>
                  </a:lnTo>
                  <a:lnTo>
                    <a:pt x="142875" y="33337"/>
                  </a:lnTo>
                  <a:close/>
                </a:path>
                <a:path w="11049000" h="5943600">
                  <a:moveTo>
                    <a:pt x="304800" y="180975"/>
                  </a:moveTo>
                  <a:lnTo>
                    <a:pt x="302818" y="167309"/>
                  </a:lnTo>
                  <a:lnTo>
                    <a:pt x="297218" y="155194"/>
                  </a:lnTo>
                  <a:lnTo>
                    <a:pt x="288607" y="145211"/>
                  </a:lnTo>
                  <a:lnTo>
                    <a:pt x="277545" y="137934"/>
                  </a:lnTo>
                  <a:lnTo>
                    <a:pt x="282714" y="131445"/>
                  </a:lnTo>
                  <a:lnTo>
                    <a:pt x="285750" y="123240"/>
                  </a:lnTo>
                  <a:lnTo>
                    <a:pt x="285750" y="114300"/>
                  </a:lnTo>
                  <a:lnTo>
                    <a:pt x="283476" y="101295"/>
                  </a:lnTo>
                  <a:lnTo>
                    <a:pt x="277177" y="90208"/>
                  </a:lnTo>
                  <a:lnTo>
                    <a:pt x="267677" y="81851"/>
                  </a:lnTo>
                  <a:lnTo>
                    <a:pt x="255752" y="77038"/>
                  </a:lnTo>
                  <a:lnTo>
                    <a:pt x="256705" y="73761"/>
                  </a:lnTo>
                  <a:lnTo>
                    <a:pt x="257175" y="70256"/>
                  </a:lnTo>
                  <a:lnTo>
                    <a:pt x="257175" y="66675"/>
                  </a:lnTo>
                  <a:lnTo>
                    <a:pt x="255016" y="53962"/>
                  </a:lnTo>
                  <a:lnTo>
                    <a:pt x="249008" y="43065"/>
                  </a:lnTo>
                  <a:lnTo>
                    <a:pt x="239903" y="34734"/>
                  </a:lnTo>
                  <a:lnTo>
                    <a:pt x="228422" y="29718"/>
                  </a:lnTo>
                  <a:lnTo>
                    <a:pt x="224891" y="18034"/>
                  </a:lnTo>
                  <a:lnTo>
                    <a:pt x="217601" y="8610"/>
                  </a:lnTo>
                  <a:lnTo>
                    <a:pt x="207454" y="2298"/>
                  </a:lnTo>
                  <a:lnTo>
                    <a:pt x="195262" y="0"/>
                  </a:lnTo>
                  <a:lnTo>
                    <a:pt x="182295" y="2628"/>
                  </a:lnTo>
                  <a:lnTo>
                    <a:pt x="171704" y="9779"/>
                  </a:lnTo>
                  <a:lnTo>
                    <a:pt x="164553" y="20370"/>
                  </a:lnTo>
                  <a:lnTo>
                    <a:pt x="161925" y="33337"/>
                  </a:lnTo>
                  <a:lnTo>
                    <a:pt x="161925" y="271462"/>
                  </a:lnTo>
                  <a:lnTo>
                    <a:pt x="164553" y="284441"/>
                  </a:lnTo>
                  <a:lnTo>
                    <a:pt x="171704" y="295033"/>
                  </a:lnTo>
                  <a:lnTo>
                    <a:pt x="182295" y="302183"/>
                  </a:lnTo>
                  <a:lnTo>
                    <a:pt x="195262" y="304800"/>
                  </a:lnTo>
                  <a:lnTo>
                    <a:pt x="207454" y="302501"/>
                  </a:lnTo>
                  <a:lnTo>
                    <a:pt x="217627" y="296189"/>
                  </a:lnTo>
                  <a:lnTo>
                    <a:pt x="224917" y="286727"/>
                  </a:lnTo>
                  <a:lnTo>
                    <a:pt x="228422" y="274980"/>
                  </a:lnTo>
                  <a:lnTo>
                    <a:pt x="231521" y="275818"/>
                  </a:lnTo>
                  <a:lnTo>
                    <a:pt x="234797" y="276225"/>
                  </a:lnTo>
                  <a:lnTo>
                    <a:pt x="238125" y="276225"/>
                  </a:lnTo>
                  <a:lnTo>
                    <a:pt x="273227" y="252945"/>
                  </a:lnTo>
                  <a:lnTo>
                    <a:pt x="276225" y="238125"/>
                  </a:lnTo>
                  <a:lnTo>
                    <a:pt x="276225" y="233730"/>
                  </a:lnTo>
                  <a:lnTo>
                    <a:pt x="275463" y="229438"/>
                  </a:lnTo>
                  <a:lnTo>
                    <a:pt x="274091" y="225513"/>
                  </a:lnTo>
                  <a:lnTo>
                    <a:pt x="286473" y="218554"/>
                  </a:lnTo>
                  <a:lnTo>
                    <a:pt x="296189" y="208330"/>
                  </a:lnTo>
                  <a:lnTo>
                    <a:pt x="302539" y="195580"/>
                  </a:lnTo>
                  <a:lnTo>
                    <a:pt x="304800" y="180975"/>
                  </a:lnTo>
                  <a:close/>
                </a:path>
                <a:path w="11049000" h="5943600">
                  <a:moveTo>
                    <a:pt x="10953750" y="5734050"/>
                  </a:moveTo>
                  <a:lnTo>
                    <a:pt x="10839450" y="5734050"/>
                  </a:lnTo>
                  <a:lnTo>
                    <a:pt x="10839450" y="5848350"/>
                  </a:lnTo>
                  <a:lnTo>
                    <a:pt x="10953750" y="5848350"/>
                  </a:lnTo>
                  <a:lnTo>
                    <a:pt x="10953750" y="5734050"/>
                  </a:lnTo>
                  <a:close/>
                </a:path>
                <a:path w="11049000" h="5943600">
                  <a:moveTo>
                    <a:pt x="11049000" y="5721375"/>
                  </a:moveTo>
                  <a:lnTo>
                    <a:pt x="11042637" y="5715000"/>
                  </a:lnTo>
                  <a:lnTo>
                    <a:pt x="11010900" y="5715000"/>
                  </a:lnTo>
                  <a:lnTo>
                    <a:pt x="11007903" y="5700192"/>
                  </a:lnTo>
                  <a:lnTo>
                    <a:pt x="10999737" y="5688076"/>
                  </a:lnTo>
                  <a:lnTo>
                    <a:pt x="10987621" y="5679910"/>
                  </a:lnTo>
                  <a:lnTo>
                    <a:pt x="10972800" y="5676900"/>
                  </a:lnTo>
                  <a:lnTo>
                    <a:pt x="10972800" y="5734050"/>
                  </a:lnTo>
                  <a:lnTo>
                    <a:pt x="10972800" y="5848350"/>
                  </a:lnTo>
                  <a:lnTo>
                    <a:pt x="10971314" y="5855779"/>
                  </a:lnTo>
                  <a:lnTo>
                    <a:pt x="10967237" y="5861837"/>
                  </a:lnTo>
                  <a:lnTo>
                    <a:pt x="10961180" y="5865914"/>
                  </a:lnTo>
                  <a:lnTo>
                    <a:pt x="10953750" y="5867400"/>
                  </a:lnTo>
                  <a:lnTo>
                    <a:pt x="10839450" y="5867400"/>
                  </a:lnTo>
                  <a:lnTo>
                    <a:pt x="10832033" y="5865914"/>
                  </a:lnTo>
                  <a:lnTo>
                    <a:pt x="10825975" y="5861837"/>
                  </a:lnTo>
                  <a:lnTo>
                    <a:pt x="10821899" y="5855779"/>
                  </a:lnTo>
                  <a:lnTo>
                    <a:pt x="10820400" y="5848350"/>
                  </a:lnTo>
                  <a:lnTo>
                    <a:pt x="10820400" y="5734050"/>
                  </a:lnTo>
                  <a:lnTo>
                    <a:pt x="10821899" y="5726633"/>
                  </a:lnTo>
                  <a:lnTo>
                    <a:pt x="10825975" y="5720575"/>
                  </a:lnTo>
                  <a:lnTo>
                    <a:pt x="10832033" y="5716498"/>
                  </a:lnTo>
                  <a:lnTo>
                    <a:pt x="10839450" y="5715000"/>
                  </a:lnTo>
                  <a:lnTo>
                    <a:pt x="10953750" y="5715000"/>
                  </a:lnTo>
                  <a:lnTo>
                    <a:pt x="10961180" y="5716498"/>
                  </a:lnTo>
                  <a:lnTo>
                    <a:pt x="10967237" y="5720575"/>
                  </a:lnTo>
                  <a:lnTo>
                    <a:pt x="10971314" y="5726633"/>
                  </a:lnTo>
                  <a:lnTo>
                    <a:pt x="10972800" y="5734050"/>
                  </a:lnTo>
                  <a:lnTo>
                    <a:pt x="10972800" y="5676900"/>
                  </a:lnTo>
                  <a:lnTo>
                    <a:pt x="10972800" y="5645175"/>
                  </a:lnTo>
                  <a:lnTo>
                    <a:pt x="10966437" y="5638800"/>
                  </a:lnTo>
                  <a:lnTo>
                    <a:pt x="10950600" y="5638800"/>
                  </a:lnTo>
                  <a:lnTo>
                    <a:pt x="10944225" y="5645175"/>
                  </a:lnTo>
                  <a:lnTo>
                    <a:pt x="10944225" y="5676900"/>
                  </a:lnTo>
                  <a:lnTo>
                    <a:pt x="10910888" y="5676900"/>
                  </a:lnTo>
                  <a:lnTo>
                    <a:pt x="10910888" y="5645175"/>
                  </a:lnTo>
                  <a:lnTo>
                    <a:pt x="10904525" y="5638800"/>
                  </a:lnTo>
                  <a:lnTo>
                    <a:pt x="10888688" y="5638800"/>
                  </a:lnTo>
                  <a:lnTo>
                    <a:pt x="10882313" y="5645175"/>
                  </a:lnTo>
                  <a:lnTo>
                    <a:pt x="10882313" y="5676900"/>
                  </a:lnTo>
                  <a:lnTo>
                    <a:pt x="10848975" y="5676900"/>
                  </a:lnTo>
                  <a:lnTo>
                    <a:pt x="10848975" y="5645175"/>
                  </a:lnTo>
                  <a:lnTo>
                    <a:pt x="10842612" y="5638800"/>
                  </a:lnTo>
                  <a:lnTo>
                    <a:pt x="10826775" y="5638800"/>
                  </a:lnTo>
                  <a:lnTo>
                    <a:pt x="10820400" y="5645175"/>
                  </a:lnTo>
                  <a:lnTo>
                    <a:pt x="10820400" y="5676900"/>
                  </a:lnTo>
                  <a:lnTo>
                    <a:pt x="10805592" y="5679910"/>
                  </a:lnTo>
                  <a:lnTo>
                    <a:pt x="10793476" y="5688076"/>
                  </a:lnTo>
                  <a:lnTo>
                    <a:pt x="10785310" y="5700192"/>
                  </a:lnTo>
                  <a:lnTo>
                    <a:pt x="10782300" y="5715000"/>
                  </a:lnTo>
                  <a:lnTo>
                    <a:pt x="10750575" y="5715000"/>
                  </a:lnTo>
                  <a:lnTo>
                    <a:pt x="10744200" y="5721375"/>
                  </a:lnTo>
                  <a:lnTo>
                    <a:pt x="10744200" y="5737212"/>
                  </a:lnTo>
                  <a:lnTo>
                    <a:pt x="10750575" y="5743575"/>
                  </a:lnTo>
                  <a:lnTo>
                    <a:pt x="10782300" y="5743575"/>
                  </a:lnTo>
                  <a:lnTo>
                    <a:pt x="10782300" y="5776912"/>
                  </a:lnTo>
                  <a:lnTo>
                    <a:pt x="10750575" y="5776912"/>
                  </a:lnTo>
                  <a:lnTo>
                    <a:pt x="10744200" y="5783288"/>
                  </a:lnTo>
                  <a:lnTo>
                    <a:pt x="10744200" y="5799125"/>
                  </a:lnTo>
                  <a:lnTo>
                    <a:pt x="10750575" y="5805487"/>
                  </a:lnTo>
                  <a:lnTo>
                    <a:pt x="10782300" y="5805487"/>
                  </a:lnTo>
                  <a:lnTo>
                    <a:pt x="10782300" y="5838825"/>
                  </a:lnTo>
                  <a:lnTo>
                    <a:pt x="10750575" y="5838825"/>
                  </a:lnTo>
                  <a:lnTo>
                    <a:pt x="10744200" y="5845200"/>
                  </a:lnTo>
                  <a:lnTo>
                    <a:pt x="10744200" y="5861037"/>
                  </a:lnTo>
                  <a:lnTo>
                    <a:pt x="10750575" y="5867400"/>
                  </a:lnTo>
                  <a:lnTo>
                    <a:pt x="10782300" y="5867400"/>
                  </a:lnTo>
                  <a:lnTo>
                    <a:pt x="10785310" y="5882221"/>
                  </a:lnTo>
                  <a:lnTo>
                    <a:pt x="10793476" y="5894336"/>
                  </a:lnTo>
                  <a:lnTo>
                    <a:pt x="10805592" y="5902503"/>
                  </a:lnTo>
                  <a:lnTo>
                    <a:pt x="10820400" y="5905500"/>
                  </a:lnTo>
                  <a:lnTo>
                    <a:pt x="10820400" y="5937237"/>
                  </a:lnTo>
                  <a:lnTo>
                    <a:pt x="10826775" y="5943600"/>
                  </a:lnTo>
                  <a:lnTo>
                    <a:pt x="10842612" y="5943600"/>
                  </a:lnTo>
                  <a:lnTo>
                    <a:pt x="10848975" y="5937237"/>
                  </a:lnTo>
                  <a:lnTo>
                    <a:pt x="10848975" y="5905500"/>
                  </a:lnTo>
                  <a:lnTo>
                    <a:pt x="10882313" y="5905500"/>
                  </a:lnTo>
                  <a:lnTo>
                    <a:pt x="10882313" y="5937237"/>
                  </a:lnTo>
                  <a:lnTo>
                    <a:pt x="10888688" y="5943600"/>
                  </a:lnTo>
                  <a:lnTo>
                    <a:pt x="10904525" y="5943600"/>
                  </a:lnTo>
                  <a:lnTo>
                    <a:pt x="10910888" y="5937237"/>
                  </a:lnTo>
                  <a:lnTo>
                    <a:pt x="10910888" y="5905500"/>
                  </a:lnTo>
                  <a:lnTo>
                    <a:pt x="10944225" y="5905500"/>
                  </a:lnTo>
                  <a:lnTo>
                    <a:pt x="10944225" y="5937237"/>
                  </a:lnTo>
                  <a:lnTo>
                    <a:pt x="10950600" y="5943600"/>
                  </a:lnTo>
                  <a:lnTo>
                    <a:pt x="10966437" y="5943600"/>
                  </a:lnTo>
                  <a:lnTo>
                    <a:pt x="10972800" y="5937237"/>
                  </a:lnTo>
                  <a:lnTo>
                    <a:pt x="10972800" y="5905500"/>
                  </a:lnTo>
                  <a:lnTo>
                    <a:pt x="10987621" y="5902503"/>
                  </a:lnTo>
                  <a:lnTo>
                    <a:pt x="10999737" y="5894336"/>
                  </a:lnTo>
                  <a:lnTo>
                    <a:pt x="11007903" y="5882221"/>
                  </a:lnTo>
                  <a:lnTo>
                    <a:pt x="11010900" y="5867400"/>
                  </a:lnTo>
                  <a:lnTo>
                    <a:pt x="11042637" y="5867400"/>
                  </a:lnTo>
                  <a:lnTo>
                    <a:pt x="11049000" y="5861037"/>
                  </a:lnTo>
                  <a:lnTo>
                    <a:pt x="11049000" y="5845200"/>
                  </a:lnTo>
                  <a:lnTo>
                    <a:pt x="11042637" y="5838825"/>
                  </a:lnTo>
                  <a:lnTo>
                    <a:pt x="11010900" y="5838825"/>
                  </a:lnTo>
                  <a:lnTo>
                    <a:pt x="11010900" y="5805487"/>
                  </a:lnTo>
                  <a:lnTo>
                    <a:pt x="11042637" y="5805487"/>
                  </a:lnTo>
                  <a:lnTo>
                    <a:pt x="11049000" y="5799125"/>
                  </a:lnTo>
                  <a:lnTo>
                    <a:pt x="11049000" y="5783288"/>
                  </a:lnTo>
                  <a:lnTo>
                    <a:pt x="11042637" y="5776912"/>
                  </a:lnTo>
                  <a:lnTo>
                    <a:pt x="11010900" y="5776912"/>
                  </a:lnTo>
                  <a:lnTo>
                    <a:pt x="11010900" y="5743575"/>
                  </a:lnTo>
                  <a:lnTo>
                    <a:pt x="11042637" y="5743575"/>
                  </a:lnTo>
                  <a:lnTo>
                    <a:pt x="11049000" y="5737212"/>
                  </a:lnTo>
                  <a:lnTo>
                    <a:pt x="11049000" y="5721375"/>
                  </a:lnTo>
                  <a:close/>
                </a:path>
              </a:pathLst>
            </a:custGeom>
            <a:solidFill>
              <a:srgbClr val="4ED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290576"/>
            <a:ext cx="3831590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spc="-515" dirty="0"/>
              <a:t>실전</a:t>
            </a:r>
            <a:r>
              <a:rPr sz="2700" spc="-280" dirty="0"/>
              <a:t> </a:t>
            </a:r>
            <a:r>
              <a:rPr sz="2700" spc="-385" dirty="0"/>
              <a:t>전략</a:t>
            </a:r>
            <a:r>
              <a:rPr sz="2700" b="0" spc="-385" dirty="0">
                <a:latin typeface="Arial Black"/>
                <a:cs typeface="Arial Black"/>
              </a:rPr>
              <a:t>,</a:t>
            </a:r>
            <a:r>
              <a:rPr sz="2700" b="0" spc="-225" dirty="0">
                <a:latin typeface="Arial Black"/>
                <a:cs typeface="Arial Black"/>
              </a:rPr>
              <a:t> </a:t>
            </a:r>
            <a:r>
              <a:rPr sz="2700" spc="-515" dirty="0"/>
              <a:t>팀운영</a:t>
            </a:r>
            <a:r>
              <a:rPr sz="2700" spc="-275" dirty="0"/>
              <a:t> </a:t>
            </a:r>
            <a:r>
              <a:rPr sz="2700" spc="-515" dirty="0"/>
              <a:t>및</a:t>
            </a:r>
            <a:r>
              <a:rPr sz="2700" spc="-275" dirty="0"/>
              <a:t> </a:t>
            </a:r>
            <a:r>
              <a:rPr sz="2700" spc="-535" dirty="0"/>
              <a:t>기대효과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800" y="784161"/>
            <a:ext cx="3420110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b="0" spc="-27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프로젝트</a:t>
            </a:r>
            <a:r>
              <a:rPr sz="1500" b="0" spc="-4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500" b="0" spc="-27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성공을</a:t>
            </a:r>
            <a:r>
              <a:rPr sz="1500" b="0" spc="-4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500" b="0" spc="-27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위한</a:t>
            </a:r>
            <a:r>
              <a:rPr sz="1500" b="0" spc="-4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500" b="0" spc="-27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방법론과</a:t>
            </a:r>
            <a:r>
              <a:rPr sz="1500" b="0" spc="-4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500" b="0" spc="-27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개발</a:t>
            </a:r>
            <a:r>
              <a:rPr sz="1500" b="0" spc="-4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500" b="0" spc="-28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프레임워크</a:t>
            </a:r>
            <a:endParaRPr sz="1500">
              <a:latin typeface="Malgun Gothic Semilight"/>
              <a:cs typeface="Malgun Gothic Semi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1499" y="1190624"/>
            <a:ext cx="5305425" cy="2886075"/>
            <a:chOff x="571499" y="1190624"/>
            <a:chExt cx="5305425" cy="2886075"/>
          </a:xfrm>
        </p:grpSpPr>
        <p:sp>
          <p:nvSpPr>
            <p:cNvPr id="5" name="object 5"/>
            <p:cNvSpPr/>
            <p:nvPr/>
          </p:nvSpPr>
          <p:spPr>
            <a:xfrm>
              <a:off x="590549" y="2990849"/>
              <a:ext cx="5286375" cy="1085850"/>
            </a:xfrm>
            <a:custGeom>
              <a:avLst/>
              <a:gdLst/>
              <a:ahLst/>
              <a:cxnLst/>
              <a:rect l="l" t="t" r="r" b="b"/>
              <a:pathLst>
                <a:path w="5286375" h="1085850">
                  <a:moveTo>
                    <a:pt x="5215177" y="1085849"/>
                  </a:moveTo>
                  <a:lnTo>
                    <a:pt x="0" y="1085849"/>
                  </a:lnTo>
                  <a:lnTo>
                    <a:pt x="0" y="0"/>
                  </a:lnTo>
                  <a:lnTo>
                    <a:pt x="5215177" y="0"/>
                  </a:lnTo>
                  <a:lnTo>
                    <a:pt x="5220132" y="488"/>
                  </a:lnTo>
                  <a:lnTo>
                    <a:pt x="5256668" y="15621"/>
                  </a:lnTo>
                  <a:lnTo>
                    <a:pt x="5282488" y="51661"/>
                  </a:lnTo>
                  <a:lnTo>
                    <a:pt x="5286374" y="71196"/>
                  </a:lnTo>
                  <a:lnTo>
                    <a:pt x="5286374" y="1014653"/>
                  </a:lnTo>
                  <a:lnTo>
                    <a:pt x="5270752" y="1056143"/>
                  </a:lnTo>
                  <a:lnTo>
                    <a:pt x="5234712" y="1081963"/>
                  </a:lnTo>
                  <a:lnTo>
                    <a:pt x="5215177" y="1085849"/>
                  </a:lnTo>
                  <a:close/>
                </a:path>
              </a:pathLst>
            </a:custGeom>
            <a:solidFill>
              <a:srgbClr val="1A365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1499" y="2990849"/>
              <a:ext cx="38100" cy="1085850"/>
            </a:xfrm>
            <a:custGeom>
              <a:avLst/>
              <a:gdLst/>
              <a:ahLst/>
              <a:cxnLst/>
              <a:rect l="l" t="t" r="r" b="b"/>
              <a:pathLst>
                <a:path w="38100" h="1085850">
                  <a:moveTo>
                    <a:pt x="38099" y="1085849"/>
                  </a:moveTo>
                  <a:lnTo>
                    <a:pt x="0" y="10858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85849"/>
                  </a:lnTo>
                  <a:close/>
                </a:path>
              </a:pathLst>
            </a:custGeom>
            <a:solidFill>
              <a:srgbClr val="4ED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499" y="1190624"/>
              <a:ext cx="5305424" cy="168592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11199" y="1298511"/>
            <a:ext cx="1479550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b="1" spc="-270" dirty="0">
                <a:solidFill>
                  <a:srgbClr val="4ED0C4"/>
                </a:solidFill>
                <a:latin typeface="Malgun Gothic"/>
                <a:cs typeface="Malgun Gothic"/>
              </a:rPr>
              <a:t>팀</a:t>
            </a:r>
            <a:r>
              <a:rPr sz="1500" b="1" spc="-150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500" b="1" spc="-270" dirty="0">
                <a:solidFill>
                  <a:srgbClr val="4ED0C4"/>
                </a:solidFill>
                <a:latin typeface="Malgun Gothic"/>
                <a:cs typeface="Malgun Gothic"/>
              </a:rPr>
              <a:t>운영</a:t>
            </a:r>
            <a:r>
              <a:rPr sz="1500" b="1" spc="-150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500" b="1" spc="-270" dirty="0">
                <a:solidFill>
                  <a:srgbClr val="4ED0C4"/>
                </a:solidFill>
                <a:latin typeface="Malgun Gothic"/>
                <a:cs typeface="Malgun Gothic"/>
              </a:rPr>
              <a:t>및</a:t>
            </a:r>
            <a:r>
              <a:rPr sz="1500" b="1" spc="-150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500" b="1" spc="-270" dirty="0">
                <a:solidFill>
                  <a:srgbClr val="4ED0C4"/>
                </a:solidFill>
                <a:latin typeface="Malgun Gothic"/>
                <a:cs typeface="Malgun Gothic"/>
              </a:rPr>
              <a:t>개발</a:t>
            </a:r>
            <a:r>
              <a:rPr sz="1500" b="1" spc="-150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500" b="1" spc="-295" dirty="0">
                <a:solidFill>
                  <a:srgbClr val="4ED0C4"/>
                </a:solidFill>
                <a:latin typeface="Malgun Gothic"/>
                <a:cs typeface="Malgun Gothic"/>
              </a:rPr>
              <a:t>전략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6449" y="1983476"/>
            <a:ext cx="914400" cy="69151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55"/>
              </a:spcBef>
            </a:pPr>
            <a:r>
              <a:rPr sz="1150" b="1" spc="-190" dirty="0">
                <a:solidFill>
                  <a:srgbClr val="4ED0C4"/>
                </a:solidFill>
                <a:latin typeface="Malgun Gothic"/>
                <a:cs typeface="Malgun Gothic"/>
              </a:rPr>
              <a:t>역할</a:t>
            </a:r>
            <a:r>
              <a:rPr sz="1150" b="1" spc="-105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150" b="1" spc="-50" dirty="0">
                <a:solidFill>
                  <a:srgbClr val="4ED0C4"/>
                </a:solidFill>
                <a:latin typeface="Malgun Gothic"/>
                <a:cs typeface="Malgun Gothic"/>
              </a:rPr>
              <a:t>분담</a:t>
            </a:r>
            <a:r>
              <a:rPr sz="1150" b="1" spc="-50" dirty="0">
                <a:solidFill>
                  <a:srgbClr val="4ED0C4"/>
                </a:solidFill>
                <a:latin typeface="Trebuchet MS"/>
                <a:cs typeface="Trebuchet MS"/>
              </a:rPr>
              <a:t>/</a:t>
            </a:r>
            <a:r>
              <a:rPr sz="1150" b="1" spc="-50" dirty="0">
                <a:solidFill>
                  <a:srgbClr val="4ED0C4"/>
                </a:solidFill>
                <a:latin typeface="Malgun Gothic"/>
                <a:cs typeface="Malgun Gothic"/>
              </a:rPr>
              <a:t>협업</a:t>
            </a:r>
            <a:endParaRPr sz="1150">
              <a:latin typeface="Malgun Gothic"/>
              <a:cs typeface="Malgun Gothic"/>
            </a:endParaRPr>
          </a:p>
          <a:p>
            <a:pPr marL="12700" marR="5080" algn="just">
              <a:lnSpc>
                <a:spcPts val="980"/>
              </a:lnSpc>
              <a:spcBef>
                <a:spcPts val="484"/>
              </a:spcBef>
            </a:pPr>
            <a:r>
              <a:rPr sz="900" spc="-220" dirty="0">
                <a:solidFill>
                  <a:srgbClr val="FFFFFF"/>
                </a:solidFill>
                <a:latin typeface="Dotum"/>
                <a:cs typeface="Dotum"/>
              </a:rPr>
              <a:t>기술별</a:t>
            </a:r>
            <a:r>
              <a:rPr sz="900" spc="17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290" dirty="0">
                <a:solidFill>
                  <a:srgbClr val="FFFFFF"/>
                </a:solidFill>
                <a:latin typeface="Dotum"/>
                <a:cs typeface="Dotum"/>
              </a:rPr>
              <a:t>전문</a:t>
            </a:r>
            <a:r>
              <a:rPr sz="900" spc="21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290" dirty="0">
                <a:solidFill>
                  <a:srgbClr val="FFFFFF"/>
                </a:solidFill>
                <a:latin typeface="Dotum"/>
                <a:cs typeface="Dotum"/>
              </a:rPr>
              <a:t>역할</a:t>
            </a:r>
            <a:r>
              <a:rPr sz="900" spc="21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50" dirty="0">
                <a:solidFill>
                  <a:srgbClr val="FFFFFF"/>
                </a:solidFill>
                <a:latin typeface="Dotum"/>
                <a:cs typeface="Dotum"/>
              </a:rPr>
              <a:t>배 </a:t>
            </a:r>
            <a:r>
              <a:rPr sz="900" spc="-95" dirty="0">
                <a:solidFill>
                  <a:srgbClr val="FFFFFF"/>
                </a:solidFill>
                <a:latin typeface="Dotum"/>
                <a:cs typeface="Dotum"/>
              </a:rPr>
              <a:t>정</a:t>
            </a:r>
            <a:r>
              <a:rPr sz="900" spc="-95" dirty="0">
                <a:solidFill>
                  <a:srgbClr val="FFFFFF"/>
                </a:solidFill>
                <a:latin typeface="Noto Sans JP"/>
                <a:cs typeface="Noto Sans JP"/>
              </a:rPr>
              <a:t>,</a:t>
            </a:r>
            <a:r>
              <a:rPr sz="900" spc="6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900" spc="-290" dirty="0">
                <a:solidFill>
                  <a:srgbClr val="FFFFFF"/>
                </a:solidFill>
                <a:latin typeface="Dotum"/>
                <a:cs typeface="Dotum"/>
              </a:rPr>
              <a:t>코드</a:t>
            </a:r>
            <a:r>
              <a:rPr sz="900" spc="21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290" dirty="0">
                <a:solidFill>
                  <a:srgbClr val="FFFFFF"/>
                </a:solidFill>
                <a:latin typeface="Dotum"/>
                <a:cs typeface="Dotum"/>
              </a:rPr>
              <a:t>버전</a:t>
            </a:r>
            <a:r>
              <a:rPr sz="900" spc="21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관리와</a:t>
            </a:r>
            <a:r>
              <a:rPr sz="900" spc="50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이슈</a:t>
            </a:r>
            <a:r>
              <a:rPr sz="900" spc="-6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트래킹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Dotum"/>
                <a:cs typeface="Dotum"/>
              </a:rPr>
              <a:t>활용</a:t>
            </a:r>
            <a:endParaRPr sz="900">
              <a:latin typeface="Dotum"/>
              <a:cs typeface="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4110" y="1983476"/>
            <a:ext cx="972185" cy="69151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150" b="1" spc="-190" dirty="0">
                <a:solidFill>
                  <a:srgbClr val="4ED0C4"/>
                </a:solidFill>
                <a:latin typeface="Malgun Gothic"/>
                <a:cs typeface="Malgun Gothic"/>
              </a:rPr>
              <a:t>애자일</a:t>
            </a:r>
            <a:r>
              <a:rPr sz="1150" b="1" spc="-100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150" b="1" spc="-25" dirty="0">
                <a:solidFill>
                  <a:srgbClr val="4ED0C4"/>
                </a:solidFill>
                <a:latin typeface="Malgun Gothic"/>
                <a:cs typeface="Malgun Gothic"/>
              </a:rPr>
              <a:t>스크럼</a:t>
            </a:r>
            <a:endParaRPr sz="1150">
              <a:latin typeface="Malgun Gothic"/>
              <a:cs typeface="Malgun Gothic"/>
            </a:endParaRPr>
          </a:p>
          <a:p>
            <a:pPr marL="12700">
              <a:lnSpc>
                <a:spcPts val="1025"/>
              </a:lnSpc>
              <a:spcBef>
                <a:spcPts val="370"/>
              </a:spcBef>
            </a:pPr>
            <a:r>
              <a:rPr sz="900" spc="-100" dirty="0">
                <a:solidFill>
                  <a:srgbClr val="FFFFFF"/>
                </a:solidFill>
                <a:latin typeface="Noto Sans JP"/>
                <a:cs typeface="Noto Sans JP"/>
              </a:rPr>
              <a:t>2</a:t>
            </a:r>
            <a:r>
              <a:rPr sz="900" spc="-100" dirty="0">
                <a:solidFill>
                  <a:srgbClr val="FFFFFF"/>
                </a:solidFill>
                <a:latin typeface="Dotum"/>
                <a:cs typeface="Dotum"/>
              </a:rPr>
              <a:t>주</a:t>
            </a:r>
            <a:r>
              <a:rPr sz="900" spc="-5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단위</a:t>
            </a:r>
            <a:r>
              <a:rPr sz="900" spc="-4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30" dirty="0">
                <a:solidFill>
                  <a:srgbClr val="FFFFFF"/>
                </a:solidFill>
                <a:latin typeface="Dotum"/>
                <a:cs typeface="Dotum"/>
              </a:rPr>
              <a:t>스프린트</a:t>
            </a:r>
            <a:r>
              <a:rPr sz="900" spc="-130" dirty="0">
                <a:solidFill>
                  <a:srgbClr val="FFFFFF"/>
                </a:solidFill>
                <a:latin typeface="Noto Sans JP"/>
                <a:cs typeface="Noto Sans JP"/>
              </a:rPr>
              <a:t>,</a:t>
            </a:r>
            <a:r>
              <a:rPr sz="900" spc="4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900" spc="-50" dirty="0">
                <a:solidFill>
                  <a:srgbClr val="FFFFFF"/>
                </a:solidFill>
                <a:latin typeface="Dotum"/>
                <a:cs typeface="Dotum"/>
              </a:rPr>
              <a:t>주</a:t>
            </a:r>
            <a:endParaRPr sz="900">
              <a:latin typeface="Dotum"/>
              <a:cs typeface="Dotum"/>
            </a:endParaRPr>
          </a:p>
          <a:p>
            <a:pPr marL="12700" marR="5080">
              <a:lnSpc>
                <a:spcPts val="980"/>
              </a:lnSpc>
              <a:spcBef>
                <a:spcPts val="65"/>
              </a:spcBef>
            </a:pPr>
            <a:r>
              <a:rPr sz="900" spc="-100" dirty="0">
                <a:solidFill>
                  <a:srgbClr val="FFFFFF"/>
                </a:solidFill>
                <a:latin typeface="Noto Sans JP"/>
                <a:cs typeface="Noto Sans JP"/>
              </a:rPr>
              <a:t>2</a:t>
            </a:r>
            <a:r>
              <a:rPr sz="900" spc="-100" dirty="0">
                <a:solidFill>
                  <a:srgbClr val="FFFFFF"/>
                </a:solidFill>
                <a:latin typeface="Dotum"/>
                <a:cs typeface="Dotum"/>
              </a:rPr>
              <a:t>회</a:t>
            </a:r>
            <a:r>
              <a:rPr sz="900" spc="-6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10" dirty="0">
                <a:solidFill>
                  <a:srgbClr val="FFFFFF"/>
                </a:solidFill>
                <a:latin typeface="Dotum"/>
                <a:cs typeface="Dotum"/>
              </a:rPr>
              <a:t>미팅</a:t>
            </a:r>
            <a:r>
              <a:rPr sz="900" spc="-110" dirty="0">
                <a:solidFill>
                  <a:srgbClr val="FFFFFF"/>
                </a:solidFill>
                <a:latin typeface="Noto Sans JP"/>
                <a:cs typeface="Noto Sans JP"/>
              </a:rPr>
              <a:t>,</a:t>
            </a:r>
            <a:r>
              <a:rPr sz="900" spc="4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명확한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성공</a:t>
            </a:r>
            <a:r>
              <a:rPr sz="900" spc="-25" dirty="0">
                <a:solidFill>
                  <a:srgbClr val="FFFFFF"/>
                </a:solidFill>
                <a:latin typeface="Dotum"/>
                <a:cs typeface="Dotum"/>
              </a:rPr>
              <a:t> 기준</a:t>
            </a:r>
            <a:endParaRPr sz="900">
              <a:latin typeface="Dotum"/>
              <a:cs typeface="Dot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81920" y="1983476"/>
            <a:ext cx="969010" cy="69151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150" b="1" spc="-190" dirty="0">
                <a:solidFill>
                  <a:srgbClr val="4ED0C4"/>
                </a:solidFill>
                <a:latin typeface="Malgun Gothic"/>
                <a:cs typeface="Malgun Gothic"/>
              </a:rPr>
              <a:t>모델</a:t>
            </a:r>
            <a:r>
              <a:rPr sz="1150" b="1" spc="-105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150" b="1" spc="-25" dirty="0">
                <a:solidFill>
                  <a:srgbClr val="4ED0C4"/>
                </a:solidFill>
                <a:latin typeface="Malgun Gothic"/>
                <a:cs typeface="Malgun Gothic"/>
              </a:rPr>
              <a:t>전략</a:t>
            </a:r>
            <a:endParaRPr sz="1150">
              <a:latin typeface="Malgun Gothic"/>
              <a:cs typeface="Malgun Gothic"/>
            </a:endParaRPr>
          </a:p>
          <a:p>
            <a:pPr marL="12700">
              <a:lnSpc>
                <a:spcPts val="1025"/>
              </a:lnSpc>
              <a:spcBef>
                <a:spcPts val="370"/>
              </a:spcBef>
            </a:pPr>
            <a:r>
              <a:rPr sz="900" spc="-80" dirty="0">
                <a:solidFill>
                  <a:srgbClr val="FFFFFF"/>
                </a:solidFill>
                <a:latin typeface="Dotum"/>
                <a:cs typeface="Dotum"/>
              </a:rPr>
              <a:t>양자화</a:t>
            </a:r>
            <a:r>
              <a:rPr sz="900" spc="-80" dirty="0">
                <a:solidFill>
                  <a:srgbClr val="FFFFFF"/>
                </a:solidFill>
                <a:latin typeface="Noto Sans JP"/>
                <a:cs typeface="Noto Sans JP"/>
              </a:rPr>
              <a:t>+</a:t>
            </a:r>
            <a:r>
              <a:rPr sz="900" spc="-80" dirty="0">
                <a:solidFill>
                  <a:srgbClr val="FFFFFF"/>
                </a:solidFill>
                <a:latin typeface="Dotum"/>
                <a:cs typeface="Dotum"/>
              </a:rPr>
              <a:t>증류</a:t>
            </a:r>
            <a:r>
              <a:rPr sz="900" spc="-80" dirty="0">
                <a:solidFill>
                  <a:srgbClr val="FFFFFF"/>
                </a:solidFill>
                <a:latin typeface="Noto Sans JP"/>
                <a:cs typeface="Noto Sans JP"/>
              </a:rPr>
              <a:t>+</a:t>
            </a:r>
            <a:r>
              <a:rPr sz="900" spc="-80" dirty="0">
                <a:solidFill>
                  <a:srgbClr val="FFFFFF"/>
                </a:solidFill>
                <a:latin typeface="Dotum"/>
                <a:cs typeface="Dotum"/>
              </a:rPr>
              <a:t>프루닝</a:t>
            </a:r>
            <a:endParaRPr sz="900">
              <a:latin typeface="Dotum"/>
              <a:cs typeface="Dotum"/>
            </a:endParaRPr>
          </a:p>
          <a:p>
            <a:pPr marL="12700" marR="5080">
              <a:lnSpc>
                <a:spcPts val="980"/>
              </a:lnSpc>
              <a:spcBef>
                <a:spcPts val="65"/>
              </a:spcBef>
            </a:pPr>
            <a:r>
              <a:rPr sz="900" spc="-60" dirty="0">
                <a:solidFill>
                  <a:srgbClr val="FFFFFF"/>
                </a:solidFill>
                <a:latin typeface="Noto Sans JP"/>
                <a:cs typeface="Noto Sans JP"/>
              </a:rPr>
              <a:t>+LoRA</a:t>
            </a:r>
            <a:r>
              <a:rPr sz="900" spc="4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병용으로</a:t>
            </a:r>
            <a:r>
              <a:rPr sz="900" spc="-4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45" dirty="0">
                <a:solidFill>
                  <a:srgbClr val="FFFFFF"/>
                </a:solidFill>
                <a:latin typeface="Dotum"/>
                <a:cs typeface="Dotum"/>
              </a:rPr>
              <a:t>시너</a:t>
            </a:r>
            <a:r>
              <a:rPr sz="900" spc="50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45" dirty="0">
                <a:solidFill>
                  <a:srgbClr val="FFFFFF"/>
                </a:solidFill>
                <a:latin typeface="Dotum"/>
                <a:cs typeface="Dotum"/>
              </a:rPr>
              <a:t>지</a:t>
            </a:r>
            <a:r>
              <a:rPr sz="900" spc="-7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Dotum"/>
                <a:cs typeface="Dotum"/>
              </a:rPr>
              <a:t>극대화</a:t>
            </a:r>
            <a:endParaRPr sz="900">
              <a:latin typeface="Dotum"/>
              <a:cs typeface="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69730" y="1983476"/>
            <a:ext cx="914400" cy="69151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55"/>
              </a:spcBef>
            </a:pPr>
            <a:r>
              <a:rPr sz="1150" b="1" spc="-190" dirty="0">
                <a:solidFill>
                  <a:srgbClr val="4ED0C4"/>
                </a:solidFill>
                <a:latin typeface="Malgun Gothic"/>
                <a:cs typeface="Malgun Gothic"/>
              </a:rPr>
              <a:t>테스트</a:t>
            </a:r>
            <a:r>
              <a:rPr sz="1150" b="1" spc="-100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150" b="1" spc="-25" dirty="0">
                <a:solidFill>
                  <a:srgbClr val="4ED0C4"/>
                </a:solidFill>
                <a:latin typeface="Malgun Gothic"/>
                <a:cs typeface="Malgun Gothic"/>
              </a:rPr>
              <a:t>주도</a:t>
            </a:r>
            <a:endParaRPr sz="1150">
              <a:latin typeface="Malgun Gothic"/>
              <a:cs typeface="Malgun Gothic"/>
            </a:endParaRPr>
          </a:p>
          <a:p>
            <a:pPr marL="12700" marR="5080" algn="just">
              <a:lnSpc>
                <a:spcPts val="980"/>
              </a:lnSpc>
              <a:spcBef>
                <a:spcPts val="484"/>
              </a:spcBef>
            </a:pPr>
            <a:r>
              <a:rPr sz="900" spc="-220" dirty="0">
                <a:solidFill>
                  <a:srgbClr val="FFFFFF"/>
                </a:solidFill>
                <a:latin typeface="Dotum"/>
                <a:cs typeface="Dotum"/>
              </a:rPr>
              <a:t>정량적</a:t>
            </a:r>
            <a:r>
              <a:rPr sz="900" spc="17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290" dirty="0">
                <a:solidFill>
                  <a:srgbClr val="FFFFFF"/>
                </a:solidFill>
                <a:latin typeface="Dotum"/>
                <a:cs typeface="Dotum"/>
              </a:rPr>
              <a:t>지표</a:t>
            </a:r>
            <a:r>
              <a:rPr sz="900" spc="21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290" dirty="0">
                <a:solidFill>
                  <a:srgbClr val="FFFFFF"/>
                </a:solidFill>
                <a:latin typeface="Dotum"/>
                <a:cs typeface="Dotum"/>
              </a:rPr>
              <a:t>기반</a:t>
            </a:r>
            <a:r>
              <a:rPr sz="900" spc="21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50" dirty="0">
                <a:solidFill>
                  <a:srgbClr val="FFFFFF"/>
                </a:solidFill>
                <a:latin typeface="Dotum"/>
                <a:cs typeface="Dotum"/>
              </a:rPr>
              <a:t>개 </a:t>
            </a:r>
            <a:r>
              <a:rPr sz="900" spc="-95" dirty="0">
                <a:solidFill>
                  <a:srgbClr val="FFFFFF"/>
                </a:solidFill>
                <a:latin typeface="Dotum"/>
                <a:cs typeface="Dotum"/>
              </a:rPr>
              <a:t>선</a:t>
            </a:r>
            <a:r>
              <a:rPr sz="900" spc="-95" dirty="0">
                <a:solidFill>
                  <a:srgbClr val="FFFFFF"/>
                </a:solidFill>
                <a:latin typeface="Noto Sans JP"/>
                <a:cs typeface="Noto Sans JP"/>
              </a:rPr>
              <a:t>,</a:t>
            </a:r>
            <a:r>
              <a:rPr sz="900" spc="6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900" spc="-220" dirty="0">
                <a:solidFill>
                  <a:srgbClr val="FFFFFF"/>
                </a:solidFill>
                <a:latin typeface="Dotum"/>
                <a:cs typeface="Dotum"/>
              </a:rPr>
              <a:t>환경별</a:t>
            </a:r>
            <a:r>
              <a:rPr sz="900" spc="14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290" dirty="0">
                <a:solidFill>
                  <a:srgbClr val="FFFFFF"/>
                </a:solidFill>
                <a:latin typeface="Dotum"/>
                <a:cs typeface="Dotum"/>
              </a:rPr>
              <a:t>포팅</a:t>
            </a:r>
            <a:r>
              <a:rPr sz="900" spc="21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전략</a:t>
            </a:r>
            <a:r>
              <a:rPr sz="900" spc="-25" dirty="0">
                <a:solidFill>
                  <a:srgbClr val="FFFFFF"/>
                </a:solidFill>
                <a:latin typeface="Dotum"/>
                <a:cs typeface="Dotum"/>
              </a:rPr>
              <a:t> 차별화</a:t>
            </a:r>
            <a:endParaRPr sz="900">
              <a:latin typeface="Dotum"/>
              <a:cs typeface="Dot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1199" y="2997393"/>
            <a:ext cx="2580005" cy="925194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500" b="1" spc="-270" dirty="0">
                <a:solidFill>
                  <a:srgbClr val="4ED0C4"/>
                </a:solidFill>
                <a:latin typeface="Malgun Gothic"/>
                <a:cs typeface="Malgun Gothic"/>
              </a:rPr>
              <a:t>리스크</a:t>
            </a:r>
            <a:r>
              <a:rPr sz="1500" b="1" spc="-150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500" b="1" spc="-270" dirty="0">
                <a:solidFill>
                  <a:srgbClr val="4ED0C4"/>
                </a:solidFill>
                <a:latin typeface="Malgun Gothic"/>
                <a:cs typeface="Malgun Gothic"/>
              </a:rPr>
              <a:t>관리</a:t>
            </a:r>
            <a:r>
              <a:rPr sz="1500" b="1" spc="-150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500" b="1" spc="-270" dirty="0">
                <a:solidFill>
                  <a:srgbClr val="4ED0C4"/>
                </a:solidFill>
                <a:latin typeface="Malgun Gothic"/>
                <a:cs typeface="Malgun Gothic"/>
              </a:rPr>
              <a:t>및</a:t>
            </a:r>
            <a:r>
              <a:rPr sz="1500" b="1" spc="-150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500" b="1" spc="-270" dirty="0">
                <a:solidFill>
                  <a:srgbClr val="4ED0C4"/>
                </a:solidFill>
                <a:latin typeface="Malgun Gothic"/>
                <a:cs typeface="Malgun Gothic"/>
              </a:rPr>
              <a:t>지속</a:t>
            </a:r>
            <a:r>
              <a:rPr sz="1500" b="1" spc="-150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500" b="1" spc="-295" dirty="0">
                <a:solidFill>
                  <a:srgbClr val="4ED0C4"/>
                </a:solidFill>
                <a:latin typeface="Malgun Gothic"/>
                <a:cs typeface="Malgun Gothic"/>
              </a:rPr>
              <a:t>개선</a:t>
            </a:r>
            <a:endParaRPr sz="1500">
              <a:latin typeface="Malgun Gothic"/>
              <a:cs typeface="Malgun Gothic"/>
            </a:endParaRPr>
          </a:p>
          <a:p>
            <a:pPr marL="204470" indent="-116205">
              <a:lnSpc>
                <a:spcPct val="100000"/>
              </a:lnSpc>
              <a:spcBef>
                <a:spcPts val="525"/>
              </a:spcBef>
              <a:buClr>
                <a:srgbClr val="4ED0C4"/>
              </a:buClr>
              <a:buFont typeface="Arial"/>
              <a:buChar char="•"/>
              <a:tabLst>
                <a:tab pos="204470" algn="l"/>
              </a:tabLst>
            </a:pPr>
            <a:r>
              <a:rPr sz="900" spc="-110" dirty="0">
                <a:solidFill>
                  <a:srgbClr val="FFFFFF"/>
                </a:solidFill>
                <a:latin typeface="Dotum"/>
                <a:cs typeface="Dotum"/>
              </a:rPr>
              <a:t>성능</a:t>
            </a:r>
            <a:r>
              <a:rPr sz="900" spc="-110" dirty="0">
                <a:solidFill>
                  <a:srgbClr val="FFFFFF"/>
                </a:solidFill>
                <a:latin typeface="Noto Sans JP"/>
                <a:cs typeface="Noto Sans JP"/>
              </a:rPr>
              <a:t>-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효율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트레이드오프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균형점</a:t>
            </a:r>
            <a:r>
              <a:rPr sz="900" spc="-5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탐색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45" dirty="0">
                <a:solidFill>
                  <a:srgbClr val="FFFFFF"/>
                </a:solidFill>
                <a:latin typeface="Dotum"/>
                <a:cs typeface="Dotum"/>
              </a:rPr>
              <a:t>및</a:t>
            </a:r>
            <a:r>
              <a:rPr sz="900" spc="-5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최신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연구</a:t>
            </a:r>
            <a:r>
              <a:rPr sz="900" spc="-5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90" dirty="0">
                <a:solidFill>
                  <a:srgbClr val="FFFFFF"/>
                </a:solidFill>
                <a:latin typeface="Dotum"/>
                <a:cs typeface="Dotum"/>
              </a:rPr>
              <a:t>적용</a:t>
            </a:r>
            <a:endParaRPr sz="900">
              <a:latin typeface="Dotum"/>
              <a:cs typeface="Dotum"/>
            </a:endParaRPr>
          </a:p>
          <a:p>
            <a:pPr marL="204470" indent="-116205">
              <a:lnSpc>
                <a:spcPct val="100000"/>
              </a:lnSpc>
              <a:spcBef>
                <a:spcPts val="345"/>
              </a:spcBef>
              <a:buClr>
                <a:srgbClr val="4ED0C4"/>
              </a:buClr>
              <a:buFont typeface="Arial"/>
              <a:buChar char="•"/>
              <a:tabLst>
                <a:tab pos="204470" algn="l"/>
              </a:tabLst>
            </a:pP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다양한</a:t>
            </a:r>
            <a:r>
              <a:rPr sz="900" spc="-6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엣지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환경에서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견고성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검증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45" dirty="0">
                <a:solidFill>
                  <a:srgbClr val="FFFFFF"/>
                </a:solidFill>
                <a:latin typeface="Dotum"/>
                <a:cs typeface="Dotum"/>
              </a:rPr>
              <a:t>및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안정성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Dotum"/>
                <a:cs typeface="Dotum"/>
              </a:rPr>
              <a:t>강화</a:t>
            </a:r>
            <a:endParaRPr sz="900">
              <a:latin typeface="Dotum"/>
              <a:cs typeface="Dotum"/>
            </a:endParaRPr>
          </a:p>
          <a:p>
            <a:pPr marL="204470" indent="-116205">
              <a:lnSpc>
                <a:spcPct val="100000"/>
              </a:lnSpc>
              <a:spcBef>
                <a:spcPts val="345"/>
              </a:spcBef>
              <a:buClr>
                <a:srgbClr val="4ED0C4"/>
              </a:buClr>
              <a:buFont typeface="Arial"/>
              <a:buChar char="•"/>
              <a:tabLst>
                <a:tab pos="204470" algn="l"/>
              </a:tabLst>
            </a:pP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지식</a:t>
            </a:r>
            <a:r>
              <a:rPr sz="900" spc="-6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공유와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문서화를</a:t>
            </a:r>
            <a:r>
              <a:rPr sz="900" spc="-6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통한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45" dirty="0">
                <a:solidFill>
                  <a:srgbClr val="FFFFFF"/>
                </a:solidFill>
                <a:latin typeface="Dotum"/>
                <a:cs typeface="Dotum"/>
              </a:rPr>
              <a:t>팀</a:t>
            </a:r>
            <a:r>
              <a:rPr sz="900" spc="-6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전체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역량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상향</a:t>
            </a:r>
            <a:r>
              <a:rPr sz="900" spc="-6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Dotum"/>
                <a:cs typeface="Dotum"/>
              </a:rPr>
              <a:t>평준화</a:t>
            </a:r>
            <a:endParaRPr sz="900">
              <a:latin typeface="Dotum"/>
              <a:cs typeface="Dotum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315074" y="1304924"/>
            <a:ext cx="5305425" cy="3552825"/>
            <a:chOff x="6315074" y="1304924"/>
            <a:chExt cx="5305425" cy="3552825"/>
          </a:xfrm>
        </p:grpSpPr>
        <p:sp>
          <p:nvSpPr>
            <p:cNvPr id="15" name="object 15"/>
            <p:cNvSpPr/>
            <p:nvPr/>
          </p:nvSpPr>
          <p:spPr>
            <a:xfrm>
              <a:off x="6315074" y="1304924"/>
              <a:ext cx="5305425" cy="1247775"/>
            </a:xfrm>
            <a:custGeom>
              <a:avLst/>
              <a:gdLst/>
              <a:ahLst/>
              <a:cxnLst/>
              <a:rect l="l" t="t" r="r" b="b"/>
              <a:pathLst>
                <a:path w="5305425" h="1247775">
                  <a:moveTo>
                    <a:pt x="5252026" y="1247774"/>
                  </a:moveTo>
                  <a:lnTo>
                    <a:pt x="53397" y="1247774"/>
                  </a:lnTo>
                  <a:lnTo>
                    <a:pt x="49680" y="1247408"/>
                  </a:lnTo>
                  <a:lnTo>
                    <a:pt x="14084" y="1228382"/>
                  </a:lnTo>
                  <a:lnTo>
                    <a:pt x="0" y="1194377"/>
                  </a:lnTo>
                  <a:lnTo>
                    <a:pt x="0" y="1190624"/>
                  </a:lnTo>
                  <a:lnTo>
                    <a:pt x="0" y="53397"/>
                  </a:lnTo>
                  <a:lnTo>
                    <a:pt x="19391" y="14085"/>
                  </a:lnTo>
                  <a:lnTo>
                    <a:pt x="53397" y="0"/>
                  </a:lnTo>
                  <a:lnTo>
                    <a:pt x="5252026" y="0"/>
                  </a:lnTo>
                  <a:lnTo>
                    <a:pt x="5291339" y="19392"/>
                  </a:lnTo>
                  <a:lnTo>
                    <a:pt x="5305424" y="53397"/>
                  </a:lnTo>
                  <a:lnTo>
                    <a:pt x="5305424" y="1194377"/>
                  </a:lnTo>
                  <a:lnTo>
                    <a:pt x="5286031" y="1233689"/>
                  </a:lnTo>
                  <a:lnTo>
                    <a:pt x="5255742" y="1247408"/>
                  </a:lnTo>
                  <a:lnTo>
                    <a:pt x="5252026" y="1247774"/>
                  </a:lnTo>
                  <a:close/>
                </a:path>
              </a:pathLst>
            </a:custGeom>
            <a:solidFill>
              <a:srgbClr val="4ED0C4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34124" y="2552699"/>
              <a:ext cx="5286375" cy="1095375"/>
            </a:xfrm>
            <a:custGeom>
              <a:avLst/>
              <a:gdLst/>
              <a:ahLst/>
              <a:cxnLst/>
              <a:rect l="l" t="t" r="r" b="b"/>
              <a:pathLst>
                <a:path w="5286375" h="1095375">
                  <a:moveTo>
                    <a:pt x="5215177" y="1095374"/>
                  </a:moveTo>
                  <a:lnTo>
                    <a:pt x="0" y="1095374"/>
                  </a:lnTo>
                  <a:lnTo>
                    <a:pt x="0" y="0"/>
                  </a:lnTo>
                  <a:lnTo>
                    <a:pt x="5215177" y="0"/>
                  </a:lnTo>
                  <a:lnTo>
                    <a:pt x="5220132" y="488"/>
                  </a:lnTo>
                  <a:lnTo>
                    <a:pt x="5256669" y="15621"/>
                  </a:lnTo>
                  <a:lnTo>
                    <a:pt x="5282487" y="51661"/>
                  </a:lnTo>
                  <a:lnTo>
                    <a:pt x="5286374" y="71196"/>
                  </a:lnTo>
                  <a:lnTo>
                    <a:pt x="5286374" y="1024178"/>
                  </a:lnTo>
                  <a:lnTo>
                    <a:pt x="5270753" y="1065669"/>
                  </a:lnTo>
                  <a:lnTo>
                    <a:pt x="5234711" y="1091488"/>
                  </a:lnTo>
                  <a:lnTo>
                    <a:pt x="5215177" y="1095374"/>
                  </a:lnTo>
                  <a:close/>
                </a:path>
              </a:pathLst>
            </a:custGeom>
            <a:solidFill>
              <a:srgbClr val="1A365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15074" y="2552699"/>
              <a:ext cx="38100" cy="1095375"/>
            </a:xfrm>
            <a:custGeom>
              <a:avLst/>
              <a:gdLst/>
              <a:ahLst/>
              <a:cxnLst/>
              <a:rect l="l" t="t" r="r" b="b"/>
              <a:pathLst>
                <a:path w="38100" h="1095375">
                  <a:moveTo>
                    <a:pt x="38099" y="1095374"/>
                  </a:moveTo>
                  <a:lnTo>
                    <a:pt x="0" y="10953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95374"/>
                  </a:lnTo>
                  <a:close/>
                </a:path>
              </a:pathLst>
            </a:custGeom>
            <a:solidFill>
              <a:srgbClr val="4ED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34124" y="3762374"/>
              <a:ext cx="5286375" cy="1095375"/>
            </a:xfrm>
            <a:custGeom>
              <a:avLst/>
              <a:gdLst/>
              <a:ahLst/>
              <a:cxnLst/>
              <a:rect l="l" t="t" r="r" b="b"/>
              <a:pathLst>
                <a:path w="5286375" h="1095375">
                  <a:moveTo>
                    <a:pt x="5215177" y="1095374"/>
                  </a:moveTo>
                  <a:lnTo>
                    <a:pt x="0" y="1095374"/>
                  </a:lnTo>
                  <a:lnTo>
                    <a:pt x="0" y="0"/>
                  </a:lnTo>
                  <a:lnTo>
                    <a:pt x="5215177" y="0"/>
                  </a:lnTo>
                  <a:lnTo>
                    <a:pt x="5220132" y="488"/>
                  </a:lnTo>
                  <a:lnTo>
                    <a:pt x="5256669" y="15621"/>
                  </a:lnTo>
                  <a:lnTo>
                    <a:pt x="5282487" y="51661"/>
                  </a:lnTo>
                  <a:lnTo>
                    <a:pt x="5286374" y="71196"/>
                  </a:lnTo>
                  <a:lnTo>
                    <a:pt x="5286374" y="1024178"/>
                  </a:lnTo>
                  <a:lnTo>
                    <a:pt x="5270753" y="1065669"/>
                  </a:lnTo>
                  <a:lnTo>
                    <a:pt x="5234711" y="1091488"/>
                  </a:lnTo>
                  <a:lnTo>
                    <a:pt x="5215177" y="1095374"/>
                  </a:lnTo>
                  <a:close/>
                </a:path>
              </a:pathLst>
            </a:custGeom>
            <a:solidFill>
              <a:srgbClr val="1A365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15074" y="3762374"/>
              <a:ext cx="38100" cy="1095375"/>
            </a:xfrm>
            <a:custGeom>
              <a:avLst/>
              <a:gdLst/>
              <a:ahLst/>
              <a:cxnLst/>
              <a:rect l="l" t="t" r="r" b="b"/>
              <a:pathLst>
                <a:path w="38100" h="1095375">
                  <a:moveTo>
                    <a:pt x="38099" y="1095374"/>
                  </a:moveTo>
                  <a:lnTo>
                    <a:pt x="0" y="10953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95374"/>
                  </a:lnTo>
                  <a:close/>
                </a:path>
              </a:pathLst>
            </a:custGeom>
            <a:solidFill>
              <a:srgbClr val="4ED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399559" y="1393761"/>
            <a:ext cx="1335405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b="1" spc="-270" dirty="0">
                <a:solidFill>
                  <a:srgbClr val="4ED0C4"/>
                </a:solidFill>
                <a:latin typeface="Malgun Gothic"/>
                <a:cs typeface="Malgun Gothic"/>
              </a:rPr>
              <a:t>프로젝트</a:t>
            </a:r>
            <a:r>
              <a:rPr sz="1500" b="1" spc="-150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500" b="1" spc="-290" dirty="0">
                <a:solidFill>
                  <a:srgbClr val="4ED0C4"/>
                </a:solidFill>
                <a:latin typeface="Malgun Gothic"/>
                <a:cs typeface="Malgun Gothic"/>
              </a:rPr>
              <a:t>기대효과</a:t>
            </a:r>
            <a:endParaRPr sz="1500">
              <a:latin typeface="Malgun Gothic"/>
              <a:cs typeface="Malgun Gothic"/>
            </a:endParaRPr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43750" y="1847850"/>
            <a:ext cx="190499" cy="19049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6748412" y="2107279"/>
            <a:ext cx="981075" cy="29146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indent="635">
              <a:lnSpc>
                <a:spcPts val="980"/>
              </a:lnSpc>
              <a:spcBef>
                <a:spcPts val="245"/>
              </a:spcBef>
            </a:pP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엣지</a:t>
            </a:r>
            <a:r>
              <a:rPr sz="900" spc="-7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Noto Sans JP"/>
                <a:cs typeface="Noto Sans JP"/>
              </a:rPr>
              <a:t>AI</a:t>
            </a:r>
            <a:r>
              <a:rPr sz="900" spc="-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전문성</a:t>
            </a:r>
            <a:r>
              <a:rPr sz="900" spc="-7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강화와</a:t>
            </a:r>
            <a:r>
              <a:rPr sz="900" spc="50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최신</a:t>
            </a:r>
            <a:r>
              <a:rPr sz="900" spc="-6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경량화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기술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5" dirty="0">
                <a:solidFill>
                  <a:srgbClr val="FFFFFF"/>
                </a:solidFill>
                <a:latin typeface="Dotum"/>
                <a:cs typeface="Dotum"/>
              </a:rPr>
              <a:t>습득</a:t>
            </a:r>
            <a:endParaRPr sz="900">
              <a:latin typeface="Dotum"/>
              <a:cs typeface="Dotum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77300" y="1847850"/>
            <a:ext cx="190499" cy="19049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8429873" y="2107279"/>
            <a:ext cx="1077595" cy="29146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72390" marR="5080" indent="-60325">
              <a:lnSpc>
                <a:spcPts val="980"/>
              </a:lnSpc>
              <a:spcBef>
                <a:spcPts val="245"/>
              </a:spcBef>
            </a:pP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실제</a:t>
            </a:r>
            <a:r>
              <a:rPr sz="900" spc="-6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산업에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적용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가능한</a:t>
            </a:r>
            <a:r>
              <a:rPr sz="900" spc="50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임베디드</a:t>
            </a:r>
            <a:r>
              <a:rPr sz="900" spc="-7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45" dirty="0">
                <a:solidFill>
                  <a:srgbClr val="FFFFFF"/>
                </a:solidFill>
                <a:latin typeface="Noto Sans JP"/>
                <a:cs typeface="Noto Sans JP"/>
              </a:rPr>
              <a:t>LLM</a:t>
            </a:r>
            <a:r>
              <a:rPr sz="900" spc="3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Dotum"/>
                <a:cs typeface="Dotum"/>
              </a:rPr>
              <a:t>솔루션</a:t>
            </a:r>
            <a:endParaRPr sz="900">
              <a:latin typeface="Dotum"/>
              <a:cs typeface="Dotum"/>
            </a:endParaRPr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01324" y="1859756"/>
            <a:ext cx="190499" cy="166687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0174286" y="2107279"/>
            <a:ext cx="1048385" cy="29146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58115" marR="5080" indent="-146050">
              <a:lnSpc>
                <a:spcPts val="980"/>
              </a:lnSpc>
              <a:spcBef>
                <a:spcPts val="245"/>
              </a:spcBef>
            </a:pP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개인정보</a:t>
            </a:r>
            <a:r>
              <a:rPr sz="900" spc="-5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보호와</a:t>
            </a:r>
            <a:r>
              <a:rPr sz="900" spc="-5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저지연</a:t>
            </a:r>
            <a:r>
              <a:rPr sz="900" spc="50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차세대</a:t>
            </a:r>
            <a:r>
              <a:rPr sz="900" spc="-7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Noto Sans JP"/>
                <a:cs typeface="Noto Sans JP"/>
              </a:rPr>
              <a:t>AI</a:t>
            </a:r>
            <a:r>
              <a:rPr sz="900" spc="-1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Dotum"/>
                <a:cs typeface="Dotum"/>
              </a:rPr>
              <a:t>경쟁력</a:t>
            </a:r>
            <a:endParaRPr sz="900">
              <a:latin typeface="Dotum"/>
              <a:cs typeface="Dotum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56709" y="2660586"/>
            <a:ext cx="1383665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b="1" spc="-270" dirty="0">
                <a:solidFill>
                  <a:srgbClr val="4ED0C4"/>
                </a:solidFill>
                <a:latin typeface="Malgun Gothic"/>
                <a:cs typeface="Malgun Gothic"/>
              </a:rPr>
              <a:t>실전</a:t>
            </a:r>
            <a:r>
              <a:rPr sz="1500" b="1" spc="-150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500" b="1" spc="-270" dirty="0">
                <a:solidFill>
                  <a:srgbClr val="4ED0C4"/>
                </a:solidFill>
                <a:latin typeface="Malgun Gothic"/>
                <a:cs typeface="Malgun Gothic"/>
              </a:rPr>
              <a:t>응용</a:t>
            </a:r>
            <a:r>
              <a:rPr sz="1500" b="1" spc="-150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500" b="1" spc="-290" dirty="0">
                <a:solidFill>
                  <a:srgbClr val="4ED0C4"/>
                </a:solidFill>
                <a:latin typeface="Malgun Gothic"/>
                <a:cs typeface="Malgun Gothic"/>
              </a:rPr>
              <a:t>아이디어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32909" y="2906579"/>
            <a:ext cx="1494790" cy="58737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8905" indent="-116205">
              <a:lnSpc>
                <a:spcPct val="100000"/>
              </a:lnSpc>
              <a:spcBef>
                <a:spcPts val="509"/>
              </a:spcBef>
              <a:buClr>
                <a:srgbClr val="4ED0C4"/>
              </a:buClr>
              <a:buFont typeface="Arial"/>
              <a:buChar char="•"/>
              <a:tabLst>
                <a:tab pos="128905" algn="l"/>
              </a:tabLst>
            </a:pP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오프라인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환경</a:t>
            </a:r>
            <a:r>
              <a:rPr sz="900" spc="-5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25" dirty="0">
                <a:solidFill>
                  <a:srgbClr val="FFFFFF"/>
                </a:solidFill>
                <a:latin typeface="Dotum"/>
                <a:cs typeface="Dotum"/>
              </a:rPr>
              <a:t>챗봇</a:t>
            </a:r>
            <a:r>
              <a:rPr sz="900" spc="-125" dirty="0">
                <a:solidFill>
                  <a:srgbClr val="FFFFFF"/>
                </a:solidFill>
                <a:latin typeface="Noto Sans JP"/>
                <a:cs typeface="Noto Sans JP"/>
              </a:rPr>
              <a:t>/</a:t>
            </a:r>
            <a:r>
              <a:rPr sz="900" spc="-125" dirty="0">
                <a:solidFill>
                  <a:srgbClr val="FFFFFF"/>
                </a:solidFill>
                <a:latin typeface="Dotum"/>
                <a:cs typeface="Dotum"/>
              </a:rPr>
              <a:t>어시스턴트</a:t>
            </a:r>
            <a:endParaRPr sz="900">
              <a:latin typeface="Dotum"/>
              <a:cs typeface="Dotum"/>
            </a:endParaRPr>
          </a:p>
          <a:p>
            <a:pPr marL="128905" indent="-116205">
              <a:lnSpc>
                <a:spcPct val="100000"/>
              </a:lnSpc>
              <a:spcBef>
                <a:spcPts val="420"/>
              </a:spcBef>
              <a:buClr>
                <a:srgbClr val="4ED0C4"/>
              </a:buClr>
              <a:buFont typeface="Arial"/>
              <a:buChar char="•"/>
              <a:tabLst>
                <a:tab pos="128905" algn="l"/>
              </a:tabLst>
            </a:pP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로컬</a:t>
            </a:r>
            <a:r>
              <a:rPr sz="900" spc="-6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문서</a:t>
            </a:r>
            <a:r>
              <a:rPr sz="900" spc="-6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분석</a:t>
            </a:r>
            <a:r>
              <a:rPr sz="900" spc="-6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45" dirty="0">
                <a:solidFill>
                  <a:srgbClr val="FFFFFF"/>
                </a:solidFill>
                <a:latin typeface="Dotum"/>
                <a:cs typeface="Dotum"/>
              </a:rPr>
              <a:t>및</a:t>
            </a:r>
            <a:r>
              <a:rPr sz="900" spc="-6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요약</a:t>
            </a:r>
            <a:r>
              <a:rPr sz="900" spc="-6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Dotum"/>
                <a:cs typeface="Dotum"/>
              </a:rPr>
              <a:t>도구</a:t>
            </a:r>
            <a:endParaRPr sz="900">
              <a:latin typeface="Dotum"/>
              <a:cs typeface="Dotum"/>
            </a:endParaRPr>
          </a:p>
          <a:p>
            <a:pPr marL="128905" indent="-116205">
              <a:lnSpc>
                <a:spcPct val="100000"/>
              </a:lnSpc>
              <a:spcBef>
                <a:spcPts val="345"/>
              </a:spcBef>
              <a:buClr>
                <a:srgbClr val="4ED0C4"/>
              </a:buClr>
              <a:buFont typeface="Arial"/>
              <a:buChar char="•"/>
              <a:tabLst>
                <a:tab pos="128905" algn="l"/>
              </a:tabLst>
            </a:pP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에지</a:t>
            </a:r>
            <a:r>
              <a:rPr sz="900" spc="-6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센서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데이터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실시간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Dotum"/>
                <a:cs typeface="Dotum"/>
              </a:rPr>
              <a:t>분석</a:t>
            </a:r>
            <a:endParaRPr sz="900">
              <a:latin typeface="Dotum"/>
              <a:cs typeface="Dotum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152135" y="2906579"/>
            <a:ext cx="1289685" cy="58737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8905" indent="-116205">
              <a:lnSpc>
                <a:spcPct val="100000"/>
              </a:lnSpc>
              <a:spcBef>
                <a:spcPts val="509"/>
              </a:spcBef>
              <a:buClr>
                <a:srgbClr val="4ED0C4"/>
              </a:buClr>
              <a:buFont typeface="Arial"/>
              <a:buChar char="•"/>
              <a:tabLst>
                <a:tab pos="128905" algn="l"/>
              </a:tabLst>
            </a:pP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개인정보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보호</a:t>
            </a:r>
            <a:r>
              <a:rPr sz="900" spc="-5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20" dirty="0">
                <a:solidFill>
                  <a:srgbClr val="FFFFFF"/>
                </a:solidFill>
                <a:latin typeface="Dotum"/>
                <a:cs typeface="Dotum"/>
              </a:rPr>
              <a:t>음성비서</a:t>
            </a:r>
            <a:endParaRPr sz="900">
              <a:latin typeface="Dotum"/>
              <a:cs typeface="Dotum"/>
            </a:endParaRPr>
          </a:p>
          <a:p>
            <a:pPr marL="128905" indent="-116205">
              <a:lnSpc>
                <a:spcPct val="100000"/>
              </a:lnSpc>
              <a:spcBef>
                <a:spcPts val="420"/>
              </a:spcBef>
              <a:buClr>
                <a:srgbClr val="4ED0C4"/>
              </a:buClr>
              <a:buFont typeface="Arial"/>
              <a:buChar char="•"/>
              <a:tabLst>
                <a:tab pos="128905" algn="l"/>
              </a:tabLst>
            </a:pP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제한된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네트워크</a:t>
            </a:r>
            <a:r>
              <a:rPr sz="900" spc="-5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환경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10" dirty="0">
                <a:solidFill>
                  <a:srgbClr val="FFFFFF"/>
                </a:solidFill>
                <a:latin typeface="Dotum"/>
                <a:cs typeface="Dotum"/>
              </a:rPr>
              <a:t>활용</a:t>
            </a:r>
            <a:endParaRPr sz="900">
              <a:latin typeface="Dotum"/>
              <a:cs typeface="Dotum"/>
            </a:endParaRPr>
          </a:p>
          <a:p>
            <a:pPr marL="128905" indent="-116205">
              <a:lnSpc>
                <a:spcPct val="100000"/>
              </a:lnSpc>
              <a:spcBef>
                <a:spcPts val="345"/>
              </a:spcBef>
              <a:buClr>
                <a:srgbClr val="4ED0C4"/>
              </a:buClr>
              <a:buFont typeface="Arial"/>
              <a:buChar char="•"/>
              <a:tabLst>
                <a:tab pos="128905" algn="l"/>
              </a:tabLst>
            </a:pP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기업</a:t>
            </a:r>
            <a:r>
              <a:rPr sz="900" spc="-6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내부</a:t>
            </a:r>
            <a:r>
              <a:rPr sz="900" spc="-6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자료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안전</a:t>
            </a:r>
            <a:r>
              <a:rPr sz="900" spc="-6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Dotum"/>
                <a:cs typeface="Dotum"/>
              </a:rPr>
              <a:t>처리</a:t>
            </a:r>
            <a:endParaRPr sz="900">
              <a:latin typeface="Dotum"/>
              <a:cs typeface="Dotum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56709" y="3768918"/>
            <a:ext cx="2176145" cy="925194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500" b="1" spc="-270" dirty="0">
                <a:solidFill>
                  <a:srgbClr val="4ED0C4"/>
                </a:solidFill>
                <a:latin typeface="Malgun Gothic"/>
                <a:cs typeface="Malgun Gothic"/>
              </a:rPr>
              <a:t>프로젝트</a:t>
            </a:r>
            <a:r>
              <a:rPr sz="1500" b="1" spc="-150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500" b="1" spc="-270" dirty="0">
                <a:solidFill>
                  <a:srgbClr val="4ED0C4"/>
                </a:solidFill>
                <a:latin typeface="Malgun Gothic"/>
                <a:cs typeface="Malgun Gothic"/>
              </a:rPr>
              <a:t>확장</a:t>
            </a:r>
            <a:r>
              <a:rPr sz="1500" b="1" spc="-150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500" b="1" spc="-295" dirty="0">
                <a:solidFill>
                  <a:srgbClr val="4ED0C4"/>
                </a:solidFill>
                <a:latin typeface="Malgun Gothic"/>
                <a:cs typeface="Malgun Gothic"/>
              </a:rPr>
              <a:t>방향</a:t>
            </a:r>
            <a:endParaRPr sz="1500">
              <a:latin typeface="Malgun Gothic"/>
              <a:cs typeface="Malgun Gothic"/>
            </a:endParaRPr>
          </a:p>
          <a:p>
            <a:pPr marL="204470" indent="-116205">
              <a:lnSpc>
                <a:spcPct val="100000"/>
              </a:lnSpc>
              <a:spcBef>
                <a:spcPts val="525"/>
              </a:spcBef>
              <a:buClr>
                <a:srgbClr val="4ED0C4"/>
              </a:buClr>
              <a:buFont typeface="Arial"/>
              <a:buChar char="•"/>
              <a:tabLst>
                <a:tab pos="204470" algn="l"/>
              </a:tabLst>
            </a:pPr>
            <a:r>
              <a:rPr sz="900" spc="-120" dirty="0">
                <a:solidFill>
                  <a:srgbClr val="FFFFFF"/>
                </a:solidFill>
                <a:latin typeface="Dotum"/>
                <a:cs typeface="Dotum"/>
              </a:rPr>
              <a:t>다중모달</a:t>
            </a:r>
            <a:r>
              <a:rPr sz="900" spc="-120" dirty="0">
                <a:solidFill>
                  <a:srgbClr val="FFFFFF"/>
                </a:solidFill>
                <a:latin typeface="Noto Sans JP"/>
                <a:cs typeface="Noto Sans JP"/>
              </a:rPr>
              <a:t>(</a:t>
            </a:r>
            <a:r>
              <a:rPr sz="900" spc="-120" dirty="0">
                <a:solidFill>
                  <a:srgbClr val="FFFFFF"/>
                </a:solidFill>
                <a:latin typeface="Dotum"/>
                <a:cs typeface="Dotum"/>
              </a:rPr>
              <a:t>이미지</a:t>
            </a:r>
            <a:r>
              <a:rPr sz="900" spc="-120" dirty="0">
                <a:solidFill>
                  <a:srgbClr val="FFFFFF"/>
                </a:solidFill>
                <a:latin typeface="Noto Sans JP"/>
                <a:cs typeface="Noto Sans JP"/>
              </a:rPr>
              <a:t>+</a:t>
            </a:r>
            <a:r>
              <a:rPr sz="900" spc="-120" dirty="0">
                <a:solidFill>
                  <a:srgbClr val="FFFFFF"/>
                </a:solidFill>
                <a:latin typeface="Dotum"/>
                <a:cs typeface="Dotum"/>
              </a:rPr>
              <a:t>텍스트</a:t>
            </a:r>
            <a:r>
              <a:rPr sz="900" spc="-120" dirty="0">
                <a:solidFill>
                  <a:srgbClr val="FFFFFF"/>
                </a:solidFill>
                <a:latin typeface="Noto Sans JP"/>
                <a:cs typeface="Noto Sans JP"/>
              </a:rPr>
              <a:t>)</a:t>
            </a:r>
            <a:r>
              <a:rPr sz="900" spc="3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임베디드</a:t>
            </a:r>
            <a:r>
              <a:rPr sz="900" spc="-6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45" dirty="0">
                <a:solidFill>
                  <a:srgbClr val="FFFFFF"/>
                </a:solidFill>
                <a:latin typeface="Noto Sans JP"/>
                <a:cs typeface="Noto Sans JP"/>
              </a:rPr>
              <a:t>LLM</a:t>
            </a:r>
            <a:r>
              <a:rPr sz="900" spc="3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900" spc="-70" dirty="0">
                <a:solidFill>
                  <a:srgbClr val="FFFFFF"/>
                </a:solidFill>
                <a:latin typeface="Dotum"/>
                <a:cs typeface="Dotum"/>
              </a:rPr>
              <a:t>실험</a:t>
            </a:r>
            <a:endParaRPr sz="900">
              <a:latin typeface="Dotum"/>
              <a:cs typeface="Dotum"/>
            </a:endParaRPr>
          </a:p>
          <a:p>
            <a:pPr marL="204470" indent="-116205">
              <a:lnSpc>
                <a:spcPct val="100000"/>
              </a:lnSpc>
              <a:spcBef>
                <a:spcPts val="345"/>
              </a:spcBef>
              <a:buClr>
                <a:srgbClr val="4ED0C4"/>
              </a:buClr>
              <a:buFont typeface="Arial"/>
              <a:buChar char="•"/>
              <a:tabLst>
                <a:tab pos="204470" algn="l"/>
              </a:tabLst>
            </a:pP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커스텀</a:t>
            </a:r>
            <a:r>
              <a:rPr sz="900" spc="-4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하드웨어</a:t>
            </a:r>
            <a:r>
              <a:rPr sz="900" spc="-4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90" dirty="0">
                <a:solidFill>
                  <a:srgbClr val="FFFFFF"/>
                </a:solidFill>
                <a:latin typeface="Dotum"/>
                <a:cs typeface="Dotum"/>
              </a:rPr>
              <a:t>가속기</a:t>
            </a:r>
            <a:r>
              <a:rPr sz="900" spc="-90" dirty="0">
                <a:solidFill>
                  <a:srgbClr val="FFFFFF"/>
                </a:solidFill>
                <a:latin typeface="Noto Sans JP"/>
                <a:cs typeface="Noto Sans JP"/>
              </a:rPr>
              <a:t>(NPU)</a:t>
            </a:r>
            <a:r>
              <a:rPr sz="900" spc="5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활용</a:t>
            </a:r>
            <a:r>
              <a:rPr sz="900" spc="-4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Dotum"/>
                <a:cs typeface="Dotum"/>
              </a:rPr>
              <a:t>최적화</a:t>
            </a:r>
            <a:endParaRPr sz="900">
              <a:latin typeface="Dotum"/>
              <a:cs typeface="Dotum"/>
            </a:endParaRPr>
          </a:p>
          <a:p>
            <a:pPr marL="204470" indent="-116205">
              <a:lnSpc>
                <a:spcPct val="100000"/>
              </a:lnSpc>
              <a:spcBef>
                <a:spcPts val="345"/>
              </a:spcBef>
              <a:buClr>
                <a:srgbClr val="4ED0C4"/>
              </a:buClr>
              <a:buFont typeface="Arial"/>
              <a:buChar char="•"/>
              <a:tabLst>
                <a:tab pos="204470" algn="l"/>
              </a:tabLst>
            </a:pP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오픈소스</a:t>
            </a:r>
            <a:r>
              <a:rPr sz="900" spc="-6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프로젝트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기여</a:t>
            </a:r>
            <a:r>
              <a:rPr sz="900" spc="-5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45" dirty="0">
                <a:solidFill>
                  <a:srgbClr val="FFFFFF"/>
                </a:solidFill>
                <a:latin typeface="Dotum"/>
                <a:cs typeface="Dotum"/>
              </a:rPr>
              <a:t>및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커뮤니티</a:t>
            </a:r>
            <a:r>
              <a:rPr sz="900" spc="-5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Dotum"/>
                <a:cs typeface="Dotum"/>
              </a:rPr>
              <a:t>협업</a:t>
            </a:r>
            <a:endParaRPr sz="900">
              <a:latin typeface="Dotum"/>
              <a:cs typeface="Dotum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2" name="object 32"/>
            <p:cNvSpPr/>
            <p:nvPr/>
          </p:nvSpPr>
          <p:spPr>
            <a:xfrm>
              <a:off x="0" y="0"/>
              <a:ext cx="95250" cy="6858000"/>
            </a:xfrm>
            <a:custGeom>
              <a:avLst/>
              <a:gdLst/>
              <a:ahLst/>
              <a:cxnLst/>
              <a:rect l="l" t="t" r="r" b="b"/>
              <a:pathLst>
                <a:path w="95250" h="6858000">
                  <a:moveTo>
                    <a:pt x="9524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95249" y="0"/>
                  </a:lnTo>
                  <a:lnTo>
                    <a:pt x="95249" y="6857999"/>
                  </a:lnTo>
                  <a:close/>
                </a:path>
              </a:pathLst>
            </a:custGeom>
            <a:solidFill>
              <a:srgbClr val="4ED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761999"/>
              <a:ext cx="12192000" cy="6096000"/>
            </a:xfrm>
            <a:custGeom>
              <a:avLst/>
              <a:gdLst/>
              <a:ahLst/>
              <a:cxnLst/>
              <a:rect l="l" t="t" r="r" b="b"/>
              <a:pathLst>
                <a:path w="12192000" h="6096000">
                  <a:moveTo>
                    <a:pt x="12191999" y="6095999"/>
                  </a:moveTo>
                  <a:lnTo>
                    <a:pt x="0" y="6095999"/>
                  </a:lnTo>
                  <a:lnTo>
                    <a:pt x="0" y="0"/>
                  </a:lnTo>
                  <a:lnTo>
                    <a:pt x="12191999" y="952499"/>
                  </a:lnTo>
                  <a:lnTo>
                    <a:pt x="12191999" y="2095499"/>
                  </a:lnTo>
                  <a:lnTo>
                    <a:pt x="0" y="3047999"/>
                  </a:lnTo>
                  <a:lnTo>
                    <a:pt x="0" y="4000499"/>
                  </a:lnTo>
                  <a:lnTo>
                    <a:pt x="12191999" y="4952999"/>
                  </a:lnTo>
                  <a:lnTo>
                    <a:pt x="12191999" y="6095999"/>
                  </a:lnTo>
                  <a:close/>
                </a:path>
              </a:pathLst>
            </a:custGeom>
            <a:solidFill>
              <a:srgbClr val="1A365C">
                <a:alpha val="2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28737" y="1428749"/>
              <a:ext cx="9810750" cy="4095750"/>
            </a:xfrm>
            <a:custGeom>
              <a:avLst/>
              <a:gdLst/>
              <a:ahLst/>
              <a:cxnLst/>
              <a:rect l="l" t="t" r="r" b="b"/>
              <a:pathLst>
                <a:path w="9810750" h="4095750">
                  <a:moveTo>
                    <a:pt x="952500" y="476250"/>
                  </a:moveTo>
                  <a:lnTo>
                    <a:pt x="950214" y="429577"/>
                  </a:lnTo>
                  <a:lnTo>
                    <a:pt x="943356" y="383349"/>
                  </a:lnTo>
                  <a:lnTo>
                    <a:pt x="932002" y="338010"/>
                  </a:lnTo>
                  <a:lnTo>
                    <a:pt x="916254" y="294005"/>
                  </a:lnTo>
                  <a:lnTo>
                    <a:pt x="896277" y="251752"/>
                  </a:lnTo>
                  <a:lnTo>
                    <a:pt x="872248" y="211670"/>
                  </a:lnTo>
                  <a:lnTo>
                    <a:pt x="844397" y="174129"/>
                  </a:lnTo>
                  <a:lnTo>
                    <a:pt x="813015" y="139496"/>
                  </a:lnTo>
                  <a:lnTo>
                    <a:pt x="778383" y="108115"/>
                  </a:lnTo>
                  <a:lnTo>
                    <a:pt x="740841" y="80264"/>
                  </a:lnTo>
                  <a:lnTo>
                    <a:pt x="700760" y="56235"/>
                  </a:lnTo>
                  <a:lnTo>
                    <a:pt x="658507" y="36258"/>
                  </a:lnTo>
                  <a:lnTo>
                    <a:pt x="614502" y="20510"/>
                  </a:lnTo>
                  <a:lnTo>
                    <a:pt x="569163" y="9156"/>
                  </a:lnTo>
                  <a:lnTo>
                    <a:pt x="522935" y="2298"/>
                  </a:lnTo>
                  <a:lnTo>
                    <a:pt x="476250" y="0"/>
                  </a:lnTo>
                  <a:lnTo>
                    <a:pt x="464566" y="152"/>
                  </a:lnTo>
                  <a:lnTo>
                    <a:pt x="417957" y="3594"/>
                  </a:lnTo>
                  <a:lnTo>
                    <a:pt x="371906" y="11582"/>
                  </a:lnTo>
                  <a:lnTo>
                    <a:pt x="326859" y="24041"/>
                  </a:lnTo>
                  <a:lnTo>
                    <a:pt x="283260" y="40868"/>
                  </a:lnTo>
                  <a:lnTo>
                    <a:pt x="241515" y="61874"/>
                  </a:lnTo>
                  <a:lnTo>
                    <a:pt x="202018" y="86880"/>
                  </a:lnTo>
                  <a:lnTo>
                    <a:pt x="165176" y="115633"/>
                  </a:lnTo>
                  <a:lnTo>
                    <a:pt x="131330" y="147866"/>
                  </a:lnTo>
                  <a:lnTo>
                    <a:pt x="100799" y="183261"/>
                  </a:lnTo>
                  <a:lnTo>
                    <a:pt x="73888" y="221462"/>
                  </a:lnTo>
                  <a:lnTo>
                    <a:pt x="50850" y="262128"/>
                  </a:lnTo>
                  <a:lnTo>
                    <a:pt x="31915" y="304863"/>
                  </a:lnTo>
                  <a:lnTo>
                    <a:pt x="17259" y="349237"/>
                  </a:lnTo>
                  <a:lnTo>
                    <a:pt x="7023" y="394843"/>
                  </a:lnTo>
                  <a:lnTo>
                    <a:pt x="1295" y="441223"/>
                  </a:lnTo>
                  <a:lnTo>
                    <a:pt x="0" y="476250"/>
                  </a:lnTo>
                  <a:lnTo>
                    <a:pt x="152" y="487946"/>
                  </a:lnTo>
                  <a:lnTo>
                    <a:pt x="3594" y="534555"/>
                  </a:lnTo>
                  <a:lnTo>
                    <a:pt x="11582" y="580605"/>
                  </a:lnTo>
                  <a:lnTo>
                    <a:pt x="24041" y="625652"/>
                  </a:lnTo>
                  <a:lnTo>
                    <a:pt x="40868" y="669251"/>
                  </a:lnTo>
                  <a:lnTo>
                    <a:pt x="61874" y="710996"/>
                  </a:lnTo>
                  <a:lnTo>
                    <a:pt x="86880" y="750493"/>
                  </a:lnTo>
                  <a:lnTo>
                    <a:pt x="115633" y="787336"/>
                  </a:lnTo>
                  <a:lnTo>
                    <a:pt x="147866" y="821182"/>
                  </a:lnTo>
                  <a:lnTo>
                    <a:pt x="183261" y="851712"/>
                  </a:lnTo>
                  <a:lnTo>
                    <a:pt x="221462" y="878624"/>
                  </a:lnTo>
                  <a:lnTo>
                    <a:pt x="262128" y="901661"/>
                  </a:lnTo>
                  <a:lnTo>
                    <a:pt x="304863" y="920597"/>
                  </a:lnTo>
                  <a:lnTo>
                    <a:pt x="349237" y="935253"/>
                  </a:lnTo>
                  <a:lnTo>
                    <a:pt x="394843" y="945489"/>
                  </a:lnTo>
                  <a:lnTo>
                    <a:pt x="441223" y="951217"/>
                  </a:lnTo>
                  <a:lnTo>
                    <a:pt x="476250" y="952500"/>
                  </a:lnTo>
                  <a:lnTo>
                    <a:pt x="487946" y="952360"/>
                  </a:lnTo>
                  <a:lnTo>
                    <a:pt x="534555" y="948918"/>
                  </a:lnTo>
                  <a:lnTo>
                    <a:pt x="580605" y="940930"/>
                  </a:lnTo>
                  <a:lnTo>
                    <a:pt x="625652" y="928471"/>
                  </a:lnTo>
                  <a:lnTo>
                    <a:pt x="669251" y="911644"/>
                  </a:lnTo>
                  <a:lnTo>
                    <a:pt x="710996" y="890638"/>
                  </a:lnTo>
                  <a:lnTo>
                    <a:pt x="750493" y="865632"/>
                  </a:lnTo>
                  <a:lnTo>
                    <a:pt x="787336" y="836879"/>
                  </a:lnTo>
                  <a:lnTo>
                    <a:pt x="821182" y="804646"/>
                  </a:lnTo>
                  <a:lnTo>
                    <a:pt x="851712" y="769251"/>
                  </a:lnTo>
                  <a:lnTo>
                    <a:pt x="878624" y="731050"/>
                  </a:lnTo>
                  <a:lnTo>
                    <a:pt x="901661" y="690384"/>
                  </a:lnTo>
                  <a:lnTo>
                    <a:pt x="920597" y="647649"/>
                  </a:lnTo>
                  <a:lnTo>
                    <a:pt x="935253" y="603275"/>
                  </a:lnTo>
                  <a:lnTo>
                    <a:pt x="945489" y="557669"/>
                  </a:lnTo>
                  <a:lnTo>
                    <a:pt x="951217" y="511289"/>
                  </a:lnTo>
                  <a:lnTo>
                    <a:pt x="952500" y="476250"/>
                  </a:lnTo>
                  <a:close/>
                </a:path>
                <a:path w="9810750" h="4095750">
                  <a:moveTo>
                    <a:pt x="9810750" y="3333750"/>
                  </a:moveTo>
                  <a:lnTo>
                    <a:pt x="9808693" y="3277705"/>
                  </a:lnTo>
                  <a:lnTo>
                    <a:pt x="9802508" y="3221952"/>
                  </a:lnTo>
                  <a:lnTo>
                    <a:pt x="9792233" y="3166795"/>
                  </a:lnTo>
                  <a:lnTo>
                    <a:pt x="9777946" y="3112554"/>
                  </a:lnTo>
                  <a:lnTo>
                    <a:pt x="9759696" y="3059519"/>
                  </a:lnTo>
                  <a:lnTo>
                    <a:pt x="9737598" y="3007957"/>
                  </a:lnTo>
                  <a:lnTo>
                    <a:pt x="9711753" y="2958160"/>
                  </a:lnTo>
                  <a:lnTo>
                    <a:pt x="9682328" y="2910408"/>
                  </a:lnTo>
                  <a:lnTo>
                    <a:pt x="9649473" y="2864955"/>
                  </a:lnTo>
                  <a:lnTo>
                    <a:pt x="9613354" y="2822029"/>
                  </a:lnTo>
                  <a:lnTo>
                    <a:pt x="9574187" y="2781871"/>
                  </a:lnTo>
                  <a:lnTo>
                    <a:pt x="9532163" y="2744724"/>
                  </a:lnTo>
                  <a:lnTo>
                    <a:pt x="9487522" y="2710764"/>
                  </a:lnTo>
                  <a:lnTo>
                    <a:pt x="9440507" y="2680170"/>
                  </a:lnTo>
                  <a:lnTo>
                    <a:pt x="9391358" y="2653119"/>
                  </a:lnTo>
                  <a:lnTo>
                    <a:pt x="9340355" y="2629763"/>
                  </a:lnTo>
                  <a:lnTo>
                    <a:pt x="9287789" y="2610218"/>
                  </a:lnTo>
                  <a:lnTo>
                    <a:pt x="9233903" y="2594597"/>
                  </a:lnTo>
                  <a:lnTo>
                    <a:pt x="9179027" y="2582976"/>
                  </a:lnTo>
                  <a:lnTo>
                    <a:pt x="9123451" y="2575420"/>
                  </a:lnTo>
                  <a:lnTo>
                    <a:pt x="9067457" y="2571991"/>
                  </a:lnTo>
                  <a:lnTo>
                    <a:pt x="9048750" y="2571750"/>
                  </a:lnTo>
                  <a:lnTo>
                    <a:pt x="9030056" y="2571991"/>
                  </a:lnTo>
                  <a:lnTo>
                    <a:pt x="8974061" y="2575420"/>
                  </a:lnTo>
                  <a:lnTo>
                    <a:pt x="8918486" y="2582976"/>
                  </a:lnTo>
                  <a:lnTo>
                    <a:pt x="8863597" y="2594597"/>
                  </a:lnTo>
                  <a:lnTo>
                    <a:pt x="8809723" y="2610218"/>
                  </a:lnTo>
                  <a:lnTo>
                    <a:pt x="8757145" y="2629763"/>
                  </a:lnTo>
                  <a:lnTo>
                    <a:pt x="8706155" y="2653119"/>
                  </a:lnTo>
                  <a:lnTo>
                    <a:pt x="8657006" y="2680170"/>
                  </a:lnTo>
                  <a:lnTo>
                    <a:pt x="8609978" y="2710764"/>
                  </a:lnTo>
                  <a:lnTo>
                    <a:pt x="8565350" y="2744724"/>
                  </a:lnTo>
                  <a:lnTo>
                    <a:pt x="8523326" y="2781871"/>
                  </a:lnTo>
                  <a:lnTo>
                    <a:pt x="8484146" y="2822029"/>
                  </a:lnTo>
                  <a:lnTo>
                    <a:pt x="8448027" y="2864955"/>
                  </a:lnTo>
                  <a:lnTo>
                    <a:pt x="8415172" y="2910408"/>
                  </a:lnTo>
                  <a:lnTo>
                    <a:pt x="8385746" y="2958160"/>
                  </a:lnTo>
                  <a:lnTo>
                    <a:pt x="8359915" y="3007957"/>
                  </a:lnTo>
                  <a:lnTo>
                    <a:pt x="8337817" y="3059519"/>
                  </a:lnTo>
                  <a:lnTo>
                    <a:pt x="8319567" y="3112554"/>
                  </a:lnTo>
                  <a:lnTo>
                    <a:pt x="8305266" y="3166795"/>
                  </a:lnTo>
                  <a:lnTo>
                    <a:pt x="8295005" y="3221952"/>
                  </a:lnTo>
                  <a:lnTo>
                    <a:pt x="8288820" y="3277705"/>
                  </a:lnTo>
                  <a:lnTo>
                    <a:pt x="8286750" y="3333750"/>
                  </a:lnTo>
                  <a:lnTo>
                    <a:pt x="8286991" y="3352457"/>
                  </a:lnTo>
                  <a:lnTo>
                    <a:pt x="8290420" y="3408438"/>
                  </a:lnTo>
                  <a:lnTo>
                    <a:pt x="8297977" y="3464026"/>
                  </a:lnTo>
                  <a:lnTo>
                    <a:pt x="8309597" y="3518903"/>
                  </a:lnTo>
                  <a:lnTo>
                    <a:pt x="8325218" y="3572789"/>
                  </a:lnTo>
                  <a:lnTo>
                    <a:pt x="8344763" y="3625354"/>
                  </a:lnTo>
                  <a:lnTo>
                    <a:pt x="8368119" y="3676358"/>
                  </a:lnTo>
                  <a:lnTo>
                    <a:pt x="8395170" y="3725507"/>
                  </a:lnTo>
                  <a:lnTo>
                    <a:pt x="8425764" y="3772522"/>
                  </a:lnTo>
                  <a:lnTo>
                    <a:pt x="8459724" y="3817162"/>
                  </a:lnTo>
                  <a:lnTo>
                    <a:pt x="8496871" y="3859187"/>
                  </a:lnTo>
                  <a:lnTo>
                    <a:pt x="8537029" y="3898366"/>
                  </a:lnTo>
                  <a:lnTo>
                    <a:pt x="8579955" y="3934485"/>
                  </a:lnTo>
                  <a:lnTo>
                    <a:pt x="8625408" y="3967340"/>
                  </a:lnTo>
                  <a:lnTo>
                    <a:pt x="8673160" y="3996753"/>
                  </a:lnTo>
                  <a:lnTo>
                    <a:pt x="8722957" y="4022598"/>
                  </a:lnTo>
                  <a:lnTo>
                    <a:pt x="8774519" y="4044696"/>
                  </a:lnTo>
                  <a:lnTo>
                    <a:pt x="8827554" y="4062946"/>
                  </a:lnTo>
                  <a:lnTo>
                    <a:pt x="8881796" y="4077246"/>
                  </a:lnTo>
                  <a:lnTo>
                    <a:pt x="8936952" y="4087507"/>
                  </a:lnTo>
                  <a:lnTo>
                    <a:pt x="8992705" y="4093692"/>
                  </a:lnTo>
                  <a:lnTo>
                    <a:pt x="9048750" y="4095750"/>
                  </a:lnTo>
                  <a:lnTo>
                    <a:pt x="9067457" y="4095521"/>
                  </a:lnTo>
                  <a:lnTo>
                    <a:pt x="9123451" y="4092092"/>
                  </a:lnTo>
                  <a:lnTo>
                    <a:pt x="9179027" y="4084536"/>
                  </a:lnTo>
                  <a:lnTo>
                    <a:pt x="9233903" y="4072915"/>
                  </a:lnTo>
                  <a:lnTo>
                    <a:pt x="9287789" y="4057294"/>
                  </a:lnTo>
                  <a:lnTo>
                    <a:pt x="9340355" y="4037749"/>
                  </a:lnTo>
                  <a:lnTo>
                    <a:pt x="9391358" y="4014393"/>
                  </a:lnTo>
                  <a:lnTo>
                    <a:pt x="9440507" y="3987342"/>
                  </a:lnTo>
                  <a:lnTo>
                    <a:pt x="9487522" y="3956748"/>
                  </a:lnTo>
                  <a:lnTo>
                    <a:pt x="9532163" y="3922788"/>
                  </a:lnTo>
                  <a:lnTo>
                    <a:pt x="9574187" y="3885641"/>
                  </a:lnTo>
                  <a:lnTo>
                    <a:pt x="9613354" y="3845483"/>
                  </a:lnTo>
                  <a:lnTo>
                    <a:pt x="9649473" y="3802557"/>
                  </a:lnTo>
                  <a:lnTo>
                    <a:pt x="9682328" y="3757104"/>
                  </a:lnTo>
                  <a:lnTo>
                    <a:pt x="9711753" y="3709352"/>
                  </a:lnTo>
                  <a:lnTo>
                    <a:pt x="9737598" y="3659555"/>
                  </a:lnTo>
                  <a:lnTo>
                    <a:pt x="9759696" y="3607993"/>
                  </a:lnTo>
                  <a:lnTo>
                    <a:pt x="9777946" y="3554958"/>
                  </a:lnTo>
                  <a:lnTo>
                    <a:pt x="9792233" y="3500717"/>
                  </a:lnTo>
                  <a:lnTo>
                    <a:pt x="9802508" y="3445560"/>
                  </a:lnTo>
                  <a:lnTo>
                    <a:pt x="9808693" y="3389807"/>
                  </a:lnTo>
                  <a:lnTo>
                    <a:pt x="9810750" y="3333750"/>
                  </a:lnTo>
                  <a:close/>
                </a:path>
              </a:pathLst>
            </a:custGeom>
            <a:solidFill>
              <a:srgbClr val="4ED0C4">
                <a:alpha val="14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09987" y="2857499"/>
              <a:ext cx="4762500" cy="1905000"/>
            </a:xfrm>
            <a:custGeom>
              <a:avLst/>
              <a:gdLst/>
              <a:ahLst/>
              <a:cxnLst/>
              <a:rect l="l" t="t" r="r" b="b"/>
              <a:pathLst>
                <a:path w="4762500" h="1905000">
                  <a:moveTo>
                    <a:pt x="1905000" y="1428750"/>
                  </a:moveTo>
                  <a:lnTo>
                    <a:pt x="0" y="1428750"/>
                  </a:lnTo>
                  <a:lnTo>
                    <a:pt x="0" y="1905000"/>
                  </a:lnTo>
                  <a:lnTo>
                    <a:pt x="1905000" y="1905000"/>
                  </a:lnTo>
                  <a:lnTo>
                    <a:pt x="1905000" y="1428750"/>
                  </a:lnTo>
                  <a:close/>
                </a:path>
                <a:path w="4762500" h="1905000">
                  <a:moveTo>
                    <a:pt x="4762500" y="0"/>
                  </a:moveTo>
                  <a:lnTo>
                    <a:pt x="1905000" y="0"/>
                  </a:lnTo>
                  <a:lnTo>
                    <a:pt x="1905000" y="952500"/>
                  </a:lnTo>
                  <a:lnTo>
                    <a:pt x="4762500" y="952500"/>
                  </a:lnTo>
                  <a:lnTo>
                    <a:pt x="4762500" y="0"/>
                  </a:lnTo>
                  <a:close/>
                </a:path>
              </a:pathLst>
            </a:custGeom>
            <a:solidFill>
              <a:srgbClr val="1A365C">
                <a:alpha val="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75"/>
              </a:lnSpc>
            </a:pPr>
            <a:r>
              <a:rPr spc="-215" dirty="0"/>
              <a:t>임베디드</a:t>
            </a:r>
            <a:r>
              <a:rPr spc="-90" dirty="0"/>
              <a:t> </a:t>
            </a:r>
            <a:r>
              <a:rPr spc="-215" dirty="0"/>
              <a:t>환경</a:t>
            </a:r>
            <a:r>
              <a:rPr spc="-85" dirty="0"/>
              <a:t> </a:t>
            </a:r>
            <a:r>
              <a:rPr spc="-215" dirty="0"/>
              <a:t>최적화</a:t>
            </a:r>
            <a:r>
              <a:rPr spc="-85" dirty="0"/>
              <a:t> </a:t>
            </a:r>
            <a:r>
              <a:rPr sz="1050" spc="-35" dirty="0">
                <a:latin typeface="Cambria"/>
                <a:cs typeface="Cambria"/>
              </a:rPr>
              <a:t>LLM</a:t>
            </a:r>
            <a:r>
              <a:rPr sz="1050" spc="50" dirty="0">
                <a:latin typeface="Cambria"/>
                <a:cs typeface="Cambria"/>
              </a:rPr>
              <a:t> </a:t>
            </a:r>
            <a:r>
              <a:rPr spc="-215" dirty="0"/>
              <a:t>개발</a:t>
            </a:r>
            <a:r>
              <a:rPr spc="-85" dirty="0"/>
              <a:t> </a:t>
            </a:r>
            <a:r>
              <a:rPr spc="-215" dirty="0"/>
              <a:t>스터디</a:t>
            </a:r>
            <a:r>
              <a:rPr spc="-85" dirty="0"/>
              <a:t> </a:t>
            </a:r>
            <a:r>
              <a:rPr spc="-215" dirty="0"/>
              <a:t>프로젝트</a:t>
            </a:r>
            <a:r>
              <a:rPr spc="-85" dirty="0"/>
              <a:t> </a:t>
            </a:r>
            <a:r>
              <a:rPr spc="-135" dirty="0"/>
              <a:t>로드맵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spc="-515" dirty="0"/>
              <a:t>프로젝트</a:t>
            </a:r>
            <a:r>
              <a:rPr sz="2700" spc="-280" dirty="0"/>
              <a:t> </a:t>
            </a:r>
            <a:r>
              <a:rPr sz="2700" spc="-515" dirty="0"/>
              <a:t>개요</a:t>
            </a:r>
            <a:r>
              <a:rPr sz="2700" spc="-275" dirty="0"/>
              <a:t> </a:t>
            </a:r>
            <a:r>
              <a:rPr sz="2700" spc="-515" dirty="0"/>
              <a:t>및</a:t>
            </a:r>
            <a:r>
              <a:rPr sz="2700" spc="-275" dirty="0"/>
              <a:t> </a:t>
            </a:r>
            <a:r>
              <a:rPr sz="2700" spc="-550" dirty="0"/>
              <a:t>목적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558800" y="905510"/>
            <a:ext cx="3498850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0" spc="-32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자원</a:t>
            </a:r>
            <a:r>
              <a:rPr sz="1700" b="0" spc="-6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700" b="0" spc="-32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제약</a:t>
            </a:r>
            <a:r>
              <a:rPr sz="1700" b="0" spc="-6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700" b="0" spc="-32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환경에서</a:t>
            </a:r>
            <a:r>
              <a:rPr sz="1700" b="0" spc="-6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700" b="0" spc="-32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최적화된</a:t>
            </a:r>
            <a:r>
              <a:rPr sz="1700" b="0" spc="-6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700" b="0" spc="-32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로컬</a:t>
            </a:r>
            <a:r>
              <a:rPr sz="1700" b="0" spc="-6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600" b="0" spc="-25" dirty="0">
                <a:solidFill>
                  <a:srgbClr val="4ED0C4"/>
                </a:solidFill>
                <a:latin typeface="Noto Sans JP Light"/>
                <a:cs typeface="Noto Sans JP Light"/>
              </a:rPr>
              <a:t>LLM </a:t>
            </a:r>
            <a:r>
              <a:rPr sz="1700" b="0" spc="-35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개발</a:t>
            </a:r>
            <a:endParaRPr sz="1700">
              <a:latin typeface="Malgun Gothic Semilight"/>
              <a:cs typeface="Malgun Gothic Semi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1499" y="1390649"/>
            <a:ext cx="5429250" cy="2724150"/>
            <a:chOff x="571499" y="1390649"/>
            <a:chExt cx="5429250" cy="2724150"/>
          </a:xfrm>
        </p:grpSpPr>
        <p:sp>
          <p:nvSpPr>
            <p:cNvPr id="5" name="object 5"/>
            <p:cNvSpPr/>
            <p:nvPr/>
          </p:nvSpPr>
          <p:spPr>
            <a:xfrm>
              <a:off x="590549" y="1390649"/>
              <a:ext cx="5410200" cy="1076325"/>
            </a:xfrm>
            <a:custGeom>
              <a:avLst/>
              <a:gdLst/>
              <a:ahLst/>
              <a:cxnLst/>
              <a:rect l="l" t="t" r="r" b="b"/>
              <a:pathLst>
                <a:path w="5410200" h="1076325">
                  <a:moveTo>
                    <a:pt x="5339002" y="1076324"/>
                  </a:moveTo>
                  <a:lnTo>
                    <a:pt x="0" y="1076324"/>
                  </a:lnTo>
                  <a:lnTo>
                    <a:pt x="0" y="0"/>
                  </a:lnTo>
                  <a:lnTo>
                    <a:pt x="5339002" y="0"/>
                  </a:lnTo>
                  <a:lnTo>
                    <a:pt x="5343958" y="488"/>
                  </a:lnTo>
                  <a:lnTo>
                    <a:pt x="5380493" y="15621"/>
                  </a:lnTo>
                  <a:lnTo>
                    <a:pt x="5406313" y="51661"/>
                  </a:lnTo>
                  <a:lnTo>
                    <a:pt x="5410199" y="71196"/>
                  </a:lnTo>
                  <a:lnTo>
                    <a:pt x="5410199" y="1005128"/>
                  </a:lnTo>
                  <a:lnTo>
                    <a:pt x="5394577" y="1046619"/>
                  </a:lnTo>
                  <a:lnTo>
                    <a:pt x="5358537" y="1072438"/>
                  </a:lnTo>
                  <a:lnTo>
                    <a:pt x="5339002" y="1076324"/>
                  </a:lnTo>
                  <a:close/>
                </a:path>
              </a:pathLst>
            </a:custGeom>
            <a:solidFill>
              <a:srgbClr val="1A365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1499" y="1390649"/>
              <a:ext cx="38100" cy="1076325"/>
            </a:xfrm>
            <a:custGeom>
              <a:avLst/>
              <a:gdLst/>
              <a:ahLst/>
              <a:cxnLst/>
              <a:rect l="l" t="t" r="r" b="b"/>
              <a:pathLst>
                <a:path w="38100" h="1076325">
                  <a:moveTo>
                    <a:pt x="38099" y="1076324"/>
                  </a:moveTo>
                  <a:lnTo>
                    <a:pt x="0" y="10763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76324"/>
                  </a:lnTo>
                  <a:close/>
                </a:path>
              </a:pathLst>
            </a:custGeom>
            <a:solidFill>
              <a:srgbClr val="4ED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0549" y="2609849"/>
              <a:ext cx="5410200" cy="1504950"/>
            </a:xfrm>
            <a:custGeom>
              <a:avLst/>
              <a:gdLst/>
              <a:ahLst/>
              <a:cxnLst/>
              <a:rect l="l" t="t" r="r" b="b"/>
              <a:pathLst>
                <a:path w="5410200" h="1504950">
                  <a:moveTo>
                    <a:pt x="5339002" y="1504949"/>
                  </a:moveTo>
                  <a:lnTo>
                    <a:pt x="0" y="1504949"/>
                  </a:lnTo>
                  <a:lnTo>
                    <a:pt x="0" y="0"/>
                  </a:lnTo>
                  <a:lnTo>
                    <a:pt x="5339002" y="0"/>
                  </a:lnTo>
                  <a:lnTo>
                    <a:pt x="5343958" y="488"/>
                  </a:lnTo>
                  <a:lnTo>
                    <a:pt x="5380493" y="15621"/>
                  </a:lnTo>
                  <a:lnTo>
                    <a:pt x="5406313" y="51661"/>
                  </a:lnTo>
                  <a:lnTo>
                    <a:pt x="5410199" y="71196"/>
                  </a:lnTo>
                  <a:lnTo>
                    <a:pt x="5410199" y="1433753"/>
                  </a:lnTo>
                  <a:lnTo>
                    <a:pt x="5394577" y="1475243"/>
                  </a:lnTo>
                  <a:lnTo>
                    <a:pt x="5358537" y="1501063"/>
                  </a:lnTo>
                  <a:lnTo>
                    <a:pt x="5339002" y="1504949"/>
                  </a:lnTo>
                  <a:close/>
                </a:path>
              </a:pathLst>
            </a:custGeom>
            <a:solidFill>
              <a:srgbClr val="1A365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1499" y="2609849"/>
              <a:ext cx="38100" cy="1504950"/>
            </a:xfrm>
            <a:custGeom>
              <a:avLst/>
              <a:gdLst/>
              <a:ahLst/>
              <a:cxnLst/>
              <a:rect l="l" t="t" r="r" b="b"/>
              <a:pathLst>
                <a:path w="38100" h="1504950">
                  <a:moveTo>
                    <a:pt x="38099" y="1504949"/>
                  </a:moveTo>
                  <a:lnTo>
                    <a:pt x="0" y="15049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504949"/>
                  </a:lnTo>
                  <a:close/>
                </a:path>
              </a:pathLst>
            </a:custGeom>
            <a:solidFill>
              <a:srgbClr val="4ED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39774" y="1390903"/>
            <a:ext cx="5114290" cy="93091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1700" b="1" spc="-325" dirty="0">
                <a:solidFill>
                  <a:srgbClr val="4ED0C4"/>
                </a:solidFill>
                <a:latin typeface="Malgun Gothic"/>
                <a:cs typeface="Malgun Gothic"/>
              </a:rPr>
              <a:t>프로젝트</a:t>
            </a:r>
            <a:r>
              <a:rPr sz="1700" b="1" spc="-175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700" b="1" spc="-350" dirty="0">
                <a:solidFill>
                  <a:srgbClr val="4ED0C4"/>
                </a:solidFill>
                <a:latin typeface="Malgun Gothic"/>
                <a:cs typeface="Malgun Gothic"/>
              </a:rPr>
              <a:t>개요</a:t>
            </a:r>
            <a:endParaRPr sz="1700">
              <a:latin typeface="Malgun Gothic"/>
              <a:cs typeface="Malgun Gothic"/>
            </a:endParaRPr>
          </a:p>
          <a:p>
            <a:pPr marL="12700" marR="5080">
              <a:lnSpc>
                <a:spcPct val="114999"/>
              </a:lnSpc>
              <a:spcBef>
                <a:spcPts val="585"/>
              </a:spcBef>
            </a:pP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임베디드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환경에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최적화된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로컬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Noto Sans JP"/>
                <a:cs typeface="Noto Sans JP"/>
              </a:rPr>
              <a:t>LLM</a:t>
            </a:r>
            <a:r>
              <a:rPr sz="1200" spc="2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개발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04" dirty="0">
                <a:solidFill>
                  <a:srgbClr val="FFFFFF"/>
                </a:solidFill>
                <a:latin typeface="Dotum"/>
                <a:cs typeface="Dotum"/>
              </a:rPr>
              <a:t>스터디입니다</a:t>
            </a:r>
            <a:r>
              <a:rPr sz="1200" spc="-204" dirty="0">
                <a:solidFill>
                  <a:srgbClr val="FFFFFF"/>
                </a:solidFill>
                <a:latin typeface="Noto Sans JP"/>
                <a:cs typeface="Noto Sans JP"/>
              </a:rPr>
              <a:t>.</a:t>
            </a:r>
            <a:r>
              <a:rPr sz="1200" spc="4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대형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언어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모델을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엣지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114" dirty="0">
                <a:solidFill>
                  <a:srgbClr val="FFFFFF"/>
                </a:solidFill>
                <a:latin typeface="Dotum"/>
                <a:cs typeface="Dotum"/>
              </a:rPr>
              <a:t>디바이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스에서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효율적으로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구동하여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다양한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이점을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제공하는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것이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Dotum"/>
                <a:cs typeface="Dotum"/>
              </a:rPr>
              <a:t>목표입니다</a:t>
            </a:r>
            <a:r>
              <a:rPr sz="1200" spc="-10" dirty="0">
                <a:solidFill>
                  <a:srgbClr val="FFFFFF"/>
                </a:solidFill>
                <a:latin typeface="Noto Sans JP"/>
                <a:cs typeface="Noto Sans JP"/>
              </a:rPr>
              <a:t>.</a:t>
            </a:r>
            <a:endParaRPr sz="1200">
              <a:latin typeface="Noto Sans JP"/>
              <a:cs typeface="Noto Sans JP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9774" y="2743835"/>
            <a:ext cx="1130300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325" dirty="0">
                <a:solidFill>
                  <a:srgbClr val="4ED0C4"/>
                </a:solidFill>
                <a:latin typeface="Malgun Gothic"/>
                <a:cs typeface="Malgun Gothic"/>
              </a:rPr>
              <a:t>프로젝트</a:t>
            </a:r>
            <a:r>
              <a:rPr sz="1700" b="1" spc="-175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700" b="1" spc="-350" dirty="0">
                <a:solidFill>
                  <a:srgbClr val="4ED0C4"/>
                </a:solidFill>
                <a:latin typeface="Malgun Gothic"/>
                <a:cs typeface="Malgun Gothic"/>
              </a:rPr>
              <a:t>목표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9" y="3031642"/>
            <a:ext cx="2475865" cy="5969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46050" indent="-133350">
              <a:lnSpc>
                <a:spcPct val="100000"/>
              </a:lnSpc>
              <a:spcBef>
                <a:spcPts val="725"/>
              </a:spcBef>
              <a:buClr>
                <a:srgbClr val="4ED0C4"/>
              </a:buClr>
              <a:buFont typeface="Arial"/>
              <a:buChar char="•"/>
              <a:tabLst>
                <a:tab pos="146050" algn="l"/>
              </a:tabLst>
            </a:pP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경량화</a:t>
            </a:r>
            <a:r>
              <a:rPr sz="1350" spc="-114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Noto Sans JP"/>
                <a:cs typeface="Noto Sans JP"/>
              </a:rPr>
              <a:t>LLM</a:t>
            </a:r>
            <a:r>
              <a:rPr sz="130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개발</a:t>
            </a:r>
            <a:r>
              <a:rPr sz="1350" spc="-114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역량</a:t>
            </a:r>
            <a:r>
              <a:rPr sz="1350" spc="-114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FFFFFF"/>
                </a:solidFill>
                <a:latin typeface="Dotum"/>
                <a:cs typeface="Dotum"/>
              </a:rPr>
              <a:t>강화</a:t>
            </a:r>
            <a:endParaRPr sz="1350">
              <a:latin typeface="Dotum"/>
              <a:cs typeface="Dotum"/>
            </a:endParaRPr>
          </a:p>
          <a:p>
            <a:pPr marL="146050" indent="-133350">
              <a:lnSpc>
                <a:spcPct val="100000"/>
              </a:lnSpc>
              <a:spcBef>
                <a:spcPts val="630"/>
              </a:spcBef>
              <a:buClr>
                <a:srgbClr val="4ED0C4"/>
              </a:buClr>
              <a:buFont typeface="Arial"/>
              <a:buChar char="•"/>
              <a:tabLst>
                <a:tab pos="146050" algn="l"/>
              </a:tabLst>
            </a:pP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자원</a:t>
            </a:r>
            <a:r>
              <a:rPr sz="1350" spc="-11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제약</a:t>
            </a:r>
            <a:r>
              <a:rPr sz="13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환경에서</a:t>
            </a:r>
            <a:r>
              <a:rPr sz="13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모델</a:t>
            </a:r>
            <a:r>
              <a:rPr sz="13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최적화</a:t>
            </a:r>
            <a:r>
              <a:rPr sz="13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FFFFFF"/>
                </a:solidFill>
                <a:latin typeface="Dotum"/>
                <a:cs typeface="Dotum"/>
              </a:rPr>
              <a:t>경험</a:t>
            </a:r>
            <a:endParaRPr sz="1350">
              <a:latin typeface="Dotum"/>
              <a:cs typeface="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399" y="3682237"/>
            <a:ext cx="15894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50" indent="-133350">
              <a:lnSpc>
                <a:spcPct val="100000"/>
              </a:lnSpc>
              <a:spcBef>
                <a:spcPts val="105"/>
              </a:spcBef>
              <a:buClr>
                <a:srgbClr val="4ED0C4"/>
              </a:buClr>
              <a:buFont typeface="Arial"/>
              <a:buChar char="•"/>
              <a:tabLst>
                <a:tab pos="146050" algn="l"/>
              </a:tabLst>
            </a:pP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엣지</a:t>
            </a:r>
            <a:r>
              <a:rPr sz="1350" spc="-114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00" dirty="0">
                <a:solidFill>
                  <a:srgbClr val="FFFFFF"/>
                </a:solidFill>
                <a:latin typeface="Noto Sans JP"/>
                <a:cs typeface="Noto Sans JP"/>
              </a:rPr>
              <a:t>AI</a:t>
            </a:r>
            <a:r>
              <a:rPr sz="1300" spc="-3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개발</a:t>
            </a:r>
            <a:r>
              <a:rPr sz="1350" spc="-114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능력</a:t>
            </a:r>
            <a:r>
              <a:rPr sz="1350" spc="-114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FFFFFF"/>
                </a:solidFill>
                <a:latin typeface="Dotum"/>
                <a:cs typeface="Dotum"/>
              </a:rPr>
              <a:t>향상</a:t>
            </a:r>
            <a:endParaRPr sz="1350">
              <a:latin typeface="Dotum"/>
              <a:cs typeface="Dot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78549" y="1381760"/>
            <a:ext cx="2145665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0" dirty="0">
                <a:solidFill>
                  <a:srgbClr val="4ED0C4"/>
                </a:solidFill>
                <a:latin typeface="Berlin Sans FB"/>
                <a:cs typeface="Berlin Sans FB"/>
              </a:rPr>
              <a:t>LLM</a:t>
            </a:r>
            <a:r>
              <a:rPr sz="1650" b="1" spc="10" dirty="0">
                <a:solidFill>
                  <a:srgbClr val="4ED0C4"/>
                </a:solidFill>
                <a:latin typeface="Berlin Sans FB"/>
                <a:cs typeface="Berlin Sans FB"/>
              </a:rPr>
              <a:t> </a:t>
            </a:r>
            <a:r>
              <a:rPr sz="1700" b="1" spc="-325" dirty="0">
                <a:solidFill>
                  <a:srgbClr val="4ED0C4"/>
                </a:solidFill>
                <a:latin typeface="Malgun Gothic"/>
                <a:cs typeface="Malgun Gothic"/>
              </a:rPr>
              <a:t>임베디드</a:t>
            </a:r>
            <a:r>
              <a:rPr sz="1700" b="1" spc="-175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700" b="1" spc="-325" dirty="0">
                <a:solidFill>
                  <a:srgbClr val="4ED0C4"/>
                </a:solidFill>
                <a:latin typeface="Malgun Gothic"/>
                <a:cs typeface="Malgun Gothic"/>
              </a:rPr>
              <a:t>구현의</a:t>
            </a:r>
            <a:r>
              <a:rPr sz="1700" b="1" spc="-175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700" b="1" spc="-350" dirty="0">
                <a:solidFill>
                  <a:srgbClr val="4ED0C4"/>
                </a:solidFill>
                <a:latin typeface="Malgun Gothic"/>
                <a:cs typeface="Malgun Gothic"/>
              </a:rPr>
              <a:t>장점</a:t>
            </a:r>
            <a:endParaRPr sz="1700">
              <a:latin typeface="Malgun Gothic"/>
              <a:cs typeface="Malgun Gothic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191248" y="1819275"/>
            <a:ext cx="1743075" cy="1000125"/>
            <a:chOff x="6191248" y="1819275"/>
            <a:chExt cx="1743075" cy="1000125"/>
          </a:xfrm>
        </p:grpSpPr>
        <p:sp>
          <p:nvSpPr>
            <p:cNvPr id="15" name="object 15"/>
            <p:cNvSpPr/>
            <p:nvPr/>
          </p:nvSpPr>
          <p:spPr>
            <a:xfrm>
              <a:off x="6191248" y="1819275"/>
              <a:ext cx="1743075" cy="1000125"/>
            </a:xfrm>
            <a:custGeom>
              <a:avLst/>
              <a:gdLst/>
              <a:ahLst/>
              <a:cxnLst/>
              <a:rect l="l" t="t" r="r" b="b"/>
              <a:pathLst>
                <a:path w="1743075" h="1000125">
                  <a:moveTo>
                    <a:pt x="1689678" y="1000124"/>
                  </a:moveTo>
                  <a:lnTo>
                    <a:pt x="53397" y="1000124"/>
                  </a:lnTo>
                  <a:lnTo>
                    <a:pt x="49681" y="999758"/>
                  </a:lnTo>
                  <a:lnTo>
                    <a:pt x="14085" y="980732"/>
                  </a:lnTo>
                  <a:lnTo>
                    <a:pt x="0" y="946727"/>
                  </a:lnTo>
                  <a:lnTo>
                    <a:pt x="0" y="942974"/>
                  </a:lnTo>
                  <a:lnTo>
                    <a:pt x="0" y="53397"/>
                  </a:lnTo>
                  <a:lnTo>
                    <a:pt x="19391" y="14084"/>
                  </a:lnTo>
                  <a:lnTo>
                    <a:pt x="53397" y="0"/>
                  </a:lnTo>
                  <a:lnTo>
                    <a:pt x="1689678" y="0"/>
                  </a:lnTo>
                  <a:lnTo>
                    <a:pt x="1728989" y="19391"/>
                  </a:lnTo>
                  <a:lnTo>
                    <a:pt x="1743075" y="53397"/>
                  </a:lnTo>
                  <a:lnTo>
                    <a:pt x="1743075" y="946727"/>
                  </a:lnTo>
                  <a:lnTo>
                    <a:pt x="1723682" y="986039"/>
                  </a:lnTo>
                  <a:lnTo>
                    <a:pt x="1693394" y="999758"/>
                  </a:lnTo>
                  <a:lnTo>
                    <a:pt x="1689678" y="1000124"/>
                  </a:lnTo>
                  <a:close/>
                </a:path>
              </a:pathLst>
            </a:custGeom>
            <a:solidFill>
              <a:srgbClr val="1A365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0393" y="1981199"/>
              <a:ext cx="214312" cy="22824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651525" y="2233847"/>
            <a:ext cx="825500" cy="49085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685"/>
              </a:spcBef>
            </a:pPr>
            <a:r>
              <a:rPr sz="1150" b="1" spc="-190" dirty="0">
                <a:solidFill>
                  <a:srgbClr val="FFFFFF"/>
                </a:solidFill>
                <a:latin typeface="Malgun Gothic"/>
                <a:cs typeface="Malgun Gothic"/>
              </a:rPr>
              <a:t>개인정보</a:t>
            </a:r>
            <a:r>
              <a:rPr sz="1150" b="1" spc="-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50" b="1" spc="-110" dirty="0">
                <a:solidFill>
                  <a:srgbClr val="FFFFFF"/>
                </a:solidFill>
                <a:latin typeface="Malgun Gothic"/>
                <a:cs typeface="Malgun Gothic"/>
              </a:rPr>
              <a:t>보호</a:t>
            </a:r>
            <a:endParaRPr sz="11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데이터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로컬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35" dirty="0">
                <a:solidFill>
                  <a:srgbClr val="FFFFFF"/>
                </a:solidFill>
                <a:latin typeface="Dotum"/>
                <a:cs typeface="Dotum"/>
              </a:rPr>
              <a:t>처리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029574" y="1819275"/>
            <a:ext cx="1752600" cy="1000125"/>
            <a:chOff x="8029574" y="1819275"/>
            <a:chExt cx="1752600" cy="1000125"/>
          </a:xfrm>
        </p:grpSpPr>
        <p:sp>
          <p:nvSpPr>
            <p:cNvPr id="19" name="object 19"/>
            <p:cNvSpPr/>
            <p:nvPr/>
          </p:nvSpPr>
          <p:spPr>
            <a:xfrm>
              <a:off x="8029574" y="1819275"/>
              <a:ext cx="1752600" cy="1000125"/>
            </a:xfrm>
            <a:custGeom>
              <a:avLst/>
              <a:gdLst/>
              <a:ahLst/>
              <a:cxnLst/>
              <a:rect l="l" t="t" r="r" b="b"/>
              <a:pathLst>
                <a:path w="1752600" h="1000125">
                  <a:moveTo>
                    <a:pt x="1699201" y="1000124"/>
                  </a:moveTo>
                  <a:lnTo>
                    <a:pt x="53397" y="1000124"/>
                  </a:lnTo>
                  <a:lnTo>
                    <a:pt x="49680" y="999758"/>
                  </a:lnTo>
                  <a:lnTo>
                    <a:pt x="14084" y="980732"/>
                  </a:lnTo>
                  <a:lnTo>
                    <a:pt x="0" y="946727"/>
                  </a:lnTo>
                  <a:lnTo>
                    <a:pt x="0" y="942974"/>
                  </a:lnTo>
                  <a:lnTo>
                    <a:pt x="0" y="53397"/>
                  </a:lnTo>
                  <a:lnTo>
                    <a:pt x="19391" y="14084"/>
                  </a:lnTo>
                  <a:lnTo>
                    <a:pt x="53397" y="0"/>
                  </a:lnTo>
                  <a:lnTo>
                    <a:pt x="1699201" y="0"/>
                  </a:lnTo>
                  <a:lnTo>
                    <a:pt x="1738514" y="19391"/>
                  </a:lnTo>
                  <a:lnTo>
                    <a:pt x="1752599" y="53397"/>
                  </a:lnTo>
                  <a:lnTo>
                    <a:pt x="1752599" y="946727"/>
                  </a:lnTo>
                  <a:lnTo>
                    <a:pt x="1733206" y="986039"/>
                  </a:lnTo>
                  <a:lnTo>
                    <a:pt x="1702918" y="999758"/>
                  </a:lnTo>
                  <a:lnTo>
                    <a:pt x="1699201" y="1000124"/>
                  </a:lnTo>
                  <a:close/>
                </a:path>
              </a:pathLst>
            </a:custGeom>
            <a:solidFill>
              <a:srgbClr val="1A365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95369" y="1984994"/>
              <a:ext cx="221009" cy="22100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8506370" y="2233847"/>
            <a:ext cx="798830" cy="49085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150" b="1" spc="-190" dirty="0">
                <a:solidFill>
                  <a:srgbClr val="FFFFFF"/>
                </a:solidFill>
                <a:latin typeface="Malgun Gothic"/>
                <a:cs typeface="Malgun Gothic"/>
              </a:rPr>
              <a:t>오프라인</a:t>
            </a:r>
            <a:r>
              <a:rPr sz="1150" b="1" spc="-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50" b="1" spc="-160" dirty="0">
                <a:solidFill>
                  <a:srgbClr val="FFFFFF"/>
                </a:solidFill>
                <a:latin typeface="Malgun Gothic"/>
                <a:cs typeface="Malgun Gothic"/>
              </a:rPr>
              <a:t>사용</a:t>
            </a:r>
            <a:endParaRPr sz="1150">
              <a:latin typeface="Malgun Gothic"/>
              <a:cs typeface="Malgun Gothic"/>
            </a:endParaRPr>
          </a:p>
          <a:p>
            <a:pPr marL="67310">
              <a:lnSpc>
                <a:spcPct val="100000"/>
              </a:lnSpc>
              <a:spcBef>
                <a:spcPts val="495"/>
              </a:spcBef>
            </a:pP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인터넷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Dotum"/>
                <a:cs typeface="Dotum"/>
              </a:rPr>
              <a:t>불필요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877423" y="1819275"/>
            <a:ext cx="1743075" cy="1000125"/>
            <a:chOff x="9877423" y="1819275"/>
            <a:chExt cx="1743075" cy="1000125"/>
          </a:xfrm>
        </p:grpSpPr>
        <p:sp>
          <p:nvSpPr>
            <p:cNvPr id="23" name="object 23"/>
            <p:cNvSpPr/>
            <p:nvPr/>
          </p:nvSpPr>
          <p:spPr>
            <a:xfrm>
              <a:off x="9877423" y="1819275"/>
              <a:ext cx="1743075" cy="1000125"/>
            </a:xfrm>
            <a:custGeom>
              <a:avLst/>
              <a:gdLst/>
              <a:ahLst/>
              <a:cxnLst/>
              <a:rect l="l" t="t" r="r" b="b"/>
              <a:pathLst>
                <a:path w="1743075" h="1000125">
                  <a:moveTo>
                    <a:pt x="1689678" y="1000124"/>
                  </a:moveTo>
                  <a:lnTo>
                    <a:pt x="53399" y="1000124"/>
                  </a:lnTo>
                  <a:lnTo>
                    <a:pt x="49681" y="999758"/>
                  </a:lnTo>
                  <a:lnTo>
                    <a:pt x="14086" y="980732"/>
                  </a:lnTo>
                  <a:lnTo>
                    <a:pt x="0" y="946727"/>
                  </a:lnTo>
                  <a:lnTo>
                    <a:pt x="1" y="942974"/>
                  </a:lnTo>
                  <a:lnTo>
                    <a:pt x="0" y="53397"/>
                  </a:lnTo>
                  <a:lnTo>
                    <a:pt x="19392" y="14084"/>
                  </a:lnTo>
                  <a:lnTo>
                    <a:pt x="53399" y="0"/>
                  </a:lnTo>
                  <a:lnTo>
                    <a:pt x="1689678" y="0"/>
                  </a:lnTo>
                  <a:lnTo>
                    <a:pt x="1728990" y="19391"/>
                  </a:lnTo>
                  <a:lnTo>
                    <a:pt x="1743076" y="53397"/>
                  </a:lnTo>
                  <a:lnTo>
                    <a:pt x="1743076" y="946727"/>
                  </a:lnTo>
                  <a:lnTo>
                    <a:pt x="1723683" y="986039"/>
                  </a:lnTo>
                  <a:lnTo>
                    <a:pt x="1693394" y="999758"/>
                  </a:lnTo>
                  <a:lnTo>
                    <a:pt x="1689678" y="1000124"/>
                  </a:lnTo>
                  <a:close/>
                </a:path>
              </a:pathLst>
            </a:custGeom>
            <a:solidFill>
              <a:srgbClr val="1A365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2031" y="1979994"/>
              <a:ext cx="173861" cy="23101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0470454" y="2233847"/>
            <a:ext cx="553720" cy="49085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150" b="1" spc="-190" dirty="0">
                <a:solidFill>
                  <a:srgbClr val="FFFFFF"/>
                </a:solidFill>
                <a:latin typeface="Malgun Gothic"/>
                <a:cs typeface="Malgun Gothic"/>
              </a:rPr>
              <a:t>지연</a:t>
            </a:r>
            <a:r>
              <a:rPr sz="1150" b="1" spc="-1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50" b="1" spc="-160" dirty="0">
                <a:solidFill>
                  <a:srgbClr val="FFFFFF"/>
                </a:solidFill>
                <a:latin typeface="Malgun Gothic"/>
                <a:cs typeface="Malgun Gothic"/>
              </a:rPr>
              <a:t>단축</a:t>
            </a:r>
            <a:endParaRPr sz="1150">
              <a:latin typeface="Malgun Gothic"/>
              <a:cs typeface="Malgun Gothic"/>
            </a:endParaRPr>
          </a:p>
          <a:p>
            <a:pPr marL="50165">
              <a:lnSpc>
                <a:spcPct val="100000"/>
              </a:lnSpc>
              <a:spcBef>
                <a:spcPts val="495"/>
              </a:spcBef>
            </a:pP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빠른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Dotum"/>
                <a:cs typeface="Dotum"/>
              </a:rPr>
              <a:t>응답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191248" y="2914649"/>
            <a:ext cx="1743075" cy="1000125"/>
            <a:chOff x="6191248" y="2914649"/>
            <a:chExt cx="1743075" cy="1000125"/>
          </a:xfrm>
        </p:grpSpPr>
        <p:sp>
          <p:nvSpPr>
            <p:cNvPr id="27" name="object 27"/>
            <p:cNvSpPr/>
            <p:nvPr/>
          </p:nvSpPr>
          <p:spPr>
            <a:xfrm>
              <a:off x="6191248" y="2914649"/>
              <a:ext cx="1743075" cy="1000125"/>
            </a:xfrm>
            <a:custGeom>
              <a:avLst/>
              <a:gdLst/>
              <a:ahLst/>
              <a:cxnLst/>
              <a:rect l="l" t="t" r="r" b="b"/>
              <a:pathLst>
                <a:path w="1743075" h="1000125">
                  <a:moveTo>
                    <a:pt x="1689678" y="1000124"/>
                  </a:moveTo>
                  <a:lnTo>
                    <a:pt x="53397" y="1000124"/>
                  </a:lnTo>
                  <a:lnTo>
                    <a:pt x="49681" y="999758"/>
                  </a:lnTo>
                  <a:lnTo>
                    <a:pt x="14085" y="980731"/>
                  </a:lnTo>
                  <a:lnTo>
                    <a:pt x="0" y="946727"/>
                  </a:lnTo>
                  <a:lnTo>
                    <a:pt x="0" y="942974"/>
                  </a:lnTo>
                  <a:lnTo>
                    <a:pt x="0" y="53397"/>
                  </a:lnTo>
                  <a:lnTo>
                    <a:pt x="19391" y="14085"/>
                  </a:lnTo>
                  <a:lnTo>
                    <a:pt x="53397" y="0"/>
                  </a:lnTo>
                  <a:lnTo>
                    <a:pt x="1689678" y="0"/>
                  </a:lnTo>
                  <a:lnTo>
                    <a:pt x="1728989" y="19391"/>
                  </a:lnTo>
                  <a:lnTo>
                    <a:pt x="1743075" y="53397"/>
                  </a:lnTo>
                  <a:lnTo>
                    <a:pt x="1743075" y="946727"/>
                  </a:lnTo>
                  <a:lnTo>
                    <a:pt x="1723682" y="986038"/>
                  </a:lnTo>
                  <a:lnTo>
                    <a:pt x="1693394" y="999758"/>
                  </a:lnTo>
                  <a:lnTo>
                    <a:pt x="1689678" y="1000124"/>
                  </a:lnTo>
                  <a:close/>
                </a:path>
              </a:pathLst>
            </a:custGeom>
            <a:solidFill>
              <a:srgbClr val="1A365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53249" y="3076574"/>
              <a:ext cx="228600" cy="228600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6721623" y="3329222"/>
            <a:ext cx="685800" cy="49085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85"/>
              </a:spcBef>
            </a:pPr>
            <a:r>
              <a:rPr sz="1150" b="1" spc="-190" dirty="0">
                <a:solidFill>
                  <a:srgbClr val="FFFFFF"/>
                </a:solidFill>
                <a:latin typeface="Malgun Gothic"/>
                <a:cs typeface="Malgun Gothic"/>
              </a:rPr>
              <a:t>비용</a:t>
            </a:r>
            <a:r>
              <a:rPr sz="1150" b="1" spc="-1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50" b="1" spc="-25" dirty="0">
                <a:solidFill>
                  <a:srgbClr val="FFFFFF"/>
                </a:solidFill>
                <a:latin typeface="Malgun Gothic"/>
                <a:cs typeface="Malgun Gothic"/>
              </a:rPr>
              <a:t>절감</a:t>
            </a:r>
            <a:endParaRPr sz="11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950" spc="-10" dirty="0">
                <a:solidFill>
                  <a:srgbClr val="FFFFFF"/>
                </a:solidFill>
                <a:latin typeface="Noto Sans JP"/>
                <a:cs typeface="Noto Sans JP"/>
              </a:rPr>
              <a:t>API</a:t>
            </a:r>
            <a:r>
              <a:rPr sz="950" spc="-3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비용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80" dirty="0">
                <a:solidFill>
                  <a:srgbClr val="FFFFFF"/>
                </a:solidFill>
                <a:latin typeface="Dotum"/>
                <a:cs typeface="Dotum"/>
              </a:rPr>
              <a:t>제거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029574" y="2914649"/>
            <a:ext cx="1752600" cy="1000125"/>
            <a:chOff x="8029574" y="2914649"/>
            <a:chExt cx="1752600" cy="1000125"/>
          </a:xfrm>
        </p:grpSpPr>
        <p:sp>
          <p:nvSpPr>
            <p:cNvPr id="31" name="object 31"/>
            <p:cNvSpPr/>
            <p:nvPr/>
          </p:nvSpPr>
          <p:spPr>
            <a:xfrm>
              <a:off x="8029574" y="2914649"/>
              <a:ext cx="1752600" cy="1000125"/>
            </a:xfrm>
            <a:custGeom>
              <a:avLst/>
              <a:gdLst/>
              <a:ahLst/>
              <a:cxnLst/>
              <a:rect l="l" t="t" r="r" b="b"/>
              <a:pathLst>
                <a:path w="1752600" h="1000125">
                  <a:moveTo>
                    <a:pt x="1699201" y="1000124"/>
                  </a:moveTo>
                  <a:lnTo>
                    <a:pt x="53397" y="1000124"/>
                  </a:lnTo>
                  <a:lnTo>
                    <a:pt x="49680" y="999758"/>
                  </a:lnTo>
                  <a:lnTo>
                    <a:pt x="14084" y="980731"/>
                  </a:lnTo>
                  <a:lnTo>
                    <a:pt x="0" y="946727"/>
                  </a:lnTo>
                  <a:lnTo>
                    <a:pt x="0" y="942974"/>
                  </a:lnTo>
                  <a:lnTo>
                    <a:pt x="0" y="53397"/>
                  </a:lnTo>
                  <a:lnTo>
                    <a:pt x="19391" y="14085"/>
                  </a:lnTo>
                  <a:lnTo>
                    <a:pt x="53397" y="0"/>
                  </a:lnTo>
                  <a:lnTo>
                    <a:pt x="1699201" y="0"/>
                  </a:lnTo>
                  <a:lnTo>
                    <a:pt x="1738514" y="19391"/>
                  </a:lnTo>
                  <a:lnTo>
                    <a:pt x="1752599" y="53397"/>
                  </a:lnTo>
                  <a:lnTo>
                    <a:pt x="1752599" y="946727"/>
                  </a:lnTo>
                  <a:lnTo>
                    <a:pt x="1733206" y="986038"/>
                  </a:lnTo>
                  <a:lnTo>
                    <a:pt x="1702918" y="999758"/>
                  </a:lnTo>
                  <a:lnTo>
                    <a:pt x="1699201" y="1000124"/>
                  </a:lnTo>
                  <a:close/>
                </a:path>
              </a:pathLst>
            </a:custGeom>
            <a:solidFill>
              <a:srgbClr val="1A365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20149" y="3076574"/>
              <a:ext cx="171450" cy="228600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8561585" y="3329222"/>
            <a:ext cx="688340" cy="49085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85"/>
              </a:spcBef>
            </a:pPr>
            <a:r>
              <a:rPr sz="1150" b="1" spc="-190" dirty="0">
                <a:solidFill>
                  <a:srgbClr val="FFFFFF"/>
                </a:solidFill>
                <a:latin typeface="Malgun Gothic"/>
                <a:cs typeface="Malgun Gothic"/>
              </a:rPr>
              <a:t>규제</a:t>
            </a:r>
            <a:r>
              <a:rPr sz="1150" b="1" spc="-1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50" b="1" spc="-25" dirty="0">
                <a:solidFill>
                  <a:srgbClr val="FFFFFF"/>
                </a:solidFill>
                <a:latin typeface="Malgun Gothic"/>
                <a:cs typeface="Malgun Gothic"/>
              </a:rPr>
              <a:t>준수</a:t>
            </a:r>
            <a:endParaRPr sz="11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데이터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20" dirty="0">
                <a:solidFill>
                  <a:srgbClr val="FFFFFF"/>
                </a:solidFill>
                <a:latin typeface="Dotum"/>
                <a:cs typeface="Dotum"/>
              </a:rPr>
              <a:t>현지화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877423" y="2914649"/>
            <a:ext cx="1743075" cy="1000125"/>
            <a:chOff x="9877423" y="2914649"/>
            <a:chExt cx="1743075" cy="1000125"/>
          </a:xfrm>
        </p:grpSpPr>
        <p:sp>
          <p:nvSpPr>
            <p:cNvPr id="35" name="object 35"/>
            <p:cNvSpPr/>
            <p:nvPr/>
          </p:nvSpPr>
          <p:spPr>
            <a:xfrm>
              <a:off x="9877423" y="2914649"/>
              <a:ext cx="1743075" cy="1000125"/>
            </a:xfrm>
            <a:custGeom>
              <a:avLst/>
              <a:gdLst/>
              <a:ahLst/>
              <a:cxnLst/>
              <a:rect l="l" t="t" r="r" b="b"/>
              <a:pathLst>
                <a:path w="1743075" h="1000125">
                  <a:moveTo>
                    <a:pt x="1689678" y="1000124"/>
                  </a:moveTo>
                  <a:lnTo>
                    <a:pt x="53399" y="1000124"/>
                  </a:lnTo>
                  <a:lnTo>
                    <a:pt x="49681" y="999758"/>
                  </a:lnTo>
                  <a:lnTo>
                    <a:pt x="14086" y="980731"/>
                  </a:lnTo>
                  <a:lnTo>
                    <a:pt x="0" y="946727"/>
                  </a:lnTo>
                  <a:lnTo>
                    <a:pt x="1" y="942974"/>
                  </a:lnTo>
                  <a:lnTo>
                    <a:pt x="0" y="53397"/>
                  </a:lnTo>
                  <a:lnTo>
                    <a:pt x="19392" y="14085"/>
                  </a:lnTo>
                  <a:lnTo>
                    <a:pt x="53399" y="0"/>
                  </a:lnTo>
                  <a:lnTo>
                    <a:pt x="1689678" y="0"/>
                  </a:lnTo>
                  <a:lnTo>
                    <a:pt x="1728990" y="19391"/>
                  </a:lnTo>
                  <a:lnTo>
                    <a:pt x="1743076" y="53397"/>
                  </a:lnTo>
                  <a:lnTo>
                    <a:pt x="1743076" y="946727"/>
                  </a:lnTo>
                  <a:lnTo>
                    <a:pt x="1723683" y="986038"/>
                  </a:lnTo>
                  <a:lnTo>
                    <a:pt x="1693394" y="999758"/>
                  </a:lnTo>
                  <a:lnTo>
                    <a:pt x="1689678" y="1000124"/>
                  </a:lnTo>
                  <a:close/>
                </a:path>
              </a:pathLst>
            </a:custGeom>
            <a:solidFill>
              <a:srgbClr val="1A365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29364" y="3076604"/>
              <a:ext cx="229100" cy="229061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0455571" y="3329222"/>
            <a:ext cx="583565" cy="49085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685"/>
              </a:spcBef>
            </a:pPr>
            <a:r>
              <a:rPr sz="1150" b="1" spc="-190" dirty="0">
                <a:solidFill>
                  <a:srgbClr val="FFFFFF"/>
                </a:solidFill>
                <a:latin typeface="Malgun Gothic"/>
                <a:cs typeface="Malgun Gothic"/>
              </a:rPr>
              <a:t>기술</a:t>
            </a:r>
            <a:r>
              <a:rPr sz="1150" b="1" spc="-1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50" b="1" spc="-100" dirty="0">
                <a:solidFill>
                  <a:srgbClr val="FFFFFF"/>
                </a:solidFill>
                <a:latin typeface="Malgun Gothic"/>
                <a:cs typeface="Malgun Gothic"/>
              </a:rPr>
              <a:t>혁신</a:t>
            </a:r>
            <a:endParaRPr sz="11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최적화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40" dirty="0">
                <a:solidFill>
                  <a:srgbClr val="FFFFFF"/>
                </a:solidFill>
                <a:latin typeface="Dotum"/>
                <a:cs typeface="Dotum"/>
              </a:rPr>
              <a:t>역량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object 39"/>
            <p:cNvSpPr/>
            <p:nvPr/>
          </p:nvSpPr>
          <p:spPr>
            <a:xfrm>
              <a:off x="0" y="0"/>
              <a:ext cx="95250" cy="6858000"/>
            </a:xfrm>
            <a:custGeom>
              <a:avLst/>
              <a:gdLst/>
              <a:ahLst/>
              <a:cxnLst/>
              <a:rect l="l" t="t" r="r" b="b"/>
              <a:pathLst>
                <a:path w="95250" h="6858000">
                  <a:moveTo>
                    <a:pt x="9524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95249" y="0"/>
                  </a:lnTo>
                  <a:lnTo>
                    <a:pt x="95249" y="6857999"/>
                  </a:lnTo>
                  <a:close/>
                </a:path>
              </a:pathLst>
            </a:custGeom>
            <a:solidFill>
              <a:srgbClr val="4ED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761999"/>
              <a:ext cx="12192000" cy="6096000"/>
            </a:xfrm>
            <a:custGeom>
              <a:avLst/>
              <a:gdLst/>
              <a:ahLst/>
              <a:cxnLst/>
              <a:rect l="l" t="t" r="r" b="b"/>
              <a:pathLst>
                <a:path w="12192000" h="6096000">
                  <a:moveTo>
                    <a:pt x="12191999" y="6095999"/>
                  </a:moveTo>
                  <a:lnTo>
                    <a:pt x="0" y="6095999"/>
                  </a:lnTo>
                  <a:lnTo>
                    <a:pt x="0" y="0"/>
                  </a:lnTo>
                  <a:lnTo>
                    <a:pt x="12191999" y="952499"/>
                  </a:lnTo>
                  <a:lnTo>
                    <a:pt x="12191999" y="2095499"/>
                  </a:lnTo>
                  <a:lnTo>
                    <a:pt x="0" y="3047999"/>
                  </a:lnTo>
                  <a:lnTo>
                    <a:pt x="0" y="4000499"/>
                  </a:lnTo>
                  <a:lnTo>
                    <a:pt x="12191999" y="4952999"/>
                  </a:lnTo>
                  <a:lnTo>
                    <a:pt x="12191999" y="6095999"/>
                  </a:lnTo>
                  <a:close/>
                </a:path>
              </a:pathLst>
            </a:custGeom>
            <a:solidFill>
              <a:srgbClr val="1A365C">
                <a:alpha val="2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428737" y="1428749"/>
              <a:ext cx="9810750" cy="4095750"/>
            </a:xfrm>
            <a:custGeom>
              <a:avLst/>
              <a:gdLst/>
              <a:ahLst/>
              <a:cxnLst/>
              <a:rect l="l" t="t" r="r" b="b"/>
              <a:pathLst>
                <a:path w="9810750" h="4095750">
                  <a:moveTo>
                    <a:pt x="952500" y="476250"/>
                  </a:moveTo>
                  <a:lnTo>
                    <a:pt x="950214" y="429577"/>
                  </a:lnTo>
                  <a:lnTo>
                    <a:pt x="943356" y="383349"/>
                  </a:lnTo>
                  <a:lnTo>
                    <a:pt x="932002" y="338010"/>
                  </a:lnTo>
                  <a:lnTo>
                    <a:pt x="916254" y="294005"/>
                  </a:lnTo>
                  <a:lnTo>
                    <a:pt x="896277" y="251752"/>
                  </a:lnTo>
                  <a:lnTo>
                    <a:pt x="872248" y="211670"/>
                  </a:lnTo>
                  <a:lnTo>
                    <a:pt x="844397" y="174129"/>
                  </a:lnTo>
                  <a:lnTo>
                    <a:pt x="813015" y="139496"/>
                  </a:lnTo>
                  <a:lnTo>
                    <a:pt x="778383" y="108115"/>
                  </a:lnTo>
                  <a:lnTo>
                    <a:pt x="740841" y="80264"/>
                  </a:lnTo>
                  <a:lnTo>
                    <a:pt x="700760" y="56235"/>
                  </a:lnTo>
                  <a:lnTo>
                    <a:pt x="658507" y="36258"/>
                  </a:lnTo>
                  <a:lnTo>
                    <a:pt x="614502" y="20510"/>
                  </a:lnTo>
                  <a:lnTo>
                    <a:pt x="569163" y="9156"/>
                  </a:lnTo>
                  <a:lnTo>
                    <a:pt x="522935" y="2298"/>
                  </a:lnTo>
                  <a:lnTo>
                    <a:pt x="476250" y="0"/>
                  </a:lnTo>
                  <a:lnTo>
                    <a:pt x="464566" y="152"/>
                  </a:lnTo>
                  <a:lnTo>
                    <a:pt x="417957" y="3594"/>
                  </a:lnTo>
                  <a:lnTo>
                    <a:pt x="371906" y="11582"/>
                  </a:lnTo>
                  <a:lnTo>
                    <a:pt x="326859" y="24041"/>
                  </a:lnTo>
                  <a:lnTo>
                    <a:pt x="283260" y="40868"/>
                  </a:lnTo>
                  <a:lnTo>
                    <a:pt x="241515" y="61874"/>
                  </a:lnTo>
                  <a:lnTo>
                    <a:pt x="202018" y="86880"/>
                  </a:lnTo>
                  <a:lnTo>
                    <a:pt x="165176" y="115633"/>
                  </a:lnTo>
                  <a:lnTo>
                    <a:pt x="131330" y="147866"/>
                  </a:lnTo>
                  <a:lnTo>
                    <a:pt x="100799" y="183261"/>
                  </a:lnTo>
                  <a:lnTo>
                    <a:pt x="73888" y="221462"/>
                  </a:lnTo>
                  <a:lnTo>
                    <a:pt x="50850" y="262128"/>
                  </a:lnTo>
                  <a:lnTo>
                    <a:pt x="31915" y="304863"/>
                  </a:lnTo>
                  <a:lnTo>
                    <a:pt x="17259" y="349237"/>
                  </a:lnTo>
                  <a:lnTo>
                    <a:pt x="7023" y="394843"/>
                  </a:lnTo>
                  <a:lnTo>
                    <a:pt x="1295" y="441223"/>
                  </a:lnTo>
                  <a:lnTo>
                    <a:pt x="0" y="476250"/>
                  </a:lnTo>
                  <a:lnTo>
                    <a:pt x="152" y="487946"/>
                  </a:lnTo>
                  <a:lnTo>
                    <a:pt x="3594" y="534555"/>
                  </a:lnTo>
                  <a:lnTo>
                    <a:pt x="11582" y="580605"/>
                  </a:lnTo>
                  <a:lnTo>
                    <a:pt x="24041" y="625652"/>
                  </a:lnTo>
                  <a:lnTo>
                    <a:pt x="40868" y="669251"/>
                  </a:lnTo>
                  <a:lnTo>
                    <a:pt x="61874" y="710996"/>
                  </a:lnTo>
                  <a:lnTo>
                    <a:pt x="86880" y="750493"/>
                  </a:lnTo>
                  <a:lnTo>
                    <a:pt x="115633" y="787336"/>
                  </a:lnTo>
                  <a:lnTo>
                    <a:pt x="147866" y="821182"/>
                  </a:lnTo>
                  <a:lnTo>
                    <a:pt x="183261" y="851712"/>
                  </a:lnTo>
                  <a:lnTo>
                    <a:pt x="221462" y="878624"/>
                  </a:lnTo>
                  <a:lnTo>
                    <a:pt x="262128" y="901661"/>
                  </a:lnTo>
                  <a:lnTo>
                    <a:pt x="304863" y="920597"/>
                  </a:lnTo>
                  <a:lnTo>
                    <a:pt x="349237" y="935253"/>
                  </a:lnTo>
                  <a:lnTo>
                    <a:pt x="394843" y="945489"/>
                  </a:lnTo>
                  <a:lnTo>
                    <a:pt x="441223" y="951217"/>
                  </a:lnTo>
                  <a:lnTo>
                    <a:pt x="476250" y="952500"/>
                  </a:lnTo>
                  <a:lnTo>
                    <a:pt x="487946" y="952360"/>
                  </a:lnTo>
                  <a:lnTo>
                    <a:pt x="534555" y="948918"/>
                  </a:lnTo>
                  <a:lnTo>
                    <a:pt x="580605" y="940930"/>
                  </a:lnTo>
                  <a:lnTo>
                    <a:pt x="625652" y="928471"/>
                  </a:lnTo>
                  <a:lnTo>
                    <a:pt x="669251" y="911644"/>
                  </a:lnTo>
                  <a:lnTo>
                    <a:pt x="710996" y="890638"/>
                  </a:lnTo>
                  <a:lnTo>
                    <a:pt x="750493" y="865632"/>
                  </a:lnTo>
                  <a:lnTo>
                    <a:pt x="787336" y="836879"/>
                  </a:lnTo>
                  <a:lnTo>
                    <a:pt x="821182" y="804646"/>
                  </a:lnTo>
                  <a:lnTo>
                    <a:pt x="851712" y="769251"/>
                  </a:lnTo>
                  <a:lnTo>
                    <a:pt x="878624" y="731050"/>
                  </a:lnTo>
                  <a:lnTo>
                    <a:pt x="901661" y="690384"/>
                  </a:lnTo>
                  <a:lnTo>
                    <a:pt x="920597" y="647649"/>
                  </a:lnTo>
                  <a:lnTo>
                    <a:pt x="935253" y="603275"/>
                  </a:lnTo>
                  <a:lnTo>
                    <a:pt x="945489" y="557669"/>
                  </a:lnTo>
                  <a:lnTo>
                    <a:pt x="951217" y="511289"/>
                  </a:lnTo>
                  <a:lnTo>
                    <a:pt x="952500" y="476250"/>
                  </a:lnTo>
                  <a:close/>
                </a:path>
                <a:path w="9810750" h="4095750">
                  <a:moveTo>
                    <a:pt x="9810750" y="3333750"/>
                  </a:moveTo>
                  <a:lnTo>
                    <a:pt x="9808693" y="3277705"/>
                  </a:lnTo>
                  <a:lnTo>
                    <a:pt x="9802508" y="3221952"/>
                  </a:lnTo>
                  <a:lnTo>
                    <a:pt x="9792233" y="3166795"/>
                  </a:lnTo>
                  <a:lnTo>
                    <a:pt x="9777946" y="3112554"/>
                  </a:lnTo>
                  <a:lnTo>
                    <a:pt x="9759696" y="3059519"/>
                  </a:lnTo>
                  <a:lnTo>
                    <a:pt x="9737598" y="3007957"/>
                  </a:lnTo>
                  <a:lnTo>
                    <a:pt x="9711753" y="2958160"/>
                  </a:lnTo>
                  <a:lnTo>
                    <a:pt x="9682328" y="2910408"/>
                  </a:lnTo>
                  <a:lnTo>
                    <a:pt x="9649473" y="2864955"/>
                  </a:lnTo>
                  <a:lnTo>
                    <a:pt x="9613354" y="2822029"/>
                  </a:lnTo>
                  <a:lnTo>
                    <a:pt x="9574187" y="2781871"/>
                  </a:lnTo>
                  <a:lnTo>
                    <a:pt x="9532163" y="2744724"/>
                  </a:lnTo>
                  <a:lnTo>
                    <a:pt x="9487522" y="2710764"/>
                  </a:lnTo>
                  <a:lnTo>
                    <a:pt x="9440507" y="2680170"/>
                  </a:lnTo>
                  <a:lnTo>
                    <a:pt x="9391358" y="2653119"/>
                  </a:lnTo>
                  <a:lnTo>
                    <a:pt x="9340355" y="2629763"/>
                  </a:lnTo>
                  <a:lnTo>
                    <a:pt x="9287789" y="2610218"/>
                  </a:lnTo>
                  <a:lnTo>
                    <a:pt x="9233903" y="2594597"/>
                  </a:lnTo>
                  <a:lnTo>
                    <a:pt x="9179027" y="2582976"/>
                  </a:lnTo>
                  <a:lnTo>
                    <a:pt x="9123451" y="2575420"/>
                  </a:lnTo>
                  <a:lnTo>
                    <a:pt x="9067457" y="2571991"/>
                  </a:lnTo>
                  <a:lnTo>
                    <a:pt x="9048750" y="2571750"/>
                  </a:lnTo>
                  <a:lnTo>
                    <a:pt x="9030056" y="2571991"/>
                  </a:lnTo>
                  <a:lnTo>
                    <a:pt x="8974061" y="2575420"/>
                  </a:lnTo>
                  <a:lnTo>
                    <a:pt x="8918486" y="2582976"/>
                  </a:lnTo>
                  <a:lnTo>
                    <a:pt x="8863597" y="2594597"/>
                  </a:lnTo>
                  <a:lnTo>
                    <a:pt x="8809723" y="2610218"/>
                  </a:lnTo>
                  <a:lnTo>
                    <a:pt x="8757145" y="2629763"/>
                  </a:lnTo>
                  <a:lnTo>
                    <a:pt x="8706155" y="2653119"/>
                  </a:lnTo>
                  <a:lnTo>
                    <a:pt x="8657006" y="2680170"/>
                  </a:lnTo>
                  <a:lnTo>
                    <a:pt x="8609978" y="2710764"/>
                  </a:lnTo>
                  <a:lnTo>
                    <a:pt x="8565350" y="2744724"/>
                  </a:lnTo>
                  <a:lnTo>
                    <a:pt x="8523326" y="2781871"/>
                  </a:lnTo>
                  <a:lnTo>
                    <a:pt x="8484146" y="2822029"/>
                  </a:lnTo>
                  <a:lnTo>
                    <a:pt x="8448027" y="2864955"/>
                  </a:lnTo>
                  <a:lnTo>
                    <a:pt x="8415172" y="2910408"/>
                  </a:lnTo>
                  <a:lnTo>
                    <a:pt x="8385746" y="2958160"/>
                  </a:lnTo>
                  <a:lnTo>
                    <a:pt x="8359915" y="3007957"/>
                  </a:lnTo>
                  <a:lnTo>
                    <a:pt x="8337817" y="3059519"/>
                  </a:lnTo>
                  <a:lnTo>
                    <a:pt x="8319567" y="3112554"/>
                  </a:lnTo>
                  <a:lnTo>
                    <a:pt x="8305266" y="3166795"/>
                  </a:lnTo>
                  <a:lnTo>
                    <a:pt x="8295005" y="3221952"/>
                  </a:lnTo>
                  <a:lnTo>
                    <a:pt x="8288820" y="3277705"/>
                  </a:lnTo>
                  <a:lnTo>
                    <a:pt x="8286750" y="3333750"/>
                  </a:lnTo>
                  <a:lnTo>
                    <a:pt x="8286991" y="3352457"/>
                  </a:lnTo>
                  <a:lnTo>
                    <a:pt x="8290420" y="3408438"/>
                  </a:lnTo>
                  <a:lnTo>
                    <a:pt x="8297977" y="3464026"/>
                  </a:lnTo>
                  <a:lnTo>
                    <a:pt x="8309597" y="3518903"/>
                  </a:lnTo>
                  <a:lnTo>
                    <a:pt x="8325218" y="3572789"/>
                  </a:lnTo>
                  <a:lnTo>
                    <a:pt x="8344763" y="3625354"/>
                  </a:lnTo>
                  <a:lnTo>
                    <a:pt x="8368119" y="3676358"/>
                  </a:lnTo>
                  <a:lnTo>
                    <a:pt x="8395170" y="3725507"/>
                  </a:lnTo>
                  <a:lnTo>
                    <a:pt x="8425764" y="3772522"/>
                  </a:lnTo>
                  <a:lnTo>
                    <a:pt x="8459724" y="3817162"/>
                  </a:lnTo>
                  <a:lnTo>
                    <a:pt x="8496871" y="3859187"/>
                  </a:lnTo>
                  <a:lnTo>
                    <a:pt x="8537029" y="3898366"/>
                  </a:lnTo>
                  <a:lnTo>
                    <a:pt x="8579955" y="3934485"/>
                  </a:lnTo>
                  <a:lnTo>
                    <a:pt x="8625408" y="3967340"/>
                  </a:lnTo>
                  <a:lnTo>
                    <a:pt x="8673160" y="3996753"/>
                  </a:lnTo>
                  <a:lnTo>
                    <a:pt x="8722957" y="4022598"/>
                  </a:lnTo>
                  <a:lnTo>
                    <a:pt x="8774519" y="4044696"/>
                  </a:lnTo>
                  <a:lnTo>
                    <a:pt x="8827554" y="4062946"/>
                  </a:lnTo>
                  <a:lnTo>
                    <a:pt x="8881796" y="4077246"/>
                  </a:lnTo>
                  <a:lnTo>
                    <a:pt x="8936952" y="4087507"/>
                  </a:lnTo>
                  <a:lnTo>
                    <a:pt x="8992705" y="4093692"/>
                  </a:lnTo>
                  <a:lnTo>
                    <a:pt x="9048750" y="4095750"/>
                  </a:lnTo>
                  <a:lnTo>
                    <a:pt x="9067457" y="4095521"/>
                  </a:lnTo>
                  <a:lnTo>
                    <a:pt x="9123451" y="4092092"/>
                  </a:lnTo>
                  <a:lnTo>
                    <a:pt x="9179027" y="4084536"/>
                  </a:lnTo>
                  <a:lnTo>
                    <a:pt x="9233903" y="4072915"/>
                  </a:lnTo>
                  <a:lnTo>
                    <a:pt x="9287789" y="4057294"/>
                  </a:lnTo>
                  <a:lnTo>
                    <a:pt x="9340355" y="4037749"/>
                  </a:lnTo>
                  <a:lnTo>
                    <a:pt x="9391358" y="4014393"/>
                  </a:lnTo>
                  <a:lnTo>
                    <a:pt x="9440507" y="3987342"/>
                  </a:lnTo>
                  <a:lnTo>
                    <a:pt x="9487522" y="3956748"/>
                  </a:lnTo>
                  <a:lnTo>
                    <a:pt x="9532163" y="3922788"/>
                  </a:lnTo>
                  <a:lnTo>
                    <a:pt x="9574187" y="3885641"/>
                  </a:lnTo>
                  <a:lnTo>
                    <a:pt x="9613354" y="3845483"/>
                  </a:lnTo>
                  <a:lnTo>
                    <a:pt x="9649473" y="3802557"/>
                  </a:lnTo>
                  <a:lnTo>
                    <a:pt x="9682328" y="3757104"/>
                  </a:lnTo>
                  <a:lnTo>
                    <a:pt x="9711753" y="3709352"/>
                  </a:lnTo>
                  <a:lnTo>
                    <a:pt x="9737598" y="3659555"/>
                  </a:lnTo>
                  <a:lnTo>
                    <a:pt x="9759696" y="3607993"/>
                  </a:lnTo>
                  <a:lnTo>
                    <a:pt x="9777946" y="3554958"/>
                  </a:lnTo>
                  <a:lnTo>
                    <a:pt x="9792233" y="3500717"/>
                  </a:lnTo>
                  <a:lnTo>
                    <a:pt x="9802508" y="3445560"/>
                  </a:lnTo>
                  <a:lnTo>
                    <a:pt x="9808693" y="3389807"/>
                  </a:lnTo>
                  <a:lnTo>
                    <a:pt x="9810750" y="3333750"/>
                  </a:lnTo>
                  <a:close/>
                </a:path>
              </a:pathLst>
            </a:custGeom>
            <a:solidFill>
              <a:srgbClr val="4ED0C4">
                <a:alpha val="14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09987" y="2857499"/>
              <a:ext cx="4762500" cy="1905000"/>
            </a:xfrm>
            <a:custGeom>
              <a:avLst/>
              <a:gdLst/>
              <a:ahLst/>
              <a:cxnLst/>
              <a:rect l="l" t="t" r="r" b="b"/>
              <a:pathLst>
                <a:path w="4762500" h="1905000">
                  <a:moveTo>
                    <a:pt x="1905000" y="1428750"/>
                  </a:moveTo>
                  <a:lnTo>
                    <a:pt x="0" y="1428750"/>
                  </a:lnTo>
                  <a:lnTo>
                    <a:pt x="0" y="1905000"/>
                  </a:lnTo>
                  <a:lnTo>
                    <a:pt x="1905000" y="1905000"/>
                  </a:lnTo>
                  <a:lnTo>
                    <a:pt x="1905000" y="1428750"/>
                  </a:lnTo>
                  <a:close/>
                </a:path>
                <a:path w="4762500" h="1905000">
                  <a:moveTo>
                    <a:pt x="4762500" y="0"/>
                  </a:moveTo>
                  <a:lnTo>
                    <a:pt x="1905000" y="0"/>
                  </a:lnTo>
                  <a:lnTo>
                    <a:pt x="1905000" y="952500"/>
                  </a:lnTo>
                  <a:lnTo>
                    <a:pt x="4762500" y="952500"/>
                  </a:lnTo>
                  <a:lnTo>
                    <a:pt x="4762500" y="0"/>
                  </a:lnTo>
                  <a:close/>
                </a:path>
              </a:pathLst>
            </a:custGeom>
            <a:solidFill>
              <a:srgbClr val="1A365C">
                <a:alpha val="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9339510" y="6582790"/>
            <a:ext cx="267525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임베디드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환경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최적화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Noto Sans JP"/>
                <a:cs typeface="Noto Sans JP"/>
              </a:rPr>
              <a:t>LLM</a:t>
            </a:r>
            <a:r>
              <a:rPr sz="950" spc="-4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개발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스터디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프로젝트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10" dirty="0">
                <a:solidFill>
                  <a:srgbClr val="FFFFFF"/>
                </a:solidFill>
                <a:latin typeface="Dotum"/>
                <a:cs typeface="Dotum"/>
              </a:rPr>
              <a:t>로드맵</a:t>
            </a:r>
            <a:endParaRPr sz="100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299" y="485648"/>
            <a:ext cx="335534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440" dirty="0">
                <a:latin typeface="Trebuchet MS"/>
                <a:cs typeface="Trebuchet MS"/>
              </a:rPr>
              <a:t>5</a:t>
            </a:r>
            <a:r>
              <a:rPr sz="3050" spc="-440" dirty="0"/>
              <a:t>단계</a:t>
            </a:r>
            <a:r>
              <a:rPr sz="3050" spc="-325" dirty="0"/>
              <a:t> </a:t>
            </a:r>
            <a:r>
              <a:rPr sz="3050" spc="-580" dirty="0"/>
              <a:t>개발</a:t>
            </a:r>
            <a:r>
              <a:rPr sz="3050" spc="-320" dirty="0"/>
              <a:t> </a:t>
            </a:r>
            <a:r>
              <a:rPr sz="3050" spc="-580" dirty="0"/>
              <a:t>로드맵</a:t>
            </a:r>
            <a:r>
              <a:rPr sz="3050" spc="-315" dirty="0"/>
              <a:t> </a:t>
            </a:r>
            <a:r>
              <a:rPr sz="3050" spc="-605" dirty="0"/>
              <a:t>개요</a:t>
            </a:r>
            <a:endParaRPr sz="30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1999" y="1657349"/>
            <a:ext cx="10668000" cy="514350"/>
            <a:chOff x="761999" y="1657349"/>
            <a:chExt cx="10668000" cy="514350"/>
          </a:xfrm>
        </p:grpSpPr>
        <p:sp>
          <p:nvSpPr>
            <p:cNvPr id="4" name="object 4"/>
            <p:cNvSpPr/>
            <p:nvPr/>
          </p:nvSpPr>
          <p:spPr>
            <a:xfrm>
              <a:off x="781049" y="1657349"/>
              <a:ext cx="10648950" cy="514350"/>
            </a:xfrm>
            <a:custGeom>
              <a:avLst/>
              <a:gdLst/>
              <a:ahLst/>
              <a:cxnLst/>
              <a:rect l="l" t="t" r="r" b="b"/>
              <a:pathLst>
                <a:path w="10648950" h="514350">
                  <a:moveTo>
                    <a:pt x="10577752" y="514349"/>
                  </a:moveTo>
                  <a:lnTo>
                    <a:pt x="0" y="514349"/>
                  </a:lnTo>
                  <a:lnTo>
                    <a:pt x="0" y="0"/>
                  </a:lnTo>
                  <a:lnTo>
                    <a:pt x="10577752" y="0"/>
                  </a:lnTo>
                  <a:lnTo>
                    <a:pt x="10582706" y="488"/>
                  </a:lnTo>
                  <a:lnTo>
                    <a:pt x="10619242" y="15621"/>
                  </a:lnTo>
                  <a:lnTo>
                    <a:pt x="10645062" y="51661"/>
                  </a:lnTo>
                  <a:lnTo>
                    <a:pt x="10648948" y="71196"/>
                  </a:lnTo>
                  <a:lnTo>
                    <a:pt x="10648948" y="443153"/>
                  </a:lnTo>
                  <a:lnTo>
                    <a:pt x="10633325" y="484644"/>
                  </a:lnTo>
                  <a:lnTo>
                    <a:pt x="10597286" y="510464"/>
                  </a:lnTo>
                  <a:lnTo>
                    <a:pt x="10577752" y="514349"/>
                  </a:lnTo>
                  <a:close/>
                </a:path>
              </a:pathLst>
            </a:custGeom>
            <a:solidFill>
              <a:srgbClr val="1A365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999" y="1657349"/>
              <a:ext cx="38100" cy="514350"/>
            </a:xfrm>
            <a:custGeom>
              <a:avLst/>
              <a:gdLst/>
              <a:ahLst/>
              <a:cxnLst/>
              <a:rect l="l" t="t" r="r" b="b"/>
              <a:pathLst>
                <a:path w="38100" h="514350">
                  <a:moveTo>
                    <a:pt x="38099" y="514349"/>
                  </a:moveTo>
                  <a:lnTo>
                    <a:pt x="0" y="5143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514349"/>
                  </a:lnTo>
                  <a:close/>
                </a:path>
              </a:pathLst>
            </a:custGeom>
            <a:solidFill>
              <a:srgbClr val="4ED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49299" y="1103058"/>
            <a:ext cx="8736965" cy="92583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50" b="0" spc="-33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임베디드</a:t>
            </a:r>
            <a:r>
              <a:rPr sz="1850" b="0" spc="-6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800" b="0" spc="-70" dirty="0">
                <a:solidFill>
                  <a:srgbClr val="4ED0C4"/>
                </a:solidFill>
                <a:latin typeface="Noto Sans JP Light"/>
                <a:cs typeface="Noto Sans JP Light"/>
              </a:rPr>
              <a:t>LLM</a:t>
            </a:r>
            <a:r>
              <a:rPr sz="1800" b="0" spc="-5" dirty="0">
                <a:solidFill>
                  <a:srgbClr val="4ED0C4"/>
                </a:solidFill>
                <a:latin typeface="Noto Sans JP Light"/>
                <a:cs typeface="Noto Sans JP Light"/>
              </a:rPr>
              <a:t> </a:t>
            </a:r>
            <a:r>
              <a:rPr sz="1850" b="0" spc="-33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개발을</a:t>
            </a:r>
            <a:r>
              <a:rPr sz="1850" b="0" spc="-6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850" b="0" spc="-33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위한</a:t>
            </a:r>
            <a:r>
              <a:rPr sz="1850" b="0" spc="-6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850" b="0" spc="-33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체계적</a:t>
            </a:r>
            <a:r>
              <a:rPr sz="1850" b="0" spc="-6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850" b="0" spc="-36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접근법</a:t>
            </a:r>
            <a:endParaRPr sz="1850">
              <a:latin typeface="Malgun Gothic Semilight"/>
              <a:cs typeface="Malgun Gothic Semilight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1650">
              <a:latin typeface="Malgun Gothic Semilight"/>
              <a:cs typeface="Malgun Gothic Semilight"/>
            </a:endParaRPr>
          </a:p>
          <a:p>
            <a:pPr marL="193040">
              <a:lnSpc>
                <a:spcPct val="100000"/>
              </a:lnSpc>
            </a:pP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프로젝트는</a:t>
            </a:r>
            <a:r>
              <a:rPr sz="1350" spc="-11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다음</a:t>
            </a:r>
            <a:r>
              <a:rPr sz="13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00" spc="-215" dirty="0">
                <a:solidFill>
                  <a:srgbClr val="FFFFFF"/>
                </a:solidFill>
                <a:latin typeface="Noto Sans JP"/>
                <a:cs typeface="Noto Sans JP"/>
              </a:rPr>
              <a:t>5</a:t>
            </a:r>
            <a:r>
              <a:rPr sz="1350" spc="-215" dirty="0">
                <a:solidFill>
                  <a:srgbClr val="FFFFFF"/>
                </a:solidFill>
                <a:latin typeface="Dotum"/>
                <a:cs typeface="Dotum"/>
              </a:rPr>
              <a:t>단계로</a:t>
            </a:r>
            <a:r>
              <a:rPr sz="13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25" dirty="0">
                <a:solidFill>
                  <a:srgbClr val="FFFFFF"/>
                </a:solidFill>
                <a:latin typeface="Dotum"/>
                <a:cs typeface="Dotum"/>
              </a:rPr>
              <a:t>구성됩니다</a:t>
            </a:r>
            <a:r>
              <a:rPr sz="1300" spc="-225" dirty="0">
                <a:solidFill>
                  <a:srgbClr val="FFFFFF"/>
                </a:solidFill>
                <a:latin typeface="Noto Sans JP"/>
                <a:cs typeface="Noto Sans JP"/>
              </a:rPr>
              <a:t>.</a:t>
            </a:r>
            <a:r>
              <a:rPr sz="1300" spc="5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각</a:t>
            </a:r>
            <a:r>
              <a:rPr sz="13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단계는</a:t>
            </a:r>
            <a:r>
              <a:rPr sz="13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점진적으로</a:t>
            </a:r>
            <a:r>
              <a:rPr sz="13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실제</a:t>
            </a:r>
            <a:r>
              <a:rPr sz="13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임베디드</a:t>
            </a:r>
            <a:r>
              <a:rPr sz="13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환경에서</a:t>
            </a:r>
            <a:r>
              <a:rPr sz="13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동작하는</a:t>
            </a:r>
            <a:r>
              <a:rPr sz="13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Noto Sans JP"/>
                <a:cs typeface="Noto Sans JP"/>
              </a:rPr>
              <a:t>LLM</a:t>
            </a:r>
            <a:r>
              <a:rPr sz="1300" spc="5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시스템을</a:t>
            </a:r>
            <a:r>
              <a:rPr sz="13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완성하기</a:t>
            </a:r>
            <a:r>
              <a:rPr sz="13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위한</a:t>
            </a:r>
            <a:r>
              <a:rPr sz="13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114" dirty="0">
                <a:solidFill>
                  <a:srgbClr val="FFFFFF"/>
                </a:solidFill>
                <a:latin typeface="Dotum"/>
                <a:cs typeface="Dotum"/>
              </a:rPr>
              <a:t>과정입니다</a:t>
            </a:r>
            <a:r>
              <a:rPr sz="1300" spc="-114" dirty="0">
                <a:solidFill>
                  <a:srgbClr val="FFFFFF"/>
                </a:solidFill>
                <a:latin typeface="Noto Sans JP"/>
                <a:cs typeface="Noto Sans JP"/>
              </a:rPr>
              <a:t>.</a:t>
            </a:r>
            <a:endParaRPr sz="1300">
              <a:latin typeface="Noto Sans JP"/>
              <a:cs typeface="Noto Sans JP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95250" cy="6858000"/>
            </a:xfrm>
            <a:custGeom>
              <a:avLst/>
              <a:gdLst/>
              <a:ahLst/>
              <a:cxnLst/>
              <a:rect l="l" t="t" r="r" b="b"/>
              <a:pathLst>
                <a:path w="95250" h="6858000">
                  <a:moveTo>
                    <a:pt x="9524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95249" y="0"/>
                  </a:lnTo>
                  <a:lnTo>
                    <a:pt x="95249" y="6857999"/>
                  </a:lnTo>
                  <a:close/>
                </a:path>
              </a:pathLst>
            </a:custGeom>
            <a:solidFill>
              <a:srgbClr val="4ED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761999"/>
              <a:ext cx="12192000" cy="6096000"/>
            </a:xfrm>
            <a:custGeom>
              <a:avLst/>
              <a:gdLst/>
              <a:ahLst/>
              <a:cxnLst/>
              <a:rect l="l" t="t" r="r" b="b"/>
              <a:pathLst>
                <a:path w="12192000" h="6096000">
                  <a:moveTo>
                    <a:pt x="12191999" y="6095999"/>
                  </a:moveTo>
                  <a:lnTo>
                    <a:pt x="0" y="6095999"/>
                  </a:lnTo>
                  <a:lnTo>
                    <a:pt x="0" y="0"/>
                  </a:lnTo>
                  <a:lnTo>
                    <a:pt x="12191999" y="952499"/>
                  </a:lnTo>
                  <a:lnTo>
                    <a:pt x="12191999" y="2095499"/>
                  </a:lnTo>
                  <a:lnTo>
                    <a:pt x="0" y="3047999"/>
                  </a:lnTo>
                  <a:lnTo>
                    <a:pt x="0" y="4000499"/>
                  </a:lnTo>
                  <a:lnTo>
                    <a:pt x="12191999" y="4952999"/>
                  </a:lnTo>
                  <a:lnTo>
                    <a:pt x="12191999" y="6095999"/>
                  </a:lnTo>
                  <a:close/>
                </a:path>
              </a:pathLst>
            </a:custGeom>
            <a:solidFill>
              <a:srgbClr val="1A365C">
                <a:alpha val="2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28737" y="1428749"/>
              <a:ext cx="9810750" cy="4095750"/>
            </a:xfrm>
            <a:custGeom>
              <a:avLst/>
              <a:gdLst/>
              <a:ahLst/>
              <a:cxnLst/>
              <a:rect l="l" t="t" r="r" b="b"/>
              <a:pathLst>
                <a:path w="9810750" h="4095750">
                  <a:moveTo>
                    <a:pt x="952500" y="476250"/>
                  </a:moveTo>
                  <a:lnTo>
                    <a:pt x="950214" y="429577"/>
                  </a:lnTo>
                  <a:lnTo>
                    <a:pt x="943356" y="383349"/>
                  </a:lnTo>
                  <a:lnTo>
                    <a:pt x="932002" y="338010"/>
                  </a:lnTo>
                  <a:lnTo>
                    <a:pt x="916254" y="294005"/>
                  </a:lnTo>
                  <a:lnTo>
                    <a:pt x="896277" y="251752"/>
                  </a:lnTo>
                  <a:lnTo>
                    <a:pt x="872248" y="211670"/>
                  </a:lnTo>
                  <a:lnTo>
                    <a:pt x="844397" y="174129"/>
                  </a:lnTo>
                  <a:lnTo>
                    <a:pt x="813015" y="139496"/>
                  </a:lnTo>
                  <a:lnTo>
                    <a:pt x="778383" y="108115"/>
                  </a:lnTo>
                  <a:lnTo>
                    <a:pt x="740841" y="80264"/>
                  </a:lnTo>
                  <a:lnTo>
                    <a:pt x="700760" y="56235"/>
                  </a:lnTo>
                  <a:lnTo>
                    <a:pt x="658507" y="36258"/>
                  </a:lnTo>
                  <a:lnTo>
                    <a:pt x="614502" y="20510"/>
                  </a:lnTo>
                  <a:lnTo>
                    <a:pt x="569163" y="9156"/>
                  </a:lnTo>
                  <a:lnTo>
                    <a:pt x="522935" y="2298"/>
                  </a:lnTo>
                  <a:lnTo>
                    <a:pt x="476250" y="0"/>
                  </a:lnTo>
                  <a:lnTo>
                    <a:pt x="464566" y="152"/>
                  </a:lnTo>
                  <a:lnTo>
                    <a:pt x="417957" y="3594"/>
                  </a:lnTo>
                  <a:lnTo>
                    <a:pt x="371906" y="11582"/>
                  </a:lnTo>
                  <a:lnTo>
                    <a:pt x="326859" y="24041"/>
                  </a:lnTo>
                  <a:lnTo>
                    <a:pt x="283260" y="40868"/>
                  </a:lnTo>
                  <a:lnTo>
                    <a:pt x="241515" y="61874"/>
                  </a:lnTo>
                  <a:lnTo>
                    <a:pt x="202018" y="86880"/>
                  </a:lnTo>
                  <a:lnTo>
                    <a:pt x="165176" y="115633"/>
                  </a:lnTo>
                  <a:lnTo>
                    <a:pt x="131330" y="147866"/>
                  </a:lnTo>
                  <a:lnTo>
                    <a:pt x="100799" y="183261"/>
                  </a:lnTo>
                  <a:lnTo>
                    <a:pt x="73888" y="221462"/>
                  </a:lnTo>
                  <a:lnTo>
                    <a:pt x="50850" y="262128"/>
                  </a:lnTo>
                  <a:lnTo>
                    <a:pt x="31915" y="304863"/>
                  </a:lnTo>
                  <a:lnTo>
                    <a:pt x="17259" y="349237"/>
                  </a:lnTo>
                  <a:lnTo>
                    <a:pt x="7023" y="394843"/>
                  </a:lnTo>
                  <a:lnTo>
                    <a:pt x="1295" y="441223"/>
                  </a:lnTo>
                  <a:lnTo>
                    <a:pt x="0" y="476250"/>
                  </a:lnTo>
                  <a:lnTo>
                    <a:pt x="152" y="487946"/>
                  </a:lnTo>
                  <a:lnTo>
                    <a:pt x="3594" y="534555"/>
                  </a:lnTo>
                  <a:lnTo>
                    <a:pt x="11582" y="580605"/>
                  </a:lnTo>
                  <a:lnTo>
                    <a:pt x="24041" y="625652"/>
                  </a:lnTo>
                  <a:lnTo>
                    <a:pt x="40868" y="669251"/>
                  </a:lnTo>
                  <a:lnTo>
                    <a:pt x="61874" y="710996"/>
                  </a:lnTo>
                  <a:lnTo>
                    <a:pt x="86880" y="750493"/>
                  </a:lnTo>
                  <a:lnTo>
                    <a:pt x="115633" y="787336"/>
                  </a:lnTo>
                  <a:lnTo>
                    <a:pt x="147866" y="821182"/>
                  </a:lnTo>
                  <a:lnTo>
                    <a:pt x="183261" y="851712"/>
                  </a:lnTo>
                  <a:lnTo>
                    <a:pt x="221462" y="878624"/>
                  </a:lnTo>
                  <a:lnTo>
                    <a:pt x="262128" y="901661"/>
                  </a:lnTo>
                  <a:lnTo>
                    <a:pt x="304863" y="920597"/>
                  </a:lnTo>
                  <a:lnTo>
                    <a:pt x="349237" y="935253"/>
                  </a:lnTo>
                  <a:lnTo>
                    <a:pt x="394843" y="945489"/>
                  </a:lnTo>
                  <a:lnTo>
                    <a:pt x="441223" y="951217"/>
                  </a:lnTo>
                  <a:lnTo>
                    <a:pt x="476250" y="952500"/>
                  </a:lnTo>
                  <a:lnTo>
                    <a:pt x="487946" y="952360"/>
                  </a:lnTo>
                  <a:lnTo>
                    <a:pt x="534555" y="948918"/>
                  </a:lnTo>
                  <a:lnTo>
                    <a:pt x="580605" y="940930"/>
                  </a:lnTo>
                  <a:lnTo>
                    <a:pt x="625652" y="928471"/>
                  </a:lnTo>
                  <a:lnTo>
                    <a:pt x="669251" y="911644"/>
                  </a:lnTo>
                  <a:lnTo>
                    <a:pt x="710996" y="890638"/>
                  </a:lnTo>
                  <a:lnTo>
                    <a:pt x="750493" y="865632"/>
                  </a:lnTo>
                  <a:lnTo>
                    <a:pt x="787336" y="836879"/>
                  </a:lnTo>
                  <a:lnTo>
                    <a:pt x="821182" y="804646"/>
                  </a:lnTo>
                  <a:lnTo>
                    <a:pt x="851712" y="769251"/>
                  </a:lnTo>
                  <a:lnTo>
                    <a:pt x="878624" y="731050"/>
                  </a:lnTo>
                  <a:lnTo>
                    <a:pt x="901661" y="690384"/>
                  </a:lnTo>
                  <a:lnTo>
                    <a:pt x="920597" y="647649"/>
                  </a:lnTo>
                  <a:lnTo>
                    <a:pt x="935253" y="603275"/>
                  </a:lnTo>
                  <a:lnTo>
                    <a:pt x="945489" y="557669"/>
                  </a:lnTo>
                  <a:lnTo>
                    <a:pt x="951217" y="511289"/>
                  </a:lnTo>
                  <a:lnTo>
                    <a:pt x="952500" y="476250"/>
                  </a:lnTo>
                  <a:close/>
                </a:path>
                <a:path w="9810750" h="4095750">
                  <a:moveTo>
                    <a:pt x="9810750" y="3333750"/>
                  </a:moveTo>
                  <a:lnTo>
                    <a:pt x="9808693" y="3277705"/>
                  </a:lnTo>
                  <a:lnTo>
                    <a:pt x="9802508" y="3221952"/>
                  </a:lnTo>
                  <a:lnTo>
                    <a:pt x="9792233" y="3166795"/>
                  </a:lnTo>
                  <a:lnTo>
                    <a:pt x="9777946" y="3112554"/>
                  </a:lnTo>
                  <a:lnTo>
                    <a:pt x="9759696" y="3059519"/>
                  </a:lnTo>
                  <a:lnTo>
                    <a:pt x="9737598" y="3007957"/>
                  </a:lnTo>
                  <a:lnTo>
                    <a:pt x="9711753" y="2958160"/>
                  </a:lnTo>
                  <a:lnTo>
                    <a:pt x="9682328" y="2910408"/>
                  </a:lnTo>
                  <a:lnTo>
                    <a:pt x="9649473" y="2864955"/>
                  </a:lnTo>
                  <a:lnTo>
                    <a:pt x="9613354" y="2822029"/>
                  </a:lnTo>
                  <a:lnTo>
                    <a:pt x="9574187" y="2781871"/>
                  </a:lnTo>
                  <a:lnTo>
                    <a:pt x="9532163" y="2744724"/>
                  </a:lnTo>
                  <a:lnTo>
                    <a:pt x="9487522" y="2710764"/>
                  </a:lnTo>
                  <a:lnTo>
                    <a:pt x="9440507" y="2680170"/>
                  </a:lnTo>
                  <a:lnTo>
                    <a:pt x="9391358" y="2653119"/>
                  </a:lnTo>
                  <a:lnTo>
                    <a:pt x="9340355" y="2629763"/>
                  </a:lnTo>
                  <a:lnTo>
                    <a:pt x="9287789" y="2610218"/>
                  </a:lnTo>
                  <a:lnTo>
                    <a:pt x="9233903" y="2594597"/>
                  </a:lnTo>
                  <a:lnTo>
                    <a:pt x="9179027" y="2582976"/>
                  </a:lnTo>
                  <a:lnTo>
                    <a:pt x="9123451" y="2575420"/>
                  </a:lnTo>
                  <a:lnTo>
                    <a:pt x="9067457" y="2571991"/>
                  </a:lnTo>
                  <a:lnTo>
                    <a:pt x="9048750" y="2571750"/>
                  </a:lnTo>
                  <a:lnTo>
                    <a:pt x="9030056" y="2571991"/>
                  </a:lnTo>
                  <a:lnTo>
                    <a:pt x="8974061" y="2575420"/>
                  </a:lnTo>
                  <a:lnTo>
                    <a:pt x="8918486" y="2582976"/>
                  </a:lnTo>
                  <a:lnTo>
                    <a:pt x="8863597" y="2594597"/>
                  </a:lnTo>
                  <a:lnTo>
                    <a:pt x="8809723" y="2610218"/>
                  </a:lnTo>
                  <a:lnTo>
                    <a:pt x="8757145" y="2629763"/>
                  </a:lnTo>
                  <a:lnTo>
                    <a:pt x="8706155" y="2653119"/>
                  </a:lnTo>
                  <a:lnTo>
                    <a:pt x="8657006" y="2680170"/>
                  </a:lnTo>
                  <a:lnTo>
                    <a:pt x="8609978" y="2710764"/>
                  </a:lnTo>
                  <a:lnTo>
                    <a:pt x="8565350" y="2744724"/>
                  </a:lnTo>
                  <a:lnTo>
                    <a:pt x="8523326" y="2781871"/>
                  </a:lnTo>
                  <a:lnTo>
                    <a:pt x="8484146" y="2822029"/>
                  </a:lnTo>
                  <a:lnTo>
                    <a:pt x="8448027" y="2864955"/>
                  </a:lnTo>
                  <a:lnTo>
                    <a:pt x="8415172" y="2910408"/>
                  </a:lnTo>
                  <a:lnTo>
                    <a:pt x="8385746" y="2958160"/>
                  </a:lnTo>
                  <a:lnTo>
                    <a:pt x="8359915" y="3007957"/>
                  </a:lnTo>
                  <a:lnTo>
                    <a:pt x="8337817" y="3059519"/>
                  </a:lnTo>
                  <a:lnTo>
                    <a:pt x="8319567" y="3112554"/>
                  </a:lnTo>
                  <a:lnTo>
                    <a:pt x="8305266" y="3166795"/>
                  </a:lnTo>
                  <a:lnTo>
                    <a:pt x="8295005" y="3221952"/>
                  </a:lnTo>
                  <a:lnTo>
                    <a:pt x="8288820" y="3277705"/>
                  </a:lnTo>
                  <a:lnTo>
                    <a:pt x="8286750" y="3333750"/>
                  </a:lnTo>
                  <a:lnTo>
                    <a:pt x="8286991" y="3352457"/>
                  </a:lnTo>
                  <a:lnTo>
                    <a:pt x="8290420" y="3408438"/>
                  </a:lnTo>
                  <a:lnTo>
                    <a:pt x="8297977" y="3464026"/>
                  </a:lnTo>
                  <a:lnTo>
                    <a:pt x="8309597" y="3518903"/>
                  </a:lnTo>
                  <a:lnTo>
                    <a:pt x="8325218" y="3572789"/>
                  </a:lnTo>
                  <a:lnTo>
                    <a:pt x="8344763" y="3625354"/>
                  </a:lnTo>
                  <a:lnTo>
                    <a:pt x="8368119" y="3676358"/>
                  </a:lnTo>
                  <a:lnTo>
                    <a:pt x="8395170" y="3725507"/>
                  </a:lnTo>
                  <a:lnTo>
                    <a:pt x="8425764" y="3772522"/>
                  </a:lnTo>
                  <a:lnTo>
                    <a:pt x="8459724" y="3817162"/>
                  </a:lnTo>
                  <a:lnTo>
                    <a:pt x="8496871" y="3859187"/>
                  </a:lnTo>
                  <a:lnTo>
                    <a:pt x="8537029" y="3898366"/>
                  </a:lnTo>
                  <a:lnTo>
                    <a:pt x="8579955" y="3934485"/>
                  </a:lnTo>
                  <a:lnTo>
                    <a:pt x="8625408" y="3967340"/>
                  </a:lnTo>
                  <a:lnTo>
                    <a:pt x="8673160" y="3996753"/>
                  </a:lnTo>
                  <a:lnTo>
                    <a:pt x="8722957" y="4022598"/>
                  </a:lnTo>
                  <a:lnTo>
                    <a:pt x="8774519" y="4044696"/>
                  </a:lnTo>
                  <a:lnTo>
                    <a:pt x="8827554" y="4062946"/>
                  </a:lnTo>
                  <a:lnTo>
                    <a:pt x="8881796" y="4077246"/>
                  </a:lnTo>
                  <a:lnTo>
                    <a:pt x="8936952" y="4087507"/>
                  </a:lnTo>
                  <a:lnTo>
                    <a:pt x="8992705" y="4093692"/>
                  </a:lnTo>
                  <a:lnTo>
                    <a:pt x="9048750" y="4095750"/>
                  </a:lnTo>
                  <a:lnTo>
                    <a:pt x="9067457" y="4095521"/>
                  </a:lnTo>
                  <a:lnTo>
                    <a:pt x="9123451" y="4092092"/>
                  </a:lnTo>
                  <a:lnTo>
                    <a:pt x="9179027" y="4084536"/>
                  </a:lnTo>
                  <a:lnTo>
                    <a:pt x="9233903" y="4072915"/>
                  </a:lnTo>
                  <a:lnTo>
                    <a:pt x="9287789" y="4057294"/>
                  </a:lnTo>
                  <a:lnTo>
                    <a:pt x="9340355" y="4037749"/>
                  </a:lnTo>
                  <a:lnTo>
                    <a:pt x="9391358" y="4014393"/>
                  </a:lnTo>
                  <a:lnTo>
                    <a:pt x="9440507" y="3987342"/>
                  </a:lnTo>
                  <a:lnTo>
                    <a:pt x="9487522" y="3956748"/>
                  </a:lnTo>
                  <a:lnTo>
                    <a:pt x="9532163" y="3922788"/>
                  </a:lnTo>
                  <a:lnTo>
                    <a:pt x="9574187" y="3885641"/>
                  </a:lnTo>
                  <a:lnTo>
                    <a:pt x="9613354" y="3845483"/>
                  </a:lnTo>
                  <a:lnTo>
                    <a:pt x="9649473" y="3802557"/>
                  </a:lnTo>
                  <a:lnTo>
                    <a:pt x="9682328" y="3757104"/>
                  </a:lnTo>
                  <a:lnTo>
                    <a:pt x="9711753" y="3709352"/>
                  </a:lnTo>
                  <a:lnTo>
                    <a:pt x="9737598" y="3659555"/>
                  </a:lnTo>
                  <a:lnTo>
                    <a:pt x="9759696" y="3607993"/>
                  </a:lnTo>
                  <a:lnTo>
                    <a:pt x="9777946" y="3554958"/>
                  </a:lnTo>
                  <a:lnTo>
                    <a:pt x="9792233" y="3500717"/>
                  </a:lnTo>
                  <a:lnTo>
                    <a:pt x="9802508" y="3445560"/>
                  </a:lnTo>
                  <a:lnTo>
                    <a:pt x="9808693" y="3389807"/>
                  </a:lnTo>
                  <a:lnTo>
                    <a:pt x="9810750" y="3333750"/>
                  </a:lnTo>
                  <a:close/>
                </a:path>
              </a:pathLst>
            </a:custGeom>
            <a:solidFill>
              <a:srgbClr val="4ED0C4">
                <a:alpha val="14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09987" y="2857499"/>
              <a:ext cx="4762500" cy="1905000"/>
            </a:xfrm>
            <a:custGeom>
              <a:avLst/>
              <a:gdLst/>
              <a:ahLst/>
              <a:cxnLst/>
              <a:rect l="l" t="t" r="r" b="b"/>
              <a:pathLst>
                <a:path w="4762500" h="1905000">
                  <a:moveTo>
                    <a:pt x="1905000" y="1428750"/>
                  </a:moveTo>
                  <a:lnTo>
                    <a:pt x="0" y="1428750"/>
                  </a:lnTo>
                  <a:lnTo>
                    <a:pt x="0" y="1905000"/>
                  </a:lnTo>
                  <a:lnTo>
                    <a:pt x="1905000" y="1905000"/>
                  </a:lnTo>
                  <a:lnTo>
                    <a:pt x="1905000" y="1428750"/>
                  </a:lnTo>
                  <a:close/>
                </a:path>
                <a:path w="4762500" h="1905000">
                  <a:moveTo>
                    <a:pt x="4762500" y="0"/>
                  </a:moveTo>
                  <a:lnTo>
                    <a:pt x="1905000" y="0"/>
                  </a:lnTo>
                  <a:lnTo>
                    <a:pt x="1905000" y="952500"/>
                  </a:lnTo>
                  <a:lnTo>
                    <a:pt x="4762500" y="952500"/>
                  </a:lnTo>
                  <a:lnTo>
                    <a:pt x="4762500" y="0"/>
                  </a:lnTo>
                  <a:close/>
                </a:path>
              </a:pathLst>
            </a:custGeom>
            <a:solidFill>
              <a:srgbClr val="1A365C">
                <a:alpha val="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33499" y="2390774"/>
              <a:ext cx="10096500" cy="571500"/>
            </a:xfrm>
            <a:custGeom>
              <a:avLst/>
              <a:gdLst/>
              <a:ahLst/>
              <a:cxnLst/>
              <a:rect l="l" t="t" r="r" b="b"/>
              <a:pathLst>
                <a:path w="10096500" h="571500">
                  <a:moveTo>
                    <a:pt x="10025302" y="571499"/>
                  </a:moveTo>
                  <a:lnTo>
                    <a:pt x="71196" y="571499"/>
                  </a:lnTo>
                  <a:lnTo>
                    <a:pt x="66241" y="571011"/>
                  </a:lnTo>
                  <a:lnTo>
                    <a:pt x="29705" y="555877"/>
                  </a:lnTo>
                  <a:lnTo>
                    <a:pt x="3885" y="519837"/>
                  </a:lnTo>
                  <a:lnTo>
                    <a:pt x="0" y="500303"/>
                  </a:lnTo>
                  <a:lnTo>
                    <a:pt x="0" y="4952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0025302" y="0"/>
                  </a:lnTo>
                  <a:lnTo>
                    <a:pt x="10066792" y="15621"/>
                  </a:lnTo>
                  <a:lnTo>
                    <a:pt x="10092612" y="51661"/>
                  </a:lnTo>
                  <a:lnTo>
                    <a:pt x="10096498" y="71196"/>
                  </a:lnTo>
                  <a:lnTo>
                    <a:pt x="10096498" y="500303"/>
                  </a:lnTo>
                  <a:lnTo>
                    <a:pt x="10080875" y="541794"/>
                  </a:lnTo>
                  <a:lnTo>
                    <a:pt x="10044836" y="567614"/>
                  </a:lnTo>
                  <a:lnTo>
                    <a:pt x="10030256" y="571011"/>
                  </a:lnTo>
                  <a:lnTo>
                    <a:pt x="10025302" y="571499"/>
                  </a:lnTo>
                  <a:close/>
                </a:path>
              </a:pathLst>
            </a:custGeom>
            <a:solidFill>
              <a:srgbClr val="1A365C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4949" y="2571749"/>
              <a:ext cx="229984" cy="23002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863725" y="2546286"/>
            <a:ext cx="862330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b="1" spc="-270" dirty="0">
                <a:solidFill>
                  <a:srgbClr val="4ED0C4"/>
                </a:solidFill>
                <a:latin typeface="Malgun Gothic"/>
                <a:cs typeface="Malgun Gothic"/>
              </a:rPr>
              <a:t>리서치</a:t>
            </a:r>
            <a:r>
              <a:rPr sz="1500" b="1" spc="-150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500" b="1" spc="-295" dirty="0">
                <a:solidFill>
                  <a:srgbClr val="4ED0C4"/>
                </a:solidFill>
                <a:latin typeface="Malgun Gothic"/>
                <a:cs typeface="Malgun Gothic"/>
              </a:rPr>
              <a:t>단계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78225" y="2549120"/>
            <a:ext cx="358584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60" dirty="0">
                <a:solidFill>
                  <a:srgbClr val="FFFFFF"/>
                </a:solidFill>
                <a:latin typeface="Noto Sans JP"/>
                <a:cs typeface="Noto Sans JP"/>
              </a:rPr>
              <a:t>LLM</a:t>
            </a:r>
            <a:r>
              <a:rPr sz="1350" spc="1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경량화</a:t>
            </a:r>
            <a:r>
              <a:rPr sz="1250" spc="-10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기법과</a:t>
            </a:r>
            <a:r>
              <a:rPr sz="1250" spc="-10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임베디드</a:t>
            </a:r>
            <a:r>
              <a:rPr sz="1250" spc="-10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120" dirty="0">
                <a:solidFill>
                  <a:srgbClr val="FFFFFF"/>
                </a:solidFill>
                <a:latin typeface="Noto Sans JP"/>
                <a:cs typeface="Noto Sans JP"/>
              </a:rPr>
              <a:t>AI</a:t>
            </a:r>
            <a:r>
              <a:rPr sz="1350" spc="1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관련</a:t>
            </a:r>
            <a:r>
              <a:rPr sz="1250" spc="-10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연구</a:t>
            </a:r>
            <a:r>
              <a:rPr sz="1250" spc="-10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조사</a:t>
            </a:r>
            <a:r>
              <a:rPr sz="1250" spc="-10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및</a:t>
            </a:r>
            <a:r>
              <a:rPr sz="1250" spc="-10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기획</a:t>
            </a:r>
            <a:r>
              <a:rPr sz="1250" spc="-10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55" dirty="0">
                <a:solidFill>
                  <a:srgbClr val="FFFFFF"/>
                </a:solidFill>
                <a:latin typeface="Dotum"/>
                <a:cs typeface="Dotum"/>
              </a:rPr>
              <a:t>수립</a:t>
            </a:r>
            <a:endParaRPr sz="1250">
              <a:latin typeface="Dotum"/>
              <a:cs typeface="Dotum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33499" y="3038474"/>
            <a:ext cx="10096500" cy="571500"/>
            <a:chOff x="1333499" y="3038474"/>
            <a:chExt cx="10096500" cy="571500"/>
          </a:xfrm>
        </p:grpSpPr>
        <p:sp>
          <p:nvSpPr>
            <p:cNvPr id="17" name="object 17"/>
            <p:cNvSpPr/>
            <p:nvPr/>
          </p:nvSpPr>
          <p:spPr>
            <a:xfrm>
              <a:off x="1333499" y="3038474"/>
              <a:ext cx="10096500" cy="571500"/>
            </a:xfrm>
            <a:custGeom>
              <a:avLst/>
              <a:gdLst/>
              <a:ahLst/>
              <a:cxnLst/>
              <a:rect l="l" t="t" r="r" b="b"/>
              <a:pathLst>
                <a:path w="10096500" h="571500">
                  <a:moveTo>
                    <a:pt x="10025302" y="571499"/>
                  </a:moveTo>
                  <a:lnTo>
                    <a:pt x="71196" y="571499"/>
                  </a:lnTo>
                  <a:lnTo>
                    <a:pt x="66241" y="571011"/>
                  </a:lnTo>
                  <a:lnTo>
                    <a:pt x="29705" y="555877"/>
                  </a:lnTo>
                  <a:lnTo>
                    <a:pt x="3885" y="519837"/>
                  </a:lnTo>
                  <a:lnTo>
                    <a:pt x="0" y="500303"/>
                  </a:lnTo>
                  <a:lnTo>
                    <a:pt x="0" y="4952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0025302" y="0"/>
                  </a:lnTo>
                  <a:lnTo>
                    <a:pt x="10066792" y="15621"/>
                  </a:lnTo>
                  <a:lnTo>
                    <a:pt x="10092612" y="51661"/>
                  </a:lnTo>
                  <a:lnTo>
                    <a:pt x="10096498" y="71196"/>
                  </a:lnTo>
                  <a:lnTo>
                    <a:pt x="10096498" y="500303"/>
                  </a:lnTo>
                  <a:lnTo>
                    <a:pt x="10080875" y="541793"/>
                  </a:lnTo>
                  <a:lnTo>
                    <a:pt x="10044836" y="567613"/>
                  </a:lnTo>
                  <a:lnTo>
                    <a:pt x="10030256" y="571011"/>
                  </a:lnTo>
                  <a:lnTo>
                    <a:pt x="10025302" y="571499"/>
                  </a:lnTo>
                  <a:close/>
                </a:path>
              </a:pathLst>
            </a:custGeom>
            <a:solidFill>
              <a:srgbClr val="1A365C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76374" y="3233737"/>
              <a:ext cx="285750" cy="200025"/>
            </a:xfrm>
            <a:custGeom>
              <a:avLst/>
              <a:gdLst/>
              <a:ahLst/>
              <a:cxnLst/>
              <a:rect l="l" t="t" r="r" b="b"/>
              <a:pathLst>
                <a:path w="285750" h="200025">
                  <a:moveTo>
                    <a:pt x="57150" y="142875"/>
                  </a:moveTo>
                  <a:lnTo>
                    <a:pt x="28575" y="142875"/>
                  </a:lnTo>
                  <a:lnTo>
                    <a:pt x="28575" y="28575"/>
                  </a:lnTo>
                  <a:lnTo>
                    <a:pt x="30823" y="17461"/>
                  </a:lnTo>
                  <a:lnTo>
                    <a:pt x="36952" y="8377"/>
                  </a:lnTo>
                  <a:lnTo>
                    <a:pt x="46036" y="2248"/>
                  </a:lnTo>
                  <a:lnTo>
                    <a:pt x="57150" y="0"/>
                  </a:lnTo>
                  <a:lnTo>
                    <a:pt x="228600" y="0"/>
                  </a:lnTo>
                  <a:lnTo>
                    <a:pt x="239713" y="2248"/>
                  </a:lnTo>
                  <a:lnTo>
                    <a:pt x="248797" y="8377"/>
                  </a:lnTo>
                  <a:lnTo>
                    <a:pt x="254926" y="17461"/>
                  </a:lnTo>
                  <a:lnTo>
                    <a:pt x="257175" y="28575"/>
                  </a:lnTo>
                  <a:lnTo>
                    <a:pt x="57150" y="28575"/>
                  </a:lnTo>
                  <a:lnTo>
                    <a:pt x="57150" y="142875"/>
                  </a:lnTo>
                  <a:close/>
                </a:path>
                <a:path w="285750" h="200025">
                  <a:moveTo>
                    <a:pt x="257175" y="142875"/>
                  </a:moveTo>
                  <a:lnTo>
                    <a:pt x="228600" y="142875"/>
                  </a:lnTo>
                  <a:lnTo>
                    <a:pt x="228600" y="28575"/>
                  </a:lnTo>
                  <a:lnTo>
                    <a:pt x="257175" y="28575"/>
                  </a:lnTo>
                  <a:lnTo>
                    <a:pt x="257175" y="142875"/>
                  </a:lnTo>
                  <a:close/>
                </a:path>
                <a:path w="285750" h="200025">
                  <a:moveTo>
                    <a:pt x="121265" y="125997"/>
                  </a:moveTo>
                  <a:lnTo>
                    <a:pt x="114434" y="125997"/>
                  </a:lnTo>
                  <a:lnTo>
                    <a:pt x="110326" y="121845"/>
                  </a:lnTo>
                  <a:lnTo>
                    <a:pt x="84698" y="96217"/>
                  </a:lnTo>
                  <a:lnTo>
                    <a:pt x="84698" y="89430"/>
                  </a:lnTo>
                  <a:lnTo>
                    <a:pt x="88895" y="85278"/>
                  </a:lnTo>
                  <a:lnTo>
                    <a:pt x="114523" y="59650"/>
                  </a:lnTo>
                  <a:lnTo>
                    <a:pt x="121309" y="59650"/>
                  </a:lnTo>
                  <a:lnTo>
                    <a:pt x="129614" y="68044"/>
                  </a:lnTo>
                  <a:lnTo>
                    <a:pt x="129659" y="74830"/>
                  </a:lnTo>
                  <a:lnTo>
                    <a:pt x="125462" y="78983"/>
                  </a:lnTo>
                  <a:lnTo>
                    <a:pt x="111621" y="92868"/>
                  </a:lnTo>
                  <a:lnTo>
                    <a:pt x="129614" y="110862"/>
                  </a:lnTo>
                  <a:lnTo>
                    <a:pt x="129659" y="117648"/>
                  </a:lnTo>
                  <a:lnTo>
                    <a:pt x="125462" y="121845"/>
                  </a:lnTo>
                  <a:lnTo>
                    <a:pt x="121265" y="125997"/>
                  </a:lnTo>
                  <a:close/>
                </a:path>
                <a:path w="285750" h="200025">
                  <a:moveTo>
                    <a:pt x="171316" y="125997"/>
                  </a:moveTo>
                  <a:lnTo>
                    <a:pt x="164440" y="125997"/>
                  </a:lnTo>
                  <a:lnTo>
                    <a:pt x="156180" y="117648"/>
                  </a:lnTo>
                  <a:lnTo>
                    <a:pt x="156135" y="110862"/>
                  </a:lnTo>
                  <a:lnTo>
                    <a:pt x="160332" y="106709"/>
                  </a:lnTo>
                  <a:lnTo>
                    <a:pt x="174173" y="92868"/>
                  </a:lnTo>
                  <a:lnTo>
                    <a:pt x="156135" y="74830"/>
                  </a:lnTo>
                  <a:lnTo>
                    <a:pt x="156135" y="68044"/>
                  </a:lnTo>
                  <a:lnTo>
                    <a:pt x="164619" y="59650"/>
                  </a:lnTo>
                  <a:lnTo>
                    <a:pt x="171271" y="59650"/>
                  </a:lnTo>
                  <a:lnTo>
                    <a:pt x="175424" y="63847"/>
                  </a:lnTo>
                  <a:lnTo>
                    <a:pt x="179665" y="68044"/>
                  </a:lnTo>
                  <a:lnTo>
                    <a:pt x="201051" y="89430"/>
                  </a:lnTo>
                  <a:lnTo>
                    <a:pt x="201096" y="96217"/>
                  </a:lnTo>
                  <a:lnTo>
                    <a:pt x="171316" y="125997"/>
                  </a:lnTo>
                  <a:close/>
                </a:path>
                <a:path w="285750" h="200025">
                  <a:moveTo>
                    <a:pt x="251460" y="200025"/>
                  </a:moveTo>
                  <a:lnTo>
                    <a:pt x="34290" y="200025"/>
                  </a:lnTo>
                  <a:lnTo>
                    <a:pt x="20945" y="197329"/>
                  </a:lnTo>
                  <a:lnTo>
                    <a:pt x="10045" y="189979"/>
                  </a:lnTo>
                  <a:lnTo>
                    <a:pt x="2695" y="179079"/>
                  </a:lnTo>
                  <a:lnTo>
                    <a:pt x="0" y="165735"/>
                  </a:lnTo>
                  <a:lnTo>
                    <a:pt x="0" y="161002"/>
                  </a:lnTo>
                  <a:lnTo>
                    <a:pt x="3839" y="157162"/>
                  </a:lnTo>
                  <a:lnTo>
                    <a:pt x="281910" y="157162"/>
                  </a:lnTo>
                  <a:lnTo>
                    <a:pt x="285750" y="161002"/>
                  </a:lnTo>
                  <a:lnTo>
                    <a:pt x="285750" y="165735"/>
                  </a:lnTo>
                  <a:lnTo>
                    <a:pt x="283054" y="179079"/>
                  </a:lnTo>
                  <a:lnTo>
                    <a:pt x="275704" y="189979"/>
                  </a:lnTo>
                  <a:lnTo>
                    <a:pt x="264804" y="197329"/>
                  </a:lnTo>
                  <a:lnTo>
                    <a:pt x="251460" y="200025"/>
                  </a:lnTo>
                  <a:close/>
                </a:path>
              </a:pathLst>
            </a:custGeom>
            <a:solidFill>
              <a:srgbClr val="4ED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863725" y="3182501"/>
            <a:ext cx="132969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b="1" spc="-150" dirty="0">
                <a:solidFill>
                  <a:srgbClr val="4ED0C4"/>
                </a:solidFill>
                <a:latin typeface="Noto Sans JP"/>
                <a:cs typeface="Noto Sans JP"/>
              </a:rPr>
              <a:t>Kaggle</a:t>
            </a:r>
            <a:r>
              <a:rPr sz="1600" b="1" spc="35" dirty="0">
                <a:solidFill>
                  <a:srgbClr val="4ED0C4"/>
                </a:solidFill>
                <a:latin typeface="Noto Sans JP"/>
                <a:cs typeface="Noto Sans JP"/>
              </a:rPr>
              <a:t> </a:t>
            </a:r>
            <a:r>
              <a:rPr sz="1500" b="1" spc="-270" dirty="0">
                <a:solidFill>
                  <a:srgbClr val="4ED0C4"/>
                </a:solidFill>
                <a:latin typeface="Malgun Gothic"/>
                <a:cs typeface="Malgun Gothic"/>
              </a:rPr>
              <a:t>실습</a:t>
            </a:r>
            <a:r>
              <a:rPr sz="1500" b="1" spc="-120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500" b="1" spc="-305" dirty="0">
                <a:solidFill>
                  <a:srgbClr val="4ED0C4"/>
                </a:solidFill>
                <a:latin typeface="Malgun Gothic"/>
                <a:cs typeface="Malgun Gothic"/>
              </a:rPr>
              <a:t>단계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78225" y="3196820"/>
            <a:ext cx="373126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35" dirty="0">
                <a:solidFill>
                  <a:srgbClr val="FFFFFF"/>
                </a:solidFill>
                <a:latin typeface="Noto Sans JP"/>
                <a:cs typeface="Noto Sans JP"/>
              </a:rPr>
              <a:t>Kaggle</a:t>
            </a:r>
            <a:r>
              <a:rPr sz="1350" spc="1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경진대회</a:t>
            </a:r>
            <a:r>
              <a:rPr sz="1250" spc="-10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및</a:t>
            </a:r>
            <a:r>
              <a:rPr sz="1250" spc="-10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노트북을</a:t>
            </a:r>
            <a:r>
              <a:rPr sz="1250" spc="-10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활용한</a:t>
            </a:r>
            <a:r>
              <a:rPr sz="1250" spc="-10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실전</a:t>
            </a:r>
            <a:r>
              <a:rPr sz="1250" spc="-10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모델</a:t>
            </a:r>
            <a:r>
              <a:rPr sz="1250" spc="-10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개발</a:t>
            </a:r>
            <a:r>
              <a:rPr sz="1250" spc="-10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경험</a:t>
            </a:r>
            <a:r>
              <a:rPr sz="1250" spc="-10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45" dirty="0">
                <a:solidFill>
                  <a:srgbClr val="FFFFFF"/>
                </a:solidFill>
                <a:latin typeface="Dotum"/>
                <a:cs typeface="Dotum"/>
              </a:rPr>
              <a:t>축적</a:t>
            </a:r>
            <a:endParaRPr sz="1250">
              <a:latin typeface="Dotum"/>
              <a:cs typeface="Dotum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333499" y="3686174"/>
            <a:ext cx="10096500" cy="571500"/>
            <a:chOff x="1333499" y="3686174"/>
            <a:chExt cx="10096500" cy="571500"/>
          </a:xfrm>
        </p:grpSpPr>
        <p:sp>
          <p:nvSpPr>
            <p:cNvPr id="22" name="object 22"/>
            <p:cNvSpPr/>
            <p:nvPr/>
          </p:nvSpPr>
          <p:spPr>
            <a:xfrm>
              <a:off x="1333499" y="3686174"/>
              <a:ext cx="10096500" cy="571500"/>
            </a:xfrm>
            <a:custGeom>
              <a:avLst/>
              <a:gdLst/>
              <a:ahLst/>
              <a:cxnLst/>
              <a:rect l="l" t="t" r="r" b="b"/>
              <a:pathLst>
                <a:path w="10096500" h="571500">
                  <a:moveTo>
                    <a:pt x="10025302" y="571499"/>
                  </a:moveTo>
                  <a:lnTo>
                    <a:pt x="71196" y="571499"/>
                  </a:lnTo>
                  <a:lnTo>
                    <a:pt x="66241" y="571011"/>
                  </a:lnTo>
                  <a:lnTo>
                    <a:pt x="29705" y="555877"/>
                  </a:lnTo>
                  <a:lnTo>
                    <a:pt x="3885" y="519837"/>
                  </a:lnTo>
                  <a:lnTo>
                    <a:pt x="0" y="500303"/>
                  </a:lnTo>
                  <a:lnTo>
                    <a:pt x="0" y="4952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0025302" y="0"/>
                  </a:lnTo>
                  <a:lnTo>
                    <a:pt x="10066792" y="15621"/>
                  </a:lnTo>
                  <a:lnTo>
                    <a:pt x="10092612" y="51661"/>
                  </a:lnTo>
                  <a:lnTo>
                    <a:pt x="10096498" y="71196"/>
                  </a:lnTo>
                  <a:lnTo>
                    <a:pt x="10096498" y="500303"/>
                  </a:lnTo>
                  <a:lnTo>
                    <a:pt x="10080875" y="541794"/>
                  </a:lnTo>
                  <a:lnTo>
                    <a:pt x="10044836" y="567613"/>
                  </a:lnTo>
                  <a:lnTo>
                    <a:pt x="10030256" y="571011"/>
                  </a:lnTo>
                  <a:lnTo>
                    <a:pt x="10025302" y="571499"/>
                  </a:lnTo>
                  <a:close/>
                </a:path>
              </a:pathLst>
            </a:custGeom>
            <a:solidFill>
              <a:srgbClr val="1A365C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4949" y="3867149"/>
              <a:ext cx="228644" cy="22860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863725" y="3841686"/>
            <a:ext cx="1431290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b="1" spc="-270" dirty="0">
                <a:solidFill>
                  <a:srgbClr val="4ED0C4"/>
                </a:solidFill>
                <a:latin typeface="Malgun Gothic"/>
                <a:cs typeface="Malgun Gothic"/>
              </a:rPr>
              <a:t>모델</a:t>
            </a:r>
            <a:r>
              <a:rPr sz="1500" b="1" spc="-150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500" b="1" spc="-270" dirty="0">
                <a:solidFill>
                  <a:srgbClr val="4ED0C4"/>
                </a:solidFill>
                <a:latin typeface="Malgun Gothic"/>
                <a:cs typeface="Malgun Gothic"/>
              </a:rPr>
              <a:t>경량화</a:t>
            </a:r>
            <a:r>
              <a:rPr sz="1500" b="1" spc="-150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500" b="1" spc="-270" dirty="0">
                <a:solidFill>
                  <a:srgbClr val="4ED0C4"/>
                </a:solidFill>
                <a:latin typeface="Malgun Gothic"/>
                <a:cs typeface="Malgun Gothic"/>
              </a:rPr>
              <a:t>및</a:t>
            </a:r>
            <a:r>
              <a:rPr sz="1500" b="1" spc="-150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500" b="1" spc="-295" dirty="0">
                <a:solidFill>
                  <a:srgbClr val="4ED0C4"/>
                </a:solidFill>
                <a:latin typeface="Malgun Gothic"/>
                <a:cs typeface="Malgun Gothic"/>
              </a:rPr>
              <a:t>튜닝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78225" y="3844520"/>
            <a:ext cx="36449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선택한</a:t>
            </a:r>
            <a:r>
              <a:rPr sz="125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175" dirty="0">
                <a:solidFill>
                  <a:srgbClr val="FFFFFF"/>
                </a:solidFill>
                <a:latin typeface="Noto Sans JP"/>
                <a:cs typeface="Noto Sans JP"/>
              </a:rPr>
              <a:t>LLM</a:t>
            </a:r>
            <a:r>
              <a:rPr sz="1250" spc="-175" dirty="0">
                <a:solidFill>
                  <a:srgbClr val="FFFFFF"/>
                </a:solidFill>
                <a:latin typeface="Dotum"/>
                <a:cs typeface="Dotum"/>
              </a:rPr>
              <a:t>의</a:t>
            </a:r>
            <a:r>
              <a:rPr sz="125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195" dirty="0">
                <a:solidFill>
                  <a:srgbClr val="FFFFFF"/>
                </a:solidFill>
                <a:latin typeface="Dotum"/>
                <a:cs typeface="Dotum"/>
              </a:rPr>
              <a:t>경량화</a:t>
            </a:r>
            <a:r>
              <a:rPr sz="1350" spc="-195" dirty="0">
                <a:solidFill>
                  <a:srgbClr val="FFFFFF"/>
                </a:solidFill>
                <a:latin typeface="Noto Sans JP"/>
                <a:cs typeface="Noto Sans JP"/>
              </a:rPr>
              <a:t>(</a:t>
            </a:r>
            <a:r>
              <a:rPr sz="1250" spc="-195" dirty="0">
                <a:solidFill>
                  <a:srgbClr val="FFFFFF"/>
                </a:solidFill>
                <a:latin typeface="Dotum"/>
                <a:cs typeface="Dotum"/>
              </a:rPr>
              <a:t>양자화</a:t>
            </a:r>
            <a:r>
              <a:rPr sz="1350" spc="-195" dirty="0">
                <a:solidFill>
                  <a:srgbClr val="FFFFFF"/>
                </a:solidFill>
                <a:latin typeface="Noto Sans JP"/>
                <a:cs typeface="Noto Sans JP"/>
              </a:rPr>
              <a:t>,</a:t>
            </a:r>
            <a:r>
              <a:rPr sz="1350" spc="3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250" spc="-175" dirty="0">
                <a:solidFill>
                  <a:srgbClr val="FFFFFF"/>
                </a:solidFill>
                <a:latin typeface="Dotum"/>
                <a:cs typeface="Dotum"/>
              </a:rPr>
              <a:t>증류</a:t>
            </a:r>
            <a:r>
              <a:rPr sz="1350" spc="-175" dirty="0">
                <a:solidFill>
                  <a:srgbClr val="FFFFFF"/>
                </a:solidFill>
                <a:latin typeface="Noto Sans JP"/>
                <a:cs typeface="Noto Sans JP"/>
              </a:rPr>
              <a:t>,</a:t>
            </a:r>
            <a:r>
              <a:rPr sz="1350" spc="3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250" spc="-195" dirty="0">
                <a:solidFill>
                  <a:srgbClr val="FFFFFF"/>
                </a:solidFill>
                <a:latin typeface="Dotum"/>
                <a:cs typeface="Dotum"/>
              </a:rPr>
              <a:t>프루닝</a:t>
            </a:r>
            <a:r>
              <a:rPr sz="1350" spc="-195" dirty="0">
                <a:solidFill>
                  <a:srgbClr val="FFFFFF"/>
                </a:solidFill>
                <a:latin typeface="Noto Sans JP"/>
                <a:cs typeface="Noto Sans JP"/>
              </a:rPr>
              <a:t>)</a:t>
            </a:r>
            <a:r>
              <a:rPr sz="1350" spc="3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및</a:t>
            </a:r>
            <a:r>
              <a:rPr sz="125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파인튜닝</a:t>
            </a:r>
            <a:r>
              <a:rPr sz="125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70" dirty="0">
                <a:solidFill>
                  <a:srgbClr val="FFFFFF"/>
                </a:solidFill>
                <a:latin typeface="Dotum"/>
                <a:cs typeface="Dotum"/>
              </a:rPr>
              <a:t>진행</a:t>
            </a:r>
            <a:endParaRPr sz="1250">
              <a:latin typeface="Dotum"/>
              <a:cs typeface="Dotum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333499" y="4333874"/>
            <a:ext cx="10096500" cy="571500"/>
            <a:chOff x="1333499" y="4333874"/>
            <a:chExt cx="10096500" cy="571500"/>
          </a:xfrm>
        </p:grpSpPr>
        <p:sp>
          <p:nvSpPr>
            <p:cNvPr id="27" name="object 27"/>
            <p:cNvSpPr/>
            <p:nvPr/>
          </p:nvSpPr>
          <p:spPr>
            <a:xfrm>
              <a:off x="1333499" y="4333874"/>
              <a:ext cx="10096500" cy="571500"/>
            </a:xfrm>
            <a:custGeom>
              <a:avLst/>
              <a:gdLst/>
              <a:ahLst/>
              <a:cxnLst/>
              <a:rect l="l" t="t" r="r" b="b"/>
              <a:pathLst>
                <a:path w="10096500" h="571500">
                  <a:moveTo>
                    <a:pt x="10025302" y="571499"/>
                  </a:moveTo>
                  <a:lnTo>
                    <a:pt x="71196" y="571499"/>
                  </a:lnTo>
                  <a:lnTo>
                    <a:pt x="66241" y="571011"/>
                  </a:lnTo>
                  <a:lnTo>
                    <a:pt x="29705" y="555877"/>
                  </a:lnTo>
                  <a:lnTo>
                    <a:pt x="3885" y="519837"/>
                  </a:lnTo>
                  <a:lnTo>
                    <a:pt x="0" y="500303"/>
                  </a:lnTo>
                  <a:lnTo>
                    <a:pt x="0" y="4952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0025302" y="0"/>
                  </a:lnTo>
                  <a:lnTo>
                    <a:pt x="10066792" y="15621"/>
                  </a:lnTo>
                  <a:lnTo>
                    <a:pt x="10092612" y="51661"/>
                  </a:lnTo>
                  <a:lnTo>
                    <a:pt x="10096498" y="71196"/>
                  </a:lnTo>
                  <a:lnTo>
                    <a:pt x="10096498" y="500303"/>
                  </a:lnTo>
                  <a:lnTo>
                    <a:pt x="10080875" y="541793"/>
                  </a:lnTo>
                  <a:lnTo>
                    <a:pt x="10044836" y="567613"/>
                  </a:lnTo>
                  <a:lnTo>
                    <a:pt x="10030256" y="571011"/>
                  </a:lnTo>
                  <a:lnTo>
                    <a:pt x="10025302" y="571499"/>
                  </a:lnTo>
                  <a:close/>
                </a:path>
              </a:pathLst>
            </a:custGeom>
            <a:solidFill>
              <a:srgbClr val="1A365C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4949" y="4514849"/>
              <a:ext cx="228600" cy="228600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863725" y="4489386"/>
            <a:ext cx="1383665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b="1" spc="-270" dirty="0">
                <a:solidFill>
                  <a:srgbClr val="4ED0C4"/>
                </a:solidFill>
                <a:latin typeface="Malgun Gothic"/>
                <a:cs typeface="Malgun Gothic"/>
              </a:rPr>
              <a:t>엣지</a:t>
            </a:r>
            <a:r>
              <a:rPr sz="1500" b="1" spc="-150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500" b="1" spc="-270" dirty="0">
                <a:solidFill>
                  <a:srgbClr val="4ED0C4"/>
                </a:solidFill>
                <a:latin typeface="Malgun Gothic"/>
                <a:cs typeface="Malgun Gothic"/>
              </a:rPr>
              <a:t>디바이스</a:t>
            </a:r>
            <a:r>
              <a:rPr sz="1500" b="1" spc="-150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500" b="1" spc="-295" dirty="0">
                <a:solidFill>
                  <a:srgbClr val="4ED0C4"/>
                </a:solidFill>
                <a:latin typeface="Malgun Gothic"/>
                <a:cs typeface="Malgun Gothic"/>
              </a:rPr>
              <a:t>포팅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78225" y="4502625"/>
            <a:ext cx="3026410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경량화된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모델을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임베디드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하드웨어에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배포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및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70" dirty="0">
                <a:solidFill>
                  <a:srgbClr val="FFFFFF"/>
                </a:solidFill>
                <a:latin typeface="Dotum"/>
                <a:cs typeface="Dotum"/>
              </a:rPr>
              <a:t>구동</a:t>
            </a:r>
            <a:endParaRPr sz="1250">
              <a:latin typeface="Dotum"/>
              <a:cs typeface="Dotum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333499" y="4981574"/>
            <a:ext cx="10096500" cy="571500"/>
            <a:chOff x="1333499" y="4981574"/>
            <a:chExt cx="10096500" cy="571500"/>
          </a:xfrm>
        </p:grpSpPr>
        <p:sp>
          <p:nvSpPr>
            <p:cNvPr id="32" name="object 32"/>
            <p:cNvSpPr/>
            <p:nvPr/>
          </p:nvSpPr>
          <p:spPr>
            <a:xfrm>
              <a:off x="1333499" y="4981574"/>
              <a:ext cx="10096500" cy="571500"/>
            </a:xfrm>
            <a:custGeom>
              <a:avLst/>
              <a:gdLst/>
              <a:ahLst/>
              <a:cxnLst/>
              <a:rect l="l" t="t" r="r" b="b"/>
              <a:pathLst>
                <a:path w="10096500" h="571500">
                  <a:moveTo>
                    <a:pt x="10025302" y="571499"/>
                  </a:moveTo>
                  <a:lnTo>
                    <a:pt x="71196" y="571499"/>
                  </a:lnTo>
                  <a:lnTo>
                    <a:pt x="66241" y="571012"/>
                  </a:lnTo>
                  <a:lnTo>
                    <a:pt x="29705" y="555877"/>
                  </a:lnTo>
                  <a:lnTo>
                    <a:pt x="3885" y="519837"/>
                  </a:lnTo>
                  <a:lnTo>
                    <a:pt x="0" y="500303"/>
                  </a:lnTo>
                  <a:lnTo>
                    <a:pt x="0" y="4952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0025302" y="0"/>
                  </a:lnTo>
                  <a:lnTo>
                    <a:pt x="10066792" y="15621"/>
                  </a:lnTo>
                  <a:lnTo>
                    <a:pt x="10092612" y="51661"/>
                  </a:lnTo>
                  <a:lnTo>
                    <a:pt x="10096498" y="71196"/>
                  </a:lnTo>
                  <a:lnTo>
                    <a:pt x="10096498" y="500303"/>
                  </a:lnTo>
                  <a:lnTo>
                    <a:pt x="10080875" y="541794"/>
                  </a:lnTo>
                  <a:lnTo>
                    <a:pt x="10044836" y="567614"/>
                  </a:lnTo>
                  <a:lnTo>
                    <a:pt x="10030256" y="571012"/>
                  </a:lnTo>
                  <a:lnTo>
                    <a:pt x="10025302" y="571499"/>
                  </a:lnTo>
                  <a:close/>
                </a:path>
              </a:pathLst>
            </a:custGeom>
            <a:solidFill>
              <a:srgbClr val="1A365C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4414" y="5162579"/>
              <a:ext cx="229100" cy="229061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863725" y="5137086"/>
            <a:ext cx="1068070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b="1" spc="-270" dirty="0">
                <a:solidFill>
                  <a:srgbClr val="4ED0C4"/>
                </a:solidFill>
                <a:latin typeface="Malgun Gothic"/>
                <a:cs typeface="Malgun Gothic"/>
              </a:rPr>
              <a:t>최적화</a:t>
            </a:r>
            <a:r>
              <a:rPr sz="1500" b="1" spc="-150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500" b="1" spc="-270" dirty="0">
                <a:solidFill>
                  <a:srgbClr val="4ED0C4"/>
                </a:solidFill>
                <a:latin typeface="Malgun Gothic"/>
                <a:cs typeface="Malgun Gothic"/>
              </a:rPr>
              <a:t>및</a:t>
            </a:r>
            <a:r>
              <a:rPr sz="1500" b="1" spc="-150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500" b="1" spc="-295" dirty="0">
                <a:solidFill>
                  <a:srgbClr val="4ED0C4"/>
                </a:solidFill>
                <a:latin typeface="Malgun Gothic"/>
                <a:cs typeface="Malgun Gothic"/>
              </a:rPr>
              <a:t>확장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78225" y="5150325"/>
            <a:ext cx="3157855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모델의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성능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최적화와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다양한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플랫폼으로의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확대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65" dirty="0">
                <a:solidFill>
                  <a:srgbClr val="FFFFFF"/>
                </a:solidFill>
                <a:latin typeface="Dotum"/>
                <a:cs typeface="Dotum"/>
              </a:rPr>
              <a:t>적용</a:t>
            </a:r>
            <a:endParaRPr sz="1250">
              <a:latin typeface="Dotum"/>
              <a:cs typeface="Dotum"/>
            </a:endParaRPr>
          </a:p>
        </p:txBody>
      </p:sp>
      <p:pic>
        <p:nvPicPr>
          <p:cNvPr id="36" name="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2000" y="2390775"/>
            <a:ext cx="428624" cy="3019424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913010" y="2472332"/>
            <a:ext cx="12700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spc="-50" dirty="0">
                <a:solidFill>
                  <a:srgbClr val="0A1A2D"/>
                </a:solidFill>
                <a:latin typeface="Trebuchet MS"/>
                <a:cs typeface="Trebuchet MS"/>
              </a:rPr>
              <a:t>1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707437" y="6537451"/>
            <a:ext cx="311658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50"/>
              </a:lnSpc>
            </a:pP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임베디드</a:t>
            </a:r>
            <a:r>
              <a:rPr sz="115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환경</a:t>
            </a:r>
            <a:r>
              <a:rPr sz="115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최적화</a:t>
            </a:r>
            <a:r>
              <a:rPr sz="115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45" dirty="0">
                <a:solidFill>
                  <a:srgbClr val="FFFFFF"/>
                </a:solidFill>
                <a:latin typeface="Cambria"/>
                <a:cs typeface="Cambria"/>
              </a:rPr>
              <a:t>LLM</a:t>
            </a:r>
            <a:r>
              <a:rPr sz="115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개발</a:t>
            </a:r>
            <a:r>
              <a:rPr sz="115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스터디</a:t>
            </a:r>
            <a:r>
              <a:rPr sz="115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프로젝트</a:t>
            </a:r>
            <a:r>
              <a:rPr sz="115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65" dirty="0">
                <a:solidFill>
                  <a:srgbClr val="FFFFFF"/>
                </a:solidFill>
                <a:latin typeface="Dotum"/>
                <a:cs typeface="Dotum"/>
              </a:rPr>
              <a:t>로드맵</a:t>
            </a:r>
            <a:endParaRPr sz="1150">
              <a:latin typeface="Dotum"/>
              <a:cs typeface="Dotum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3010" y="3120032"/>
            <a:ext cx="12700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spc="-50" dirty="0">
                <a:solidFill>
                  <a:srgbClr val="0A1A2D"/>
                </a:solidFill>
                <a:latin typeface="Trebuchet MS"/>
                <a:cs typeface="Trebuchet MS"/>
              </a:rPr>
              <a:t>2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13010" y="3767732"/>
            <a:ext cx="12700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spc="-50" dirty="0">
                <a:solidFill>
                  <a:srgbClr val="0A1A2D"/>
                </a:solidFill>
                <a:latin typeface="Trebuchet MS"/>
                <a:cs typeface="Trebuchet MS"/>
              </a:rPr>
              <a:t>3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13010" y="4415432"/>
            <a:ext cx="12700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spc="-50" dirty="0">
                <a:solidFill>
                  <a:srgbClr val="0A1A2D"/>
                </a:solidFill>
                <a:latin typeface="Trebuchet MS"/>
                <a:cs typeface="Trebuchet MS"/>
              </a:rPr>
              <a:t>4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13010" y="5063132"/>
            <a:ext cx="12700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spc="-50" dirty="0">
                <a:solidFill>
                  <a:srgbClr val="0A1A2D"/>
                </a:solidFill>
                <a:latin typeface="Trebuchet MS"/>
                <a:cs typeface="Trebuchet MS"/>
              </a:rPr>
              <a:t>5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299" y="485648"/>
            <a:ext cx="218186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440" dirty="0">
                <a:latin typeface="Trebuchet MS"/>
                <a:cs typeface="Trebuchet MS"/>
              </a:rPr>
              <a:t>1</a:t>
            </a:r>
            <a:r>
              <a:rPr sz="3050" spc="-440" dirty="0"/>
              <a:t>단계</a:t>
            </a:r>
            <a:r>
              <a:rPr sz="3050" spc="-315" dirty="0"/>
              <a:t> </a:t>
            </a:r>
            <a:r>
              <a:rPr sz="2950" spc="365" dirty="0">
                <a:latin typeface="Trebuchet MS"/>
                <a:cs typeface="Trebuchet MS"/>
              </a:rPr>
              <a:t>–</a:t>
            </a:r>
            <a:r>
              <a:rPr sz="2950" spc="-130" dirty="0">
                <a:latin typeface="Trebuchet MS"/>
                <a:cs typeface="Trebuchet MS"/>
              </a:rPr>
              <a:t> </a:t>
            </a:r>
            <a:r>
              <a:rPr sz="3050" spc="-605" dirty="0"/>
              <a:t>리서치</a:t>
            </a:r>
            <a:endParaRPr sz="30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299" y="1096010"/>
            <a:ext cx="3312160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0" spc="-25" dirty="0">
                <a:solidFill>
                  <a:srgbClr val="4ED0C4"/>
                </a:solidFill>
                <a:latin typeface="Noto Sans JP Light"/>
                <a:cs typeface="Noto Sans JP Light"/>
              </a:rPr>
              <a:t>LLM</a:t>
            </a:r>
            <a:r>
              <a:rPr sz="1600" b="0" spc="-65" dirty="0">
                <a:solidFill>
                  <a:srgbClr val="4ED0C4"/>
                </a:solidFill>
                <a:latin typeface="Noto Sans JP Light"/>
                <a:cs typeface="Noto Sans JP Light"/>
              </a:rPr>
              <a:t> </a:t>
            </a:r>
            <a:r>
              <a:rPr sz="1700" b="0" spc="-32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경량화</a:t>
            </a:r>
            <a:r>
              <a:rPr sz="1700" b="0" spc="-6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700" b="0" spc="-32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기법과</a:t>
            </a:r>
            <a:r>
              <a:rPr sz="1700" b="0" spc="-6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700" b="0" spc="-32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임베디드</a:t>
            </a:r>
            <a:r>
              <a:rPr sz="1700" b="0" spc="-6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600" b="0" dirty="0">
                <a:solidFill>
                  <a:srgbClr val="4ED0C4"/>
                </a:solidFill>
                <a:latin typeface="Noto Sans JP Light"/>
                <a:cs typeface="Noto Sans JP Light"/>
              </a:rPr>
              <a:t>AI </a:t>
            </a:r>
            <a:r>
              <a:rPr sz="1700" b="0" spc="-32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사례</a:t>
            </a:r>
            <a:r>
              <a:rPr sz="1700" b="0" spc="-6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700" b="0" spc="-35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연구</a:t>
            </a:r>
            <a:endParaRPr sz="1700">
              <a:latin typeface="Malgun Gothic Semilight"/>
              <a:cs typeface="Malgun Gothic Semi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999" y="1724024"/>
            <a:ext cx="5267325" cy="2266950"/>
            <a:chOff x="761999" y="1724024"/>
            <a:chExt cx="5267325" cy="2266950"/>
          </a:xfrm>
        </p:grpSpPr>
        <p:sp>
          <p:nvSpPr>
            <p:cNvPr id="5" name="object 5"/>
            <p:cNvSpPr/>
            <p:nvPr/>
          </p:nvSpPr>
          <p:spPr>
            <a:xfrm>
              <a:off x="781049" y="1724024"/>
              <a:ext cx="5248275" cy="2266950"/>
            </a:xfrm>
            <a:custGeom>
              <a:avLst/>
              <a:gdLst/>
              <a:ahLst/>
              <a:cxnLst/>
              <a:rect l="l" t="t" r="r" b="b"/>
              <a:pathLst>
                <a:path w="5248275" h="2266950">
                  <a:moveTo>
                    <a:pt x="5177077" y="2266949"/>
                  </a:moveTo>
                  <a:lnTo>
                    <a:pt x="0" y="2266949"/>
                  </a:lnTo>
                  <a:lnTo>
                    <a:pt x="0" y="0"/>
                  </a:lnTo>
                  <a:lnTo>
                    <a:pt x="5177077" y="0"/>
                  </a:lnTo>
                  <a:lnTo>
                    <a:pt x="5182033" y="488"/>
                  </a:lnTo>
                  <a:lnTo>
                    <a:pt x="5218569" y="15621"/>
                  </a:lnTo>
                  <a:lnTo>
                    <a:pt x="5244388" y="51661"/>
                  </a:lnTo>
                  <a:lnTo>
                    <a:pt x="5248274" y="71196"/>
                  </a:lnTo>
                  <a:lnTo>
                    <a:pt x="5248274" y="2195752"/>
                  </a:lnTo>
                  <a:lnTo>
                    <a:pt x="5232652" y="2237243"/>
                  </a:lnTo>
                  <a:lnTo>
                    <a:pt x="5196612" y="2263063"/>
                  </a:lnTo>
                  <a:lnTo>
                    <a:pt x="5177077" y="2266949"/>
                  </a:lnTo>
                  <a:close/>
                </a:path>
              </a:pathLst>
            </a:custGeom>
            <a:solidFill>
              <a:srgbClr val="1A365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1999" y="1724024"/>
              <a:ext cx="38100" cy="2266950"/>
            </a:xfrm>
            <a:custGeom>
              <a:avLst/>
              <a:gdLst/>
              <a:ahLst/>
              <a:cxnLst/>
              <a:rect l="l" t="t" r="r" b="b"/>
              <a:pathLst>
                <a:path w="38100" h="2266950">
                  <a:moveTo>
                    <a:pt x="38099" y="2266949"/>
                  </a:moveTo>
                  <a:lnTo>
                    <a:pt x="0" y="22669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2266949"/>
                  </a:lnTo>
                  <a:close/>
                </a:path>
              </a:pathLst>
            </a:custGeom>
            <a:solidFill>
              <a:srgbClr val="4ED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30275" y="1858010"/>
            <a:ext cx="1183640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325" dirty="0">
                <a:solidFill>
                  <a:srgbClr val="4ED0C4"/>
                </a:solidFill>
                <a:latin typeface="Malgun Gothic"/>
                <a:cs typeface="Malgun Gothic"/>
              </a:rPr>
              <a:t>핵심</a:t>
            </a:r>
            <a:r>
              <a:rPr sz="1700" b="1" spc="-180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700" b="1" spc="-325" dirty="0">
                <a:solidFill>
                  <a:srgbClr val="4ED0C4"/>
                </a:solidFill>
                <a:latin typeface="Malgun Gothic"/>
                <a:cs typeface="Malgun Gothic"/>
              </a:rPr>
              <a:t>연구</a:t>
            </a:r>
            <a:r>
              <a:rPr sz="1700" b="1" spc="-175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700" b="1" spc="-350" dirty="0">
                <a:solidFill>
                  <a:srgbClr val="4ED0C4"/>
                </a:solidFill>
                <a:latin typeface="Malgun Gothic"/>
                <a:cs typeface="Malgun Gothic"/>
              </a:rPr>
              <a:t>영역</a:t>
            </a:r>
            <a:endParaRPr sz="1700">
              <a:latin typeface="Malgun Gothic"/>
              <a:cs typeface="Malgun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42974" y="2228850"/>
            <a:ext cx="2419350" cy="666750"/>
            <a:chOff x="942974" y="2228850"/>
            <a:chExt cx="2419350" cy="666750"/>
          </a:xfrm>
        </p:grpSpPr>
        <p:sp>
          <p:nvSpPr>
            <p:cNvPr id="9" name="object 9"/>
            <p:cNvSpPr/>
            <p:nvPr/>
          </p:nvSpPr>
          <p:spPr>
            <a:xfrm>
              <a:off x="942974" y="2228850"/>
              <a:ext cx="2419350" cy="666750"/>
            </a:xfrm>
            <a:custGeom>
              <a:avLst/>
              <a:gdLst/>
              <a:ahLst/>
              <a:cxnLst/>
              <a:rect l="l" t="t" r="r" b="b"/>
              <a:pathLst>
                <a:path w="2419350" h="666750">
                  <a:moveTo>
                    <a:pt x="2348153" y="666749"/>
                  </a:moveTo>
                  <a:lnTo>
                    <a:pt x="71196" y="666749"/>
                  </a:lnTo>
                  <a:lnTo>
                    <a:pt x="66241" y="666261"/>
                  </a:lnTo>
                  <a:lnTo>
                    <a:pt x="29705" y="651127"/>
                  </a:lnTo>
                  <a:lnTo>
                    <a:pt x="3885" y="615087"/>
                  </a:lnTo>
                  <a:lnTo>
                    <a:pt x="0" y="595553"/>
                  </a:lnTo>
                  <a:lnTo>
                    <a:pt x="0" y="5905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348153" y="0"/>
                  </a:lnTo>
                  <a:lnTo>
                    <a:pt x="2389644" y="15621"/>
                  </a:lnTo>
                  <a:lnTo>
                    <a:pt x="2415463" y="51661"/>
                  </a:lnTo>
                  <a:lnTo>
                    <a:pt x="2419349" y="71196"/>
                  </a:lnTo>
                  <a:lnTo>
                    <a:pt x="2419349" y="595553"/>
                  </a:lnTo>
                  <a:lnTo>
                    <a:pt x="2403727" y="637044"/>
                  </a:lnTo>
                  <a:lnTo>
                    <a:pt x="2367687" y="662863"/>
                  </a:lnTo>
                  <a:lnTo>
                    <a:pt x="2353108" y="666261"/>
                  </a:lnTo>
                  <a:lnTo>
                    <a:pt x="2348153" y="666749"/>
                  </a:lnTo>
                  <a:close/>
                </a:path>
              </a:pathLst>
            </a:custGeom>
            <a:solidFill>
              <a:srgbClr val="1A365C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906" y="2475606"/>
              <a:ext cx="192248" cy="19228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87474" y="2333941"/>
            <a:ext cx="1581785" cy="44132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350" b="1" spc="-260" dirty="0">
                <a:solidFill>
                  <a:srgbClr val="FFFFFF"/>
                </a:solidFill>
                <a:latin typeface="Malgun Gothic"/>
                <a:cs typeface="Malgun Gothic"/>
              </a:rPr>
              <a:t>양자화</a:t>
            </a:r>
            <a:r>
              <a:rPr sz="1350" b="1" spc="-1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50" b="1" spc="-135" dirty="0">
                <a:solidFill>
                  <a:srgbClr val="FFFFFF"/>
                </a:solidFill>
                <a:latin typeface="Noto Sans JP"/>
                <a:cs typeface="Noto Sans JP"/>
              </a:rPr>
              <a:t>(Quantization)</a:t>
            </a:r>
            <a:endParaRPr sz="1450">
              <a:latin typeface="Noto Sans JP"/>
              <a:cs typeface="Noto Sans JP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65" dirty="0">
                <a:solidFill>
                  <a:srgbClr val="FFFFFF"/>
                </a:solidFill>
                <a:latin typeface="Noto Sans JP"/>
                <a:cs typeface="Noto Sans JP"/>
              </a:rPr>
              <a:t>32-</a:t>
            </a:r>
            <a:r>
              <a:rPr sz="1100" spc="-45" dirty="0">
                <a:solidFill>
                  <a:srgbClr val="FFFFFF"/>
                </a:solidFill>
                <a:latin typeface="Noto Sans JP"/>
                <a:cs typeface="Noto Sans JP"/>
              </a:rPr>
              <a:t>bit</a:t>
            </a:r>
            <a:r>
              <a:rPr sz="1100" spc="2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00" spc="-14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Noto Sans JP"/>
                <a:cs typeface="Noto Sans JP"/>
              </a:rPr>
              <a:t>8/4-</a:t>
            </a:r>
            <a:r>
              <a:rPr sz="1100" spc="-45" dirty="0">
                <a:solidFill>
                  <a:srgbClr val="FFFFFF"/>
                </a:solidFill>
                <a:latin typeface="Noto Sans JP"/>
                <a:cs typeface="Noto Sans JP"/>
              </a:rPr>
              <a:t>bit</a:t>
            </a:r>
            <a:r>
              <a:rPr sz="1100" spc="2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정밀도</a:t>
            </a:r>
            <a:r>
              <a:rPr sz="110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160" dirty="0">
                <a:solidFill>
                  <a:srgbClr val="FFFFFF"/>
                </a:solidFill>
                <a:latin typeface="Dotum"/>
                <a:cs typeface="Dotum"/>
              </a:rPr>
              <a:t>축소</a:t>
            </a:r>
            <a:endParaRPr sz="1100">
              <a:latin typeface="Dotum"/>
              <a:cs typeface="Dotum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457574" y="2228850"/>
            <a:ext cx="2428875" cy="666750"/>
            <a:chOff x="3457574" y="2228850"/>
            <a:chExt cx="2428875" cy="666750"/>
          </a:xfrm>
        </p:grpSpPr>
        <p:sp>
          <p:nvSpPr>
            <p:cNvPr id="13" name="object 13"/>
            <p:cNvSpPr/>
            <p:nvPr/>
          </p:nvSpPr>
          <p:spPr>
            <a:xfrm>
              <a:off x="3457574" y="2228850"/>
              <a:ext cx="2428875" cy="666750"/>
            </a:xfrm>
            <a:custGeom>
              <a:avLst/>
              <a:gdLst/>
              <a:ahLst/>
              <a:cxnLst/>
              <a:rect l="l" t="t" r="r" b="b"/>
              <a:pathLst>
                <a:path w="2428875" h="666750">
                  <a:moveTo>
                    <a:pt x="2357678" y="666749"/>
                  </a:moveTo>
                  <a:lnTo>
                    <a:pt x="71196" y="666749"/>
                  </a:lnTo>
                  <a:lnTo>
                    <a:pt x="66241" y="666261"/>
                  </a:lnTo>
                  <a:lnTo>
                    <a:pt x="29705" y="651127"/>
                  </a:lnTo>
                  <a:lnTo>
                    <a:pt x="3885" y="615087"/>
                  </a:lnTo>
                  <a:lnTo>
                    <a:pt x="0" y="595553"/>
                  </a:lnTo>
                  <a:lnTo>
                    <a:pt x="0" y="5905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357678" y="0"/>
                  </a:lnTo>
                  <a:lnTo>
                    <a:pt x="2399168" y="15621"/>
                  </a:lnTo>
                  <a:lnTo>
                    <a:pt x="2424988" y="51661"/>
                  </a:lnTo>
                  <a:lnTo>
                    <a:pt x="2428874" y="71196"/>
                  </a:lnTo>
                  <a:lnTo>
                    <a:pt x="2428874" y="595553"/>
                  </a:lnTo>
                  <a:lnTo>
                    <a:pt x="2413252" y="637044"/>
                  </a:lnTo>
                  <a:lnTo>
                    <a:pt x="2377211" y="662863"/>
                  </a:lnTo>
                  <a:lnTo>
                    <a:pt x="2362633" y="666261"/>
                  </a:lnTo>
                  <a:lnTo>
                    <a:pt x="2357678" y="666749"/>
                  </a:lnTo>
                  <a:close/>
                </a:path>
              </a:pathLst>
            </a:custGeom>
            <a:solidFill>
              <a:srgbClr val="1A365C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400" y="2476499"/>
              <a:ext cx="188379" cy="19049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904456" y="2333941"/>
            <a:ext cx="1417320" cy="44132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350" b="1" spc="-260" dirty="0">
                <a:solidFill>
                  <a:srgbClr val="FFFFFF"/>
                </a:solidFill>
                <a:latin typeface="Malgun Gothic"/>
                <a:cs typeface="Malgun Gothic"/>
              </a:rPr>
              <a:t>프루닝</a:t>
            </a:r>
            <a:r>
              <a:rPr sz="1350" b="1" spc="-1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50" b="1" spc="-30" dirty="0">
                <a:solidFill>
                  <a:srgbClr val="FFFFFF"/>
                </a:solidFill>
                <a:latin typeface="Noto Sans JP"/>
                <a:cs typeface="Noto Sans JP"/>
              </a:rPr>
              <a:t>(Pruning)</a:t>
            </a:r>
            <a:endParaRPr sz="1450">
              <a:latin typeface="Noto Sans JP"/>
              <a:cs typeface="Noto Sans JP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비중요</a:t>
            </a:r>
            <a:r>
              <a:rPr sz="110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가중치</a:t>
            </a:r>
            <a:r>
              <a:rPr sz="110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160" dirty="0">
                <a:solidFill>
                  <a:srgbClr val="FFFFFF"/>
                </a:solidFill>
                <a:latin typeface="Dotum"/>
                <a:cs typeface="Dotum"/>
              </a:rPr>
              <a:t>제거</a:t>
            </a:r>
            <a:r>
              <a:rPr sz="1100" spc="-160" dirty="0">
                <a:solidFill>
                  <a:srgbClr val="FFFFFF"/>
                </a:solidFill>
                <a:latin typeface="Noto Sans JP"/>
                <a:cs typeface="Noto Sans JP"/>
              </a:rPr>
              <a:t>,</a:t>
            </a:r>
            <a:r>
              <a:rPr sz="1100" spc="5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00" spc="-165" dirty="0">
                <a:solidFill>
                  <a:srgbClr val="FFFFFF"/>
                </a:solidFill>
                <a:latin typeface="Dotum"/>
                <a:cs typeface="Dotum"/>
              </a:rPr>
              <a:t>희소화</a:t>
            </a:r>
            <a:endParaRPr sz="1100">
              <a:latin typeface="Dotum"/>
              <a:cs typeface="Dotum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42974" y="3086099"/>
            <a:ext cx="2419350" cy="666750"/>
            <a:chOff x="942974" y="3086099"/>
            <a:chExt cx="2419350" cy="666750"/>
          </a:xfrm>
        </p:grpSpPr>
        <p:sp>
          <p:nvSpPr>
            <p:cNvPr id="17" name="object 17"/>
            <p:cNvSpPr/>
            <p:nvPr/>
          </p:nvSpPr>
          <p:spPr>
            <a:xfrm>
              <a:off x="942974" y="3086099"/>
              <a:ext cx="2419350" cy="666750"/>
            </a:xfrm>
            <a:custGeom>
              <a:avLst/>
              <a:gdLst/>
              <a:ahLst/>
              <a:cxnLst/>
              <a:rect l="l" t="t" r="r" b="b"/>
              <a:pathLst>
                <a:path w="2419350" h="666750">
                  <a:moveTo>
                    <a:pt x="2348153" y="666749"/>
                  </a:moveTo>
                  <a:lnTo>
                    <a:pt x="71196" y="666749"/>
                  </a:lnTo>
                  <a:lnTo>
                    <a:pt x="66241" y="666261"/>
                  </a:lnTo>
                  <a:lnTo>
                    <a:pt x="29705" y="651127"/>
                  </a:lnTo>
                  <a:lnTo>
                    <a:pt x="3885" y="615087"/>
                  </a:lnTo>
                  <a:lnTo>
                    <a:pt x="0" y="595553"/>
                  </a:lnTo>
                  <a:lnTo>
                    <a:pt x="0" y="5905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348153" y="0"/>
                  </a:lnTo>
                  <a:lnTo>
                    <a:pt x="2389644" y="15621"/>
                  </a:lnTo>
                  <a:lnTo>
                    <a:pt x="2415463" y="51661"/>
                  </a:lnTo>
                  <a:lnTo>
                    <a:pt x="2419349" y="71196"/>
                  </a:lnTo>
                  <a:lnTo>
                    <a:pt x="2419349" y="595553"/>
                  </a:lnTo>
                  <a:lnTo>
                    <a:pt x="2403727" y="637044"/>
                  </a:lnTo>
                  <a:lnTo>
                    <a:pt x="2367687" y="662864"/>
                  </a:lnTo>
                  <a:lnTo>
                    <a:pt x="2353108" y="666261"/>
                  </a:lnTo>
                  <a:lnTo>
                    <a:pt x="2348153" y="666749"/>
                  </a:lnTo>
                  <a:close/>
                </a:path>
              </a:pathLst>
            </a:custGeom>
            <a:solidFill>
              <a:srgbClr val="1A365C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6324" y="3333749"/>
              <a:ext cx="166687" cy="19049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387474" y="3185043"/>
            <a:ext cx="1609725" cy="4470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350" b="1" spc="-260" dirty="0">
                <a:solidFill>
                  <a:srgbClr val="FFFFFF"/>
                </a:solidFill>
                <a:latin typeface="Malgun Gothic"/>
                <a:cs typeface="Malgun Gothic"/>
              </a:rPr>
              <a:t>지식</a:t>
            </a:r>
            <a:r>
              <a:rPr sz="1350" b="1" spc="-13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FFFFFF"/>
                </a:solidFill>
                <a:latin typeface="Malgun Gothic"/>
                <a:cs typeface="Malgun Gothic"/>
              </a:rPr>
              <a:t>증류</a:t>
            </a:r>
            <a:r>
              <a:rPr sz="1350" b="1" spc="-13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450" b="1" spc="-114" dirty="0">
                <a:solidFill>
                  <a:srgbClr val="FFFFFF"/>
                </a:solidFill>
                <a:latin typeface="Noto Sans JP"/>
                <a:cs typeface="Noto Sans JP"/>
              </a:rPr>
              <a:t>(Distillation)</a:t>
            </a:r>
            <a:endParaRPr sz="1450">
              <a:latin typeface="Noto Sans JP"/>
              <a:cs typeface="Noto Sans JP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200" dirty="0">
                <a:solidFill>
                  <a:srgbClr val="FFFFFF"/>
                </a:solidFill>
                <a:latin typeface="Dotum"/>
                <a:cs typeface="Dotum"/>
              </a:rPr>
              <a:t>대형</a:t>
            </a:r>
            <a:r>
              <a:rPr sz="1100" spc="-20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1100" spc="-200" dirty="0">
                <a:solidFill>
                  <a:srgbClr val="FFFFFF"/>
                </a:solidFill>
                <a:latin typeface="Dotum"/>
                <a:cs typeface="Dotum"/>
              </a:rPr>
              <a:t>소형</a:t>
            </a:r>
            <a:r>
              <a:rPr sz="110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모델</a:t>
            </a:r>
            <a:r>
              <a:rPr sz="110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지식</a:t>
            </a:r>
            <a:r>
              <a:rPr sz="110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Dotum"/>
                <a:cs typeface="Dotum"/>
              </a:rPr>
              <a:t>전달</a:t>
            </a:r>
            <a:endParaRPr sz="1100">
              <a:latin typeface="Dotum"/>
              <a:cs typeface="Dotum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457574" y="3086099"/>
            <a:ext cx="2428875" cy="666750"/>
            <a:chOff x="3457574" y="3086099"/>
            <a:chExt cx="2428875" cy="666750"/>
          </a:xfrm>
        </p:grpSpPr>
        <p:sp>
          <p:nvSpPr>
            <p:cNvPr id="21" name="object 21"/>
            <p:cNvSpPr/>
            <p:nvPr/>
          </p:nvSpPr>
          <p:spPr>
            <a:xfrm>
              <a:off x="3457574" y="3086099"/>
              <a:ext cx="2428875" cy="666750"/>
            </a:xfrm>
            <a:custGeom>
              <a:avLst/>
              <a:gdLst/>
              <a:ahLst/>
              <a:cxnLst/>
              <a:rect l="l" t="t" r="r" b="b"/>
              <a:pathLst>
                <a:path w="2428875" h="666750">
                  <a:moveTo>
                    <a:pt x="2357678" y="666749"/>
                  </a:moveTo>
                  <a:lnTo>
                    <a:pt x="71196" y="666749"/>
                  </a:lnTo>
                  <a:lnTo>
                    <a:pt x="66241" y="666261"/>
                  </a:lnTo>
                  <a:lnTo>
                    <a:pt x="29705" y="651127"/>
                  </a:lnTo>
                  <a:lnTo>
                    <a:pt x="3885" y="615087"/>
                  </a:lnTo>
                  <a:lnTo>
                    <a:pt x="0" y="595553"/>
                  </a:lnTo>
                  <a:lnTo>
                    <a:pt x="0" y="5905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357678" y="0"/>
                  </a:lnTo>
                  <a:lnTo>
                    <a:pt x="2399168" y="15621"/>
                  </a:lnTo>
                  <a:lnTo>
                    <a:pt x="2424988" y="51661"/>
                  </a:lnTo>
                  <a:lnTo>
                    <a:pt x="2428874" y="71196"/>
                  </a:lnTo>
                  <a:lnTo>
                    <a:pt x="2428874" y="595553"/>
                  </a:lnTo>
                  <a:lnTo>
                    <a:pt x="2413252" y="637044"/>
                  </a:lnTo>
                  <a:lnTo>
                    <a:pt x="2377211" y="662864"/>
                  </a:lnTo>
                  <a:lnTo>
                    <a:pt x="2362633" y="666261"/>
                  </a:lnTo>
                  <a:lnTo>
                    <a:pt x="2357678" y="666749"/>
                  </a:lnTo>
                  <a:close/>
                </a:path>
              </a:pathLst>
            </a:custGeom>
            <a:solidFill>
              <a:srgbClr val="1A365C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81400" y="3333749"/>
              <a:ext cx="190499" cy="19049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3904456" y="3201479"/>
            <a:ext cx="1259205" cy="4311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350" b="1" spc="-260" dirty="0">
                <a:solidFill>
                  <a:srgbClr val="FFFFFF"/>
                </a:solidFill>
                <a:latin typeface="Malgun Gothic"/>
                <a:cs typeface="Malgun Gothic"/>
              </a:rPr>
              <a:t>메모리</a:t>
            </a:r>
            <a:r>
              <a:rPr sz="1350" b="1" spc="-13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350" b="1" spc="-285" dirty="0">
                <a:solidFill>
                  <a:srgbClr val="FFFFFF"/>
                </a:solidFill>
                <a:latin typeface="Malgun Gothic"/>
                <a:cs typeface="Malgun Gothic"/>
              </a:rPr>
              <a:t>최적화</a:t>
            </a:r>
            <a:endParaRPr sz="13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95" dirty="0">
                <a:solidFill>
                  <a:srgbClr val="FFFFFF"/>
                </a:solidFill>
                <a:latin typeface="Noto Sans JP"/>
                <a:cs typeface="Noto Sans JP"/>
              </a:rPr>
              <a:t>KV</a:t>
            </a:r>
            <a:r>
              <a:rPr sz="1100" spc="4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00" spc="-160" dirty="0">
                <a:solidFill>
                  <a:srgbClr val="FFFFFF"/>
                </a:solidFill>
                <a:latin typeface="Dotum"/>
                <a:cs typeface="Dotum"/>
              </a:rPr>
              <a:t>캐시</a:t>
            </a:r>
            <a:r>
              <a:rPr sz="1100" spc="-160" dirty="0">
                <a:solidFill>
                  <a:srgbClr val="FFFFFF"/>
                </a:solidFill>
                <a:latin typeface="Noto Sans JP"/>
                <a:cs typeface="Noto Sans JP"/>
              </a:rPr>
              <a:t>,</a:t>
            </a:r>
            <a:r>
              <a:rPr sz="1100" spc="4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모델</a:t>
            </a:r>
            <a:r>
              <a:rPr sz="110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구조</a:t>
            </a:r>
            <a:r>
              <a:rPr sz="110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160" dirty="0">
                <a:solidFill>
                  <a:srgbClr val="FFFFFF"/>
                </a:solidFill>
                <a:latin typeface="Dotum"/>
                <a:cs typeface="Dotum"/>
              </a:rPr>
              <a:t>변경</a:t>
            </a:r>
            <a:endParaRPr sz="1100">
              <a:latin typeface="Dotum"/>
              <a:cs typeface="Dotum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172199" y="1724024"/>
            <a:ext cx="5257800" cy="3267075"/>
            <a:chOff x="6172199" y="1724024"/>
            <a:chExt cx="5257800" cy="3267075"/>
          </a:xfrm>
        </p:grpSpPr>
        <p:sp>
          <p:nvSpPr>
            <p:cNvPr id="25" name="object 25"/>
            <p:cNvSpPr/>
            <p:nvPr/>
          </p:nvSpPr>
          <p:spPr>
            <a:xfrm>
              <a:off x="6191249" y="1724024"/>
              <a:ext cx="5238750" cy="1866900"/>
            </a:xfrm>
            <a:custGeom>
              <a:avLst/>
              <a:gdLst/>
              <a:ahLst/>
              <a:cxnLst/>
              <a:rect l="l" t="t" r="r" b="b"/>
              <a:pathLst>
                <a:path w="5238750" h="1866900">
                  <a:moveTo>
                    <a:pt x="5167552" y="1866899"/>
                  </a:moveTo>
                  <a:lnTo>
                    <a:pt x="0" y="1866899"/>
                  </a:lnTo>
                  <a:lnTo>
                    <a:pt x="0" y="0"/>
                  </a:lnTo>
                  <a:lnTo>
                    <a:pt x="5167552" y="0"/>
                  </a:lnTo>
                  <a:lnTo>
                    <a:pt x="5172507" y="488"/>
                  </a:lnTo>
                  <a:lnTo>
                    <a:pt x="5209043" y="15621"/>
                  </a:lnTo>
                  <a:lnTo>
                    <a:pt x="5234862" y="51661"/>
                  </a:lnTo>
                  <a:lnTo>
                    <a:pt x="5238748" y="71196"/>
                  </a:lnTo>
                  <a:lnTo>
                    <a:pt x="5238748" y="1795703"/>
                  </a:lnTo>
                  <a:lnTo>
                    <a:pt x="5223126" y="1837193"/>
                  </a:lnTo>
                  <a:lnTo>
                    <a:pt x="5187086" y="1863013"/>
                  </a:lnTo>
                  <a:lnTo>
                    <a:pt x="5167552" y="1866899"/>
                  </a:lnTo>
                  <a:close/>
                </a:path>
              </a:pathLst>
            </a:custGeom>
            <a:solidFill>
              <a:srgbClr val="1A365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72199" y="1724024"/>
              <a:ext cx="38100" cy="1866900"/>
            </a:xfrm>
            <a:custGeom>
              <a:avLst/>
              <a:gdLst/>
              <a:ahLst/>
              <a:cxnLst/>
              <a:rect l="l" t="t" r="r" b="b"/>
              <a:pathLst>
                <a:path w="38100" h="1866900">
                  <a:moveTo>
                    <a:pt x="38099" y="1866899"/>
                  </a:moveTo>
                  <a:lnTo>
                    <a:pt x="0" y="18668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866899"/>
                  </a:lnTo>
                  <a:close/>
                </a:path>
              </a:pathLst>
            </a:custGeom>
            <a:solidFill>
              <a:srgbClr val="4ED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91249" y="3733799"/>
              <a:ext cx="5238750" cy="1257300"/>
            </a:xfrm>
            <a:custGeom>
              <a:avLst/>
              <a:gdLst/>
              <a:ahLst/>
              <a:cxnLst/>
              <a:rect l="l" t="t" r="r" b="b"/>
              <a:pathLst>
                <a:path w="5238750" h="1257300">
                  <a:moveTo>
                    <a:pt x="5167552" y="1257299"/>
                  </a:moveTo>
                  <a:lnTo>
                    <a:pt x="0" y="1257299"/>
                  </a:lnTo>
                  <a:lnTo>
                    <a:pt x="0" y="0"/>
                  </a:lnTo>
                  <a:lnTo>
                    <a:pt x="5167552" y="0"/>
                  </a:lnTo>
                  <a:lnTo>
                    <a:pt x="5172507" y="488"/>
                  </a:lnTo>
                  <a:lnTo>
                    <a:pt x="5209043" y="15621"/>
                  </a:lnTo>
                  <a:lnTo>
                    <a:pt x="5234862" y="51661"/>
                  </a:lnTo>
                  <a:lnTo>
                    <a:pt x="5238748" y="71196"/>
                  </a:lnTo>
                  <a:lnTo>
                    <a:pt x="5238748" y="1186103"/>
                  </a:lnTo>
                  <a:lnTo>
                    <a:pt x="5223126" y="1227594"/>
                  </a:lnTo>
                  <a:lnTo>
                    <a:pt x="5187086" y="1253413"/>
                  </a:lnTo>
                  <a:lnTo>
                    <a:pt x="5167552" y="1257299"/>
                  </a:lnTo>
                  <a:close/>
                </a:path>
              </a:pathLst>
            </a:custGeom>
            <a:solidFill>
              <a:srgbClr val="1A365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72199" y="3733799"/>
              <a:ext cx="38100" cy="1257300"/>
            </a:xfrm>
            <a:custGeom>
              <a:avLst/>
              <a:gdLst/>
              <a:ahLst/>
              <a:cxnLst/>
              <a:rect l="l" t="t" r="r" b="b"/>
              <a:pathLst>
                <a:path w="38100" h="1257300">
                  <a:moveTo>
                    <a:pt x="38099" y="1257299"/>
                  </a:moveTo>
                  <a:lnTo>
                    <a:pt x="0" y="12572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257299"/>
                  </a:lnTo>
                  <a:close/>
                </a:path>
              </a:pathLst>
            </a:custGeom>
            <a:solidFill>
              <a:srgbClr val="4ED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335712" y="1858010"/>
            <a:ext cx="1553210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325" dirty="0">
                <a:solidFill>
                  <a:srgbClr val="4ED0C4"/>
                </a:solidFill>
                <a:latin typeface="Malgun Gothic"/>
                <a:cs typeface="Malgun Gothic"/>
              </a:rPr>
              <a:t>사용</a:t>
            </a:r>
            <a:r>
              <a:rPr sz="1700" b="1" spc="-175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700" b="1" spc="-325" dirty="0">
                <a:solidFill>
                  <a:srgbClr val="4ED0C4"/>
                </a:solidFill>
                <a:latin typeface="Malgun Gothic"/>
                <a:cs typeface="Malgun Gothic"/>
              </a:rPr>
              <a:t>도구</a:t>
            </a:r>
            <a:r>
              <a:rPr sz="1700" b="1" spc="-175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650" b="1" spc="-145" dirty="0">
                <a:solidFill>
                  <a:srgbClr val="4ED0C4"/>
                </a:solidFill>
                <a:latin typeface="Gill Sans MT"/>
                <a:cs typeface="Gill Sans MT"/>
              </a:rPr>
              <a:t>&amp;</a:t>
            </a:r>
            <a:r>
              <a:rPr sz="1650" b="1" spc="-35" dirty="0">
                <a:solidFill>
                  <a:srgbClr val="4ED0C4"/>
                </a:solidFill>
                <a:latin typeface="Gill Sans MT"/>
                <a:cs typeface="Gill Sans MT"/>
              </a:rPr>
              <a:t> </a:t>
            </a:r>
            <a:r>
              <a:rPr sz="1700" b="1" spc="-350" dirty="0">
                <a:solidFill>
                  <a:srgbClr val="4ED0C4"/>
                </a:solidFill>
                <a:latin typeface="Malgun Gothic"/>
                <a:cs typeface="Malgun Gothic"/>
              </a:rPr>
              <a:t>산출물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83337" y="2128248"/>
            <a:ext cx="1409065" cy="6350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46050" indent="-133350">
              <a:lnSpc>
                <a:spcPct val="100000"/>
              </a:lnSpc>
              <a:spcBef>
                <a:spcPts val="815"/>
              </a:spcBef>
              <a:buClr>
                <a:srgbClr val="4ED0C4"/>
              </a:buClr>
              <a:buSzPct val="96428"/>
              <a:buFont typeface="Arial"/>
              <a:buChar char="•"/>
              <a:tabLst>
                <a:tab pos="146050" algn="l"/>
              </a:tabLst>
            </a:pPr>
            <a:r>
              <a:rPr sz="1400" spc="-90" dirty="0">
                <a:solidFill>
                  <a:srgbClr val="FFFFFF"/>
                </a:solidFill>
                <a:latin typeface="Noto Sans JP"/>
                <a:cs typeface="Noto Sans JP"/>
              </a:rPr>
              <a:t>ArXiv,</a:t>
            </a:r>
            <a:r>
              <a:rPr sz="1400" spc="2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학회</a:t>
            </a:r>
            <a:r>
              <a:rPr sz="13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FFFFFF"/>
                </a:solidFill>
                <a:latin typeface="Dotum"/>
                <a:cs typeface="Dotum"/>
              </a:rPr>
              <a:t>자료</a:t>
            </a:r>
            <a:endParaRPr sz="1350">
              <a:latin typeface="Dotum"/>
              <a:cs typeface="Dotum"/>
            </a:endParaRPr>
          </a:p>
          <a:p>
            <a:pPr marL="146050" indent="-133350">
              <a:lnSpc>
                <a:spcPct val="100000"/>
              </a:lnSpc>
              <a:spcBef>
                <a:spcPts val="720"/>
              </a:spcBef>
              <a:buClr>
                <a:srgbClr val="4ED0C4"/>
              </a:buClr>
              <a:buFont typeface="Arial"/>
              <a:buChar char="•"/>
              <a:tabLst>
                <a:tab pos="146050" algn="l"/>
              </a:tabLst>
            </a:pP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기술</a:t>
            </a:r>
            <a:r>
              <a:rPr sz="1350" spc="-10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15" dirty="0">
                <a:solidFill>
                  <a:srgbClr val="FFFFFF"/>
                </a:solidFill>
                <a:latin typeface="Dotum"/>
                <a:cs typeface="Dotum"/>
              </a:rPr>
              <a:t>블로그</a:t>
            </a:r>
            <a:r>
              <a:rPr sz="1400" spc="-215" dirty="0">
                <a:solidFill>
                  <a:srgbClr val="FFFFFF"/>
                </a:solidFill>
                <a:latin typeface="Noto Sans JP"/>
                <a:cs typeface="Noto Sans JP"/>
              </a:rPr>
              <a:t>,</a:t>
            </a:r>
            <a:r>
              <a:rPr sz="1400" spc="4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350" spc="-285" dirty="0">
                <a:solidFill>
                  <a:srgbClr val="FFFFFF"/>
                </a:solidFill>
                <a:latin typeface="Dotum"/>
                <a:cs typeface="Dotum"/>
              </a:rPr>
              <a:t>서베이</a:t>
            </a:r>
            <a:endParaRPr sz="1350">
              <a:latin typeface="Dotum"/>
              <a:cs typeface="Dotum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83337" y="2726287"/>
            <a:ext cx="1583690" cy="64516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46050" indent="-133350">
              <a:lnSpc>
                <a:spcPct val="100000"/>
              </a:lnSpc>
              <a:spcBef>
                <a:spcPts val="905"/>
              </a:spcBef>
              <a:buClr>
                <a:srgbClr val="4ED0C4"/>
              </a:buClr>
              <a:buSzPct val="96428"/>
              <a:buFont typeface="Arial"/>
              <a:buChar char="•"/>
              <a:tabLst>
                <a:tab pos="146050" algn="l"/>
              </a:tabLst>
            </a:pPr>
            <a:r>
              <a:rPr sz="1400" spc="-114" dirty="0">
                <a:solidFill>
                  <a:srgbClr val="FFFFFF"/>
                </a:solidFill>
                <a:latin typeface="Noto Sans JP"/>
                <a:cs typeface="Noto Sans JP"/>
              </a:rPr>
              <a:t>Hugging</a:t>
            </a:r>
            <a:r>
              <a:rPr sz="1400" spc="3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400" spc="-140" dirty="0">
                <a:solidFill>
                  <a:srgbClr val="FFFFFF"/>
                </a:solidFill>
                <a:latin typeface="Noto Sans JP"/>
                <a:cs typeface="Noto Sans JP"/>
              </a:rPr>
              <a:t>Face</a:t>
            </a:r>
            <a:r>
              <a:rPr sz="1400" spc="3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350" spc="-285" dirty="0">
                <a:solidFill>
                  <a:srgbClr val="FFFFFF"/>
                </a:solidFill>
                <a:latin typeface="Dotum"/>
                <a:cs typeface="Dotum"/>
              </a:rPr>
              <a:t>저장소</a:t>
            </a:r>
            <a:endParaRPr sz="1350">
              <a:latin typeface="Dotum"/>
              <a:cs typeface="Dotum"/>
            </a:endParaRPr>
          </a:p>
          <a:p>
            <a:pPr marL="146050" indent="-133350">
              <a:lnSpc>
                <a:spcPct val="100000"/>
              </a:lnSpc>
              <a:spcBef>
                <a:spcPts val="770"/>
              </a:spcBef>
              <a:buClr>
                <a:srgbClr val="4ED0C4"/>
              </a:buClr>
              <a:buFont typeface="Arial"/>
              <a:buChar char="•"/>
              <a:tabLst>
                <a:tab pos="146050" algn="l"/>
              </a:tabLst>
            </a:pP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오픈소스</a:t>
            </a:r>
            <a:r>
              <a:rPr sz="13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경량화</a:t>
            </a:r>
            <a:r>
              <a:rPr sz="13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FFFFFF"/>
                </a:solidFill>
                <a:latin typeface="Dotum"/>
                <a:cs typeface="Dotum"/>
              </a:rPr>
              <a:t>툴킷</a:t>
            </a:r>
            <a:endParaRPr sz="1350">
              <a:latin typeface="Dotum"/>
              <a:cs typeface="Dotum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876506" y="2128248"/>
            <a:ext cx="1243965" cy="93853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46050" indent="-133350">
              <a:lnSpc>
                <a:spcPct val="100000"/>
              </a:lnSpc>
              <a:spcBef>
                <a:spcPts val="815"/>
              </a:spcBef>
              <a:buClr>
                <a:srgbClr val="4ED0C4"/>
              </a:buClr>
              <a:buFont typeface="Arial"/>
              <a:buChar char="•"/>
              <a:tabLst>
                <a:tab pos="146050" algn="l"/>
              </a:tabLst>
            </a:pP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조사</a:t>
            </a:r>
            <a:r>
              <a:rPr sz="1350" spc="-11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10" dirty="0">
                <a:solidFill>
                  <a:srgbClr val="FFFFFF"/>
                </a:solidFill>
                <a:latin typeface="Dotum"/>
                <a:cs typeface="Dotum"/>
              </a:rPr>
              <a:t>보고서</a:t>
            </a:r>
            <a:r>
              <a:rPr sz="1400" spc="-210" dirty="0">
                <a:solidFill>
                  <a:srgbClr val="FFFFFF"/>
                </a:solidFill>
                <a:latin typeface="Noto Sans JP"/>
                <a:cs typeface="Noto Sans JP"/>
              </a:rPr>
              <a:t>/</a:t>
            </a:r>
            <a:r>
              <a:rPr sz="1350" spc="-210" dirty="0">
                <a:solidFill>
                  <a:srgbClr val="FFFFFF"/>
                </a:solidFill>
                <a:latin typeface="Dotum"/>
                <a:cs typeface="Dotum"/>
              </a:rPr>
              <a:t>위키</a:t>
            </a:r>
            <a:endParaRPr sz="1350">
              <a:latin typeface="Dotum"/>
              <a:cs typeface="Dotum"/>
            </a:endParaRPr>
          </a:p>
          <a:p>
            <a:pPr marL="146050" indent="-133350">
              <a:lnSpc>
                <a:spcPct val="100000"/>
              </a:lnSpc>
              <a:spcBef>
                <a:spcPts val="720"/>
              </a:spcBef>
              <a:buClr>
                <a:srgbClr val="4ED0C4"/>
              </a:buClr>
              <a:buFont typeface="Arial"/>
              <a:buChar char="•"/>
              <a:tabLst>
                <a:tab pos="146050" algn="l"/>
              </a:tabLst>
            </a:pPr>
            <a:r>
              <a:rPr sz="1350" spc="-229" dirty="0">
                <a:solidFill>
                  <a:srgbClr val="FFFFFF"/>
                </a:solidFill>
                <a:latin typeface="Dotum"/>
                <a:cs typeface="Dotum"/>
              </a:rPr>
              <a:t>기법</a:t>
            </a:r>
            <a:r>
              <a:rPr sz="1400" spc="-229" dirty="0">
                <a:solidFill>
                  <a:srgbClr val="FFFFFF"/>
                </a:solidFill>
                <a:latin typeface="Noto Sans JP"/>
                <a:cs typeface="Noto Sans JP"/>
              </a:rPr>
              <a:t>/</a:t>
            </a:r>
            <a:r>
              <a:rPr sz="1350" spc="-229" dirty="0">
                <a:solidFill>
                  <a:srgbClr val="FFFFFF"/>
                </a:solidFill>
                <a:latin typeface="Dotum"/>
                <a:cs typeface="Dotum"/>
              </a:rPr>
              <a:t>모델</a:t>
            </a:r>
            <a:r>
              <a:rPr sz="135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FFFFFF"/>
                </a:solidFill>
                <a:latin typeface="Dotum"/>
                <a:cs typeface="Dotum"/>
              </a:rPr>
              <a:t>비교표</a:t>
            </a:r>
            <a:endParaRPr sz="1350">
              <a:latin typeface="Dotum"/>
              <a:cs typeface="Dotum"/>
            </a:endParaRPr>
          </a:p>
          <a:p>
            <a:pPr marL="146050" indent="-133350">
              <a:lnSpc>
                <a:spcPct val="100000"/>
              </a:lnSpc>
              <a:spcBef>
                <a:spcPts val="770"/>
              </a:spcBef>
              <a:buClr>
                <a:srgbClr val="4ED0C4"/>
              </a:buClr>
              <a:buFont typeface="Arial"/>
              <a:buChar char="•"/>
              <a:tabLst>
                <a:tab pos="146050" algn="l"/>
              </a:tabLst>
            </a:pP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개발</a:t>
            </a:r>
            <a:r>
              <a:rPr sz="1350" spc="-11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전략</a:t>
            </a:r>
            <a:r>
              <a:rPr sz="1350" spc="-11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FFFFFF"/>
                </a:solidFill>
                <a:latin typeface="Dotum"/>
                <a:cs typeface="Dotum"/>
              </a:rPr>
              <a:t>초안</a:t>
            </a:r>
            <a:endParaRPr sz="1350">
              <a:latin typeface="Dotum"/>
              <a:cs typeface="Dotum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876506" y="3139313"/>
            <a:ext cx="150685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50" indent="-133350">
              <a:lnSpc>
                <a:spcPct val="100000"/>
              </a:lnSpc>
              <a:spcBef>
                <a:spcPts val="105"/>
              </a:spcBef>
              <a:buClr>
                <a:srgbClr val="4ED0C4"/>
              </a:buClr>
              <a:buFont typeface="Arial"/>
              <a:buChar char="•"/>
              <a:tabLst>
                <a:tab pos="146050" algn="l"/>
              </a:tabLst>
            </a:pP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오픈소스</a:t>
            </a:r>
            <a:r>
              <a:rPr sz="13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활용</a:t>
            </a:r>
            <a:r>
              <a:rPr sz="13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FFFFFF"/>
                </a:solidFill>
                <a:latin typeface="Dotum"/>
                <a:cs typeface="Dotum"/>
              </a:rPr>
              <a:t>가이드</a:t>
            </a:r>
            <a:endParaRPr sz="1350">
              <a:latin typeface="Dotum"/>
              <a:cs typeface="Dotum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35712" y="3746523"/>
            <a:ext cx="1893570" cy="1026794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700" b="1" spc="-325" dirty="0">
                <a:solidFill>
                  <a:srgbClr val="4ED0C4"/>
                </a:solidFill>
                <a:latin typeface="Malgun Gothic"/>
                <a:cs typeface="Malgun Gothic"/>
              </a:rPr>
              <a:t>성공</a:t>
            </a:r>
            <a:r>
              <a:rPr sz="1700" b="1" spc="-180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700" b="1" spc="-360" dirty="0">
                <a:solidFill>
                  <a:srgbClr val="4ED0C4"/>
                </a:solidFill>
                <a:latin typeface="Malgun Gothic"/>
                <a:cs typeface="Malgun Gothic"/>
              </a:rPr>
              <a:t>기준</a:t>
            </a:r>
            <a:endParaRPr sz="1700">
              <a:latin typeface="Malgun Gothic"/>
              <a:cs typeface="Malgun Gothic"/>
            </a:endParaRPr>
          </a:p>
          <a:p>
            <a:pPr marL="193040" indent="-133350">
              <a:lnSpc>
                <a:spcPct val="100000"/>
              </a:lnSpc>
              <a:spcBef>
                <a:spcPts val="810"/>
              </a:spcBef>
              <a:buClr>
                <a:srgbClr val="4ED0C4"/>
              </a:buClr>
              <a:buSzPct val="96428"/>
              <a:buFont typeface="Arial"/>
              <a:buChar char="•"/>
              <a:tabLst>
                <a:tab pos="193040" algn="l"/>
              </a:tabLst>
            </a:pPr>
            <a:r>
              <a:rPr sz="1400" spc="-155" dirty="0">
                <a:solidFill>
                  <a:srgbClr val="FFFFFF"/>
                </a:solidFill>
                <a:latin typeface="Noto Sans JP"/>
                <a:cs typeface="Noto Sans JP"/>
              </a:rPr>
              <a:t>3~5</a:t>
            </a:r>
            <a:r>
              <a:rPr sz="1350" spc="-155" dirty="0">
                <a:solidFill>
                  <a:srgbClr val="FFFFFF"/>
                </a:solidFill>
                <a:latin typeface="Dotum"/>
                <a:cs typeface="Dotum"/>
              </a:rPr>
              <a:t>건</a:t>
            </a:r>
            <a:r>
              <a:rPr sz="13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이상</a:t>
            </a:r>
            <a:r>
              <a:rPr sz="1350" spc="-10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핵심</a:t>
            </a:r>
            <a:r>
              <a:rPr sz="1350" spc="-10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기술</a:t>
            </a:r>
            <a:r>
              <a:rPr sz="1350" spc="-10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FFFFFF"/>
                </a:solidFill>
                <a:latin typeface="Dotum"/>
                <a:cs typeface="Dotum"/>
              </a:rPr>
              <a:t>파악</a:t>
            </a:r>
            <a:endParaRPr sz="1350">
              <a:latin typeface="Dotum"/>
              <a:cs typeface="Dotum"/>
            </a:endParaRPr>
          </a:p>
          <a:p>
            <a:pPr marL="193040" indent="-133350">
              <a:lnSpc>
                <a:spcPct val="100000"/>
              </a:lnSpc>
              <a:spcBef>
                <a:spcPts val="720"/>
              </a:spcBef>
              <a:buClr>
                <a:srgbClr val="4ED0C4"/>
              </a:buClr>
              <a:buFont typeface="Arial"/>
              <a:buChar char="•"/>
              <a:tabLst>
                <a:tab pos="193040" algn="l"/>
              </a:tabLst>
            </a:pP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베이스</a:t>
            </a:r>
            <a:r>
              <a:rPr sz="13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400" spc="-140" dirty="0">
                <a:solidFill>
                  <a:srgbClr val="FFFFFF"/>
                </a:solidFill>
                <a:latin typeface="Noto Sans JP"/>
                <a:cs typeface="Noto Sans JP"/>
              </a:rPr>
              <a:t>LLM</a:t>
            </a:r>
            <a:r>
              <a:rPr sz="1400" spc="3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모델</a:t>
            </a:r>
            <a:r>
              <a:rPr sz="13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FFFFFF"/>
                </a:solidFill>
                <a:latin typeface="Dotum"/>
                <a:cs typeface="Dotum"/>
              </a:rPr>
              <a:t>선정</a:t>
            </a:r>
            <a:endParaRPr sz="1350">
              <a:latin typeface="Dotum"/>
              <a:cs typeface="Dotum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905081" y="4234687"/>
            <a:ext cx="136652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50" indent="-133350">
              <a:lnSpc>
                <a:spcPct val="100000"/>
              </a:lnSpc>
              <a:spcBef>
                <a:spcPts val="105"/>
              </a:spcBef>
              <a:buClr>
                <a:srgbClr val="4ED0C4"/>
              </a:buClr>
              <a:buFont typeface="Arial"/>
              <a:buChar char="•"/>
              <a:tabLst>
                <a:tab pos="146050" algn="l"/>
              </a:tabLst>
            </a:pP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경량화</a:t>
            </a:r>
            <a:r>
              <a:rPr sz="13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접근법</a:t>
            </a:r>
            <a:r>
              <a:rPr sz="13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FFFFFF"/>
                </a:solidFill>
                <a:latin typeface="Dotum"/>
                <a:cs typeface="Dotum"/>
              </a:rPr>
              <a:t>결정</a:t>
            </a:r>
            <a:endParaRPr sz="1350">
              <a:latin typeface="Dotum"/>
              <a:cs typeface="Dotum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905081" y="4539487"/>
            <a:ext cx="159194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50" indent="-133350">
              <a:lnSpc>
                <a:spcPct val="100000"/>
              </a:lnSpc>
              <a:spcBef>
                <a:spcPts val="105"/>
              </a:spcBef>
              <a:buClr>
                <a:srgbClr val="4ED0C4"/>
              </a:buClr>
              <a:buFont typeface="Arial"/>
              <a:buChar char="•"/>
              <a:tabLst>
                <a:tab pos="146050" algn="l"/>
              </a:tabLst>
            </a:pP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팀</a:t>
            </a:r>
            <a:r>
              <a:rPr sz="1350" spc="-11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내</a:t>
            </a:r>
            <a:r>
              <a:rPr sz="1350" spc="-11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기술</a:t>
            </a:r>
            <a:r>
              <a:rPr sz="1350" spc="-11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이해도</a:t>
            </a:r>
            <a:r>
              <a:rPr sz="1350" spc="-11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FFFFFF"/>
                </a:solidFill>
                <a:latin typeface="Dotum"/>
                <a:cs typeface="Dotum"/>
              </a:rPr>
              <a:t>향상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8" name="object 38"/>
            <p:cNvSpPr/>
            <p:nvPr/>
          </p:nvSpPr>
          <p:spPr>
            <a:xfrm>
              <a:off x="0" y="0"/>
              <a:ext cx="95250" cy="6858000"/>
            </a:xfrm>
            <a:custGeom>
              <a:avLst/>
              <a:gdLst/>
              <a:ahLst/>
              <a:cxnLst/>
              <a:rect l="l" t="t" r="r" b="b"/>
              <a:pathLst>
                <a:path w="95250" h="6858000">
                  <a:moveTo>
                    <a:pt x="9524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95249" y="0"/>
                  </a:lnTo>
                  <a:lnTo>
                    <a:pt x="95249" y="6857999"/>
                  </a:lnTo>
                  <a:close/>
                </a:path>
              </a:pathLst>
            </a:custGeom>
            <a:solidFill>
              <a:srgbClr val="4ED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761999"/>
              <a:ext cx="12192000" cy="6096000"/>
            </a:xfrm>
            <a:custGeom>
              <a:avLst/>
              <a:gdLst/>
              <a:ahLst/>
              <a:cxnLst/>
              <a:rect l="l" t="t" r="r" b="b"/>
              <a:pathLst>
                <a:path w="12192000" h="6096000">
                  <a:moveTo>
                    <a:pt x="12191999" y="6095999"/>
                  </a:moveTo>
                  <a:lnTo>
                    <a:pt x="0" y="6095999"/>
                  </a:lnTo>
                  <a:lnTo>
                    <a:pt x="0" y="0"/>
                  </a:lnTo>
                  <a:lnTo>
                    <a:pt x="12191999" y="952499"/>
                  </a:lnTo>
                  <a:lnTo>
                    <a:pt x="12191999" y="2095499"/>
                  </a:lnTo>
                  <a:lnTo>
                    <a:pt x="0" y="3047999"/>
                  </a:lnTo>
                  <a:lnTo>
                    <a:pt x="0" y="4000499"/>
                  </a:lnTo>
                  <a:lnTo>
                    <a:pt x="12191999" y="4952999"/>
                  </a:lnTo>
                  <a:lnTo>
                    <a:pt x="12191999" y="6095999"/>
                  </a:lnTo>
                  <a:close/>
                </a:path>
              </a:pathLst>
            </a:custGeom>
            <a:solidFill>
              <a:srgbClr val="1A365C">
                <a:alpha val="2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28737" y="1428749"/>
              <a:ext cx="9810750" cy="4095750"/>
            </a:xfrm>
            <a:custGeom>
              <a:avLst/>
              <a:gdLst/>
              <a:ahLst/>
              <a:cxnLst/>
              <a:rect l="l" t="t" r="r" b="b"/>
              <a:pathLst>
                <a:path w="9810750" h="4095750">
                  <a:moveTo>
                    <a:pt x="952500" y="476250"/>
                  </a:moveTo>
                  <a:lnTo>
                    <a:pt x="950214" y="429577"/>
                  </a:lnTo>
                  <a:lnTo>
                    <a:pt x="943356" y="383349"/>
                  </a:lnTo>
                  <a:lnTo>
                    <a:pt x="932002" y="338010"/>
                  </a:lnTo>
                  <a:lnTo>
                    <a:pt x="916254" y="294005"/>
                  </a:lnTo>
                  <a:lnTo>
                    <a:pt x="896277" y="251752"/>
                  </a:lnTo>
                  <a:lnTo>
                    <a:pt x="872248" y="211670"/>
                  </a:lnTo>
                  <a:lnTo>
                    <a:pt x="844397" y="174129"/>
                  </a:lnTo>
                  <a:lnTo>
                    <a:pt x="813015" y="139496"/>
                  </a:lnTo>
                  <a:lnTo>
                    <a:pt x="778383" y="108115"/>
                  </a:lnTo>
                  <a:lnTo>
                    <a:pt x="740841" y="80264"/>
                  </a:lnTo>
                  <a:lnTo>
                    <a:pt x="700760" y="56235"/>
                  </a:lnTo>
                  <a:lnTo>
                    <a:pt x="658507" y="36258"/>
                  </a:lnTo>
                  <a:lnTo>
                    <a:pt x="614502" y="20510"/>
                  </a:lnTo>
                  <a:lnTo>
                    <a:pt x="569163" y="9156"/>
                  </a:lnTo>
                  <a:lnTo>
                    <a:pt x="522935" y="2298"/>
                  </a:lnTo>
                  <a:lnTo>
                    <a:pt x="476250" y="0"/>
                  </a:lnTo>
                  <a:lnTo>
                    <a:pt x="464566" y="152"/>
                  </a:lnTo>
                  <a:lnTo>
                    <a:pt x="417957" y="3594"/>
                  </a:lnTo>
                  <a:lnTo>
                    <a:pt x="371906" y="11582"/>
                  </a:lnTo>
                  <a:lnTo>
                    <a:pt x="326859" y="24041"/>
                  </a:lnTo>
                  <a:lnTo>
                    <a:pt x="283260" y="40868"/>
                  </a:lnTo>
                  <a:lnTo>
                    <a:pt x="241515" y="61874"/>
                  </a:lnTo>
                  <a:lnTo>
                    <a:pt x="202018" y="86880"/>
                  </a:lnTo>
                  <a:lnTo>
                    <a:pt x="165176" y="115633"/>
                  </a:lnTo>
                  <a:lnTo>
                    <a:pt x="131330" y="147866"/>
                  </a:lnTo>
                  <a:lnTo>
                    <a:pt x="100799" y="183261"/>
                  </a:lnTo>
                  <a:lnTo>
                    <a:pt x="73888" y="221462"/>
                  </a:lnTo>
                  <a:lnTo>
                    <a:pt x="50850" y="262128"/>
                  </a:lnTo>
                  <a:lnTo>
                    <a:pt x="31915" y="304863"/>
                  </a:lnTo>
                  <a:lnTo>
                    <a:pt x="17259" y="349237"/>
                  </a:lnTo>
                  <a:lnTo>
                    <a:pt x="7023" y="394843"/>
                  </a:lnTo>
                  <a:lnTo>
                    <a:pt x="1295" y="441223"/>
                  </a:lnTo>
                  <a:lnTo>
                    <a:pt x="0" y="476250"/>
                  </a:lnTo>
                  <a:lnTo>
                    <a:pt x="152" y="487946"/>
                  </a:lnTo>
                  <a:lnTo>
                    <a:pt x="3594" y="534555"/>
                  </a:lnTo>
                  <a:lnTo>
                    <a:pt x="11582" y="580605"/>
                  </a:lnTo>
                  <a:lnTo>
                    <a:pt x="24041" y="625652"/>
                  </a:lnTo>
                  <a:lnTo>
                    <a:pt x="40868" y="669251"/>
                  </a:lnTo>
                  <a:lnTo>
                    <a:pt x="61874" y="710996"/>
                  </a:lnTo>
                  <a:lnTo>
                    <a:pt x="86880" y="750493"/>
                  </a:lnTo>
                  <a:lnTo>
                    <a:pt x="115633" y="787336"/>
                  </a:lnTo>
                  <a:lnTo>
                    <a:pt x="147866" y="821182"/>
                  </a:lnTo>
                  <a:lnTo>
                    <a:pt x="183261" y="851712"/>
                  </a:lnTo>
                  <a:lnTo>
                    <a:pt x="221462" y="878624"/>
                  </a:lnTo>
                  <a:lnTo>
                    <a:pt x="262128" y="901661"/>
                  </a:lnTo>
                  <a:lnTo>
                    <a:pt x="304863" y="920597"/>
                  </a:lnTo>
                  <a:lnTo>
                    <a:pt x="349237" y="935253"/>
                  </a:lnTo>
                  <a:lnTo>
                    <a:pt x="394843" y="945489"/>
                  </a:lnTo>
                  <a:lnTo>
                    <a:pt x="441223" y="951217"/>
                  </a:lnTo>
                  <a:lnTo>
                    <a:pt x="476250" y="952500"/>
                  </a:lnTo>
                  <a:lnTo>
                    <a:pt x="487946" y="952360"/>
                  </a:lnTo>
                  <a:lnTo>
                    <a:pt x="534555" y="948918"/>
                  </a:lnTo>
                  <a:lnTo>
                    <a:pt x="580605" y="940930"/>
                  </a:lnTo>
                  <a:lnTo>
                    <a:pt x="625652" y="928471"/>
                  </a:lnTo>
                  <a:lnTo>
                    <a:pt x="669251" y="911644"/>
                  </a:lnTo>
                  <a:lnTo>
                    <a:pt x="710996" y="890638"/>
                  </a:lnTo>
                  <a:lnTo>
                    <a:pt x="750493" y="865632"/>
                  </a:lnTo>
                  <a:lnTo>
                    <a:pt x="787336" y="836879"/>
                  </a:lnTo>
                  <a:lnTo>
                    <a:pt x="821182" y="804646"/>
                  </a:lnTo>
                  <a:lnTo>
                    <a:pt x="851712" y="769251"/>
                  </a:lnTo>
                  <a:lnTo>
                    <a:pt x="878624" y="731050"/>
                  </a:lnTo>
                  <a:lnTo>
                    <a:pt x="901661" y="690384"/>
                  </a:lnTo>
                  <a:lnTo>
                    <a:pt x="920597" y="647649"/>
                  </a:lnTo>
                  <a:lnTo>
                    <a:pt x="935253" y="603275"/>
                  </a:lnTo>
                  <a:lnTo>
                    <a:pt x="945489" y="557669"/>
                  </a:lnTo>
                  <a:lnTo>
                    <a:pt x="951217" y="511289"/>
                  </a:lnTo>
                  <a:lnTo>
                    <a:pt x="952500" y="476250"/>
                  </a:lnTo>
                  <a:close/>
                </a:path>
                <a:path w="9810750" h="4095750">
                  <a:moveTo>
                    <a:pt x="9810750" y="3333750"/>
                  </a:moveTo>
                  <a:lnTo>
                    <a:pt x="9808693" y="3277705"/>
                  </a:lnTo>
                  <a:lnTo>
                    <a:pt x="9802508" y="3221952"/>
                  </a:lnTo>
                  <a:lnTo>
                    <a:pt x="9792233" y="3166795"/>
                  </a:lnTo>
                  <a:lnTo>
                    <a:pt x="9777946" y="3112554"/>
                  </a:lnTo>
                  <a:lnTo>
                    <a:pt x="9759696" y="3059519"/>
                  </a:lnTo>
                  <a:lnTo>
                    <a:pt x="9737598" y="3007957"/>
                  </a:lnTo>
                  <a:lnTo>
                    <a:pt x="9711753" y="2958160"/>
                  </a:lnTo>
                  <a:lnTo>
                    <a:pt x="9682328" y="2910408"/>
                  </a:lnTo>
                  <a:lnTo>
                    <a:pt x="9649473" y="2864955"/>
                  </a:lnTo>
                  <a:lnTo>
                    <a:pt x="9613354" y="2822029"/>
                  </a:lnTo>
                  <a:lnTo>
                    <a:pt x="9574187" y="2781871"/>
                  </a:lnTo>
                  <a:lnTo>
                    <a:pt x="9532163" y="2744724"/>
                  </a:lnTo>
                  <a:lnTo>
                    <a:pt x="9487522" y="2710764"/>
                  </a:lnTo>
                  <a:lnTo>
                    <a:pt x="9440507" y="2680170"/>
                  </a:lnTo>
                  <a:lnTo>
                    <a:pt x="9391358" y="2653119"/>
                  </a:lnTo>
                  <a:lnTo>
                    <a:pt x="9340355" y="2629763"/>
                  </a:lnTo>
                  <a:lnTo>
                    <a:pt x="9287789" y="2610218"/>
                  </a:lnTo>
                  <a:lnTo>
                    <a:pt x="9233903" y="2594597"/>
                  </a:lnTo>
                  <a:lnTo>
                    <a:pt x="9179027" y="2582976"/>
                  </a:lnTo>
                  <a:lnTo>
                    <a:pt x="9123451" y="2575420"/>
                  </a:lnTo>
                  <a:lnTo>
                    <a:pt x="9067457" y="2571991"/>
                  </a:lnTo>
                  <a:lnTo>
                    <a:pt x="9048750" y="2571750"/>
                  </a:lnTo>
                  <a:lnTo>
                    <a:pt x="9030056" y="2571991"/>
                  </a:lnTo>
                  <a:lnTo>
                    <a:pt x="8974061" y="2575420"/>
                  </a:lnTo>
                  <a:lnTo>
                    <a:pt x="8918486" y="2582976"/>
                  </a:lnTo>
                  <a:lnTo>
                    <a:pt x="8863597" y="2594597"/>
                  </a:lnTo>
                  <a:lnTo>
                    <a:pt x="8809723" y="2610218"/>
                  </a:lnTo>
                  <a:lnTo>
                    <a:pt x="8757145" y="2629763"/>
                  </a:lnTo>
                  <a:lnTo>
                    <a:pt x="8706155" y="2653119"/>
                  </a:lnTo>
                  <a:lnTo>
                    <a:pt x="8657006" y="2680170"/>
                  </a:lnTo>
                  <a:lnTo>
                    <a:pt x="8609978" y="2710764"/>
                  </a:lnTo>
                  <a:lnTo>
                    <a:pt x="8565350" y="2744724"/>
                  </a:lnTo>
                  <a:lnTo>
                    <a:pt x="8523326" y="2781871"/>
                  </a:lnTo>
                  <a:lnTo>
                    <a:pt x="8484146" y="2822029"/>
                  </a:lnTo>
                  <a:lnTo>
                    <a:pt x="8448027" y="2864955"/>
                  </a:lnTo>
                  <a:lnTo>
                    <a:pt x="8415172" y="2910408"/>
                  </a:lnTo>
                  <a:lnTo>
                    <a:pt x="8385746" y="2958160"/>
                  </a:lnTo>
                  <a:lnTo>
                    <a:pt x="8359915" y="3007957"/>
                  </a:lnTo>
                  <a:lnTo>
                    <a:pt x="8337817" y="3059519"/>
                  </a:lnTo>
                  <a:lnTo>
                    <a:pt x="8319567" y="3112554"/>
                  </a:lnTo>
                  <a:lnTo>
                    <a:pt x="8305266" y="3166795"/>
                  </a:lnTo>
                  <a:lnTo>
                    <a:pt x="8295005" y="3221952"/>
                  </a:lnTo>
                  <a:lnTo>
                    <a:pt x="8288820" y="3277705"/>
                  </a:lnTo>
                  <a:lnTo>
                    <a:pt x="8286750" y="3333750"/>
                  </a:lnTo>
                  <a:lnTo>
                    <a:pt x="8286991" y="3352457"/>
                  </a:lnTo>
                  <a:lnTo>
                    <a:pt x="8290420" y="3408438"/>
                  </a:lnTo>
                  <a:lnTo>
                    <a:pt x="8297977" y="3464026"/>
                  </a:lnTo>
                  <a:lnTo>
                    <a:pt x="8309597" y="3518903"/>
                  </a:lnTo>
                  <a:lnTo>
                    <a:pt x="8325218" y="3572789"/>
                  </a:lnTo>
                  <a:lnTo>
                    <a:pt x="8344763" y="3625354"/>
                  </a:lnTo>
                  <a:lnTo>
                    <a:pt x="8368119" y="3676358"/>
                  </a:lnTo>
                  <a:lnTo>
                    <a:pt x="8395170" y="3725507"/>
                  </a:lnTo>
                  <a:lnTo>
                    <a:pt x="8425764" y="3772522"/>
                  </a:lnTo>
                  <a:lnTo>
                    <a:pt x="8459724" y="3817162"/>
                  </a:lnTo>
                  <a:lnTo>
                    <a:pt x="8496871" y="3859187"/>
                  </a:lnTo>
                  <a:lnTo>
                    <a:pt x="8537029" y="3898366"/>
                  </a:lnTo>
                  <a:lnTo>
                    <a:pt x="8579955" y="3934485"/>
                  </a:lnTo>
                  <a:lnTo>
                    <a:pt x="8625408" y="3967340"/>
                  </a:lnTo>
                  <a:lnTo>
                    <a:pt x="8673160" y="3996753"/>
                  </a:lnTo>
                  <a:lnTo>
                    <a:pt x="8722957" y="4022598"/>
                  </a:lnTo>
                  <a:lnTo>
                    <a:pt x="8774519" y="4044696"/>
                  </a:lnTo>
                  <a:lnTo>
                    <a:pt x="8827554" y="4062946"/>
                  </a:lnTo>
                  <a:lnTo>
                    <a:pt x="8881796" y="4077246"/>
                  </a:lnTo>
                  <a:lnTo>
                    <a:pt x="8936952" y="4087507"/>
                  </a:lnTo>
                  <a:lnTo>
                    <a:pt x="8992705" y="4093692"/>
                  </a:lnTo>
                  <a:lnTo>
                    <a:pt x="9048750" y="4095750"/>
                  </a:lnTo>
                  <a:lnTo>
                    <a:pt x="9067457" y="4095521"/>
                  </a:lnTo>
                  <a:lnTo>
                    <a:pt x="9123451" y="4092092"/>
                  </a:lnTo>
                  <a:lnTo>
                    <a:pt x="9179027" y="4084536"/>
                  </a:lnTo>
                  <a:lnTo>
                    <a:pt x="9233903" y="4072915"/>
                  </a:lnTo>
                  <a:lnTo>
                    <a:pt x="9287789" y="4057294"/>
                  </a:lnTo>
                  <a:lnTo>
                    <a:pt x="9340355" y="4037749"/>
                  </a:lnTo>
                  <a:lnTo>
                    <a:pt x="9391358" y="4014393"/>
                  </a:lnTo>
                  <a:lnTo>
                    <a:pt x="9440507" y="3987342"/>
                  </a:lnTo>
                  <a:lnTo>
                    <a:pt x="9487522" y="3956748"/>
                  </a:lnTo>
                  <a:lnTo>
                    <a:pt x="9532163" y="3922788"/>
                  </a:lnTo>
                  <a:lnTo>
                    <a:pt x="9574187" y="3885641"/>
                  </a:lnTo>
                  <a:lnTo>
                    <a:pt x="9613354" y="3845483"/>
                  </a:lnTo>
                  <a:lnTo>
                    <a:pt x="9649473" y="3802557"/>
                  </a:lnTo>
                  <a:lnTo>
                    <a:pt x="9682328" y="3757104"/>
                  </a:lnTo>
                  <a:lnTo>
                    <a:pt x="9711753" y="3709352"/>
                  </a:lnTo>
                  <a:lnTo>
                    <a:pt x="9737598" y="3659555"/>
                  </a:lnTo>
                  <a:lnTo>
                    <a:pt x="9759696" y="3607993"/>
                  </a:lnTo>
                  <a:lnTo>
                    <a:pt x="9777946" y="3554958"/>
                  </a:lnTo>
                  <a:lnTo>
                    <a:pt x="9792233" y="3500717"/>
                  </a:lnTo>
                  <a:lnTo>
                    <a:pt x="9802508" y="3445560"/>
                  </a:lnTo>
                  <a:lnTo>
                    <a:pt x="9808693" y="3389807"/>
                  </a:lnTo>
                  <a:lnTo>
                    <a:pt x="9810750" y="3333750"/>
                  </a:lnTo>
                  <a:close/>
                </a:path>
              </a:pathLst>
            </a:custGeom>
            <a:solidFill>
              <a:srgbClr val="4ED0C4">
                <a:alpha val="14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09987" y="2857499"/>
              <a:ext cx="4762500" cy="1905000"/>
            </a:xfrm>
            <a:custGeom>
              <a:avLst/>
              <a:gdLst/>
              <a:ahLst/>
              <a:cxnLst/>
              <a:rect l="l" t="t" r="r" b="b"/>
              <a:pathLst>
                <a:path w="4762500" h="1905000">
                  <a:moveTo>
                    <a:pt x="1905000" y="1428750"/>
                  </a:moveTo>
                  <a:lnTo>
                    <a:pt x="0" y="1428750"/>
                  </a:lnTo>
                  <a:lnTo>
                    <a:pt x="0" y="1905000"/>
                  </a:lnTo>
                  <a:lnTo>
                    <a:pt x="1905000" y="1905000"/>
                  </a:lnTo>
                  <a:lnTo>
                    <a:pt x="1905000" y="1428750"/>
                  </a:lnTo>
                  <a:close/>
                </a:path>
                <a:path w="4762500" h="1905000">
                  <a:moveTo>
                    <a:pt x="4762500" y="0"/>
                  </a:moveTo>
                  <a:lnTo>
                    <a:pt x="1905000" y="0"/>
                  </a:lnTo>
                  <a:lnTo>
                    <a:pt x="1905000" y="952500"/>
                  </a:lnTo>
                  <a:lnTo>
                    <a:pt x="4762500" y="952500"/>
                  </a:lnTo>
                  <a:lnTo>
                    <a:pt x="4762500" y="0"/>
                  </a:lnTo>
                  <a:close/>
                </a:path>
              </a:pathLst>
            </a:custGeom>
            <a:solidFill>
              <a:srgbClr val="1A365C">
                <a:alpha val="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707437" y="6537451"/>
            <a:ext cx="311658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50"/>
              </a:lnSpc>
            </a:pP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임베디드</a:t>
            </a:r>
            <a:r>
              <a:rPr sz="115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환경</a:t>
            </a:r>
            <a:r>
              <a:rPr sz="115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최적화</a:t>
            </a:r>
            <a:r>
              <a:rPr sz="115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45" dirty="0">
                <a:solidFill>
                  <a:srgbClr val="FFFFFF"/>
                </a:solidFill>
                <a:latin typeface="Cambria"/>
                <a:cs typeface="Cambria"/>
              </a:rPr>
              <a:t>LLM</a:t>
            </a:r>
            <a:r>
              <a:rPr sz="115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개발</a:t>
            </a:r>
            <a:r>
              <a:rPr sz="115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스터디</a:t>
            </a:r>
            <a:r>
              <a:rPr sz="115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프로젝트</a:t>
            </a:r>
            <a:r>
              <a:rPr sz="115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65" dirty="0">
                <a:solidFill>
                  <a:srgbClr val="FFFFFF"/>
                </a:solidFill>
                <a:latin typeface="Dotum"/>
                <a:cs typeface="Dotum"/>
              </a:rPr>
              <a:t>로드맵</a:t>
            </a:r>
            <a:endParaRPr sz="11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34" dirty="0">
                <a:latin typeface="Noto Sans JP"/>
                <a:cs typeface="Noto Sans JP"/>
              </a:rPr>
              <a:t>2</a:t>
            </a:r>
            <a:r>
              <a:rPr sz="2700" spc="-434" dirty="0"/>
              <a:t>단계</a:t>
            </a:r>
            <a:r>
              <a:rPr sz="2700" spc="-275" dirty="0"/>
              <a:t> </a:t>
            </a:r>
            <a:r>
              <a:rPr spc="-265" dirty="0">
                <a:latin typeface="Noto Sans JP"/>
                <a:cs typeface="Noto Sans JP"/>
              </a:rPr>
              <a:t>–</a:t>
            </a:r>
            <a:r>
              <a:rPr spc="30" dirty="0">
                <a:latin typeface="Noto Sans JP"/>
                <a:cs typeface="Noto Sans JP"/>
              </a:rPr>
              <a:t> </a:t>
            </a:r>
            <a:r>
              <a:rPr spc="-265" dirty="0">
                <a:latin typeface="Noto Sans JP"/>
                <a:cs typeface="Noto Sans JP"/>
              </a:rPr>
              <a:t>Kaggle</a:t>
            </a:r>
            <a:r>
              <a:rPr spc="30" dirty="0">
                <a:latin typeface="Noto Sans JP"/>
                <a:cs typeface="Noto Sans JP"/>
              </a:rPr>
              <a:t> </a:t>
            </a:r>
            <a:r>
              <a:rPr sz="2700" spc="-540" dirty="0"/>
              <a:t>실습</a:t>
            </a:r>
            <a:endParaRPr sz="2700">
              <a:latin typeface="Noto Sans JP"/>
              <a:cs typeface="Noto Sans JP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800" y="907986"/>
            <a:ext cx="4506595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b="0" spc="-27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이론적</a:t>
            </a:r>
            <a:r>
              <a:rPr sz="1500" b="0" spc="-4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500" b="0" spc="-27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연구에서</a:t>
            </a:r>
            <a:r>
              <a:rPr sz="1500" b="0" spc="-4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500" b="0" spc="-27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실전</a:t>
            </a:r>
            <a:r>
              <a:rPr sz="1500" b="0" spc="-4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500" b="0" spc="-27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경험으로</a:t>
            </a:r>
            <a:r>
              <a:rPr sz="1500" b="0" spc="-4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500" dirty="0">
                <a:solidFill>
                  <a:srgbClr val="4ED0C4"/>
                </a:solidFill>
                <a:latin typeface="Arial"/>
                <a:cs typeface="Arial"/>
              </a:rPr>
              <a:t>-</a:t>
            </a:r>
            <a:r>
              <a:rPr sz="1500" spc="-90" dirty="0">
                <a:solidFill>
                  <a:srgbClr val="4ED0C4"/>
                </a:solidFill>
                <a:latin typeface="Arial"/>
                <a:cs typeface="Arial"/>
              </a:rPr>
              <a:t> </a:t>
            </a:r>
            <a:r>
              <a:rPr sz="1500" b="0" spc="-27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모델</a:t>
            </a:r>
            <a:r>
              <a:rPr sz="1500" b="0" spc="-4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500" b="0" spc="-27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개발</a:t>
            </a:r>
            <a:r>
              <a:rPr sz="1500" b="0" spc="-4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500" b="0" spc="-27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및</a:t>
            </a:r>
            <a:r>
              <a:rPr sz="1500" b="0" spc="-4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500" b="0" spc="-27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최적화</a:t>
            </a:r>
            <a:r>
              <a:rPr sz="1500" b="0" spc="-4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500" b="0" spc="-27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경험</a:t>
            </a:r>
            <a:r>
              <a:rPr sz="1500" b="0" spc="-4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500" b="0" spc="-29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축적</a:t>
            </a:r>
            <a:endParaRPr sz="1500">
              <a:latin typeface="Malgun Gothic Semilight"/>
              <a:cs typeface="Malgun Gothic Semi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1499" y="1400174"/>
            <a:ext cx="5457825" cy="3343275"/>
            <a:chOff x="571499" y="1400174"/>
            <a:chExt cx="5457825" cy="3343275"/>
          </a:xfrm>
        </p:grpSpPr>
        <p:sp>
          <p:nvSpPr>
            <p:cNvPr id="5" name="object 5"/>
            <p:cNvSpPr/>
            <p:nvPr/>
          </p:nvSpPr>
          <p:spPr>
            <a:xfrm>
              <a:off x="590549" y="1400174"/>
              <a:ext cx="5438775" cy="1619250"/>
            </a:xfrm>
            <a:custGeom>
              <a:avLst/>
              <a:gdLst/>
              <a:ahLst/>
              <a:cxnLst/>
              <a:rect l="l" t="t" r="r" b="b"/>
              <a:pathLst>
                <a:path w="5438775" h="1619250">
                  <a:moveTo>
                    <a:pt x="5367577" y="1619249"/>
                  </a:moveTo>
                  <a:lnTo>
                    <a:pt x="0" y="1619249"/>
                  </a:lnTo>
                  <a:lnTo>
                    <a:pt x="0" y="0"/>
                  </a:lnTo>
                  <a:lnTo>
                    <a:pt x="5367577" y="0"/>
                  </a:lnTo>
                  <a:lnTo>
                    <a:pt x="5372533" y="488"/>
                  </a:lnTo>
                  <a:lnTo>
                    <a:pt x="5409069" y="15621"/>
                  </a:lnTo>
                  <a:lnTo>
                    <a:pt x="5434888" y="51661"/>
                  </a:lnTo>
                  <a:lnTo>
                    <a:pt x="5438773" y="71196"/>
                  </a:lnTo>
                  <a:lnTo>
                    <a:pt x="5438773" y="1548052"/>
                  </a:lnTo>
                  <a:lnTo>
                    <a:pt x="5423152" y="1589543"/>
                  </a:lnTo>
                  <a:lnTo>
                    <a:pt x="5387112" y="1615363"/>
                  </a:lnTo>
                  <a:lnTo>
                    <a:pt x="5367577" y="1619249"/>
                  </a:lnTo>
                  <a:close/>
                </a:path>
              </a:pathLst>
            </a:custGeom>
            <a:solidFill>
              <a:srgbClr val="1A365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1499" y="1400174"/>
              <a:ext cx="38100" cy="1619250"/>
            </a:xfrm>
            <a:custGeom>
              <a:avLst/>
              <a:gdLst/>
              <a:ahLst/>
              <a:cxnLst/>
              <a:rect l="l" t="t" r="r" b="b"/>
              <a:pathLst>
                <a:path w="38100" h="1619250">
                  <a:moveTo>
                    <a:pt x="38099" y="1619249"/>
                  </a:moveTo>
                  <a:lnTo>
                    <a:pt x="0" y="16192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619249"/>
                  </a:lnTo>
                  <a:close/>
                </a:path>
              </a:pathLst>
            </a:custGeom>
            <a:solidFill>
              <a:srgbClr val="4ED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499" y="3148012"/>
              <a:ext cx="5457825" cy="1595755"/>
            </a:xfrm>
            <a:custGeom>
              <a:avLst/>
              <a:gdLst/>
              <a:ahLst/>
              <a:cxnLst/>
              <a:rect l="l" t="t" r="r" b="b"/>
              <a:pathLst>
                <a:path w="5457825" h="1595754">
                  <a:moveTo>
                    <a:pt x="5386627" y="1595437"/>
                  </a:moveTo>
                  <a:lnTo>
                    <a:pt x="71196" y="1595437"/>
                  </a:lnTo>
                  <a:lnTo>
                    <a:pt x="66241" y="1594949"/>
                  </a:lnTo>
                  <a:lnTo>
                    <a:pt x="29705" y="1579815"/>
                  </a:lnTo>
                  <a:lnTo>
                    <a:pt x="3885" y="1543774"/>
                  </a:lnTo>
                  <a:lnTo>
                    <a:pt x="0" y="1524240"/>
                  </a:lnTo>
                  <a:lnTo>
                    <a:pt x="0" y="1519237"/>
                  </a:lnTo>
                  <a:lnTo>
                    <a:pt x="0" y="57847"/>
                  </a:lnTo>
                  <a:lnTo>
                    <a:pt x="18780" y="21008"/>
                  </a:lnTo>
                  <a:lnTo>
                    <a:pt x="56426" y="1982"/>
                  </a:lnTo>
                  <a:lnTo>
                    <a:pt x="71196" y="0"/>
                  </a:lnTo>
                  <a:lnTo>
                    <a:pt x="5386627" y="0"/>
                  </a:lnTo>
                  <a:lnTo>
                    <a:pt x="5428119" y="12692"/>
                  </a:lnTo>
                  <a:lnTo>
                    <a:pt x="5453938" y="41975"/>
                  </a:lnTo>
                  <a:lnTo>
                    <a:pt x="5457824" y="57847"/>
                  </a:lnTo>
                  <a:lnTo>
                    <a:pt x="5457824" y="1524240"/>
                  </a:lnTo>
                  <a:lnTo>
                    <a:pt x="5442202" y="1565731"/>
                  </a:lnTo>
                  <a:lnTo>
                    <a:pt x="5406162" y="1591551"/>
                  </a:lnTo>
                  <a:lnTo>
                    <a:pt x="5391583" y="1594949"/>
                  </a:lnTo>
                  <a:lnTo>
                    <a:pt x="5386627" y="1595437"/>
                  </a:lnTo>
                  <a:close/>
                </a:path>
              </a:pathLst>
            </a:custGeom>
            <a:solidFill>
              <a:srgbClr val="1A365C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1877" y="3133724"/>
              <a:ext cx="5457190" cy="69215"/>
            </a:xfrm>
            <a:custGeom>
              <a:avLst/>
              <a:gdLst/>
              <a:ahLst/>
              <a:cxnLst/>
              <a:rect l="l" t="t" r="r" b="b"/>
              <a:pathLst>
                <a:path w="5457190" h="69214">
                  <a:moveTo>
                    <a:pt x="0" y="68698"/>
                  </a:moveTo>
                  <a:lnTo>
                    <a:pt x="16889" y="27882"/>
                  </a:lnTo>
                  <a:lnTo>
                    <a:pt x="53735" y="3262"/>
                  </a:lnTo>
                  <a:lnTo>
                    <a:pt x="75822" y="0"/>
                  </a:lnTo>
                  <a:lnTo>
                    <a:pt x="5381247" y="0"/>
                  </a:lnTo>
                  <a:lnTo>
                    <a:pt x="5423589" y="12829"/>
                  </a:lnTo>
                  <a:lnTo>
                    <a:pt x="5440694" y="28574"/>
                  </a:lnTo>
                  <a:lnTo>
                    <a:pt x="75822" y="28574"/>
                  </a:lnTo>
                  <a:lnTo>
                    <a:pt x="68315" y="28801"/>
                  </a:lnTo>
                  <a:lnTo>
                    <a:pt x="27504" y="39366"/>
                  </a:lnTo>
                  <a:lnTo>
                    <a:pt x="1555" y="63808"/>
                  </a:lnTo>
                  <a:lnTo>
                    <a:pt x="0" y="68698"/>
                  </a:lnTo>
                  <a:close/>
                </a:path>
                <a:path w="5457190" h="69214">
                  <a:moveTo>
                    <a:pt x="5457069" y="68698"/>
                  </a:moveTo>
                  <a:lnTo>
                    <a:pt x="5429564" y="39366"/>
                  </a:lnTo>
                  <a:lnTo>
                    <a:pt x="5388753" y="28801"/>
                  </a:lnTo>
                  <a:lnTo>
                    <a:pt x="5381247" y="28574"/>
                  </a:lnTo>
                  <a:lnTo>
                    <a:pt x="5440694" y="28574"/>
                  </a:lnTo>
                  <a:lnTo>
                    <a:pt x="5455996" y="61330"/>
                  </a:lnTo>
                  <a:lnTo>
                    <a:pt x="5457069" y="68698"/>
                  </a:lnTo>
                  <a:close/>
                </a:path>
              </a:pathLst>
            </a:custGeom>
            <a:solidFill>
              <a:srgbClr val="4ED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2861" y="1560860"/>
              <a:ext cx="216388" cy="17392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82662" y="1529588"/>
            <a:ext cx="6292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260" dirty="0">
                <a:solidFill>
                  <a:srgbClr val="4ED0C4"/>
                </a:solidFill>
                <a:latin typeface="Malgun Gothic"/>
                <a:cs typeface="Malgun Gothic"/>
              </a:rPr>
              <a:t>핵심</a:t>
            </a:r>
            <a:r>
              <a:rPr sz="1350" b="1" spc="-135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350" b="1" spc="-295" dirty="0">
                <a:solidFill>
                  <a:srgbClr val="4ED0C4"/>
                </a:solidFill>
                <a:latin typeface="Malgun Gothic"/>
                <a:cs typeface="Malgun Gothic"/>
              </a:rPr>
              <a:t>활동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8824" y="1774270"/>
            <a:ext cx="2212340" cy="10807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3189" indent="-110489">
              <a:lnSpc>
                <a:spcPct val="100000"/>
              </a:lnSpc>
              <a:spcBef>
                <a:spcPts val="580"/>
              </a:spcBef>
              <a:buClr>
                <a:srgbClr val="4ED0C4"/>
              </a:buClr>
              <a:buSzPct val="92592"/>
              <a:buFont typeface="Arial"/>
              <a:buChar char="•"/>
              <a:tabLst>
                <a:tab pos="123189" algn="l"/>
              </a:tabLst>
            </a:pPr>
            <a:r>
              <a:rPr sz="1350" spc="-135" dirty="0">
                <a:solidFill>
                  <a:srgbClr val="FFFFFF"/>
                </a:solidFill>
                <a:latin typeface="Noto Sans JP"/>
                <a:cs typeface="Noto Sans JP"/>
              </a:rPr>
              <a:t>Kaggle</a:t>
            </a:r>
            <a:r>
              <a:rPr sz="1350" spc="4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250" spc="-215" dirty="0">
                <a:solidFill>
                  <a:srgbClr val="FFFFFF"/>
                </a:solidFill>
                <a:latin typeface="Dotum"/>
                <a:cs typeface="Dotum"/>
              </a:rPr>
              <a:t>경진대회</a:t>
            </a:r>
            <a:r>
              <a:rPr sz="1350" spc="-215" dirty="0">
                <a:solidFill>
                  <a:srgbClr val="FFFFFF"/>
                </a:solidFill>
                <a:latin typeface="Noto Sans JP"/>
                <a:cs typeface="Noto Sans JP"/>
              </a:rPr>
              <a:t>/</a:t>
            </a:r>
            <a:r>
              <a:rPr sz="1250" spc="-215" dirty="0">
                <a:solidFill>
                  <a:srgbClr val="FFFFFF"/>
                </a:solidFill>
                <a:latin typeface="Dotum"/>
                <a:cs typeface="Dotum"/>
              </a:rPr>
              <a:t>노트북</a:t>
            </a:r>
            <a:r>
              <a:rPr sz="1250" spc="-7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활용</a:t>
            </a:r>
            <a:r>
              <a:rPr sz="1250" spc="-7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120" dirty="0">
                <a:solidFill>
                  <a:srgbClr val="FFFFFF"/>
                </a:solidFill>
                <a:latin typeface="Dotum"/>
                <a:cs typeface="Dotum"/>
              </a:rPr>
              <a:t>실습</a:t>
            </a:r>
            <a:endParaRPr sz="1250">
              <a:latin typeface="Dotum"/>
              <a:cs typeface="Dotum"/>
            </a:endParaRPr>
          </a:p>
          <a:p>
            <a:pPr marL="123189" indent="-110489">
              <a:lnSpc>
                <a:spcPct val="100000"/>
              </a:lnSpc>
              <a:spcBef>
                <a:spcPts val="480"/>
              </a:spcBef>
              <a:buClr>
                <a:srgbClr val="4ED0C4"/>
              </a:buClr>
              <a:buFont typeface="Arial"/>
              <a:buChar char="•"/>
              <a:tabLst>
                <a:tab pos="123189" algn="l"/>
              </a:tabLst>
            </a:pP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제한된</a:t>
            </a:r>
            <a:r>
              <a:rPr sz="1250" spc="-10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170" dirty="0">
                <a:solidFill>
                  <a:srgbClr val="FFFFFF"/>
                </a:solidFill>
                <a:latin typeface="Noto Sans JP"/>
                <a:cs typeface="Noto Sans JP"/>
              </a:rPr>
              <a:t>GPU</a:t>
            </a:r>
            <a:r>
              <a:rPr sz="1350" spc="1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환경에서</a:t>
            </a:r>
            <a:r>
              <a:rPr sz="1250" spc="-10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모델</a:t>
            </a:r>
            <a:r>
              <a:rPr sz="1250" spc="-10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5" dirty="0">
                <a:solidFill>
                  <a:srgbClr val="FFFFFF"/>
                </a:solidFill>
                <a:latin typeface="Dotum"/>
                <a:cs typeface="Dotum"/>
              </a:rPr>
              <a:t>개발</a:t>
            </a:r>
            <a:endParaRPr sz="1250">
              <a:latin typeface="Dotum"/>
              <a:cs typeface="Dotum"/>
            </a:endParaRPr>
          </a:p>
          <a:p>
            <a:pPr marL="123189" indent="-110489">
              <a:lnSpc>
                <a:spcPct val="100000"/>
              </a:lnSpc>
              <a:spcBef>
                <a:spcPts val="405"/>
              </a:spcBef>
              <a:buClr>
                <a:srgbClr val="4ED0C4"/>
              </a:buClr>
              <a:buFont typeface="Arial"/>
              <a:buChar char="•"/>
              <a:tabLst>
                <a:tab pos="123189" algn="l"/>
              </a:tabLst>
            </a:pPr>
            <a:r>
              <a:rPr sz="1250" spc="-185" dirty="0">
                <a:solidFill>
                  <a:srgbClr val="FFFFFF"/>
                </a:solidFill>
                <a:latin typeface="Dotum"/>
                <a:cs typeface="Dotum"/>
              </a:rPr>
              <a:t>학습</a:t>
            </a:r>
            <a:r>
              <a:rPr sz="1350" spc="-185" dirty="0">
                <a:solidFill>
                  <a:srgbClr val="FFFFFF"/>
                </a:solidFill>
                <a:latin typeface="Noto Sans JP"/>
                <a:cs typeface="Noto Sans JP"/>
              </a:rPr>
              <a:t>-</a:t>
            </a:r>
            <a:r>
              <a:rPr sz="1250" spc="-185" dirty="0">
                <a:solidFill>
                  <a:srgbClr val="FFFFFF"/>
                </a:solidFill>
                <a:latin typeface="Dotum"/>
                <a:cs typeface="Dotum"/>
              </a:rPr>
              <a:t>튜닝</a:t>
            </a:r>
            <a:r>
              <a:rPr sz="1350" spc="-185" dirty="0">
                <a:solidFill>
                  <a:srgbClr val="FFFFFF"/>
                </a:solidFill>
                <a:latin typeface="Noto Sans JP"/>
                <a:cs typeface="Noto Sans JP"/>
              </a:rPr>
              <a:t>-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평가</a:t>
            </a:r>
            <a:r>
              <a:rPr sz="125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사이클</a:t>
            </a:r>
            <a:r>
              <a:rPr sz="125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5" dirty="0">
                <a:solidFill>
                  <a:srgbClr val="FFFFFF"/>
                </a:solidFill>
                <a:latin typeface="Dotum"/>
                <a:cs typeface="Dotum"/>
              </a:rPr>
              <a:t>경험</a:t>
            </a:r>
            <a:endParaRPr sz="1250">
              <a:latin typeface="Dotum"/>
              <a:cs typeface="Dotum"/>
            </a:endParaRPr>
          </a:p>
          <a:p>
            <a:pPr marL="123189" indent="-110489">
              <a:lnSpc>
                <a:spcPct val="100000"/>
              </a:lnSpc>
              <a:spcBef>
                <a:spcPts val="580"/>
              </a:spcBef>
              <a:buClr>
                <a:srgbClr val="4ED0C4"/>
              </a:buClr>
              <a:buFont typeface="Arial"/>
              <a:buChar char="•"/>
              <a:tabLst>
                <a:tab pos="123189" algn="l"/>
              </a:tabLst>
            </a:pP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토론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포럼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통해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실무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팁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5" dirty="0">
                <a:solidFill>
                  <a:srgbClr val="FFFFFF"/>
                </a:solidFill>
                <a:latin typeface="Dotum"/>
                <a:cs typeface="Dotum"/>
              </a:rPr>
              <a:t>습득</a:t>
            </a:r>
            <a:endParaRPr sz="1250">
              <a:latin typeface="Dotum"/>
              <a:cs typeface="Dotum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946" y="3304371"/>
            <a:ext cx="173291" cy="17329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82650" y="3272663"/>
            <a:ext cx="6292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260" dirty="0">
                <a:solidFill>
                  <a:srgbClr val="4ED0C4"/>
                </a:solidFill>
                <a:latin typeface="Malgun Gothic"/>
                <a:cs typeface="Malgun Gothic"/>
              </a:rPr>
              <a:t>사용</a:t>
            </a:r>
            <a:r>
              <a:rPr sz="1350" b="1" spc="-135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350" b="1" spc="-295" dirty="0">
                <a:solidFill>
                  <a:srgbClr val="4ED0C4"/>
                </a:solidFill>
                <a:latin typeface="Malgun Gothic"/>
                <a:cs typeface="Malgun Gothic"/>
              </a:rPr>
              <a:t>도구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1674" y="3517345"/>
            <a:ext cx="2086610" cy="10826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3189" indent="-110489">
              <a:lnSpc>
                <a:spcPct val="100000"/>
              </a:lnSpc>
              <a:spcBef>
                <a:spcPts val="580"/>
              </a:spcBef>
              <a:buClr>
                <a:srgbClr val="4ED0C4"/>
              </a:buClr>
              <a:buSzPct val="92592"/>
              <a:buFont typeface="Arial"/>
              <a:buChar char="•"/>
              <a:tabLst>
                <a:tab pos="123189" algn="l"/>
              </a:tabLst>
            </a:pPr>
            <a:r>
              <a:rPr sz="1350" spc="-135" dirty="0">
                <a:solidFill>
                  <a:srgbClr val="FFFFFF"/>
                </a:solidFill>
                <a:latin typeface="Noto Sans JP"/>
                <a:cs typeface="Noto Sans JP"/>
              </a:rPr>
              <a:t>Kaggle</a:t>
            </a:r>
            <a:r>
              <a:rPr sz="1350" spc="5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350" spc="-145" dirty="0">
                <a:solidFill>
                  <a:srgbClr val="FFFFFF"/>
                </a:solidFill>
                <a:latin typeface="Noto Sans JP"/>
                <a:cs typeface="Noto Sans JP"/>
              </a:rPr>
              <a:t>Notebooks</a:t>
            </a:r>
            <a:r>
              <a:rPr sz="1350" spc="5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350" spc="-185" dirty="0">
                <a:solidFill>
                  <a:srgbClr val="FFFFFF"/>
                </a:solidFill>
                <a:latin typeface="Noto Sans JP"/>
                <a:cs typeface="Noto Sans JP"/>
              </a:rPr>
              <a:t>(</a:t>
            </a:r>
            <a:r>
              <a:rPr sz="1250" spc="-185" dirty="0">
                <a:solidFill>
                  <a:srgbClr val="FFFFFF"/>
                </a:solidFill>
                <a:latin typeface="Dotum"/>
                <a:cs typeface="Dotum"/>
              </a:rPr>
              <a:t>무료</a:t>
            </a:r>
            <a:r>
              <a:rPr sz="1250" spc="-6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95" dirty="0">
                <a:solidFill>
                  <a:srgbClr val="FFFFFF"/>
                </a:solidFill>
                <a:latin typeface="Noto Sans JP"/>
                <a:cs typeface="Noto Sans JP"/>
              </a:rPr>
              <a:t>GPU)</a:t>
            </a:r>
            <a:endParaRPr sz="1350">
              <a:latin typeface="Noto Sans JP"/>
              <a:cs typeface="Noto Sans JP"/>
            </a:endParaRPr>
          </a:p>
          <a:p>
            <a:pPr marL="123189" indent="-110489">
              <a:lnSpc>
                <a:spcPct val="100000"/>
              </a:lnSpc>
              <a:spcBef>
                <a:spcPts val="480"/>
              </a:spcBef>
              <a:buClr>
                <a:srgbClr val="4ED0C4"/>
              </a:buClr>
              <a:buSzPct val="92592"/>
              <a:buFont typeface="Arial"/>
              <a:buChar char="•"/>
              <a:tabLst>
                <a:tab pos="123189" algn="l"/>
              </a:tabLst>
            </a:pPr>
            <a:r>
              <a:rPr sz="1350" spc="-140" dirty="0">
                <a:solidFill>
                  <a:srgbClr val="FFFFFF"/>
                </a:solidFill>
                <a:latin typeface="Noto Sans JP"/>
                <a:cs typeface="Noto Sans JP"/>
              </a:rPr>
              <a:t>Python</a:t>
            </a:r>
            <a:r>
              <a:rPr sz="1350" spc="4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350" spc="-165" dirty="0">
                <a:solidFill>
                  <a:srgbClr val="FFFFFF"/>
                </a:solidFill>
                <a:latin typeface="Noto Sans JP"/>
                <a:cs typeface="Noto Sans JP"/>
              </a:rPr>
              <a:t>ML</a:t>
            </a:r>
            <a:r>
              <a:rPr sz="1350" spc="4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250" spc="-95" dirty="0">
                <a:solidFill>
                  <a:srgbClr val="FFFFFF"/>
                </a:solidFill>
                <a:latin typeface="Dotum"/>
                <a:cs typeface="Dotum"/>
              </a:rPr>
              <a:t>스택</a:t>
            </a:r>
            <a:r>
              <a:rPr sz="1350" spc="-95" dirty="0">
                <a:solidFill>
                  <a:srgbClr val="FFFFFF"/>
                </a:solidFill>
                <a:latin typeface="Noto Sans JP"/>
                <a:cs typeface="Noto Sans JP"/>
              </a:rPr>
              <a:t>(PyTorch/TF)</a:t>
            </a:r>
            <a:endParaRPr sz="1350">
              <a:latin typeface="Noto Sans JP"/>
              <a:cs typeface="Noto Sans JP"/>
            </a:endParaRPr>
          </a:p>
          <a:p>
            <a:pPr marL="123189" indent="-110489">
              <a:lnSpc>
                <a:spcPct val="100000"/>
              </a:lnSpc>
              <a:spcBef>
                <a:spcPts val="405"/>
              </a:spcBef>
              <a:buClr>
                <a:srgbClr val="4ED0C4"/>
              </a:buClr>
              <a:buSzPct val="92592"/>
              <a:buFont typeface="Arial"/>
              <a:buChar char="•"/>
              <a:tabLst>
                <a:tab pos="123189" algn="l"/>
              </a:tabLst>
            </a:pPr>
            <a:r>
              <a:rPr sz="1350" spc="-140" dirty="0">
                <a:solidFill>
                  <a:srgbClr val="FFFFFF"/>
                </a:solidFill>
                <a:latin typeface="Noto Sans JP"/>
                <a:cs typeface="Noto Sans JP"/>
              </a:rPr>
              <a:t>Hugging</a:t>
            </a:r>
            <a:r>
              <a:rPr sz="1350" spc="4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350" spc="-155" dirty="0">
                <a:solidFill>
                  <a:srgbClr val="FFFFFF"/>
                </a:solidFill>
                <a:latin typeface="Noto Sans JP"/>
                <a:cs typeface="Noto Sans JP"/>
              </a:rPr>
              <a:t>Face</a:t>
            </a:r>
            <a:r>
              <a:rPr sz="1350" spc="4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350" spc="-55" dirty="0">
                <a:solidFill>
                  <a:srgbClr val="FFFFFF"/>
                </a:solidFill>
                <a:latin typeface="Noto Sans JP"/>
                <a:cs typeface="Noto Sans JP"/>
              </a:rPr>
              <a:t>Transformers</a:t>
            </a:r>
            <a:endParaRPr sz="1350">
              <a:latin typeface="Noto Sans JP"/>
              <a:cs typeface="Noto Sans JP"/>
            </a:endParaRPr>
          </a:p>
          <a:p>
            <a:pPr marL="123189" indent="-110489">
              <a:lnSpc>
                <a:spcPct val="100000"/>
              </a:lnSpc>
              <a:spcBef>
                <a:spcPts val="480"/>
              </a:spcBef>
              <a:buClr>
                <a:srgbClr val="4ED0C4"/>
              </a:buClr>
              <a:buSzPct val="92592"/>
              <a:buFont typeface="Arial"/>
              <a:buChar char="•"/>
              <a:tabLst>
                <a:tab pos="123189" algn="l"/>
              </a:tabLst>
            </a:pPr>
            <a:r>
              <a:rPr sz="1350" spc="-135" dirty="0">
                <a:solidFill>
                  <a:srgbClr val="FFFFFF"/>
                </a:solidFill>
                <a:latin typeface="Noto Sans JP"/>
                <a:cs typeface="Noto Sans JP"/>
              </a:rPr>
              <a:t>Kaggle</a:t>
            </a:r>
            <a:r>
              <a:rPr sz="1350" spc="5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250" spc="-80" dirty="0">
                <a:solidFill>
                  <a:srgbClr val="FFFFFF"/>
                </a:solidFill>
                <a:latin typeface="Dotum"/>
                <a:cs typeface="Dotum"/>
              </a:rPr>
              <a:t>데이터셋</a:t>
            </a:r>
            <a:r>
              <a:rPr sz="1350" spc="-80" dirty="0">
                <a:solidFill>
                  <a:srgbClr val="FFFFFF"/>
                </a:solidFill>
                <a:latin typeface="Noto Sans JP"/>
                <a:cs typeface="Noto Sans JP"/>
              </a:rPr>
              <a:t>/Forums</a:t>
            </a:r>
            <a:endParaRPr sz="1350">
              <a:latin typeface="Noto Sans JP"/>
              <a:cs typeface="Noto Sans JP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172199" y="1400175"/>
            <a:ext cx="5448300" cy="3333750"/>
            <a:chOff x="6172199" y="1400175"/>
            <a:chExt cx="5448300" cy="3333750"/>
          </a:xfrm>
        </p:grpSpPr>
        <p:sp>
          <p:nvSpPr>
            <p:cNvPr id="16" name="object 16"/>
            <p:cNvSpPr/>
            <p:nvPr/>
          </p:nvSpPr>
          <p:spPr>
            <a:xfrm>
              <a:off x="6172199" y="1414462"/>
              <a:ext cx="5448300" cy="1595755"/>
            </a:xfrm>
            <a:custGeom>
              <a:avLst/>
              <a:gdLst/>
              <a:ahLst/>
              <a:cxnLst/>
              <a:rect l="l" t="t" r="r" b="b"/>
              <a:pathLst>
                <a:path w="5448300" h="1595755">
                  <a:moveTo>
                    <a:pt x="5377102" y="1595437"/>
                  </a:moveTo>
                  <a:lnTo>
                    <a:pt x="71196" y="1595437"/>
                  </a:lnTo>
                  <a:lnTo>
                    <a:pt x="66241" y="1594949"/>
                  </a:lnTo>
                  <a:lnTo>
                    <a:pt x="29705" y="1579815"/>
                  </a:lnTo>
                  <a:lnTo>
                    <a:pt x="3885" y="1543774"/>
                  </a:lnTo>
                  <a:lnTo>
                    <a:pt x="0" y="1524240"/>
                  </a:lnTo>
                  <a:lnTo>
                    <a:pt x="0" y="1519237"/>
                  </a:lnTo>
                  <a:lnTo>
                    <a:pt x="0" y="57847"/>
                  </a:lnTo>
                  <a:lnTo>
                    <a:pt x="18780" y="21008"/>
                  </a:lnTo>
                  <a:lnTo>
                    <a:pt x="56426" y="1982"/>
                  </a:lnTo>
                  <a:lnTo>
                    <a:pt x="71196" y="0"/>
                  </a:lnTo>
                  <a:lnTo>
                    <a:pt x="5377102" y="0"/>
                  </a:lnTo>
                  <a:lnTo>
                    <a:pt x="5418594" y="12692"/>
                  </a:lnTo>
                  <a:lnTo>
                    <a:pt x="5444412" y="41975"/>
                  </a:lnTo>
                  <a:lnTo>
                    <a:pt x="5448299" y="57847"/>
                  </a:lnTo>
                  <a:lnTo>
                    <a:pt x="5448299" y="1524240"/>
                  </a:lnTo>
                  <a:lnTo>
                    <a:pt x="5432678" y="1565731"/>
                  </a:lnTo>
                  <a:lnTo>
                    <a:pt x="5396636" y="1591551"/>
                  </a:lnTo>
                  <a:lnTo>
                    <a:pt x="5382057" y="1594949"/>
                  </a:lnTo>
                  <a:lnTo>
                    <a:pt x="5377102" y="1595437"/>
                  </a:lnTo>
                  <a:close/>
                </a:path>
              </a:pathLst>
            </a:custGeom>
            <a:solidFill>
              <a:srgbClr val="1A365C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72577" y="1400175"/>
              <a:ext cx="5447665" cy="69215"/>
            </a:xfrm>
            <a:custGeom>
              <a:avLst/>
              <a:gdLst/>
              <a:ahLst/>
              <a:cxnLst/>
              <a:rect l="l" t="t" r="r" b="b"/>
              <a:pathLst>
                <a:path w="5447665" h="69215">
                  <a:moveTo>
                    <a:pt x="0" y="68698"/>
                  </a:moveTo>
                  <a:lnTo>
                    <a:pt x="16888" y="27882"/>
                  </a:lnTo>
                  <a:lnTo>
                    <a:pt x="53734" y="3262"/>
                  </a:lnTo>
                  <a:lnTo>
                    <a:pt x="75822" y="0"/>
                  </a:lnTo>
                  <a:lnTo>
                    <a:pt x="5371722" y="0"/>
                  </a:lnTo>
                  <a:lnTo>
                    <a:pt x="5414063" y="12829"/>
                  </a:lnTo>
                  <a:lnTo>
                    <a:pt x="5431168" y="28574"/>
                  </a:lnTo>
                  <a:lnTo>
                    <a:pt x="75822" y="28574"/>
                  </a:lnTo>
                  <a:lnTo>
                    <a:pt x="68315" y="28801"/>
                  </a:lnTo>
                  <a:lnTo>
                    <a:pt x="27504" y="39366"/>
                  </a:lnTo>
                  <a:lnTo>
                    <a:pt x="1554" y="63809"/>
                  </a:lnTo>
                  <a:lnTo>
                    <a:pt x="0" y="68698"/>
                  </a:lnTo>
                  <a:close/>
                </a:path>
                <a:path w="5447665" h="69215">
                  <a:moveTo>
                    <a:pt x="5447543" y="68698"/>
                  </a:moveTo>
                  <a:lnTo>
                    <a:pt x="5420038" y="39366"/>
                  </a:lnTo>
                  <a:lnTo>
                    <a:pt x="5379227" y="28801"/>
                  </a:lnTo>
                  <a:lnTo>
                    <a:pt x="5371722" y="28574"/>
                  </a:lnTo>
                  <a:lnTo>
                    <a:pt x="5431168" y="28574"/>
                  </a:lnTo>
                  <a:lnTo>
                    <a:pt x="5446471" y="61331"/>
                  </a:lnTo>
                  <a:lnTo>
                    <a:pt x="5447543" y="68698"/>
                  </a:lnTo>
                  <a:close/>
                </a:path>
              </a:pathLst>
            </a:custGeom>
            <a:solidFill>
              <a:srgbClr val="4ED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72199" y="3138487"/>
              <a:ext cx="5448300" cy="1595755"/>
            </a:xfrm>
            <a:custGeom>
              <a:avLst/>
              <a:gdLst/>
              <a:ahLst/>
              <a:cxnLst/>
              <a:rect l="l" t="t" r="r" b="b"/>
              <a:pathLst>
                <a:path w="5448300" h="1595754">
                  <a:moveTo>
                    <a:pt x="5377102" y="1595437"/>
                  </a:moveTo>
                  <a:lnTo>
                    <a:pt x="71196" y="1595437"/>
                  </a:lnTo>
                  <a:lnTo>
                    <a:pt x="66241" y="1594948"/>
                  </a:lnTo>
                  <a:lnTo>
                    <a:pt x="29705" y="1579815"/>
                  </a:lnTo>
                  <a:lnTo>
                    <a:pt x="3885" y="1543774"/>
                  </a:lnTo>
                  <a:lnTo>
                    <a:pt x="0" y="1524240"/>
                  </a:lnTo>
                  <a:lnTo>
                    <a:pt x="0" y="1519237"/>
                  </a:lnTo>
                  <a:lnTo>
                    <a:pt x="0" y="57847"/>
                  </a:lnTo>
                  <a:lnTo>
                    <a:pt x="18780" y="21008"/>
                  </a:lnTo>
                  <a:lnTo>
                    <a:pt x="56426" y="1982"/>
                  </a:lnTo>
                  <a:lnTo>
                    <a:pt x="71196" y="0"/>
                  </a:lnTo>
                  <a:lnTo>
                    <a:pt x="5377102" y="0"/>
                  </a:lnTo>
                  <a:lnTo>
                    <a:pt x="5418594" y="12692"/>
                  </a:lnTo>
                  <a:lnTo>
                    <a:pt x="5444412" y="41974"/>
                  </a:lnTo>
                  <a:lnTo>
                    <a:pt x="5448299" y="57847"/>
                  </a:lnTo>
                  <a:lnTo>
                    <a:pt x="5448299" y="1524240"/>
                  </a:lnTo>
                  <a:lnTo>
                    <a:pt x="5432678" y="1565731"/>
                  </a:lnTo>
                  <a:lnTo>
                    <a:pt x="5396636" y="1591550"/>
                  </a:lnTo>
                  <a:lnTo>
                    <a:pt x="5382057" y="1594948"/>
                  </a:lnTo>
                  <a:lnTo>
                    <a:pt x="5377102" y="1595437"/>
                  </a:lnTo>
                  <a:close/>
                </a:path>
              </a:pathLst>
            </a:custGeom>
            <a:solidFill>
              <a:srgbClr val="1A365C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72577" y="3124200"/>
              <a:ext cx="5447665" cy="69215"/>
            </a:xfrm>
            <a:custGeom>
              <a:avLst/>
              <a:gdLst/>
              <a:ahLst/>
              <a:cxnLst/>
              <a:rect l="l" t="t" r="r" b="b"/>
              <a:pathLst>
                <a:path w="5447665" h="69214">
                  <a:moveTo>
                    <a:pt x="0" y="68698"/>
                  </a:moveTo>
                  <a:lnTo>
                    <a:pt x="16888" y="27882"/>
                  </a:lnTo>
                  <a:lnTo>
                    <a:pt x="53734" y="3262"/>
                  </a:lnTo>
                  <a:lnTo>
                    <a:pt x="75822" y="0"/>
                  </a:lnTo>
                  <a:lnTo>
                    <a:pt x="5371722" y="0"/>
                  </a:lnTo>
                  <a:lnTo>
                    <a:pt x="5414063" y="12829"/>
                  </a:lnTo>
                  <a:lnTo>
                    <a:pt x="5431168" y="28574"/>
                  </a:lnTo>
                  <a:lnTo>
                    <a:pt x="75822" y="28574"/>
                  </a:lnTo>
                  <a:lnTo>
                    <a:pt x="68315" y="28801"/>
                  </a:lnTo>
                  <a:lnTo>
                    <a:pt x="27504" y="39366"/>
                  </a:lnTo>
                  <a:lnTo>
                    <a:pt x="1554" y="63808"/>
                  </a:lnTo>
                  <a:lnTo>
                    <a:pt x="0" y="68698"/>
                  </a:lnTo>
                  <a:close/>
                </a:path>
                <a:path w="5447665" h="69214">
                  <a:moveTo>
                    <a:pt x="5447543" y="68698"/>
                  </a:moveTo>
                  <a:lnTo>
                    <a:pt x="5420038" y="39366"/>
                  </a:lnTo>
                  <a:lnTo>
                    <a:pt x="5379228" y="28801"/>
                  </a:lnTo>
                  <a:lnTo>
                    <a:pt x="5371722" y="28574"/>
                  </a:lnTo>
                  <a:lnTo>
                    <a:pt x="5431168" y="28574"/>
                  </a:lnTo>
                  <a:lnTo>
                    <a:pt x="5446471" y="61330"/>
                  </a:lnTo>
                  <a:lnTo>
                    <a:pt x="5447543" y="68698"/>
                  </a:lnTo>
                  <a:close/>
                </a:path>
              </a:pathLst>
            </a:custGeom>
            <a:solidFill>
              <a:srgbClr val="4ED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7449" y="1571624"/>
              <a:ext cx="128587" cy="17144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435724" y="1539113"/>
            <a:ext cx="4464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285" dirty="0">
                <a:solidFill>
                  <a:srgbClr val="4ED0C4"/>
                </a:solidFill>
                <a:latin typeface="Malgun Gothic"/>
                <a:cs typeface="Malgun Gothic"/>
              </a:rPr>
              <a:t>산출물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97612" y="1854676"/>
            <a:ext cx="1703070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3189" indent="-110489">
              <a:lnSpc>
                <a:spcPct val="100000"/>
              </a:lnSpc>
              <a:spcBef>
                <a:spcPts val="120"/>
              </a:spcBef>
              <a:buClr>
                <a:srgbClr val="4ED0C4"/>
              </a:buClr>
              <a:buFont typeface="Arial"/>
              <a:buChar char="•"/>
              <a:tabLst>
                <a:tab pos="123189" algn="l"/>
              </a:tabLst>
            </a:pP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경진대회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참가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노트북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135" dirty="0">
                <a:solidFill>
                  <a:srgbClr val="FFFFFF"/>
                </a:solidFill>
                <a:latin typeface="Dotum"/>
                <a:cs typeface="Dotum"/>
              </a:rPr>
              <a:t>코드</a:t>
            </a:r>
            <a:endParaRPr sz="1250">
              <a:latin typeface="Dotum"/>
              <a:cs typeface="Dotu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97612" y="2071555"/>
            <a:ext cx="1324610" cy="7931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3189" indent="-110489">
              <a:lnSpc>
                <a:spcPct val="100000"/>
              </a:lnSpc>
              <a:spcBef>
                <a:spcPts val="509"/>
              </a:spcBef>
              <a:buClr>
                <a:srgbClr val="4ED0C4"/>
              </a:buClr>
              <a:buFont typeface="Arial"/>
              <a:buChar char="•"/>
              <a:tabLst>
                <a:tab pos="123189" algn="l"/>
              </a:tabLst>
            </a:pP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모델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학습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5" dirty="0">
                <a:solidFill>
                  <a:srgbClr val="FFFFFF"/>
                </a:solidFill>
                <a:latin typeface="Dotum"/>
                <a:cs typeface="Dotum"/>
              </a:rPr>
              <a:t>결과물</a:t>
            </a:r>
            <a:endParaRPr sz="1250">
              <a:latin typeface="Dotum"/>
              <a:cs typeface="Dotum"/>
            </a:endParaRPr>
          </a:p>
          <a:p>
            <a:pPr marL="123189" indent="-110489">
              <a:lnSpc>
                <a:spcPct val="100000"/>
              </a:lnSpc>
              <a:spcBef>
                <a:spcPts val="425"/>
              </a:spcBef>
              <a:buClr>
                <a:srgbClr val="4ED0C4"/>
              </a:buClr>
              <a:buFont typeface="Arial"/>
              <a:buChar char="•"/>
              <a:tabLst>
                <a:tab pos="123189" algn="l"/>
              </a:tabLst>
            </a:pP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실습</a:t>
            </a:r>
            <a:r>
              <a:rPr sz="125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04" dirty="0">
                <a:solidFill>
                  <a:srgbClr val="FFFFFF"/>
                </a:solidFill>
                <a:latin typeface="Dotum"/>
                <a:cs typeface="Dotum"/>
              </a:rPr>
              <a:t>교훈</a:t>
            </a:r>
            <a:r>
              <a:rPr sz="1350" spc="-204" dirty="0">
                <a:solidFill>
                  <a:srgbClr val="FFFFFF"/>
                </a:solidFill>
                <a:latin typeface="Noto Sans JP"/>
                <a:cs typeface="Noto Sans JP"/>
              </a:rPr>
              <a:t>/</a:t>
            </a:r>
            <a:r>
              <a:rPr sz="1250" spc="-204" dirty="0">
                <a:solidFill>
                  <a:srgbClr val="FFFFFF"/>
                </a:solidFill>
                <a:latin typeface="Dotum"/>
                <a:cs typeface="Dotum"/>
              </a:rPr>
              <a:t>회고</a:t>
            </a:r>
            <a:r>
              <a:rPr sz="125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155" dirty="0">
                <a:solidFill>
                  <a:srgbClr val="FFFFFF"/>
                </a:solidFill>
                <a:latin typeface="Dotum"/>
                <a:cs typeface="Dotum"/>
              </a:rPr>
              <a:t>문서</a:t>
            </a:r>
            <a:endParaRPr sz="1250">
              <a:latin typeface="Dotum"/>
              <a:cs typeface="Dotum"/>
            </a:endParaRPr>
          </a:p>
          <a:p>
            <a:pPr marL="123189" indent="-110489">
              <a:lnSpc>
                <a:spcPct val="100000"/>
              </a:lnSpc>
              <a:spcBef>
                <a:spcPts val="580"/>
              </a:spcBef>
              <a:buClr>
                <a:srgbClr val="4ED0C4"/>
              </a:buClr>
              <a:buFont typeface="Arial"/>
              <a:buChar char="•"/>
              <a:tabLst>
                <a:tab pos="123189" algn="l"/>
              </a:tabLst>
            </a:pP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효과적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기법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5" dirty="0">
                <a:solidFill>
                  <a:srgbClr val="FFFFFF"/>
                </a:solidFill>
                <a:latin typeface="Dotum"/>
                <a:cs typeface="Dotum"/>
              </a:rPr>
              <a:t>정리</a:t>
            </a:r>
            <a:endParaRPr sz="1250">
              <a:latin typeface="Dotum"/>
              <a:cs typeface="Dotum"/>
            </a:endParaRPr>
          </a:p>
        </p:txBody>
      </p: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66846" y="3295046"/>
            <a:ext cx="129826" cy="172186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6435724" y="3263138"/>
            <a:ext cx="6292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260" dirty="0">
                <a:solidFill>
                  <a:srgbClr val="4ED0C4"/>
                </a:solidFill>
                <a:latin typeface="Malgun Gothic"/>
                <a:cs typeface="Malgun Gothic"/>
              </a:rPr>
              <a:t>성공</a:t>
            </a:r>
            <a:r>
              <a:rPr sz="1350" b="1" spc="-135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350" b="1" spc="-295" dirty="0">
                <a:solidFill>
                  <a:srgbClr val="4ED0C4"/>
                </a:solidFill>
                <a:latin typeface="Malgun Gothic"/>
                <a:cs typeface="Malgun Gothic"/>
              </a:rPr>
              <a:t>기준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97612" y="3578700"/>
            <a:ext cx="1914525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3189" indent="-110489">
              <a:lnSpc>
                <a:spcPct val="100000"/>
              </a:lnSpc>
              <a:spcBef>
                <a:spcPts val="120"/>
              </a:spcBef>
              <a:buClr>
                <a:srgbClr val="4ED0C4"/>
              </a:buClr>
              <a:buFont typeface="Arial"/>
              <a:buChar char="•"/>
              <a:tabLst>
                <a:tab pos="123189" algn="l"/>
              </a:tabLst>
            </a:pP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전체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팀원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실전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개발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경험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125" dirty="0">
                <a:solidFill>
                  <a:srgbClr val="FFFFFF"/>
                </a:solidFill>
                <a:latin typeface="Dotum"/>
                <a:cs typeface="Dotum"/>
              </a:rPr>
              <a:t>획득</a:t>
            </a:r>
            <a:endParaRPr sz="1250">
              <a:latin typeface="Dotum"/>
              <a:cs typeface="Dotum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97612" y="3781964"/>
            <a:ext cx="1874520" cy="5397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3189" indent="-110489">
              <a:lnSpc>
                <a:spcPct val="100000"/>
              </a:lnSpc>
              <a:spcBef>
                <a:spcPts val="620"/>
              </a:spcBef>
              <a:buClr>
                <a:srgbClr val="4ED0C4"/>
              </a:buClr>
              <a:buFont typeface="Arial"/>
              <a:buChar char="•"/>
              <a:tabLst>
                <a:tab pos="123189" algn="l"/>
              </a:tabLst>
            </a:pP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베이스라인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대비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성능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5" dirty="0">
                <a:solidFill>
                  <a:srgbClr val="FFFFFF"/>
                </a:solidFill>
                <a:latin typeface="Dotum"/>
                <a:cs typeface="Dotum"/>
              </a:rPr>
              <a:t>향상</a:t>
            </a:r>
            <a:endParaRPr sz="1250">
              <a:latin typeface="Dotum"/>
              <a:cs typeface="Dotum"/>
            </a:endParaRPr>
          </a:p>
          <a:p>
            <a:pPr marL="123189" indent="-110489">
              <a:lnSpc>
                <a:spcPct val="100000"/>
              </a:lnSpc>
              <a:spcBef>
                <a:spcPts val="525"/>
              </a:spcBef>
              <a:buClr>
                <a:srgbClr val="4ED0C4"/>
              </a:buClr>
              <a:buFont typeface="Arial"/>
              <a:buChar char="•"/>
              <a:tabLst>
                <a:tab pos="123189" algn="l"/>
              </a:tabLst>
            </a:pP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순위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상승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또는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아이디어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120" dirty="0">
                <a:solidFill>
                  <a:srgbClr val="FFFFFF"/>
                </a:solidFill>
                <a:latin typeface="Dotum"/>
                <a:cs typeface="Dotum"/>
              </a:rPr>
              <a:t>도출</a:t>
            </a:r>
            <a:endParaRPr sz="1250">
              <a:latin typeface="Dotum"/>
              <a:cs typeface="Dotum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97612" y="4369275"/>
            <a:ext cx="1177290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3189" indent="-110489">
              <a:lnSpc>
                <a:spcPct val="100000"/>
              </a:lnSpc>
              <a:spcBef>
                <a:spcPts val="120"/>
              </a:spcBef>
              <a:buClr>
                <a:srgbClr val="4ED0C4"/>
              </a:buClr>
              <a:buFont typeface="Arial"/>
              <a:buChar char="•"/>
              <a:tabLst>
                <a:tab pos="123189" algn="l"/>
              </a:tabLst>
            </a:pP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팀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역량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FFFFFF"/>
                </a:solidFill>
                <a:latin typeface="Dotum"/>
                <a:cs typeface="Dotum"/>
              </a:rPr>
              <a:t>향상</a:t>
            </a:r>
            <a:r>
              <a:rPr sz="12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155" dirty="0">
                <a:solidFill>
                  <a:srgbClr val="FFFFFF"/>
                </a:solidFill>
                <a:latin typeface="Dotum"/>
                <a:cs typeface="Dotum"/>
              </a:rPr>
              <a:t>확인</a:t>
            </a:r>
            <a:endParaRPr sz="1250">
              <a:latin typeface="Dotum"/>
              <a:cs typeface="Dotum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71499" y="4857750"/>
            <a:ext cx="11049000" cy="714375"/>
            <a:chOff x="571499" y="4857750"/>
            <a:chExt cx="11049000" cy="714375"/>
          </a:xfrm>
        </p:grpSpPr>
        <p:sp>
          <p:nvSpPr>
            <p:cNvPr id="30" name="object 30"/>
            <p:cNvSpPr/>
            <p:nvPr/>
          </p:nvSpPr>
          <p:spPr>
            <a:xfrm>
              <a:off x="571499" y="4872037"/>
              <a:ext cx="11049000" cy="700405"/>
            </a:xfrm>
            <a:custGeom>
              <a:avLst/>
              <a:gdLst/>
              <a:ahLst/>
              <a:cxnLst/>
              <a:rect l="l" t="t" r="r" b="b"/>
              <a:pathLst>
                <a:path w="11049000" h="700404">
                  <a:moveTo>
                    <a:pt x="10977802" y="700086"/>
                  </a:moveTo>
                  <a:lnTo>
                    <a:pt x="71196" y="700086"/>
                  </a:lnTo>
                  <a:lnTo>
                    <a:pt x="66241" y="699599"/>
                  </a:lnTo>
                  <a:lnTo>
                    <a:pt x="29705" y="684465"/>
                  </a:lnTo>
                  <a:lnTo>
                    <a:pt x="3885" y="648424"/>
                  </a:lnTo>
                  <a:lnTo>
                    <a:pt x="0" y="628890"/>
                  </a:lnTo>
                  <a:lnTo>
                    <a:pt x="0" y="623887"/>
                  </a:lnTo>
                  <a:lnTo>
                    <a:pt x="0" y="57847"/>
                  </a:lnTo>
                  <a:lnTo>
                    <a:pt x="18780" y="21007"/>
                  </a:lnTo>
                  <a:lnTo>
                    <a:pt x="56426" y="1982"/>
                  </a:lnTo>
                  <a:lnTo>
                    <a:pt x="71196" y="0"/>
                  </a:lnTo>
                  <a:lnTo>
                    <a:pt x="10977802" y="0"/>
                  </a:lnTo>
                  <a:lnTo>
                    <a:pt x="11019294" y="12692"/>
                  </a:lnTo>
                  <a:lnTo>
                    <a:pt x="11045112" y="41974"/>
                  </a:lnTo>
                  <a:lnTo>
                    <a:pt x="11048999" y="57847"/>
                  </a:lnTo>
                  <a:lnTo>
                    <a:pt x="11048999" y="628890"/>
                  </a:lnTo>
                  <a:lnTo>
                    <a:pt x="11033378" y="670381"/>
                  </a:lnTo>
                  <a:lnTo>
                    <a:pt x="10997336" y="696200"/>
                  </a:lnTo>
                  <a:lnTo>
                    <a:pt x="10982756" y="699599"/>
                  </a:lnTo>
                  <a:lnTo>
                    <a:pt x="10977802" y="700086"/>
                  </a:lnTo>
                  <a:close/>
                </a:path>
              </a:pathLst>
            </a:custGeom>
            <a:solidFill>
              <a:srgbClr val="1A365C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1877" y="4857750"/>
              <a:ext cx="11048365" cy="69215"/>
            </a:xfrm>
            <a:custGeom>
              <a:avLst/>
              <a:gdLst/>
              <a:ahLst/>
              <a:cxnLst/>
              <a:rect l="l" t="t" r="r" b="b"/>
              <a:pathLst>
                <a:path w="11048365" h="69214">
                  <a:moveTo>
                    <a:pt x="0" y="68698"/>
                  </a:moveTo>
                  <a:lnTo>
                    <a:pt x="16888" y="27882"/>
                  </a:lnTo>
                  <a:lnTo>
                    <a:pt x="53735" y="3262"/>
                  </a:lnTo>
                  <a:lnTo>
                    <a:pt x="75822" y="0"/>
                  </a:lnTo>
                  <a:lnTo>
                    <a:pt x="10972421" y="0"/>
                  </a:lnTo>
                  <a:lnTo>
                    <a:pt x="11014763" y="12829"/>
                  </a:lnTo>
                  <a:lnTo>
                    <a:pt x="11031868" y="28574"/>
                  </a:lnTo>
                  <a:lnTo>
                    <a:pt x="75822" y="28574"/>
                  </a:lnTo>
                  <a:lnTo>
                    <a:pt x="68315" y="28801"/>
                  </a:lnTo>
                  <a:lnTo>
                    <a:pt x="27504" y="39366"/>
                  </a:lnTo>
                  <a:lnTo>
                    <a:pt x="1555" y="63808"/>
                  </a:lnTo>
                  <a:lnTo>
                    <a:pt x="0" y="68698"/>
                  </a:lnTo>
                  <a:close/>
                </a:path>
                <a:path w="11048365" h="69214">
                  <a:moveTo>
                    <a:pt x="11048243" y="68698"/>
                  </a:moveTo>
                  <a:lnTo>
                    <a:pt x="11020738" y="39366"/>
                  </a:lnTo>
                  <a:lnTo>
                    <a:pt x="10979927" y="28801"/>
                  </a:lnTo>
                  <a:lnTo>
                    <a:pt x="10972421" y="28574"/>
                  </a:lnTo>
                  <a:lnTo>
                    <a:pt x="11031868" y="28574"/>
                  </a:lnTo>
                  <a:lnTo>
                    <a:pt x="11047170" y="61330"/>
                  </a:lnTo>
                  <a:lnTo>
                    <a:pt x="11048243" y="68698"/>
                  </a:lnTo>
                  <a:close/>
                </a:path>
              </a:pathLst>
            </a:custGeom>
            <a:solidFill>
              <a:srgbClr val="4ED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2107" y="5029199"/>
              <a:ext cx="117865" cy="171449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654049" y="4886933"/>
            <a:ext cx="10601325" cy="60388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919"/>
              </a:spcBef>
            </a:pPr>
            <a:r>
              <a:rPr sz="1400" b="1" spc="-120" dirty="0">
                <a:solidFill>
                  <a:srgbClr val="4ED0C4"/>
                </a:solidFill>
                <a:latin typeface="Noto Sans JP"/>
                <a:cs typeface="Noto Sans JP"/>
              </a:rPr>
              <a:t>Kaggle</a:t>
            </a:r>
            <a:r>
              <a:rPr sz="1400" b="1" spc="35" dirty="0">
                <a:solidFill>
                  <a:srgbClr val="4ED0C4"/>
                </a:solidFill>
                <a:latin typeface="Noto Sans JP"/>
                <a:cs typeface="Noto Sans JP"/>
              </a:rPr>
              <a:t> </a:t>
            </a:r>
            <a:r>
              <a:rPr sz="1350" b="1" spc="-260" dirty="0">
                <a:solidFill>
                  <a:srgbClr val="4ED0C4"/>
                </a:solidFill>
                <a:latin typeface="Malgun Gothic"/>
                <a:cs typeface="Malgun Gothic"/>
              </a:rPr>
              <a:t>단계의</a:t>
            </a:r>
            <a:r>
              <a:rPr sz="1350" b="1" spc="-120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350" b="1" spc="-285" dirty="0">
                <a:solidFill>
                  <a:srgbClr val="4ED0C4"/>
                </a:solidFill>
                <a:latin typeface="Malgun Gothic"/>
                <a:cs typeface="Malgun Gothic"/>
              </a:rPr>
              <a:t>가치</a:t>
            </a:r>
            <a:endParaRPr sz="13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제한된</a:t>
            </a:r>
            <a:r>
              <a:rPr sz="110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05" dirty="0">
                <a:solidFill>
                  <a:srgbClr val="FFFFFF"/>
                </a:solidFill>
                <a:latin typeface="Noto Sans JP"/>
                <a:cs typeface="Noto Sans JP"/>
              </a:rPr>
              <a:t>Kaggle</a:t>
            </a:r>
            <a:r>
              <a:rPr sz="1150" spc="3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00" spc="-150" dirty="0">
                <a:solidFill>
                  <a:srgbClr val="FFFFFF"/>
                </a:solidFill>
                <a:latin typeface="Dotum"/>
                <a:cs typeface="Dotum"/>
              </a:rPr>
              <a:t>환경</a:t>
            </a:r>
            <a:r>
              <a:rPr sz="1150" spc="-150" dirty="0">
                <a:solidFill>
                  <a:srgbClr val="FFFFFF"/>
                </a:solidFill>
                <a:latin typeface="Noto Sans JP"/>
                <a:cs typeface="Noto Sans JP"/>
              </a:rPr>
              <a:t>(GPU</a:t>
            </a:r>
            <a:r>
              <a:rPr sz="1150" spc="4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메모리</a:t>
            </a:r>
            <a:r>
              <a:rPr sz="110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195" dirty="0">
                <a:solidFill>
                  <a:srgbClr val="FFFFFF"/>
                </a:solidFill>
                <a:latin typeface="Dotum"/>
                <a:cs typeface="Dotum"/>
              </a:rPr>
              <a:t>제약</a:t>
            </a:r>
            <a:r>
              <a:rPr sz="1150" spc="-195" dirty="0">
                <a:solidFill>
                  <a:srgbClr val="FFFFFF"/>
                </a:solidFill>
                <a:latin typeface="Noto Sans JP"/>
                <a:cs typeface="Noto Sans JP"/>
              </a:rPr>
              <a:t>)</a:t>
            </a:r>
            <a:r>
              <a:rPr sz="1100" spc="-195" dirty="0">
                <a:solidFill>
                  <a:srgbClr val="FFFFFF"/>
                </a:solidFill>
                <a:latin typeface="Dotum"/>
                <a:cs typeface="Dotum"/>
              </a:rPr>
              <a:t>에서의</a:t>
            </a:r>
            <a:r>
              <a:rPr sz="1100" spc="-7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경험은</a:t>
            </a:r>
            <a:r>
              <a:rPr sz="110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향후</a:t>
            </a:r>
            <a:r>
              <a:rPr sz="110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임베디드</a:t>
            </a:r>
            <a:r>
              <a:rPr sz="1100" spc="-7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환경에서</a:t>
            </a:r>
            <a:r>
              <a:rPr sz="110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마주할</a:t>
            </a:r>
            <a:r>
              <a:rPr sz="110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유사한</a:t>
            </a:r>
            <a:r>
              <a:rPr sz="1100" spc="-7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제약에</a:t>
            </a:r>
            <a:r>
              <a:rPr sz="110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대응하는</a:t>
            </a:r>
            <a:r>
              <a:rPr sz="110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능력을</a:t>
            </a:r>
            <a:r>
              <a:rPr sz="1100" spc="-7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185" dirty="0">
                <a:solidFill>
                  <a:srgbClr val="FFFFFF"/>
                </a:solidFill>
                <a:latin typeface="Dotum"/>
                <a:cs typeface="Dotum"/>
              </a:rPr>
              <a:t>키웁니다</a:t>
            </a:r>
            <a:r>
              <a:rPr sz="1150" spc="-185" dirty="0">
                <a:solidFill>
                  <a:srgbClr val="FFFFFF"/>
                </a:solidFill>
                <a:latin typeface="Noto Sans JP"/>
                <a:cs typeface="Noto Sans JP"/>
              </a:rPr>
              <a:t>.</a:t>
            </a:r>
            <a:r>
              <a:rPr sz="1150" spc="3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추론</a:t>
            </a:r>
            <a:r>
              <a:rPr sz="110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165" dirty="0">
                <a:solidFill>
                  <a:srgbClr val="FFFFFF"/>
                </a:solidFill>
                <a:latin typeface="Dotum"/>
                <a:cs typeface="Dotum"/>
              </a:rPr>
              <a:t>속도</a:t>
            </a:r>
            <a:r>
              <a:rPr sz="1150" spc="-165" dirty="0">
                <a:solidFill>
                  <a:srgbClr val="FFFFFF"/>
                </a:solidFill>
                <a:latin typeface="Noto Sans JP"/>
                <a:cs typeface="Noto Sans JP"/>
              </a:rPr>
              <a:t>,</a:t>
            </a:r>
            <a:r>
              <a:rPr sz="1150" spc="4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메모리</a:t>
            </a:r>
            <a:r>
              <a:rPr sz="110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175" dirty="0">
                <a:solidFill>
                  <a:srgbClr val="FFFFFF"/>
                </a:solidFill>
                <a:latin typeface="Dotum"/>
                <a:cs typeface="Dotum"/>
              </a:rPr>
              <a:t>최적화</a:t>
            </a:r>
            <a:r>
              <a:rPr sz="1150" spc="-175" dirty="0">
                <a:solidFill>
                  <a:srgbClr val="FFFFFF"/>
                </a:solidFill>
                <a:latin typeface="Noto Sans JP"/>
                <a:cs typeface="Noto Sans JP"/>
              </a:rPr>
              <a:t>,</a:t>
            </a:r>
            <a:r>
              <a:rPr sz="1150" spc="4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모델</a:t>
            </a:r>
            <a:r>
              <a:rPr sz="110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압축</a:t>
            </a:r>
            <a:r>
              <a:rPr sz="110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기법</a:t>
            </a:r>
            <a:r>
              <a:rPr sz="1100" spc="-7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등</a:t>
            </a:r>
            <a:r>
              <a:rPr sz="110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실무적</a:t>
            </a:r>
            <a:r>
              <a:rPr sz="110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스킬을</a:t>
            </a:r>
            <a:r>
              <a:rPr sz="1100" spc="-7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습득할</a:t>
            </a:r>
            <a:r>
              <a:rPr sz="110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수</a:t>
            </a:r>
            <a:r>
              <a:rPr sz="110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Dotum"/>
                <a:cs typeface="Dotum"/>
              </a:rPr>
              <a:t>있습니다</a:t>
            </a:r>
            <a:r>
              <a:rPr sz="1150" spc="-45" dirty="0">
                <a:solidFill>
                  <a:srgbClr val="FFFFFF"/>
                </a:solidFill>
                <a:latin typeface="Noto Sans JP"/>
                <a:cs typeface="Noto Sans JP"/>
              </a:rPr>
              <a:t>.</a:t>
            </a:r>
            <a:endParaRPr sz="1150">
              <a:latin typeface="Noto Sans JP"/>
              <a:cs typeface="Noto Sans JP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5" name="object 35"/>
            <p:cNvSpPr/>
            <p:nvPr/>
          </p:nvSpPr>
          <p:spPr>
            <a:xfrm>
              <a:off x="0" y="0"/>
              <a:ext cx="95250" cy="6858000"/>
            </a:xfrm>
            <a:custGeom>
              <a:avLst/>
              <a:gdLst/>
              <a:ahLst/>
              <a:cxnLst/>
              <a:rect l="l" t="t" r="r" b="b"/>
              <a:pathLst>
                <a:path w="95250" h="6858000">
                  <a:moveTo>
                    <a:pt x="9524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95249" y="0"/>
                  </a:lnTo>
                  <a:lnTo>
                    <a:pt x="95249" y="6857999"/>
                  </a:lnTo>
                  <a:close/>
                </a:path>
              </a:pathLst>
            </a:custGeom>
            <a:solidFill>
              <a:srgbClr val="4ED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761999"/>
              <a:ext cx="12192000" cy="6096000"/>
            </a:xfrm>
            <a:custGeom>
              <a:avLst/>
              <a:gdLst/>
              <a:ahLst/>
              <a:cxnLst/>
              <a:rect l="l" t="t" r="r" b="b"/>
              <a:pathLst>
                <a:path w="12192000" h="6096000">
                  <a:moveTo>
                    <a:pt x="12191999" y="6095999"/>
                  </a:moveTo>
                  <a:lnTo>
                    <a:pt x="0" y="6095999"/>
                  </a:lnTo>
                  <a:lnTo>
                    <a:pt x="0" y="0"/>
                  </a:lnTo>
                  <a:lnTo>
                    <a:pt x="12191999" y="952499"/>
                  </a:lnTo>
                  <a:lnTo>
                    <a:pt x="12191999" y="2095499"/>
                  </a:lnTo>
                  <a:lnTo>
                    <a:pt x="0" y="3047999"/>
                  </a:lnTo>
                  <a:lnTo>
                    <a:pt x="0" y="4000499"/>
                  </a:lnTo>
                  <a:lnTo>
                    <a:pt x="12191999" y="4952999"/>
                  </a:lnTo>
                  <a:lnTo>
                    <a:pt x="12191999" y="6095999"/>
                  </a:lnTo>
                  <a:close/>
                </a:path>
              </a:pathLst>
            </a:custGeom>
            <a:solidFill>
              <a:srgbClr val="1A365C">
                <a:alpha val="2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28737" y="1428749"/>
              <a:ext cx="9810750" cy="4095750"/>
            </a:xfrm>
            <a:custGeom>
              <a:avLst/>
              <a:gdLst/>
              <a:ahLst/>
              <a:cxnLst/>
              <a:rect l="l" t="t" r="r" b="b"/>
              <a:pathLst>
                <a:path w="9810750" h="4095750">
                  <a:moveTo>
                    <a:pt x="952500" y="476250"/>
                  </a:moveTo>
                  <a:lnTo>
                    <a:pt x="950214" y="429577"/>
                  </a:lnTo>
                  <a:lnTo>
                    <a:pt x="943356" y="383349"/>
                  </a:lnTo>
                  <a:lnTo>
                    <a:pt x="932002" y="338010"/>
                  </a:lnTo>
                  <a:lnTo>
                    <a:pt x="916254" y="294005"/>
                  </a:lnTo>
                  <a:lnTo>
                    <a:pt x="896277" y="251752"/>
                  </a:lnTo>
                  <a:lnTo>
                    <a:pt x="872248" y="211670"/>
                  </a:lnTo>
                  <a:lnTo>
                    <a:pt x="844397" y="174129"/>
                  </a:lnTo>
                  <a:lnTo>
                    <a:pt x="813015" y="139496"/>
                  </a:lnTo>
                  <a:lnTo>
                    <a:pt x="778383" y="108115"/>
                  </a:lnTo>
                  <a:lnTo>
                    <a:pt x="740841" y="80264"/>
                  </a:lnTo>
                  <a:lnTo>
                    <a:pt x="700760" y="56235"/>
                  </a:lnTo>
                  <a:lnTo>
                    <a:pt x="658507" y="36258"/>
                  </a:lnTo>
                  <a:lnTo>
                    <a:pt x="614502" y="20510"/>
                  </a:lnTo>
                  <a:lnTo>
                    <a:pt x="569163" y="9156"/>
                  </a:lnTo>
                  <a:lnTo>
                    <a:pt x="522935" y="2298"/>
                  </a:lnTo>
                  <a:lnTo>
                    <a:pt x="476250" y="0"/>
                  </a:lnTo>
                  <a:lnTo>
                    <a:pt x="464566" y="152"/>
                  </a:lnTo>
                  <a:lnTo>
                    <a:pt x="417957" y="3594"/>
                  </a:lnTo>
                  <a:lnTo>
                    <a:pt x="371906" y="11582"/>
                  </a:lnTo>
                  <a:lnTo>
                    <a:pt x="326859" y="24041"/>
                  </a:lnTo>
                  <a:lnTo>
                    <a:pt x="283260" y="40868"/>
                  </a:lnTo>
                  <a:lnTo>
                    <a:pt x="241515" y="61874"/>
                  </a:lnTo>
                  <a:lnTo>
                    <a:pt x="202018" y="86880"/>
                  </a:lnTo>
                  <a:lnTo>
                    <a:pt x="165176" y="115633"/>
                  </a:lnTo>
                  <a:lnTo>
                    <a:pt x="131330" y="147866"/>
                  </a:lnTo>
                  <a:lnTo>
                    <a:pt x="100799" y="183261"/>
                  </a:lnTo>
                  <a:lnTo>
                    <a:pt x="73888" y="221462"/>
                  </a:lnTo>
                  <a:lnTo>
                    <a:pt x="50850" y="262128"/>
                  </a:lnTo>
                  <a:lnTo>
                    <a:pt x="31915" y="304863"/>
                  </a:lnTo>
                  <a:lnTo>
                    <a:pt x="17259" y="349237"/>
                  </a:lnTo>
                  <a:lnTo>
                    <a:pt x="7023" y="394843"/>
                  </a:lnTo>
                  <a:lnTo>
                    <a:pt x="1295" y="441223"/>
                  </a:lnTo>
                  <a:lnTo>
                    <a:pt x="0" y="476250"/>
                  </a:lnTo>
                  <a:lnTo>
                    <a:pt x="152" y="487946"/>
                  </a:lnTo>
                  <a:lnTo>
                    <a:pt x="3594" y="534555"/>
                  </a:lnTo>
                  <a:lnTo>
                    <a:pt x="11582" y="580605"/>
                  </a:lnTo>
                  <a:lnTo>
                    <a:pt x="24041" y="625652"/>
                  </a:lnTo>
                  <a:lnTo>
                    <a:pt x="40868" y="669251"/>
                  </a:lnTo>
                  <a:lnTo>
                    <a:pt x="61874" y="710996"/>
                  </a:lnTo>
                  <a:lnTo>
                    <a:pt x="86880" y="750493"/>
                  </a:lnTo>
                  <a:lnTo>
                    <a:pt x="115633" y="787336"/>
                  </a:lnTo>
                  <a:lnTo>
                    <a:pt x="147866" y="821182"/>
                  </a:lnTo>
                  <a:lnTo>
                    <a:pt x="183261" y="851712"/>
                  </a:lnTo>
                  <a:lnTo>
                    <a:pt x="221462" y="878624"/>
                  </a:lnTo>
                  <a:lnTo>
                    <a:pt x="262128" y="901661"/>
                  </a:lnTo>
                  <a:lnTo>
                    <a:pt x="304863" y="920597"/>
                  </a:lnTo>
                  <a:lnTo>
                    <a:pt x="349237" y="935253"/>
                  </a:lnTo>
                  <a:lnTo>
                    <a:pt x="394843" y="945489"/>
                  </a:lnTo>
                  <a:lnTo>
                    <a:pt x="441223" y="951217"/>
                  </a:lnTo>
                  <a:lnTo>
                    <a:pt x="476250" y="952500"/>
                  </a:lnTo>
                  <a:lnTo>
                    <a:pt x="487946" y="952360"/>
                  </a:lnTo>
                  <a:lnTo>
                    <a:pt x="534555" y="948918"/>
                  </a:lnTo>
                  <a:lnTo>
                    <a:pt x="580605" y="940930"/>
                  </a:lnTo>
                  <a:lnTo>
                    <a:pt x="625652" y="928471"/>
                  </a:lnTo>
                  <a:lnTo>
                    <a:pt x="669251" y="911644"/>
                  </a:lnTo>
                  <a:lnTo>
                    <a:pt x="710996" y="890638"/>
                  </a:lnTo>
                  <a:lnTo>
                    <a:pt x="750493" y="865632"/>
                  </a:lnTo>
                  <a:lnTo>
                    <a:pt x="787336" y="836879"/>
                  </a:lnTo>
                  <a:lnTo>
                    <a:pt x="821182" y="804646"/>
                  </a:lnTo>
                  <a:lnTo>
                    <a:pt x="851712" y="769251"/>
                  </a:lnTo>
                  <a:lnTo>
                    <a:pt x="878624" y="731050"/>
                  </a:lnTo>
                  <a:lnTo>
                    <a:pt x="901661" y="690384"/>
                  </a:lnTo>
                  <a:lnTo>
                    <a:pt x="920597" y="647649"/>
                  </a:lnTo>
                  <a:lnTo>
                    <a:pt x="935253" y="603275"/>
                  </a:lnTo>
                  <a:lnTo>
                    <a:pt x="945489" y="557669"/>
                  </a:lnTo>
                  <a:lnTo>
                    <a:pt x="951217" y="511289"/>
                  </a:lnTo>
                  <a:lnTo>
                    <a:pt x="952500" y="476250"/>
                  </a:lnTo>
                  <a:close/>
                </a:path>
                <a:path w="9810750" h="4095750">
                  <a:moveTo>
                    <a:pt x="9810750" y="3333750"/>
                  </a:moveTo>
                  <a:lnTo>
                    <a:pt x="9808693" y="3277705"/>
                  </a:lnTo>
                  <a:lnTo>
                    <a:pt x="9802508" y="3221952"/>
                  </a:lnTo>
                  <a:lnTo>
                    <a:pt x="9792233" y="3166795"/>
                  </a:lnTo>
                  <a:lnTo>
                    <a:pt x="9777946" y="3112554"/>
                  </a:lnTo>
                  <a:lnTo>
                    <a:pt x="9759696" y="3059519"/>
                  </a:lnTo>
                  <a:lnTo>
                    <a:pt x="9737598" y="3007957"/>
                  </a:lnTo>
                  <a:lnTo>
                    <a:pt x="9711753" y="2958160"/>
                  </a:lnTo>
                  <a:lnTo>
                    <a:pt x="9682328" y="2910408"/>
                  </a:lnTo>
                  <a:lnTo>
                    <a:pt x="9649473" y="2864955"/>
                  </a:lnTo>
                  <a:lnTo>
                    <a:pt x="9613354" y="2822029"/>
                  </a:lnTo>
                  <a:lnTo>
                    <a:pt x="9574187" y="2781871"/>
                  </a:lnTo>
                  <a:lnTo>
                    <a:pt x="9532163" y="2744724"/>
                  </a:lnTo>
                  <a:lnTo>
                    <a:pt x="9487522" y="2710764"/>
                  </a:lnTo>
                  <a:lnTo>
                    <a:pt x="9440507" y="2680170"/>
                  </a:lnTo>
                  <a:lnTo>
                    <a:pt x="9391358" y="2653119"/>
                  </a:lnTo>
                  <a:lnTo>
                    <a:pt x="9340355" y="2629763"/>
                  </a:lnTo>
                  <a:lnTo>
                    <a:pt x="9287789" y="2610218"/>
                  </a:lnTo>
                  <a:lnTo>
                    <a:pt x="9233903" y="2594597"/>
                  </a:lnTo>
                  <a:lnTo>
                    <a:pt x="9179027" y="2582976"/>
                  </a:lnTo>
                  <a:lnTo>
                    <a:pt x="9123451" y="2575420"/>
                  </a:lnTo>
                  <a:lnTo>
                    <a:pt x="9067457" y="2571991"/>
                  </a:lnTo>
                  <a:lnTo>
                    <a:pt x="9048750" y="2571750"/>
                  </a:lnTo>
                  <a:lnTo>
                    <a:pt x="9030056" y="2571991"/>
                  </a:lnTo>
                  <a:lnTo>
                    <a:pt x="8974061" y="2575420"/>
                  </a:lnTo>
                  <a:lnTo>
                    <a:pt x="8918486" y="2582976"/>
                  </a:lnTo>
                  <a:lnTo>
                    <a:pt x="8863597" y="2594597"/>
                  </a:lnTo>
                  <a:lnTo>
                    <a:pt x="8809723" y="2610218"/>
                  </a:lnTo>
                  <a:lnTo>
                    <a:pt x="8757145" y="2629763"/>
                  </a:lnTo>
                  <a:lnTo>
                    <a:pt x="8706155" y="2653119"/>
                  </a:lnTo>
                  <a:lnTo>
                    <a:pt x="8657006" y="2680170"/>
                  </a:lnTo>
                  <a:lnTo>
                    <a:pt x="8609978" y="2710764"/>
                  </a:lnTo>
                  <a:lnTo>
                    <a:pt x="8565350" y="2744724"/>
                  </a:lnTo>
                  <a:lnTo>
                    <a:pt x="8523326" y="2781871"/>
                  </a:lnTo>
                  <a:lnTo>
                    <a:pt x="8484146" y="2822029"/>
                  </a:lnTo>
                  <a:lnTo>
                    <a:pt x="8448027" y="2864955"/>
                  </a:lnTo>
                  <a:lnTo>
                    <a:pt x="8415172" y="2910408"/>
                  </a:lnTo>
                  <a:lnTo>
                    <a:pt x="8385746" y="2958160"/>
                  </a:lnTo>
                  <a:lnTo>
                    <a:pt x="8359915" y="3007957"/>
                  </a:lnTo>
                  <a:lnTo>
                    <a:pt x="8337817" y="3059519"/>
                  </a:lnTo>
                  <a:lnTo>
                    <a:pt x="8319567" y="3112554"/>
                  </a:lnTo>
                  <a:lnTo>
                    <a:pt x="8305266" y="3166795"/>
                  </a:lnTo>
                  <a:lnTo>
                    <a:pt x="8295005" y="3221952"/>
                  </a:lnTo>
                  <a:lnTo>
                    <a:pt x="8288820" y="3277705"/>
                  </a:lnTo>
                  <a:lnTo>
                    <a:pt x="8286750" y="3333750"/>
                  </a:lnTo>
                  <a:lnTo>
                    <a:pt x="8286991" y="3352457"/>
                  </a:lnTo>
                  <a:lnTo>
                    <a:pt x="8290420" y="3408438"/>
                  </a:lnTo>
                  <a:lnTo>
                    <a:pt x="8297977" y="3464026"/>
                  </a:lnTo>
                  <a:lnTo>
                    <a:pt x="8309597" y="3518903"/>
                  </a:lnTo>
                  <a:lnTo>
                    <a:pt x="8325218" y="3572789"/>
                  </a:lnTo>
                  <a:lnTo>
                    <a:pt x="8344763" y="3625354"/>
                  </a:lnTo>
                  <a:lnTo>
                    <a:pt x="8368119" y="3676358"/>
                  </a:lnTo>
                  <a:lnTo>
                    <a:pt x="8395170" y="3725507"/>
                  </a:lnTo>
                  <a:lnTo>
                    <a:pt x="8425764" y="3772522"/>
                  </a:lnTo>
                  <a:lnTo>
                    <a:pt x="8459724" y="3817162"/>
                  </a:lnTo>
                  <a:lnTo>
                    <a:pt x="8496871" y="3859187"/>
                  </a:lnTo>
                  <a:lnTo>
                    <a:pt x="8537029" y="3898366"/>
                  </a:lnTo>
                  <a:lnTo>
                    <a:pt x="8579955" y="3934485"/>
                  </a:lnTo>
                  <a:lnTo>
                    <a:pt x="8625408" y="3967340"/>
                  </a:lnTo>
                  <a:lnTo>
                    <a:pt x="8673160" y="3996753"/>
                  </a:lnTo>
                  <a:lnTo>
                    <a:pt x="8722957" y="4022598"/>
                  </a:lnTo>
                  <a:lnTo>
                    <a:pt x="8774519" y="4044696"/>
                  </a:lnTo>
                  <a:lnTo>
                    <a:pt x="8827554" y="4062946"/>
                  </a:lnTo>
                  <a:lnTo>
                    <a:pt x="8881796" y="4077246"/>
                  </a:lnTo>
                  <a:lnTo>
                    <a:pt x="8936952" y="4087507"/>
                  </a:lnTo>
                  <a:lnTo>
                    <a:pt x="8992705" y="4093692"/>
                  </a:lnTo>
                  <a:lnTo>
                    <a:pt x="9048750" y="4095750"/>
                  </a:lnTo>
                  <a:lnTo>
                    <a:pt x="9067457" y="4095521"/>
                  </a:lnTo>
                  <a:lnTo>
                    <a:pt x="9123451" y="4092092"/>
                  </a:lnTo>
                  <a:lnTo>
                    <a:pt x="9179027" y="4084536"/>
                  </a:lnTo>
                  <a:lnTo>
                    <a:pt x="9233903" y="4072915"/>
                  </a:lnTo>
                  <a:lnTo>
                    <a:pt x="9287789" y="4057294"/>
                  </a:lnTo>
                  <a:lnTo>
                    <a:pt x="9340355" y="4037749"/>
                  </a:lnTo>
                  <a:lnTo>
                    <a:pt x="9391358" y="4014393"/>
                  </a:lnTo>
                  <a:lnTo>
                    <a:pt x="9440507" y="3987342"/>
                  </a:lnTo>
                  <a:lnTo>
                    <a:pt x="9487522" y="3956748"/>
                  </a:lnTo>
                  <a:lnTo>
                    <a:pt x="9532163" y="3922788"/>
                  </a:lnTo>
                  <a:lnTo>
                    <a:pt x="9574187" y="3885641"/>
                  </a:lnTo>
                  <a:lnTo>
                    <a:pt x="9613354" y="3845483"/>
                  </a:lnTo>
                  <a:lnTo>
                    <a:pt x="9649473" y="3802557"/>
                  </a:lnTo>
                  <a:lnTo>
                    <a:pt x="9682328" y="3757104"/>
                  </a:lnTo>
                  <a:lnTo>
                    <a:pt x="9711753" y="3709352"/>
                  </a:lnTo>
                  <a:lnTo>
                    <a:pt x="9737598" y="3659555"/>
                  </a:lnTo>
                  <a:lnTo>
                    <a:pt x="9759696" y="3607993"/>
                  </a:lnTo>
                  <a:lnTo>
                    <a:pt x="9777946" y="3554958"/>
                  </a:lnTo>
                  <a:lnTo>
                    <a:pt x="9792233" y="3500717"/>
                  </a:lnTo>
                  <a:lnTo>
                    <a:pt x="9802508" y="3445560"/>
                  </a:lnTo>
                  <a:lnTo>
                    <a:pt x="9808693" y="3389807"/>
                  </a:lnTo>
                  <a:lnTo>
                    <a:pt x="9810750" y="3333750"/>
                  </a:lnTo>
                  <a:close/>
                </a:path>
              </a:pathLst>
            </a:custGeom>
            <a:solidFill>
              <a:srgbClr val="4ED0C4">
                <a:alpha val="14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09987" y="2857499"/>
              <a:ext cx="4762500" cy="1905000"/>
            </a:xfrm>
            <a:custGeom>
              <a:avLst/>
              <a:gdLst/>
              <a:ahLst/>
              <a:cxnLst/>
              <a:rect l="l" t="t" r="r" b="b"/>
              <a:pathLst>
                <a:path w="4762500" h="1905000">
                  <a:moveTo>
                    <a:pt x="1905000" y="1428750"/>
                  </a:moveTo>
                  <a:lnTo>
                    <a:pt x="0" y="1428750"/>
                  </a:lnTo>
                  <a:lnTo>
                    <a:pt x="0" y="1905000"/>
                  </a:lnTo>
                  <a:lnTo>
                    <a:pt x="1905000" y="1905000"/>
                  </a:lnTo>
                  <a:lnTo>
                    <a:pt x="1905000" y="1428750"/>
                  </a:lnTo>
                  <a:close/>
                </a:path>
                <a:path w="4762500" h="1905000">
                  <a:moveTo>
                    <a:pt x="4762500" y="0"/>
                  </a:moveTo>
                  <a:lnTo>
                    <a:pt x="1905000" y="0"/>
                  </a:lnTo>
                  <a:lnTo>
                    <a:pt x="1905000" y="952500"/>
                  </a:lnTo>
                  <a:lnTo>
                    <a:pt x="4762500" y="952500"/>
                  </a:lnTo>
                  <a:lnTo>
                    <a:pt x="4762500" y="0"/>
                  </a:lnTo>
                  <a:close/>
                </a:path>
              </a:pathLst>
            </a:custGeom>
            <a:solidFill>
              <a:srgbClr val="1A365C">
                <a:alpha val="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9339510" y="6582790"/>
            <a:ext cx="267525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임베디드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환경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최적화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50" spc="-20" dirty="0">
                <a:solidFill>
                  <a:srgbClr val="FFFFFF"/>
                </a:solidFill>
                <a:latin typeface="Cambria"/>
                <a:cs typeface="Cambria"/>
              </a:rPr>
              <a:t>LLM </a:t>
            </a: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개발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스터디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프로젝트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05" dirty="0">
                <a:solidFill>
                  <a:srgbClr val="FFFFFF"/>
                </a:solidFill>
                <a:latin typeface="Dotum"/>
                <a:cs typeface="Dotum"/>
              </a:rPr>
              <a:t>로드맵</a:t>
            </a:r>
            <a:endParaRPr sz="100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100"/>
              </a:spcBef>
            </a:pPr>
            <a:r>
              <a:rPr sz="3000" spc="-450" dirty="0">
                <a:latin typeface="Trebuchet MS"/>
                <a:cs typeface="Trebuchet MS"/>
              </a:rPr>
              <a:t>3</a:t>
            </a:r>
            <a:r>
              <a:rPr sz="3050" spc="-450" dirty="0"/>
              <a:t>단계</a:t>
            </a:r>
            <a:r>
              <a:rPr sz="3050" spc="-330" dirty="0"/>
              <a:t> </a:t>
            </a:r>
            <a:r>
              <a:rPr sz="3000" spc="350" dirty="0">
                <a:latin typeface="Trebuchet MS"/>
                <a:cs typeface="Trebuchet MS"/>
              </a:rPr>
              <a:t>–</a:t>
            </a:r>
            <a:r>
              <a:rPr sz="3000" spc="-145" dirty="0">
                <a:latin typeface="Trebuchet MS"/>
                <a:cs typeface="Trebuchet MS"/>
              </a:rPr>
              <a:t> </a:t>
            </a:r>
            <a:r>
              <a:rPr sz="3050" spc="-580" dirty="0"/>
              <a:t>모델</a:t>
            </a:r>
            <a:r>
              <a:rPr sz="3050" spc="-315" dirty="0"/>
              <a:t> </a:t>
            </a:r>
            <a:r>
              <a:rPr sz="3050" spc="-580" dirty="0"/>
              <a:t>경량화</a:t>
            </a:r>
            <a:r>
              <a:rPr sz="3050" spc="-315" dirty="0"/>
              <a:t> </a:t>
            </a:r>
            <a:r>
              <a:rPr sz="3050" spc="-580" dirty="0"/>
              <a:t>및</a:t>
            </a:r>
            <a:r>
              <a:rPr sz="3050" spc="-315" dirty="0"/>
              <a:t> </a:t>
            </a:r>
            <a:r>
              <a:rPr sz="3050" spc="-605" dirty="0"/>
              <a:t>튜닝</a:t>
            </a:r>
            <a:endParaRPr sz="30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1049" y="1485899"/>
            <a:ext cx="5238750" cy="952500"/>
          </a:xfrm>
          <a:custGeom>
            <a:avLst/>
            <a:gdLst/>
            <a:ahLst/>
            <a:cxnLst/>
            <a:rect l="l" t="t" r="r" b="b"/>
            <a:pathLst>
              <a:path w="5238750" h="952500">
                <a:moveTo>
                  <a:pt x="5167552" y="952499"/>
                </a:moveTo>
                <a:lnTo>
                  <a:pt x="0" y="952499"/>
                </a:lnTo>
                <a:lnTo>
                  <a:pt x="0" y="0"/>
                </a:lnTo>
                <a:lnTo>
                  <a:pt x="5167552" y="0"/>
                </a:lnTo>
                <a:lnTo>
                  <a:pt x="5172507" y="488"/>
                </a:lnTo>
                <a:lnTo>
                  <a:pt x="5209043" y="15621"/>
                </a:lnTo>
                <a:lnTo>
                  <a:pt x="5234863" y="51661"/>
                </a:lnTo>
                <a:lnTo>
                  <a:pt x="5238749" y="71196"/>
                </a:lnTo>
                <a:lnTo>
                  <a:pt x="5238749" y="881303"/>
                </a:lnTo>
                <a:lnTo>
                  <a:pt x="5223126" y="922794"/>
                </a:lnTo>
                <a:lnTo>
                  <a:pt x="5187086" y="948614"/>
                </a:lnTo>
                <a:lnTo>
                  <a:pt x="5167552" y="952499"/>
                </a:lnTo>
                <a:close/>
              </a:path>
            </a:pathLst>
          </a:custGeom>
          <a:solidFill>
            <a:srgbClr val="1A365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999" y="1485899"/>
            <a:ext cx="38100" cy="952500"/>
          </a:xfrm>
          <a:custGeom>
            <a:avLst/>
            <a:gdLst/>
            <a:ahLst/>
            <a:cxnLst/>
            <a:rect l="l" t="t" r="r" b="b"/>
            <a:pathLst>
              <a:path w="38100" h="952500">
                <a:moveTo>
                  <a:pt x="38099" y="952499"/>
                </a:moveTo>
                <a:lnTo>
                  <a:pt x="0" y="952499"/>
                </a:lnTo>
                <a:lnTo>
                  <a:pt x="0" y="0"/>
                </a:lnTo>
                <a:lnTo>
                  <a:pt x="38099" y="0"/>
                </a:lnTo>
                <a:lnTo>
                  <a:pt x="38099" y="952499"/>
                </a:lnTo>
                <a:close/>
              </a:path>
            </a:pathLst>
          </a:custGeom>
          <a:solidFill>
            <a:srgbClr val="4E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999" y="2605087"/>
            <a:ext cx="5257800" cy="1005205"/>
          </a:xfrm>
          <a:custGeom>
            <a:avLst/>
            <a:gdLst/>
            <a:ahLst/>
            <a:cxnLst/>
            <a:rect l="l" t="t" r="r" b="b"/>
            <a:pathLst>
              <a:path w="5257800" h="1005204">
                <a:moveTo>
                  <a:pt x="5186602" y="1004887"/>
                </a:moveTo>
                <a:lnTo>
                  <a:pt x="71196" y="1004887"/>
                </a:lnTo>
                <a:lnTo>
                  <a:pt x="66241" y="1004399"/>
                </a:lnTo>
                <a:lnTo>
                  <a:pt x="29705" y="989265"/>
                </a:lnTo>
                <a:lnTo>
                  <a:pt x="3885" y="953224"/>
                </a:lnTo>
                <a:lnTo>
                  <a:pt x="0" y="933690"/>
                </a:lnTo>
                <a:lnTo>
                  <a:pt x="0" y="928687"/>
                </a:lnTo>
                <a:lnTo>
                  <a:pt x="0" y="57847"/>
                </a:lnTo>
                <a:lnTo>
                  <a:pt x="18780" y="21008"/>
                </a:lnTo>
                <a:lnTo>
                  <a:pt x="56426" y="1982"/>
                </a:lnTo>
                <a:lnTo>
                  <a:pt x="71196" y="0"/>
                </a:lnTo>
                <a:lnTo>
                  <a:pt x="5186602" y="0"/>
                </a:lnTo>
                <a:lnTo>
                  <a:pt x="5228093" y="12692"/>
                </a:lnTo>
                <a:lnTo>
                  <a:pt x="5253913" y="41975"/>
                </a:lnTo>
                <a:lnTo>
                  <a:pt x="5257799" y="57847"/>
                </a:lnTo>
                <a:lnTo>
                  <a:pt x="5257799" y="933690"/>
                </a:lnTo>
                <a:lnTo>
                  <a:pt x="5242176" y="975181"/>
                </a:lnTo>
                <a:lnTo>
                  <a:pt x="5206136" y="1001001"/>
                </a:lnTo>
                <a:lnTo>
                  <a:pt x="5191557" y="1004399"/>
                </a:lnTo>
                <a:lnTo>
                  <a:pt x="5186602" y="1004887"/>
                </a:lnTo>
                <a:close/>
              </a:path>
            </a:pathLst>
          </a:custGeom>
          <a:solidFill>
            <a:srgbClr val="1A365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377" y="2590799"/>
            <a:ext cx="5257165" cy="69215"/>
          </a:xfrm>
          <a:custGeom>
            <a:avLst/>
            <a:gdLst/>
            <a:ahLst/>
            <a:cxnLst/>
            <a:rect l="l" t="t" r="r" b="b"/>
            <a:pathLst>
              <a:path w="5257165" h="69214">
                <a:moveTo>
                  <a:pt x="0" y="68698"/>
                </a:moveTo>
                <a:lnTo>
                  <a:pt x="16889" y="27882"/>
                </a:lnTo>
                <a:lnTo>
                  <a:pt x="53735" y="3262"/>
                </a:lnTo>
                <a:lnTo>
                  <a:pt x="75822" y="0"/>
                </a:lnTo>
                <a:lnTo>
                  <a:pt x="5181222" y="0"/>
                </a:lnTo>
                <a:lnTo>
                  <a:pt x="5223563" y="12829"/>
                </a:lnTo>
                <a:lnTo>
                  <a:pt x="5240668" y="28574"/>
                </a:lnTo>
                <a:lnTo>
                  <a:pt x="75822" y="28574"/>
                </a:lnTo>
                <a:lnTo>
                  <a:pt x="68315" y="28801"/>
                </a:lnTo>
                <a:lnTo>
                  <a:pt x="27504" y="39366"/>
                </a:lnTo>
                <a:lnTo>
                  <a:pt x="1555" y="63809"/>
                </a:lnTo>
                <a:lnTo>
                  <a:pt x="0" y="68698"/>
                </a:lnTo>
                <a:close/>
              </a:path>
              <a:path w="5257165" h="69214">
                <a:moveTo>
                  <a:pt x="5257044" y="68698"/>
                </a:moveTo>
                <a:lnTo>
                  <a:pt x="5229538" y="39366"/>
                </a:lnTo>
                <a:lnTo>
                  <a:pt x="5188728" y="28801"/>
                </a:lnTo>
                <a:lnTo>
                  <a:pt x="5181222" y="28574"/>
                </a:lnTo>
                <a:lnTo>
                  <a:pt x="5240668" y="28574"/>
                </a:lnTo>
                <a:lnTo>
                  <a:pt x="5255971" y="61330"/>
                </a:lnTo>
                <a:lnTo>
                  <a:pt x="5257044" y="68698"/>
                </a:lnTo>
                <a:close/>
              </a:path>
            </a:pathLst>
          </a:custGeom>
          <a:solidFill>
            <a:srgbClr val="4E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6299" y="3324224"/>
            <a:ext cx="19050" cy="171450"/>
          </a:xfrm>
          <a:custGeom>
            <a:avLst/>
            <a:gdLst/>
            <a:ahLst/>
            <a:cxnLst/>
            <a:rect l="l" t="t" r="r" b="b"/>
            <a:pathLst>
              <a:path w="19050" h="171450">
                <a:moveTo>
                  <a:pt x="19049" y="171449"/>
                </a:moveTo>
                <a:lnTo>
                  <a:pt x="0" y="171449"/>
                </a:lnTo>
                <a:lnTo>
                  <a:pt x="0" y="0"/>
                </a:lnTo>
                <a:lnTo>
                  <a:pt x="19049" y="0"/>
                </a:lnTo>
                <a:lnTo>
                  <a:pt x="19049" y="171449"/>
                </a:lnTo>
                <a:close/>
              </a:path>
            </a:pathLst>
          </a:custGeom>
          <a:solidFill>
            <a:srgbClr val="4ED0C4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299" y="2666206"/>
            <a:ext cx="190537" cy="19049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761999" y="3776662"/>
            <a:ext cx="5257800" cy="1005205"/>
          </a:xfrm>
          <a:custGeom>
            <a:avLst/>
            <a:gdLst/>
            <a:ahLst/>
            <a:cxnLst/>
            <a:rect l="l" t="t" r="r" b="b"/>
            <a:pathLst>
              <a:path w="5257800" h="1005204">
                <a:moveTo>
                  <a:pt x="5186602" y="1004887"/>
                </a:moveTo>
                <a:lnTo>
                  <a:pt x="71196" y="1004887"/>
                </a:lnTo>
                <a:lnTo>
                  <a:pt x="66241" y="1004398"/>
                </a:lnTo>
                <a:lnTo>
                  <a:pt x="29705" y="989265"/>
                </a:lnTo>
                <a:lnTo>
                  <a:pt x="3885" y="953224"/>
                </a:lnTo>
                <a:lnTo>
                  <a:pt x="0" y="933690"/>
                </a:lnTo>
                <a:lnTo>
                  <a:pt x="0" y="928687"/>
                </a:lnTo>
                <a:lnTo>
                  <a:pt x="0" y="57846"/>
                </a:lnTo>
                <a:lnTo>
                  <a:pt x="18780" y="21007"/>
                </a:lnTo>
                <a:lnTo>
                  <a:pt x="56426" y="1982"/>
                </a:lnTo>
                <a:lnTo>
                  <a:pt x="71196" y="0"/>
                </a:lnTo>
                <a:lnTo>
                  <a:pt x="5186602" y="0"/>
                </a:lnTo>
                <a:lnTo>
                  <a:pt x="5228093" y="12691"/>
                </a:lnTo>
                <a:lnTo>
                  <a:pt x="5253913" y="41974"/>
                </a:lnTo>
                <a:lnTo>
                  <a:pt x="5257799" y="57846"/>
                </a:lnTo>
                <a:lnTo>
                  <a:pt x="5257799" y="933690"/>
                </a:lnTo>
                <a:lnTo>
                  <a:pt x="5242176" y="975181"/>
                </a:lnTo>
                <a:lnTo>
                  <a:pt x="5206136" y="1001001"/>
                </a:lnTo>
                <a:lnTo>
                  <a:pt x="5191557" y="1004398"/>
                </a:lnTo>
                <a:lnTo>
                  <a:pt x="5186602" y="1004887"/>
                </a:lnTo>
                <a:close/>
              </a:path>
            </a:pathLst>
          </a:custGeom>
          <a:solidFill>
            <a:srgbClr val="1A365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2377" y="3762374"/>
            <a:ext cx="5257165" cy="69215"/>
          </a:xfrm>
          <a:custGeom>
            <a:avLst/>
            <a:gdLst/>
            <a:ahLst/>
            <a:cxnLst/>
            <a:rect l="l" t="t" r="r" b="b"/>
            <a:pathLst>
              <a:path w="5257165" h="69214">
                <a:moveTo>
                  <a:pt x="0" y="68698"/>
                </a:moveTo>
                <a:lnTo>
                  <a:pt x="16889" y="27882"/>
                </a:lnTo>
                <a:lnTo>
                  <a:pt x="53735" y="3262"/>
                </a:lnTo>
                <a:lnTo>
                  <a:pt x="75822" y="0"/>
                </a:lnTo>
                <a:lnTo>
                  <a:pt x="5181222" y="0"/>
                </a:lnTo>
                <a:lnTo>
                  <a:pt x="5223563" y="12829"/>
                </a:lnTo>
                <a:lnTo>
                  <a:pt x="5240668" y="28574"/>
                </a:lnTo>
                <a:lnTo>
                  <a:pt x="75822" y="28574"/>
                </a:lnTo>
                <a:lnTo>
                  <a:pt x="68315" y="28801"/>
                </a:lnTo>
                <a:lnTo>
                  <a:pt x="27504" y="39366"/>
                </a:lnTo>
                <a:lnTo>
                  <a:pt x="1555" y="63808"/>
                </a:lnTo>
                <a:lnTo>
                  <a:pt x="0" y="68698"/>
                </a:lnTo>
                <a:close/>
              </a:path>
              <a:path w="5257165" h="69214">
                <a:moveTo>
                  <a:pt x="5257044" y="68698"/>
                </a:moveTo>
                <a:lnTo>
                  <a:pt x="5229538" y="39366"/>
                </a:lnTo>
                <a:lnTo>
                  <a:pt x="5188728" y="28801"/>
                </a:lnTo>
                <a:lnTo>
                  <a:pt x="5181222" y="28574"/>
                </a:lnTo>
                <a:lnTo>
                  <a:pt x="5240668" y="28574"/>
                </a:lnTo>
                <a:lnTo>
                  <a:pt x="5255971" y="61331"/>
                </a:lnTo>
                <a:lnTo>
                  <a:pt x="5257044" y="68698"/>
                </a:lnTo>
                <a:close/>
              </a:path>
            </a:pathLst>
          </a:custGeom>
          <a:solidFill>
            <a:srgbClr val="4E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6299" y="4495799"/>
            <a:ext cx="19050" cy="171450"/>
          </a:xfrm>
          <a:custGeom>
            <a:avLst/>
            <a:gdLst/>
            <a:ahLst/>
            <a:cxnLst/>
            <a:rect l="l" t="t" r="r" b="b"/>
            <a:pathLst>
              <a:path w="19050" h="171450">
                <a:moveTo>
                  <a:pt x="19049" y="171449"/>
                </a:moveTo>
                <a:lnTo>
                  <a:pt x="0" y="171449"/>
                </a:lnTo>
                <a:lnTo>
                  <a:pt x="0" y="0"/>
                </a:lnTo>
                <a:lnTo>
                  <a:pt x="19049" y="0"/>
                </a:lnTo>
                <a:lnTo>
                  <a:pt x="19049" y="171449"/>
                </a:lnTo>
                <a:close/>
              </a:path>
            </a:pathLst>
          </a:custGeom>
          <a:solidFill>
            <a:srgbClr val="4ED0C4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5965" y="3809206"/>
            <a:ext cx="238459" cy="166947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6191249" y="3829049"/>
            <a:ext cx="5238750" cy="952500"/>
          </a:xfrm>
          <a:custGeom>
            <a:avLst/>
            <a:gdLst/>
            <a:ahLst/>
            <a:cxnLst/>
            <a:rect l="l" t="t" r="r" b="b"/>
            <a:pathLst>
              <a:path w="5238750" h="952500">
                <a:moveTo>
                  <a:pt x="5167552" y="952499"/>
                </a:moveTo>
                <a:lnTo>
                  <a:pt x="0" y="952499"/>
                </a:lnTo>
                <a:lnTo>
                  <a:pt x="0" y="0"/>
                </a:lnTo>
                <a:lnTo>
                  <a:pt x="5167552" y="0"/>
                </a:lnTo>
                <a:lnTo>
                  <a:pt x="5172507" y="488"/>
                </a:lnTo>
                <a:lnTo>
                  <a:pt x="5209043" y="15621"/>
                </a:lnTo>
                <a:lnTo>
                  <a:pt x="5234862" y="51661"/>
                </a:lnTo>
                <a:lnTo>
                  <a:pt x="5238748" y="71196"/>
                </a:lnTo>
                <a:lnTo>
                  <a:pt x="5238748" y="881303"/>
                </a:lnTo>
                <a:lnTo>
                  <a:pt x="5223126" y="922793"/>
                </a:lnTo>
                <a:lnTo>
                  <a:pt x="5187086" y="948613"/>
                </a:lnTo>
                <a:lnTo>
                  <a:pt x="5167552" y="952499"/>
                </a:lnTo>
                <a:close/>
              </a:path>
            </a:pathLst>
          </a:custGeom>
          <a:solidFill>
            <a:srgbClr val="1A365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72199" y="3829049"/>
            <a:ext cx="38100" cy="952500"/>
          </a:xfrm>
          <a:custGeom>
            <a:avLst/>
            <a:gdLst/>
            <a:ahLst/>
            <a:cxnLst/>
            <a:rect l="l" t="t" r="r" b="b"/>
            <a:pathLst>
              <a:path w="38100" h="952500">
                <a:moveTo>
                  <a:pt x="38099" y="952499"/>
                </a:moveTo>
                <a:lnTo>
                  <a:pt x="0" y="952499"/>
                </a:lnTo>
                <a:lnTo>
                  <a:pt x="0" y="0"/>
                </a:lnTo>
                <a:lnTo>
                  <a:pt x="38099" y="0"/>
                </a:lnTo>
                <a:lnTo>
                  <a:pt x="38099" y="952499"/>
                </a:lnTo>
                <a:close/>
              </a:path>
            </a:pathLst>
          </a:custGeom>
          <a:solidFill>
            <a:srgbClr val="4E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2199" y="1500187"/>
            <a:ext cx="5257800" cy="1005205"/>
          </a:xfrm>
          <a:custGeom>
            <a:avLst/>
            <a:gdLst/>
            <a:ahLst/>
            <a:cxnLst/>
            <a:rect l="l" t="t" r="r" b="b"/>
            <a:pathLst>
              <a:path w="5257800" h="1005205">
                <a:moveTo>
                  <a:pt x="5186602" y="1004887"/>
                </a:moveTo>
                <a:lnTo>
                  <a:pt x="71196" y="1004887"/>
                </a:lnTo>
                <a:lnTo>
                  <a:pt x="66241" y="1004399"/>
                </a:lnTo>
                <a:lnTo>
                  <a:pt x="29705" y="989265"/>
                </a:lnTo>
                <a:lnTo>
                  <a:pt x="3885" y="953225"/>
                </a:lnTo>
                <a:lnTo>
                  <a:pt x="0" y="933690"/>
                </a:lnTo>
                <a:lnTo>
                  <a:pt x="0" y="928687"/>
                </a:lnTo>
                <a:lnTo>
                  <a:pt x="0" y="57847"/>
                </a:lnTo>
                <a:lnTo>
                  <a:pt x="18780" y="21008"/>
                </a:lnTo>
                <a:lnTo>
                  <a:pt x="56426" y="1982"/>
                </a:lnTo>
                <a:lnTo>
                  <a:pt x="71196" y="0"/>
                </a:lnTo>
                <a:lnTo>
                  <a:pt x="5186602" y="0"/>
                </a:lnTo>
                <a:lnTo>
                  <a:pt x="5228093" y="12692"/>
                </a:lnTo>
                <a:lnTo>
                  <a:pt x="5253912" y="41975"/>
                </a:lnTo>
                <a:lnTo>
                  <a:pt x="5257798" y="57847"/>
                </a:lnTo>
                <a:lnTo>
                  <a:pt x="5257798" y="933690"/>
                </a:lnTo>
                <a:lnTo>
                  <a:pt x="5242176" y="975181"/>
                </a:lnTo>
                <a:lnTo>
                  <a:pt x="5206136" y="1001001"/>
                </a:lnTo>
                <a:lnTo>
                  <a:pt x="5191557" y="1004399"/>
                </a:lnTo>
                <a:lnTo>
                  <a:pt x="5186602" y="1004887"/>
                </a:lnTo>
                <a:close/>
              </a:path>
            </a:pathLst>
          </a:custGeom>
          <a:solidFill>
            <a:srgbClr val="1A365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72577" y="1485899"/>
            <a:ext cx="5257165" cy="69215"/>
          </a:xfrm>
          <a:custGeom>
            <a:avLst/>
            <a:gdLst/>
            <a:ahLst/>
            <a:cxnLst/>
            <a:rect l="l" t="t" r="r" b="b"/>
            <a:pathLst>
              <a:path w="5257165" h="69215">
                <a:moveTo>
                  <a:pt x="0" y="68698"/>
                </a:moveTo>
                <a:lnTo>
                  <a:pt x="16888" y="27882"/>
                </a:lnTo>
                <a:lnTo>
                  <a:pt x="53734" y="3262"/>
                </a:lnTo>
                <a:lnTo>
                  <a:pt x="75822" y="0"/>
                </a:lnTo>
                <a:lnTo>
                  <a:pt x="5181222" y="0"/>
                </a:lnTo>
                <a:lnTo>
                  <a:pt x="5223563" y="12829"/>
                </a:lnTo>
                <a:lnTo>
                  <a:pt x="5240668" y="28574"/>
                </a:lnTo>
                <a:lnTo>
                  <a:pt x="75822" y="28574"/>
                </a:lnTo>
                <a:lnTo>
                  <a:pt x="68315" y="28801"/>
                </a:lnTo>
                <a:lnTo>
                  <a:pt x="27504" y="39366"/>
                </a:lnTo>
                <a:lnTo>
                  <a:pt x="1554" y="63809"/>
                </a:lnTo>
                <a:lnTo>
                  <a:pt x="0" y="68698"/>
                </a:lnTo>
                <a:close/>
              </a:path>
              <a:path w="5257165" h="69215">
                <a:moveTo>
                  <a:pt x="5257043" y="68698"/>
                </a:moveTo>
                <a:lnTo>
                  <a:pt x="5229538" y="39366"/>
                </a:lnTo>
                <a:lnTo>
                  <a:pt x="5188727" y="28801"/>
                </a:lnTo>
                <a:lnTo>
                  <a:pt x="5181222" y="28574"/>
                </a:lnTo>
                <a:lnTo>
                  <a:pt x="5240668" y="28574"/>
                </a:lnTo>
                <a:lnTo>
                  <a:pt x="5255970" y="61331"/>
                </a:lnTo>
                <a:lnTo>
                  <a:pt x="5257043" y="68698"/>
                </a:lnTo>
                <a:close/>
              </a:path>
            </a:pathLst>
          </a:custGeom>
          <a:solidFill>
            <a:srgbClr val="4E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86499" y="2219324"/>
            <a:ext cx="19050" cy="171450"/>
          </a:xfrm>
          <a:custGeom>
            <a:avLst/>
            <a:gdLst/>
            <a:ahLst/>
            <a:cxnLst/>
            <a:rect l="l" t="t" r="r" b="b"/>
            <a:pathLst>
              <a:path w="19050" h="171450">
                <a:moveTo>
                  <a:pt x="19049" y="171449"/>
                </a:moveTo>
                <a:lnTo>
                  <a:pt x="0" y="171449"/>
                </a:lnTo>
                <a:lnTo>
                  <a:pt x="0" y="0"/>
                </a:lnTo>
                <a:lnTo>
                  <a:pt x="19049" y="0"/>
                </a:lnTo>
                <a:lnTo>
                  <a:pt x="19049" y="171449"/>
                </a:lnTo>
                <a:close/>
              </a:path>
            </a:pathLst>
          </a:custGeom>
          <a:solidFill>
            <a:srgbClr val="4ED0C4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86499" y="1685924"/>
            <a:ext cx="188379" cy="190499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6172199" y="2671762"/>
            <a:ext cx="5257800" cy="1005205"/>
          </a:xfrm>
          <a:custGeom>
            <a:avLst/>
            <a:gdLst/>
            <a:ahLst/>
            <a:cxnLst/>
            <a:rect l="l" t="t" r="r" b="b"/>
            <a:pathLst>
              <a:path w="5257800" h="1005204">
                <a:moveTo>
                  <a:pt x="5186602" y="1004887"/>
                </a:moveTo>
                <a:lnTo>
                  <a:pt x="71196" y="1004887"/>
                </a:lnTo>
                <a:lnTo>
                  <a:pt x="66241" y="1004399"/>
                </a:lnTo>
                <a:lnTo>
                  <a:pt x="29705" y="989265"/>
                </a:lnTo>
                <a:lnTo>
                  <a:pt x="3885" y="953225"/>
                </a:lnTo>
                <a:lnTo>
                  <a:pt x="0" y="933690"/>
                </a:lnTo>
                <a:lnTo>
                  <a:pt x="0" y="928687"/>
                </a:lnTo>
                <a:lnTo>
                  <a:pt x="0" y="57847"/>
                </a:lnTo>
                <a:lnTo>
                  <a:pt x="18780" y="21007"/>
                </a:lnTo>
                <a:lnTo>
                  <a:pt x="56426" y="1982"/>
                </a:lnTo>
                <a:lnTo>
                  <a:pt x="71196" y="0"/>
                </a:lnTo>
                <a:lnTo>
                  <a:pt x="5186602" y="0"/>
                </a:lnTo>
                <a:lnTo>
                  <a:pt x="5228093" y="12692"/>
                </a:lnTo>
                <a:lnTo>
                  <a:pt x="5253912" y="41975"/>
                </a:lnTo>
                <a:lnTo>
                  <a:pt x="5257798" y="57847"/>
                </a:lnTo>
                <a:lnTo>
                  <a:pt x="5257798" y="933690"/>
                </a:lnTo>
                <a:lnTo>
                  <a:pt x="5242176" y="975181"/>
                </a:lnTo>
                <a:lnTo>
                  <a:pt x="5206136" y="1001001"/>
                </a:lnTo>
                <a:lnTo>
                  <a:pt x="5191557" y="1004399"/>
                </a:lnTo>
                <a:lnTo>
                  <a:pt x="5186602" y="1004887"/>
                </a:lnTo>
                <a:close/>
              </a:path>
            </a:pathLst>
          </a:custGeom>
          <a:solidFill>
            <a:srgbClr val="1A365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72577" y="2657474"/>
            <a:ext cx="5257165" cy="69215"/>
          </a:xfrm>
          <a:custGeom>
            <a:avLst/>
            <a:gdLst/>
            <a:ahLst/>
            <a:cxnLst/>
            <a:rect l="l" t="t" r="r" b="b"/>
            <a:pathLst>
              <a:path w="5257165" h="69214">
                <a:moveTo>
                  <a:pt x="0" y="68698"/>
                </a:moveTo>
                <a:lnTo>
                  <a:pt x="16888" y="27882"/>
                </a:lnTo>
                <a:lnTo>
                  <a:pt x="53734" y="3262"/>
                </a:lnTo>
                <a:lnTo>
                  <a:pt x="75822" y="0"/>
                </a:lnTo>
                <a:lnTo>
                  <a:pt x="5181222" y="0"/>
                </a:lnTo>
                <a:lnTo>
                  <a:pt x="5223563" y="12829"/>
                </a:lnTo>
                <a:lnTo>
                  <a:pt x="5240668" y="28574"/>
                </a:lnTo>
                <a:lnTo>
                  <a:pt x="75822" y="28574"/>
                </a:lnTo>
                <a:lnTo>
                  <a:pt x="68315" y="28801"/>
                </a:lnTo>
                <a:lnTo>
                  <a:pt x="27504" y="39366"/>
                </a:lnTo>
                <a:lnTo>
                  <a:pt x="1554" y="63809"/>
                </a:lnTo>
                <a:lnTo>
                  <a:pt x="0" y="68698"/>
                </a:lnTo>
                <a:close/>
              </a:path>
              <a:path w="5257165" h="69214">
                <a:moveTo>
                  <a:pt x="5257043" y="68698"/>
                </a:moveTo>
                <a:lnTo>
                  <a:pt x="5229538" y="39366"/>
                </a:lnTo>
                <a:lnTo>
                  <a:pt x="5188727" y="28801"/>
                </a:lnTo>
                <a:lnTo>
                  <a:pt x="5181222" y="28574"/>
                </a:lnTo>
                <a:lnTo>
                  <a:pt x="5240668" y="28574"/>
                </a:lnTo>
                <a:lnTo>
                  <a:pt x="5255971" y="61331"/>
                </a:lnTo>
                <a:lnTo>
                  <a:pt x="5257043" y="68698"/>
                </a:lnTo>
                <a:close/>
              </a:path>
            </a:pathLst>
          </a:custGeom>
          <a:solidFill>
            <a:srgbClr val="4E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86499" y="3390899"/>
            <a:ext cx="19050" cy="171450"/>
          </a:xfrm>
          <a:custGeom>
            <a:avLst/>
            <a:gdLst/>
            <a:ahLst/>
            <a:cxnLst/>
            <a:rect l="l" t="t" r="r" b="b"/>
            <a:pathLst>
              <a:path w="19050" h="171450">
                <a:moveTo>
                  <a:pt x="19049" y="171449"/>
                </a:moveTo>
                <a:lnTo>
                  <a:pt x="0" y="171449"/>
                </a:lnTo>
                <a:lnTo>
                  <a:pt x="0" y="0"/>
                </a:lnTo>
                <a:lnTo>
                  <a:pt x="19049" y="0"/>
                </a:lnTo>
                <a:lnTo>
                  <a:pt x="19049" y="171449"/>
                </a:lnTo>
                <a:close/>
              </a:path>
            </a:pathLst>
          </a:custGeom>
          <a:solidFill>
            <a:srgbClr val="4ED0C4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87095" y="2860476"/>
            <a:ext cx="234408" cy="186853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781049" y="4933949"/>
            <a:ext cx="10648950" cy="1019175"/>
          </a:xfrm>
          <a:custGeom>
            <a:avLst/>
            <a:gdLst/>
            <a:ahLst/>
            <a:cxnLst/>
            <a:rect l="l" t="t" r="r" b="b"/>
            <a:pathLst>
              <a:path w="10648950" h="1019175">
                <a:moveTo>
                  <a:pt x="10577752" y="1019174"/>
                </a:moveTo>
                <a:lnTo>
                  <a:pt x="0" y="1019174"/>
                </a:lnTo>
                <a:lnTo>
                  <a:pt x="0" y="0"/>
                </a:lnTo>
                <a:lnTo>
                  <a:pt x="10577752" y="0"/>
                </a:lnTo>
                <a:lnTo>
                  <a:pt x="10582706" y="487"/>
                </a:lnTo>
                <a:lnTo>
                  <a:pt x="10619242" y="15621"/>
                </a:lnTo>
                <a:lnTo>
                  <a:pt x="10645062" y="51661"/>
                </a:lnTo>
                <a:lnTo>
                  <a:pt x="10648948" y="71196"/>
                </a:lnTo>
                <a:lnTo>
                  <a:pt x="10648948" y="947978"/>
                </a:lnTo>
                <a:lnTo>
                  <a:pt x="10633325" y="989469"/>
                </a:lnTo>
                <a:lnTo>
                  <a:pt x="10597286" y="1015289"/>
                </a:lnTo>
                <a:lnTo>
                  <a:pt x="10577752" y="1019174"/>
                </a:lnTo>
                <a:close/>
              </a:path>
            </a:pathLst>
          </a:custGeom>
          <a:solidFill>
            <a:srgbClr val="1A365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1999" y="4933949"/>
            <a:ext cx="38100" cy="1019175"/>
          </a:xfrm>
          <a:custGeom>
            <a:avLst/>
            <a:gdLst/>
            <a:ahLst/>
            <a:cxnLst/>
            <a:rect l="l" t="t" r="r" b="b"/>
            <a:pathLst>
              <a:path w="38100" h="1019175">
                <a:moveTo>
                  <a:pt x="38099" y="1019174"/>
                </a:moveTo>
                <a:lnTo>
                  <a:pt x="0" y="1019174"/>
                </a:lnTo>
                <a:lnTo>
                  <a:pt x="0" y="0"/>
                </a:lnTo>
                <a:lnTo>
                  <a:pt x="38099" y="0"/>
                </a:lnTo>
                <a:lnTo>
                  <a:pt x="38099" y="1019174"/>
                </a:lnTo>
                <a:close/>
              </a:path>
            </a:pathLst>
          </a:custGeom>
          <a:solidFill>
            <a:srgbClr val="4E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49299" y="1000760"/>
            <a:ext cx="5125720" cy="4759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0" spc="-135" dirty="0">
                <a:solidFill>
                  <a:srgbClr val="4ED0C4"/>
                </a:solidFill>
                <a:latin typeface="Noto Sans JP Light"/>
                <a:cs typeface="Noto Sans JP Light"/>
              </a:rPr>
              <a:t>LLM</a:t>
            </a:r>
            <a:r>
              <a:rPr sz="1700" b="0" spc="-13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을</a:t>
            </a:r>
            <a:r>
              <a:rPr sz="1700" b="0" spc="-5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700" b="0" spc="-32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임베디드</a:t>
            </a:r>
            <a:r>
              <a:rPr sz="1700" b="0" spc="-5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700" b="0" spc="-32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환경에</a:t>
            </a:r>
            <a:r>
              <a:rPr sz="1700" b="0" spc="-5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700" b="0" spc="-32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최적화하기</a:t>
            </a:r>
            <a:r>
              <a:rPr sz="1700" b="0" spc="-5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700" b="0" spc="-32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위한</a:t>
            </a:r>
            <a:r>
              <a:rPr sz="1700" b="0" spc="-5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700" b="0" spc="-32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핵심</a:t>
            </a:r>
            <a:r>
              <a:rPr sz="1700" b="0" spc="-5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700" b="0" spc="-35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기법</a:t>
            </a:r>
            <a:endParaRPr sz="1700" dirty="0">
              <a:latin typeface="Malgun Gothic Semilight"/>
              <a:cs typeface="Malgun Gothic Semilight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500" dirty="0">
              <a:latin typeface="Malgun Gothic Semilight"/>
              <a:cs typeface="Malgun Gothic Semilight"/>
            </a:endParaRPr>
          </a:p>
          <a:p>
            <a:pPr marL="202565">
              <a:lnSpc>
                <a:spcPct val="100000"/>
              </a:lnSpc>
            </a:pPr>
            <a:r>
              <a:rPr sz="1700" b="1" spc="-325" dirty="0">
                <a:solidFill>
                  <a:srgbClr val="4ED0C4"/>
                </a:solidFill>
                <a:latin typeface="Malgun Gothic"/>
                <a:cs typeface="Malgun Gothic"/>
              </a:rPr>
              <a:t>핵심</a:t>
            </a:r>
            <a:r>
              <a:rPr sz="1700" b="1" spc="-180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700" b="1" spc="-360" dirty="0">
                <a:solidFill>
                  <a:srgbClr val="4ED0C4"/>
                </a:solidFill>
                <a:latin typeface="Malgun Gothic"/>
                <a:cs typeface="Malgun Gothic"/>
              </a:rPr>
              <a:t>활동</a:t>
            </a:r>
            <a:endParaRPr sz="1700" dirty="0">
              <a:latin typeface="Malgun Gothic"/>
              <a:cs typeface="Malgun Gothic"/>
            </a:endParaRPr>
          </a:p>
          <a:p>
            <a:pPr marL="202565" marR="5080">
              <a:lnSpc>
                <a:spcPct val="111700"/>
              </a:lnSpc>
              <a:spcBef>
                <a:spcPts val="560"/>
              </a:spcBef>
            </a:pP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선정</a:t>
            </a:r>
            <a:r>
              <a:rPr sz="115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140" dirty="0">
                <a:solidFill>
                  <a:srgbClr val="FFFFFF"/>
                </a:solidFill>
                <a:latin typeface="Noto Sans JP"/>
                <a:cs typeface="Noto Sans JP"/>
              </a:rPr>
              <a:t>LLM</a:t>
            </a:r>
            <a:r>
              <a:rPr sz="1250" spc="3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모델을</a:t>
            </a:r>
            <a:r>
              <a:rPr sz="115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경량화하고</a:t>
            </a:r>
            <a:r>
              <a:rPr sz="115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과제에</a:t>
            </a:r>
            <a:r>
              <a:rPr sz="115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맞게</a:t>
            </a:r>
            <a:r>
              <a:rPr sz="115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튜닝하는</a:t>
            </a:r>
            <a:r>
              <a:rPr sz="115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50" dirty="0">
                <a:solidFill>
                  <a:srgbClr val="FFFFFF"/>
                </a:solidFill>
                <a:latin typeface="Dotum"/>
                <a:cs typeface="Dotum"/>
              </a:rPr>
              <a:t>단계</a:t>
            </a:r>
            <a:r>
              <a:rPr sz="1250" spc="-150" dirty="0">
                <a:solidFill>
                  <a:srgbClr val="FFFFFF"/>
                </a:solidFill>
                <a:latin typeface="Noto Sans JP"/>
                <a:cs typeface="Noto Sans JP"/>
              </a:rPr>
              <a:t>.</a:t>
            </a:r>
            <a:r>
              <a:rPr sz="1250" spc="3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대형</a:t>
            </a:r>
            <a:r>
              <a:rPr sz="115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모델을</a:t>
            </a:r>
            <a:r>
              <a:rPr sz="115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압축</a:t>
            </a:r>
            <a:r>
              <a:rPr sz="115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후</a:t>
            </a:r>
            <a:r>
              <a:rPr sz="115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파인튜닝으</a:t>
            </a:r>
            <a:r>
              <a:rPr sz="1150" spc="50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로</a:t>
            </a:r>
            <a:r>
              <a:rPr sz="115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성능</a:t>
            </a:r>
            <a:r>
              <a:rPr sz="115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FFFFFF"/>
                </a:solidFill>
                <a:latin typeface="Dotum"/>
                <a:cs typeface="Dotum"/>
              </a:rPr>
              <a:t>보완</a:t>
            </a:r>
            <a:endParaRPr sz="1150" dirty="0">
              <a:latin typeface="Dotum"/>
              <a:cs typeface="Dotum"/>
            </a:endParaRPr>
          </a:p>
          <a:p>
            <a:pPr>
              <a:lnSpc>
                <a:spcPct val="100000"/>
              </a:lnSpc>
            </a:pPr>
            <a:endParaRPr sz="1050" dirty="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050" dirty="0">
              <a:latin typeface="Dotum"/>
              <a:cs typeface="Dotum"/>
            </a:endParaRPr>
          </a:p>
          <a:p>
            <a:pPr marL="393065">
              <a:lnSpc>
                <a:spcPct val="100000"/>
              </a:lnSpc>
            </a:pPr>
            <a:r>
              <a:rPr sz="1500" b="1" spc="-270" dirty="0">
                <a:solidFill>
                  <a:srgbClr val="4ED0C4"/>
                </a:solidFill>
                <a:latin typeface="Malgun Gothic"/>
                <a:cs typeface="Malgun Gothic"/>
              </a:rPr>
              <a:t>양자화</a:t>
            </a:r>
            <a:r>
              <a:rPr sz="1500" b="1" spc="-150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600" b="1" spc="-70" dirty="0">
                <a:solidFill>
                  <a:srgbClr val="4ED0C4"/>
                </a:solidFill>
                <a:latin typeface="Noto Sans JP"/>
                <a:cs typeface="Noto Sans JP"/>
              </a:rPr>
              <a:t>(Quantization)</a:t>
            </a:r>
            <a:endParaRPr sz="1600" dirty="0">
              <a:latin typeface="Noto Sans JP"/>
              <a:cs typeface="Noto Sans JP"/>
            </a:endParaRPr>
          </a:p>
          <a:p>
            <a:pPr marL="126364">
              <a:lnSpc>
                <a:spcPct val="100000"/>
              </a:lnSpc>
              <a:spcBef>
                <a:spcPts val="680"/>
              </a:spcBef>
            </a:pP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가중치</a:t>
            </a:r>
            <a:r>
              <a:rPr sz="115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정밀도를</a:t>
            </a:r>
            <a:r>
              <a:rPr sz="115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낮춰</a:t>
            </a:r>
            <a:r>
              <a:rPr sz="115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메모리</a:t>
            </a:r>
            <a:r>
              <a:rPr sz="115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사용량</a:t>
            </a:r>
            <a:r>
              <a:rPr sz="115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50" dirty="0">
                <a:solidFill>
                  <a:srgbClr val="FFFFFF"/>
                </a:solidFill>
                <a:latin typeface="Dotum"/>
                <a:cs typeface="Dotum"/>
              </a:rPr>
              <a:t>감소</a:t>
            </a:r>
            <a:r>
              <a:rPr sz="1250" spc="-150" dirty="0">
                <a:solidFill>
                  <a:srgbClr val="FFFFFF"/>
                </a:solidFill>
                <a:latin typeface="Noto Sans JP"/>
                <a:cs typeface="Noto Sans JP"/>
              </a:rPr>
              <a:t>.</a:t>
            </a:r>
            <a:r>
              <a:rPr sz="1250" spc="3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250" spc="-110" dirty="0">
                <a:solidFill>
                  <a:srgbClr val="FFFFFF"/>
                </a:solidFill>
                <a:latin typeface="Noto Sans JP"/>
                <a:cs typeface="Noto Sans JP"/>
              </a:rPr>
              <a:t>32-</a:t>
            </a:r>
            <a:r>
              <a:rPr sz="1250" spc="-90" dirty="0">
                <a:solidFill>
                  <a:srgbClr val="FFFFFF"/>
                </a:solidFill>
                <a:latin typeface="Noto Sans JP"/>
                <a:cs typeface="Noto Sans JP"/>
              </a:rPr>
              <a:t>bit</a:t>
            </a:r>
            <a:r>
              <a:rPr sz="1250" spc="3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50" spc="-110" dirty="0">
                <a:solidFill>
                  <a:srgbClr val="FFFFFF"/>
                </a:solidFill>
                <a:latin typeface="Dotum"/>
                <a:cs typeface="Dotum"/>
              </a:rPr>
              <a:t>→</a:t>
            </a:r>
            <a:r>
              <a:rPr sz="115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50" spc="-105" dirty="0">
                <a:solidFill>
                  <a:srgbClr val="FFFFFF"/>
                </a:solidFill>
                <a:latin typeface="Noto Sans JP"/>
                <a:cs typeface="Noto Sans JP"/>
              </a:rPr>
              <a:t>8/4-</a:t>
            </a:r>
            <a:r>
              <a:rPr sz="1250" spc="-90" dirty="0">
                <a:solidFill>
                  <a:srgbClr val="FFFFFF"/>
                </a:solidFill>
                <a:latin typeface="Noto Sans JP"/>
                <a:cs typeface="Noto Sans JP"/>
              </a:rPr>
              <a:t>bit</a:t>
            </a:r>
            <a:r>
              <a:rPr sz="1250" spc="3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50" spc="-25" dirty="0">
                <a:solidFill>
                  <a:srgbClr val="FFFFFF"/>
                </a:solidFill>
                <a:latin typeface="Dotum"/>
                <a:cs typeface="Dotum"/>
              </a:rPr>
              <a:t>변환</a:t>
            </a:r>
            <a:r>
              <a:rPr sz="1250" spc="-25" dirty="0">
                <a:solidFill>
                  <a:srgbClr val="FFFFFF"/>
                </a:solidFill>
                <a:latin typeface="Noto Sans JP"/>
                <a:cs typeface="Noto Sans JP"/>
              </a:rPr>
              <a:t>.</a:t>
            </a:r>
            <a:endParaRPr sz="1250" dirty="0">
              <a:latin typeface="Noto Sans JP"/>
              <a:cs typeface="Noto Sans JP"/>
            </a:endParaRPr>
          </a:p>
          <a:p>
            <a:pPr marL="203200">
              <a:lnSpc>
                <a:spcPct val="100000"/>
              </a:lnSpc>
              <a:spcBef>
                <a:spcPts val="425"/>
              </a:spcBef>
            </a:pPr>
            <a:r>
              <a:rPr sz="1050" i="1" spc="-16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050" spc="-165" dirty="0">
                <a:solidFill>
                  <a:srgbClr val="FFFFFF"/>
                </a:solidFill>
                <a:latin typeface="Dotum"/>
                <a:cs typeface="Dotum"/>
              </a:rPr>
              <a:t>억</a:t>
            </a:r>
            <a:r>
              <a:rPr sz="105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50" spc="-240" dirty="0">
                <a:solidFill>
                  <a:srgbClr val="FFFFFF"/>
                </a:solidFill>
                <a:latin typeface="Dotum"/>
                <a:cs typeface="Dotum"/>
              </a:rPr>
              <a:t>파라미터</a:t>
            </a:r>
            <a:r>
              <a:rPr sz="105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50" i="1" spc="-105" dirty="0">
                <a:solidFill>
                  <a:srgbClr val="FFFFFF"/>
                </a:solidFill>
                <a:latin typeface="Arial"/>
                <a:cs typeface="Arial"/>
              </a:rPr>
              <a:t>LLM:</a:t>
            </a:r>
            <a:r>
              <a:rPr sz="105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i="1" spc="-135" dirty="0">
                <a:solidFill>
                  <a:srgbClr val="FFFFFF"/>
                </a:solidFill>
                <a:latin typeface="Arial"/>
                <a:cs typeface="Arial"/>
              </a:rPr>
              <a:t>16GB→4GB</a:t>
            </a:r>
            <a:r>
              <a:rPr sz="105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175" dirty="0">
                <a:solidFill>
                  <a:srgbClr val="FFFFFF"/>
                </a:solidFill>
                <a:latin typeface="Dotum"/>
                <a:cs typeface="Dotum"/>
              </a:rPr>
              <a:t>축소</a:t>
            </a:r>
            <a:r>
              <a:rPr sz="1050" i="1" spc="-17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05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spc="-240" dirty="0">
                <a:solidFill>
                  <a:srgbClr val="FFFFFF"/>
                </a:solidFill>
                <a:latin typeface="Dotum"/>
                <a:cs typeface="Dotum"/>
              </a:rPr>
              <a:t>성능</a:t>
            </a:r>
            <a:r>
              <a:rPr sz="105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50" spc="-25" dirty="0">
                <a:solidFill>
                  <a:srgbClr val="FFFFFF"/>
                </a:solidFill>
                <a:latin typeface="Dotum"/>
                <a:cs typeface="Dotum"/>
              </a:rPr>
              <a:t>유지</a:t>
            </a:r>
            <a:endParaRPr sz="1050" dirty="0">
              <a:latin typeface="Dotum"/>
              <a:cs typeface="Dotum"/>
            </a:endParaRPr>
          </a:p>
          <a:p>
            <a:pPr>
              <a:lnSpc>
                <a:spcPct val="100000"/>
              </a:lnSpc>
            </a:pPr>
            <a:endParaRPr sz="900" dirty="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900" dirty="0">
              <a:latin typeface="Dotum"/>
              <a:cs typeface="Dotum"/>
            </a:endParaRPr>
          </a:p>
          <a:p>
            <a:pPr marL="440690">
              <a:lnSpc>
                <a:spcPct val="100000"/>
              </a:lnSpc>
            </a:pPr>
            <a:r>
              <a:rPr sz="1500" b="1" spc="-270" dirty="0">
                <a:solidFill>
                  <a:srgbClr val="4ED0C4"/>
                </a:solidFill>
                <a:latin typeface="Malgun Gothic"/>
                <a:cs typeface="Malgun Gothic"/>
              </a:rPr>
              <a:t>지식</a:t>
            </a:r>
            <a:r>
              <a:rPr sz="1500" b="1" spc="-125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500" b="1" spc="-270" dirty="0">
                <a:solidFill>
                  <a:srgbClr val="4ED0C4"/>
                </a:solidFill>
                <a:latin typeface="Malgun Gothic"/>
                <a:cs typeface="Malgun Gothic"/>
              </a:rPr>
              <a:t>증류</a:t>
            </a:r>
            <a:r>
              <a:rPr sz="1500" b="1" spc="-125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600" b="1" spc="-165" dirty="0">
                <a:solidFill>
                  <a:srgbClr val="4ED0C4"/>
                </a:solidFill>
                <a:latin typeface="Noto Sans JP"/>
                <a:cs typeface="Noto Sans JP"/>
              </a:rPr>
              <a:t>(Knowledge</a:t>
            </a:r>
            <a:r>
              <a:rPr sz="1600" b="1" spc="35" dirty="0">
                <a:solidFill>
                  <a:srgbClr val="4ED0C4"/>
                </a:solidFill>
                <a:latin typeface="Noto Sans JP"/>
                <a:cs typeface="Noto Sans JP"/>
              </a:rPr>
              <a:t> </a:t>
            </a:r>
            <a:r>
              <a:rPr sz="1600" b="1" spc="-45" dirty="0">
                <a:solidFill>
                  <a:srgbClr val="4ED0C4"/>
                </a:solidFill>
                <a:latin typeface="Noto Sans JP"/>
                <a:cs typeface="Noto Sans JP"/>
              </a:rPr>
              <a:t>Distillation)</a:t>
            </a:r>
            <a:endParaRPr sz="1600" dirty="0">
              <a:latin typeface="Noto Sans JP"/>
              <a:cs typeface="Noto Sans JP"/>
            </a:endParaRPr>
          </a:p>
          <a:p>
            <a:pPr marL="126364">
              <a:lnSpc>
                <a:spcPct val="100000"/>
              </a:lnSpc>
              <a:spcBef>
                <a:spcPts val="680"/>
              </a:spcBef>
            </a:pP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큰</a:t>
            </a:r>
            <a:r>
              <a:rPr sz="115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교사</a:t>
            </a:r>
            <a:r>
              <a:rPr sz="115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모델의</a:t>
            </a:r>
            <a:r>
              <a:rPr sz="115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지식을</a:t>
            </a:r>
            <a:r>
              <a:rPr sz="115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작은</a:t>
            </a:r>
            <a:r>
              <a:rPr sz="115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학생</a:t>
            </a:r>
            <a:r>
              <a:rPr sz="115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모델로</a:t>
            </a:r>
            <a:r>
              <a:rPr sz="115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FFFFFF"/>
                </a:solidFill>
                <a:latin typeface="Dotum"/>
                <a:cs typeface="Dotum"/>
              </a:rPr>
              <a:t>전달</a:t>
            </a:r>
            <a:r>
              <a:rPr sz="1250" spc="-25" dirty="0">
                <a:solidFill>
                  <a:srgbClr val="FFFFFF"/>
                </a:solidFill>
                <a:latin typeface="Noto Sans JP"/>
                <a:cs typeface="Noto Sans JP"/>
              </a:rPr>
              <a:t>.</a:t>
            </a:r>
            <a:endParaRPr sz="1250" dirty="0">
              <a:latin typeface="Noto Sans JP"/>
              <a:cs typeface="Noto Sans JP"/>
            </a:endParaRPr>
          </a:p>
          <a:p>
            <a:pPr marL="203200">
              <a:lnSpc>
                <a:spcPct val="100000"/>
              </a:lnSpc>
              <a:spcBef>
                <a:spcPts val="425"/>
              </a:spcBef>
            </a:pPr>
            <a:r>
              <a:rPr sz="1050" spc="-240" dirty="0">
                <a:solidFill>
                  <a:srgbClr val="FFFFFF"/>
                </a:solidFill>
                <a:latin typeface="Dotum"/>
                <a:cs typeface="Dotum"/>
              </a:rPr>
              <a:t>거대</a:t>
            </a:r>
            <a:r>
              <a:rPr sz="105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50" spc="-240" dirty="0">
                <a:solidFill>
                  <a:srgbClr val="FFFFFF"/>
                </a:solidFill>
                <a:latin typeface="Dotum"/>
                <a:cs typeface="Dotum"/>
              </a:rPr>
              <a:t>모델을</a:t>
            </a:r>
            <a:r>
              <a:rPr sz="105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50" spc="-240" dirty="0">
                <a:solidFill>
                  <a:srgbClr val="FFFFFF"/>
                </a:solidFill>
                <a:latin typeface="Dotum"/>
                <a:cs typeface="Dotum"/>
              </a:rPr>
              <a:t>소형으로</a:t>
            </a:r>
            <a:r>
              <a:rPr sz="1050" spc="-7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50" spc="-240" dirty="0">
                <a:solidFill>
                  <a:srgbClr val="FFFFFF"/>
                </a:solidFill>
                <a:latin typeface="Dotum"/>
                <a:cs typeface="Dotum"/>
              </a:rPr>
              <a:t>증류하여</a:t>
            </a:r>
            <a:r>
              <a:rPr sz="105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50" spc="-240" dirty="0">
                <a:solidFill>
                  <a:srgbClr val="FFFFFF"/>
                </a:solidFill>
                <a:latin typeface="Dotum"/>
                <a:cs typeface="Dotum"/>
              </a:rPr>
              <a:t>품질</a:t>
            </a:r>
            <a:r>
              <a:rPr sz="1050" spc="-7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50" spc="-25" dirty="0">
                <a:solidFill>
                  <a:srgbClr val="FFFFFF"/>
                </a:solidFill>
                <a:latin typeface="Dotum"/>
                <a:cs typeface="Dotum"/>
              </a:rPr>
              <a:t>유지</a:t>
            </a:r>
            <a:endParaRPr sz="1050" dirty="0">
              <a:latin typeface="Dotum"/>
              <a:cs typeface="Dotum"/>
            </a:endParaRPr>
          </a:p>
          <a:p>
            <a:pPr>
              <a:lnSpc>
                <a:spcPct val="100000"/>
              </a:lnSpc>
            </a:pPr>
            <a:endParaRPr sz="900" dirty="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900" dirty="0">
              <a:latin typeface="Dotum"/>
              <a:cs typeface="Dotum"/>
            </a:endParaRPr>
          </a:p>
          <a:p>
            <a:pPr marL="202565">
              <a:lnSpc>
                <a:spcPct val="100000"/>
              </a:lnSpc>
            </a:pPr>
            <a:r>
              <a:rPr sz="1150" b="1" spc="-190" dirty="0">
                <a:solidFill>
                  <a:srgbClr val="FFFFFF"/>
                </a:solidFill>
                <a:latin typeface="Malgun Gothic"/>
                <a:cs typeface="Malgun Gothic"/>
              </a:rPr>
              <a:t>주요</a:t>
            </a:r>
            <a:r>
              <a:rPr sz="1150" b="1" spc="-1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50" b="1" spc="-25" dirty="0">
                <a:solidFill>
                  <a:srgbClr val="FFFFFF"/>
                </a:solidFill>
                <a:latin typeface="Malgun Gothic"/>
                <a:cs typeface="Malgun Gothic"/>
              </a:rPr>
              <a:t>도구</a:t>
            </a:r>
            <a:r>
              <a:rPr sz="1150" b="1" spc="-2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150" dirty="0">
              <a:latin typeface="Arial"/>
              <a:cs typeface="Arial"/>
            </a:endParaRPr>
          </a:p>
          <a:p>
            <a:pPr marL="444500" indent="-146685">
              <a:lnSpc>
                <a:spcPct val="100000"/>
              </a:lnSpc>
              <a:spcBef>
                <a:spcPts val="395"/>
              </a:spcBef>
              <a:buClr>
                <a:srgbClr val="4ED0C4"/>
              </a:buClr>
              <a:buSzPct val="92000"/>
              <a:buFont typeface="Arial"/>
              <a:buChar char="•"/>
              <a:tabLst>
                <a:tab pos="444500" algn="l"/>
              </a:tabLst>
            </a:pPr>
            <a:r>
              <a:rPr sz="1250" spc="-125" dirty="0">
                <a:solidFill>
                  <a:srgbClr val="FFFFFF"/>
                </a:solidFill>
                <a:latin typeface="Noto Sans JP"/>
                <a:cs typeface="Noto Sans JP"/>
              </a:rPr>
              <a:t>PyTorch/TensorFlow,</a:t>
            </a:r>
            <a:r>
              <a:rPr sz="1250" spc="7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250" spc="-114" dirty="0">
                <a:solidFill>
                  <a:srgbClr val="FFFFFF"/>
                </a:solidFill>
                <a:latin typeface="Noto Sans JP"/>
                <a:cs typeface="Noto Sans JP"/>
              </a:rPr>
              <a:t>PEFT,</a:t>
            </a:r>
            <a:r>
              <a:rPr sz="1250" spc="7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250" spc="-25" dirty="0">
                <a:solidFill>
                  <a:srgbClr val="FFFFFF"/>
                </a:solidFill>
                <a:latin typeface="Noto Sans JP"/>
                <a:cs typeface="Noto Sans JP"/>
              </a:rPr>
              <a:t>bitsandbytes</a:t>
            </a:r>
            <a:endParaRPr sz="1250" dirty="0">
              <a:latin typeface="Noto Sans JP"/>
              <a:cs typeface="Noto Sans JP"/>
            </a:endParaRPr>
          </a:p>
          <a:p>
            <a:pPr marL="444500" indent="-146685">
              <a:lnSpc>
                <a:spcPct val="100000"/>
              </a:lnSpc>
              <a:spcBef>
                <a:spcPts val="375"/>
              </a:spcBef>
              <a:buClr>
                <a:srgbClr val="4ED0C4"/>
              </a:buClr>
              <a:buSzPct val="92000"/>
              <a:buFont typeface="Arial"/>
              <a:buChar char="•"/>
              <a:tabLst>
                <a:tab pos="444500" algn="l"/>
              </a:tabLst>
            </a:pPr>
            <a:r>
              <a:rPr sz="1250" spc="-140" dirty="0">
                <a:solidFill>
                  <a:srgbClr val="FFFFFF"/>
                </a:solidFill>
                <a:latin typeface="Noto Sans JP"/>
                <a:cs typeface="Noto Sans JP"/>
              </a:rPr>
              <a:t>GPTQ,</a:t>
            </a:r>
            <a:r>
              <a:rPr sz="1250" spc="3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250" spc="-85" dirty="0">
                <a:solidFill>
                  <a:srgbClr val="FFFFFF"/>
                </a:solidFill>
                <a:latin typeface="Noto Sans JP"/>
                <a:cs typeface="Noto Sans JP"/>
              </a:rPr>
              <a:t>Distiller,</a:t>
            </a:r>
            <a:r>
              <a:rPr sz="1250" spc="3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250" spc="-120" dirty="0">
                <a:solidFill>
                  <a:srgbClr val="FFFFFF"/>
                </a:solidFill>
                <a:latin typeface="Noto Sans JP"/>
                <a:cs typeface="Noto Sans JP"/>
              </a:rPr>
              <a:t>Weights</a:t>
            </a:r>
            <a:r>
              <a:rPr sz="1250" spc="3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250" spc="-145" dirty="0">
                <a:solidFill>
                  <a:srgbClr val="FFFFFF"/>
                </a:solidFill>
                <a:latin typeface="Noto Sans JP"/>
                <a:cs typeface="Noto Sans JP"/>
              </a:rPr>
              <a:t>&amp;</a:t>
            </a:r>
            <a:r>
              <a:rPr sz="1250" spc="4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Noto Sans JP"/>
                <a:cs typeface="Noto Sans JP"/>
              </a:rPr>
              <a:t>Biases</a:t>
            </a:r>
            <a:endParaRPr sz="1250" dirty="0">
              <a:latin typeface="Noto Sans JP"/>
              <a:cs typeface="Noto Sans JP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450215">
              <a:lnSpc>
                <a:spcPct val="100000"/>
              </a:lnSpc>
              <a:spcBef>
                <a:spcPts val="990"/>
              </a:spcBef>
            </a:pPr>
            <a:r>
              <a:rPr sz="1500" spc="-270" dirty="0">
                <a:latin typeface="Malgun Gothic"/>
                <a:cs typeface="Malgun Gothic"/>
              </a:rPr>
              <a:t>프루닝</a:t>
            </a:r>
            <a:r>
              <a:rPr sz="1500" spc="-150" dirty="0">
                <a:latin typeface="Malgun Gothic"/>
                <a:cs typeface="Malgun Gothic"/>
              </a:rPr>
              <a:t> </a:t>
            </a:r>
            <a:r>
              <a:rPr spc="-25" dirty="0"/>
              <a:t>(Pruning)</a:t>
            </a:r>
            <a:endParaRPr sz="1500">
              <a:latin typeface="Malgun Gothic"/>
              <a:cs typeface="Malgun Gothic"/>
            </a:endParaRPr>
          </a:p>
          <a:p>
            <a:pPr marL="183515">
              <a:lnSpc>
                <a:spcPct val="100000"/>
              </a:lnSpc>
              <a:spcBef>
                <a:spcPts val="680"/>
              </a:spcBef>
            </a:pPr>
            <a:r>
              <a:rPr sz="1150" b="0" spc="-190" dirty="0">
                <a:solidFill>
                  <a:srgbClr val="FFFFFF"/>
                </a:solidFill>
                <a:latin typeface="Dotum"/>
                <a:cs typeface="Dotum"/>
              </a:rPr>
              <a:t>비중요</a:t>
            </a:r>
            <a:r>
              <a:rPr sz="1150" b="0" spc="-7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b="0" spc="-175" dirty="0">
                <a:solidFill>
                  <a:srgbClr val="FFFFFF"/>
                </a:solidFill>
                <a:latin typeface="Dotum"/>
                <a:cs typeface="Dotum"/>
              </a:rPr>
              <a:t>가중치</a:t>
            </a:r>
            <a:r>
              <a:rPr sz="1250" b="0" spc="-175" dirty="0">
                <a:solidFill>
                  <a:srgbClr val="FFFFFF"/>
                </a:solidFill>
                <a:latin typeface="Noto Sans JP"/>
                <a:cs typeface="Noto Sans JP"/>
              </a:rPr>
              <a:t>/</a:t>
            </a:r>
            <a:r>
              <a:rPr sz="1150" b="0" spc="-175" dirty="0">
                <a:solidFill>
                  <a:srgbClr val="FFFFFF"/>
                </a:solidFill>
                <a:latin typeface="Dotum"/>
                <a:cs typeface="Dotum"/>
              </a:rPr>
              <a:t>뉴런</a:t>
            </a:r>
            <a:r>
              <a:rPr sz="1150" b="0" spc="-6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b="0" spc="-150" dirty="0">
                <a:solidFill>
                  <a:srgbClr val="FFFFFF"/>
                </a:solidFill>
                <a:latin typeface="Dotum"/>
                <a:cs typeface="Dotum"/>
              </a:rPr>
              <a:t>제거</a:t>
            </a:r>
            <a:r>
              <a:rPr sz="1250" b="0" spc="-150" dirty="0">
                <a:solidFill>
                  <a:srgbClr val="FFFFFF"/>
                </a:solidFill>
                <a:latin typeface="Noto Sans JP"/>
                <a:cs typeface="Noto Sans JP"/>
              </a:rPr>
              <a:t>,</a:t>
            </a:r>
            <a:r>
              <a:rPr sz="1250" b="0" spc="4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50" b="0" spc="-160" dirty="0">
                <a:solidFill>
                  <a:srgbClr val="FFFFFF"/>
                </a:solidFill>
                <a:latin typeface="Dotum"/>
                <a:cs typeface="Dotum"/>
              </a:rPr>
              <a:t>희소화</a:t>
            </a:r>
            <a:r>
              <a:rPr sz="1250" b="0" spc="-160" dirty="0">
                <a:solidFill>
                  <a:srgbClr val="FFFFFF"/>
                </a:solidFill>
                <a:latin typeface="Noto Sans JP"/>
                <a:cs typeface="Noto Sans JP"/>
              </a:rPr>
              <a:t>,</a:t>
            </a:r>
            <a:r>
              <a:rPr sz="1250" b="0" spc="3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50" b="0" spc="-190" dirty="0">
                <a:solidFill>
                  <a:srgbClr val="FFFFFF"/>
                </a:solidFill>
                <a:latin typeface="Dotum"/>
                <a:cs typeface="Dotum"/>
              </a:rPr>
              <a:t>레이어</a:t>
            </a:r>
            <a:r>
              <a:rPr sz="1150" b="0" spc="-6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b="0" spc="-190" dirty="0">
                <a:solidFill>
                  <a:srgbClr val="FFFFFF"/>
                </a:solidFill>
                <a:latin typeface="Dotum"/>
                <a:cs typeface="Dotum"/>
              </a:rPr>
              <a:t>삭제로</a:t>
            </a:r>
            <a:r>
              <a:rPr sz="1150" b="0" spc="-6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b="0" spc="-140" dirty="0">
                <a:solidFill>
                  <a:srgbClr val="FFFFFF"/>
                </a:solidFill>
                <a:latin typeface="Dotum"/>
                <a:cs typeface="Dotum"/>
              </a:rPr>
              <a:t>경량화</a:t>
            </a:r>
            <a:r>
              <a:rPr sz="1250" b="0" spc="-140" dirty="0">
                <a:solidFill>
                  <a:srgbClr val="FFFFFF"/>
                </a:solidFill>
                <a:latin typeface="Noto Sans JP"/>
                <a:cs typeface="Noto Sans JP"/>
              </a:rPr>
              <a:t>.</a:t>
            </a:r>
            <a:endParaRPr sz="1250">
              <a:latin typeface="Noto Sans JP"/>
              <a:cs typeface="Noto Sans JP"/>
            </a:endParaRPr>
          </a:p>
          <a:p>
            <a:pPr marL="259715">
              <a:lnSpc>
                <a:spcPct val="100000"/>
              </a:lnSpc>
              <a:spcBef>
                <a:spcPts val="425"/>
              </a:spcBef>
            </a:pPr>
            <a:r>
              <a:rPr sz="1050" b="0" spc="-240" dirty="0">
                <a:solidFill>
                  <a:srgbClr val="FFFFFF"/>
                </a:solidFill>
                <a:latin typeface="Dotum"/>
                <a:cs typeface="Dotum"/>
              </a:rPr>
              <a:t>어텐션</a:t>
            </a:r>
            <a:r>
              <a:rPr sz="1050" b="0" spc="-7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50" b="0" spc="-190" dirty="0">
                <a:solidFill>
                  <a:srgbClr val="FFFFFF"/>
                </a:solidFill>
                <a:latin typeface="Dotum"/>
                <a:cs typeface="Dotum"/>
              </a:rPr>
              <a:t>헤드</a:t>
            </a:r>
            <a:r>
              <a:rPr sz="1050" b="0" i="1" spc="-19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050" b="0" spc="-190" dirty="0">
                <a:solidFill>
                  <a:srgbClr val="FFFFFF"/>
                </a:solidFill>
                <a:latin typeface="Dotum"/>
                <a:cs typeface="Dotum"/>
              </a:rPr>
              <a:t>레이어</a:t>
            </a:r>
            <a:r>
              <a:rPr sz="1050" b="0" spc="-7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50" b="0" spc="-240" dirty="0">
                <a:solidFill>
                  <a:srgbClr val="FFFFFF"/>
                </a:solidFill>
                <a:latin typeface="Dotum"/>
                <a:cs typeface="Dotum"/>
              </a:rPr>
              <a:t>제거</a:t>
            </a:r>
            <a:r>
              <a:rPr sz="1050" b="0" spc="-7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50" b="0" spc="-240" dirty="0">
                <a:solidFill>
                  <a:srgbClr val="FFFFFF"/>
                </a:solidFill>
                <a:latin typeface="Dotum"/>
                <a:cs typeface="Dotum"/>
              </a:rPr>
              <a:t>후</a:t>
            </a:r>
            <a:r>
              <a:rPr sz="1050" b="0" spc="-7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50" b="0" spc="-240" dirty="0">
                <a:solidFill>
                  <a:srgbClr val="FFFFFF"/>
                </a:solidFill>
                <a:latin typeface="Dotum"/>
                <a:cs typeface="Dotum"/>
              </a:rPr>
              <a:t>미세조정으로</a:t>
            </a:r>
            <a:r>
              <a:rPr sz="1050" b="0" spc="-7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50" b="0" spc="-25" dirty="0">
                <a:solidFill>
                  <a:srgbClr val="FFFFFF"/>
                </a:solidFill>
                <a:latin typeface="Dotum"/>
                <a:cs typeface="Dotum"/>
              </a:rPr>
              <a:t>복원</a:t>
            </a:r>
            <a:endParaRPr sz="1050">
              <a:latin typeface="Dotum"/>
              <a:cs typeface="Dotum"/>
            </a:endParaRPr>
          </a:p>
          <a:p>
            <a:pPr>
              <a:lnSpc>
                <a:spcPct val="100000"/>
              </a:lnSpc>
            </a:pPr>
            <a:endParaRPr sz="90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900">
              <a:latin typeface="Dotum"/>
              <a:cs typeface="Dotum"/>
            </a:endParaRPr>
          </a:p>
          <a:p>
            <a:pPr marL="497840">
              <a:lnSpc>
                <a:spcPct val="100000"/>
              </a:lnSpc>
            </a:pPr>
            <a:r>
              <a:rPr sz="1500" spc="-270" dirty="0">
                <a:latin typeface="Malgun Gothic"/>
                <a:cs typeface="Malgun Gothic"/>
              </a:rPr>
              <a:t>효율적</a:t>
            </a:r>
            <a:r>
              <a:rPr sz="1500" spc="-150" dirty="0">
                <a:latin typeface="Malgun Gothic"/>
                <a:cs typeface="Malgun Gothic"/>
              </a:rPr>
              <a:t> </a:t>
            </a:r>
            <a:r>
              <a:rPr sz="1500" spc="-270" dirty="0">
                <a:latin typeface="Malgun Gothic"/>
                <a:cs typeface="Malgun Gothic"/>
              </a:rPr>
              <a:t>파인튜닝</a:t>
            </a:r>
            <a:r>
              <a:rPr sz="1500" spc="-150" dirty="0">
                <a:latin typeface="Malgun Gothic"/>
                <a:cs typeface="Malgun Gothic"/>
              </a:rPr>
              <a:t> </a:t>
            </a:r>
            <a:r>
              <a:rPr spc="-75" dirty="0"/>
              <a:t>(LoRA/QLoRA)</a:t>
            </a:r>
            <a:endParaRPr sz="1500">
              <a:latin typeface="Malgun Gothic"/>
              <a:cs typeface="Malgun Gothic"/>
            </a:endParaRPr>
          </a:p>
          <a:p>
            <a:pPr marL="183515">
              <a:lnSpc>
                <a:spcPct val="100000"/>
              </a:lnSpc>
              <a:spcBef>
                <a:spcPts val="680"/>
              </a:spcBef>
            </a:pPr>
            <a:r>
              <a:rPr sz="1150" b="0" spc="-190" dirty="0">
                <a:solidFill>
                  <a:srgbClr val="FFFFFF"/>
                </a:solidFill>
                <a:latin typeface="Dotum"/>
                <a:cs typeface="Dotum"/>
              </a:rPr>
              <a:t>저랭크</a:t>
            </a:r>
            <a:r>
              <a:rPr sz="1150" b="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b="0" spc="-190" dirty="0">
                <a:solidFill>
                  <a:srgbClr val="FFFFFF"/>
                </a:solidFill>
                <a:latin typeface="Dotum"/>
                <a:cs typeface="Dotum"/>
              </a:rPr>
              <a:t>행렬</a:t>
            </a:r>
            <a:r>
              <a:rPr sz="1150" b="0" spc="-7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b="0" spc="-190" dirty="0">
                <a:solidFill>
                  <a:srgbClr val="FFFFFF"/>
                </a:solidFill>
                <a:latin typeface="Dotum"/>
                <a:cs typeface="Dotum"/>
              </a:rPr>
              <a:t>추가</a:t>
            </a:r>
            <a:r>
              <a:rPr sz="1150" b="0" spc="-7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b="0" spc="-190" dirty="0">
                <a:solidFill>
                  <a:srgbClr val="FFFFFF"/>
                </a:solidFill>
                <a:latin typeface="Dotum"/>
                <a:cs typeface="Dotum"/>
              </a:rPr>
              <a:t>학습으로</a:t>
            </a:r>
            <a:r>
              <a:rPr sz="1150" b="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b="0" spc="-175" dirty="0">
                <a:solidFill>
                  <a:srgbClr val="FFFFFF"/>
                </a:solidFill>
                <a:latin typeface="Dotum"/>
                <a:cs typeface="Dotum"/>
              </a:rPr>
              <a:t>메모리</a:t>
            </a:r>
            <a:r>
              <a:rPr sz="1250" b="0" spc="-175" dirty="0">
                <a:solidFill>
                  <a:srgbClr val="FFFFFF"/>
                </a:solidFill>
                <a:latin typeface="Noto Sans JP"/>
                <a:cs typeface="Noto Sans JP"/>
              </a:rPr>
              <a:t>/</a:t>
            </a:r>
            <a:r>
              <a:rPr sz="1150" b="0" spc="-175" dirty="0">
                <a:solidFill>
                  <a:srgbClr val="FFFFFF"/>
                </a:solidFill>
                <a:latin typeface="Dotum"/>
                <a:cs typeface="Dotum"/>
              </a:rPr>
              <a:t>연산</a:t>
            </a:r>
            <a:r>
              <a:rPr sz="1150" b="0" spc="-7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b="0" spc="-25" dirty="0">
                <a:solidFill>
                  <a:srgbClr val="FFFFFF"/>
                </a:solidFill>
                <a:latin typeface="Dotum"/>
                <a:cs typeface="Dotum"/>
              </a:rPr>
              <a:t>절약</a:t>
            </a:r>
            <a:r>
              <a:rPr sz="1250" b="0" spc="-25" dirty="0">
                <a:solidFill>
                  <a:srgbClr val="FFFFFF"/>
                </a:solidFill>
                <a:latin typeface="Noto Sans JP"/>
                <a:cs typeface="Noto Sans JP"/>
              </a:rPr>
              <a:t>.</a:t>
            </a:r>
            <a:endParaRPr sz="1250">
              <a:latin typeface="Noto Sans JP"/>
              <a:cs typeface="Noto Sans JP"/>
            </a:endParaRPr>
          </a:p>
          <a:p>
            <a:pPr marL="259715">
              <a:lnSpc>
                <a:spcPct val="100000"/>
              </a:lnSpc>
              <a:spcBef>
                <a:spcPts val="425"/>
              </a:spcBef>
            </a:pPr>
            <a:r>
              <a:rPr sz="1050" b="0" i="1" spc="-120" dirty="0">
                <a:solidFill>
                  <a:srgbClr val="FFFFFF"/>
                </a:solidFill>
                <a:latin typeface="Arial"/>
                <a:cs typeface="Arial"/>
              </a:rPr>
              <a:t>QLoRA:</a:t>
            </a:r>
            <a:r>
              <a:rPr sz="1050" b="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b="0" i="1" spc="-70" dirty="0">
                <a:solidFill>
                  <a:srgbClr val="FFFFFF"/>
                </a:solidFill>
                <a:latin typeface="Arial"/>
                <a:cs typeface="Arial"/>
              </a:rPr>
              <a:t>4-</a:t>
            </a:r>
            <a:r>
              <a:rPr sz="1050" b="0" i="1" dirty="0">
                <a:solidFill>
                  <a:srgbClr val="FFFFFF"/>
                </a:solidFill>
                <a:latin typeface="Arial"/>
                <a:cs typeface="Arial"/>
              </a:rPr>
              <a:t>bit</a:t>
            </a:r>
            <a:r>
              <a:rPr sz="1050" b="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50" b="0" spc="-240" dirty="0">
                <a:solidFill>
                  <a:srgbClr val="FFFFFF"/>
                </a:solidFill>
                <a:latin typeface="Dotum"/>
                <a:cs typeface="Dotum"/>
              </a:rPr>
              <a:t>양자화</a:t>
            </a:r>
            <a:r>
              <a:rPr sz="1050" b="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50" b="0" spc="-240" dirty="0">
                <a:solidFill>
                  <a:srgbClr val="FFFFFF"/>
                </a:solidFill>
                <a:latin typeface="Dotum"/>
                <a:cs typeface="Dotum"/>
              </a:rPr>
              <a:t>모델</a:t>
            </a:r>
            <a:r>
              <a:rPr sz="1050" b="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50" b="0" spc="-240" dirty="0">
                <a:solidFill>
                  <a:srgbClr val="FFFFFF"/>
                </a:solidFill>
                <a:latin typeface="Dotum"/>
                <a:cs typeface="Dotum"/>
              </a:rPr>
              <a:t>저자원</a:t>
            </a:r>
            <a:r>
              <a:rPr sz="1050" b="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50" b="0" spc="-240" dirty="0">
                <a:solidFill>
                  <a:srgbClr val="FFFFFF"/>
                </a:solidFill>
                <a:latin typeface="Dotum"/>
                <a:cs typeface="Dotum"/>
              </a:rPr>
              <a:t>튜닝</a:t>
            </a:r>
            <a:r>
              <a:rPr sz="1050" b="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50" b="0" spc="-25" dirty="0">
                <a:solidFill>
                  <a:srgbClr val="FFFFFF"/>
                </a:solidFill>
                <a:latin typeface="Dotum"/>
                <a:cs typeface="Dotum"/>
              </a:rPr>
              <a:t>가능</a:t>
            </a:r>
            <a:endParaRPr sz="1050">
              <a:latin typeface="Dotum"/>
              <a:cs typeface="Dotum"/>
            </a:endParaRPr>
          </a:p>
          <a:p>
            <a:pPr>
              <a:lnSpc>
                <a:spcPct val="100000"/>
              </a:lnSpc>
            </a:pPr>
            <a:endParaRPr sz="90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1075"/>
              </a:spcBef>
            </a:pPr>
            <a:endParaRPr sz="900">
              <a:latin typeface="Dotum"/>
              <a:cs typeface="Dotum"/>
            </a:endParaRPr>
          </a:p>
          <a:p>
            <a:pPr marL="259715">
              <a:lnSpc>
                <a:spcPct val="100000"/>
              </a:lnSpc>
            </a:pPr>
            <a:r>
              <a:rPr sz="1700" spc="-325" dirty="0">
                <a:latin typeface="Malgun Gothic"/>
                <a:cs typeface="Malgun Gothic"/>
              </a:rPr>
              <a:t>성공</a:t>
            </a:r>
            <a:r>
              <a:rPr sz="1700" spc="-180" dirty="0">
                <a:latin typeface="Malgun Gothic"/>
                <a:cs typeface="Malgun Gothic"/>
              </a:rPr>
              <a:t> </a:t>
            </a:r>
            <a:r>
              <a:rPr sz="1700" spc="-360" dirty="0">
                <a:latin typeface="Malgun Gothic"/>
                <a:cs typeface="Malgun Gothic"/>
              </a:rPr>
              <a:t>기준</a:t>
            </a:r>
            <a:endParaRPr sz="1700">
              <a:latin typeface="Malgun Gothic"/>
              <a:cs typeface="Malgun Gothic"/>
            </a:endParaRPr>
          </a:p>
          <a:p>
            <a:pPr marL="501650" indent="-146685">
              <a:lnSpc>
                <a:spcPct val="100000"/>
              </a:lnSpc>
              <a:spcBef>
                <a:spcPts val="509"/>
              </a:spcBef>
              <a:buClr>
                <a:srgbClr val="4ED0C4"/>
              </a:buClr>
              <a:buFont typeface="Arial"/>
              <a:buChar char="•"/>
              <a:tabLst>
                <a:tab pos="501650" algn="l"/>
              </a:tabLst>
            </a:pPr>
            <a:r>
              <a:rPr sz="1150" b="0" spc="-190" dirty="0">
                <a:solidFill>
                  <a:srgbClr val="FFFFFF"/>
                </a:solidFill>
                <a:latin typeface="Dotum"/>
                <a:cs typeface="Dotum"/>
              </a:rPr>
              <a:t>원래</a:t>
            </a:r>
            <a:r>
              <a:rPr sz="1150" b="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b="0" spc="-130" dirty="0">
                <a:solidFill>
                  <a:srgbClr val="FFFFFF"/>
                </a:solidFill>
                <a:latin typeface="Dotum"/>
                <a:cs typeface="Dotum"/>
              </a:rPr>
              <a:t>대비</a:t>
            </a:r>
            <a:r>
              <a:rPr sz="1150" spc="-130" dirty="0">
                <a:solidFill>
                  <a:srgbClr val="FBD34D"/>
                </a:solidFill>
                <a:latin typeface="Cambria"/>
                <a:cs typeface="Cambria"/>
              </a:rPr>
              <a:t>25%</a:t>
            </a:r>
            <a:r>
              <a:rPr sz="1150" spc="65" dirty="0">
                <a:solidFill>
                  <a:srgbClr val="FBD34D"/>
                </a:solidFill>
                <a:latin typeface="Cambria"/>
                <a:cs typeface="Cambria"/>
              </a:rPr>
              <a:t> </a:t>
            </a:r>
            <a:r>
              <a:rPr sz="1150" spc="-55" dirty="0">
                <a:solidFill>
                  <a:srgbClr val="FBD34D"/>
                </a:solidFill>
                <a:latin typeface="Malgun Gothic"/>
                <a:cs typeface="Malgun Gothic"/>
              </a:rPr>
              <a:t>이하</a:t>
            </a:r>
            <a:r>
              <a:rPr sz="1150" b="0" spc="-55" dirty="0">
                <a:solidFill>
                  <a:srgbClr val="FFFFFF"/>
                </a:solidFill>
                <a:latin typeface="Dotum"/>
                <a:cs typeface="Dotum"/>
              </a:rPr>
              <a:t>크기</a:t>
            </a:r>
            <a:r>
              <a:rPr sz="1250" b="0" spc="-55" dirty="0">
                <a:solidFill>
                  <a:srgbClr val="FFFFFF"/>
                </a:solidFill>
                <a:latin typeface="Noto Sans JP"/>
                <a:cs typeface="Noto Sans JP"/>
              </a:rPr>
              <a:t>,</a:t>
            </a:r>
            <a:r>
              <a:rPr sz="1150" spc="-55" dirty="0">
                <a:solidFill>
                  <a:srgbClr val="FBD34D"/>
                </a:solidFill>
                <a:latin typeface="Cambria"/>
                <a:cs typeface="Cambria"/>
              </a:rPr>
              <a:t>90%+</a:t>
            </a:r>
            <a:r>
              <a:rPr sz="1150" b="0" spc="-55" dirty="0">
                <a:solidFill>
                  <a:srgbClr val="FFFFFF"/>
                </a:solidFill>
                <a:latin typeface="Dotum"/>
                <a:cs typeface="Dotum"/>
              </a:rPr>
              <a:t>성능</a:t>
            </a:r>
            <a:endParaRPr sz="1150">
              <a:latin typeface="Dotum"/>
              <a:cs typeface="Dotum"/>
            </a:endParaRPr>
          </a:p>
          <a:p>
            <a:pPr marL="501650" indent="-146685">
              <a:lnSpc>
                <a:spcPct val="100000"/>
              </a:lnSpc>
              <a:spcBef>
                <a:spcPts val="475"/>
              </a:spcBef>
              <a:buClr>
                <a:srgbClr val="4ED0C4"/>
              </a:buClr>
              <a:buFont typeface="Arial"/>
              <a:buChar char="•"/>
              <a:tabLst>
                <a:tab pos="501650" algn="l"/>
              </a:tabLst>
            </a:pPr>
            <a:r>
              <a:rPr sz="1150" b="0" spc="-190" dirty="0">
                <a:solidFill>
                  <a:srgbClr val="FFFFFF"/>
                </a:solidFill>
                <a:latin typeface="Dotum"/>
                <a:cs typeface="Dotum"/>
              </a:rPr>
              <a:t>메모리</a:t>
            </a:r>
            <a:r>
              <a:rPr sz="1150" b="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b="0" spc="-190" dirty="0">
                <a:solidFill>
                  <a:srgbClr val="FFFFFF"/>
                </a:solidFill>
                <a:latin typeface="Dotum"/>
                <a:cs typeface="Dotum"/>
              </a:rPr>
              <a:t>사용과</a:t>
            </a:r>
            <a:r>
              <a:rPr sz="1150" b="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b="0" spc="-190" dirty="0">
                <a:solidFill>
                  <a:srgbClr val="FFFFFF"/>
                </a:solidFill>
                <a:latin typeface="Dotum"/>
                <a:cs typeface="Dotum"/>
              </a:rPr>
              <a:t>추론</a:t>
            </a:r>
            <a:r>
              <a:rPr sz="1150" b="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b="0" spc="-190" dirty="0">
                <a:solidFill>
                  <a:srgbClr val="FFFFFF"/>
                </a:solidFill>
                <a:latin typeface="Dotum"/>
                <a:cs typeface="Dotum"/>
              </a:rPr>
              <a:t>속도</a:t>
            </a:r>
            <a:r>
              <a:rPr sz="1150" b="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b="0" spc="-190" dirty="0">
                <a:solidFill>
                  <a:srgbClr val="FFFFFF"/>
                </a:solidFill>
                <a:latin typeface="Dotum"/>
                <a:cs typeface="Dotum"/>
              </a:rPr>
              <a:t>크게</a:t>
            </a:r>
            <a:r>
              <a:rPr sz="1150" b="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b="0" spc="-25" dirty="0">
                <a:solidFill>
                  <a:srgbClr val="FFFFFF"/>
                </a:solidFill>
                <a:latin typeface="Dotum"/>
                <a:cs typeface="Dotum"/>
              </a:rPr>
              <a:t>개선</a:t>
            </a:r>
            <a:endParaRPr sz="1150">
              <a:latin typeface="Dotum"/>
              <a:cs typeface="Dotum"/>
            </a:endParaRPr>
          </a:p>
          <a:p>
            <a:pPr>
              <a:lnSpc>
                <a:spcPct val="100000"/>
              </a:lnSpc>
            </a:pPr>
            <a:endParaRPr sz="105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0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</a:pPr>
            <a:r>
              <a:rPr sz="1150" spc="-190" dirty="0">
                <a:solidFill>
                  <a:srgbClr val="FFFFFF"/>
                </a:solidFill>
                <a:latin typeface="Malgun Gothic"/>
                <a:cs typeface="Malgun Gothic"/>
              </a:rPr>
              <a:t>주요</a:t>
            </a:r>
            <a:r>
              <a:rPr sz="1150" spc="-1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50" spc="-20" dirty="0">
                <a:solidFill>
                  <a:srgbClr val="FFFFFF"/>
                </a:solidFill>
                <a:latin typeface="Malgun Gothic"/>
                <a:cs typeface="Malgun Gothic"/>
              </a:rPr>
              <a:t>산출물</a:t>
            </a:r>
            <a:r>
              <a:rPr sz="1150" spc="-2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150">
              <a:latin typeface="Arial"/>
              <a:cs typeface="Arial"/>
            </a:endParaRPr>
          </a:p>
          <a:p>
            <a:pPr marL="254000" indent="-146685">
              <a:lnSpc>
                <a:spcPct val="100000"/>
              </a:lnSpc>
              <a:spcBef>
                <a:spcPts val="395"/>
              </a:spcBef>
              <a:buClr>
                <a:srgbClr val="4ED0C4"/>
              </a:buClr>
              <a:buFont typeface="Arial"/>
              <a:buChar char="•"/>
              <a:tabLst>
                <a:tab pos="254000" algn="l"/>
              </a:tabLst>
            </a:pPr>
            <a:r>
              <a:rPr sz="1150" b="0" spc="-190" dirty="0">
                <a:solidFill>
                  <a:srgbClr val="FFFFFF"/>
                </a:solidFill>
                <a:latin typeface="Dotum"/>
                <a:cs typeface="Dotum"/>
              </a:rPr>
              <a:t>경량화</a:t>
            </a:r>
            <a:r>
              <a:rPr sz="1150" b="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b="0" spc="-190" dirty="0">
                <a:solidFill>
                  <a:srgbClr val="FFFFFF"/>
                </a:solidFill>
                <a:latin typeface="Dotum"/>
                <a:cs typeface="Dotum"/>
              </a:rPr>
              <a:t>모델</a:t>
            </a:r>
            <a:r>
              <a:rPr sz="1150" b="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b="0" spc="-160" dirty="0">
                <a:solidFill>
                  <a:srgbClr val="FFFFFF"/>
                </a:solidFill>
                <a:latin typeface="Dotum"/>
                <a:cs typeface="Dotum"/>
              </a:rPr>
              <a:t>가중치</a:t>
            </a:r>
            <a:r>
              <a:rPr sz="1250" b="0" spc="-160" dirty="0">
                <a:solidFill>
                  <a:srgbClr val="FFFFFF"/>
                </a:solidFill>
                <a:latin typeface="Noto Sans JP"/>
                <a:cs typeface="Noto Sans JP"/>
              </a:rPr>
              <a:t>,</a:t>
            </a:r>
            <a:r>
              <a:rPr sz="1250" b="0" spc="3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50" b="0" spc="-190" dirty="0">
                <a:solidFill>
                  <a:srgbClr val="FFFFFF"/>
                </a:solidFill>
                <a:latin typeface="Dotum"/>
                <a:cs typeface="Dotum"/>
              </a:rPr>
              <a:t>성능</a:t>
            </a:r>
            <a:r>
              <a:rPr sz="1150" b="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b="0" spc="-25" dirty="0">
                <a:solidFill>
                  <a:srgbClr val="FFFFFF"/>
                </a:solidFill>
                <a:latin typeface="Dotum"/>
                <a:cs typeface="Dotum"/>
              </a:rPr>
              <a:t>비교표</a:t>
            </a:r>
            <a:endParaRPr sz="1150">
              <a:latin typeface="Dotum"/>
              <a:cs typeface="Dotum"/>
            </a:endParaRPr>
          </a:p>
          <a:p>
            <a:pPr marL="254000" indent="-146685">
              <a:lnSpc>
                <a:spcPct val="100000"/>
              </a:lnSpc>
              <a:spcBef>
                <a:spcPts val="375"/>
              </a:spcBef>
              <a:buClr>
                <a:srgbClr val="4ED0C4"/>
              </a:buClr>
              <a:buFont typeface="Arial"/>
              <a:buChar char="•"/>
              <a:tabLst>
                <a:tab pos="254000" algn="l"/>
              </a:tabLst>
            </a:pPr>
            <a:r>
              <a:rPr sz="1150" b="0" spc="-190" dirty="0">
                <a:solidFill>
                  <a:srgbClr val="FFFFFF"/>
                </a:solidFill>
                <a:latin typeface="Dotum"/>
                <a:cs typeface="Dotum"/>
              </a:rPr>
              <a:t>기법별</a:t>
            </a:r>
            <a:r>
              <a:rPr sz="1150" b="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b="0" spc="-190" dirty="0">
                <a:solidFill>
                  <a:srgbClr val="FFFFFF"/>
                </a:solidFill>
                <a:latin typeface="Dotum"/>
                <a:cs typeface="Dotum"/>
              </a:rPr>
              <a:t>효과</a:t>
            </a:r>
            <a:r>
              <a:rPr sz="1150" b="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b="0" spc="-190" dirty="0">
                <a:solidFill>
                  <a:srgbClr val="FFFFFF"/>
                </a:solidFill>
                <a:latin typeface="Dotum"/>
                <a:cs typeface="Dotum"/>
              </a:rPr>
              <a:t>실험</a:t>
            </a:r>
            <a:r>
              <a:rPr sz="1150" b="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b="0" spc="-150" dirty="0">
                <a:solidFill>
                  <a:srgbClr val="FFFFFF"/>
                </a:solidFill>
                <a:latin typeface="Dotum"/>
                <a:cs typeface="Dotum"/>
              </a:rPr>
              <a:t>노트</a:t>
            </a:r>
            <a:r>
              <a:rPr sz="1250" b="0" spc="-150" dirty="0">
                <a:solidFill>
                  <a:srgbClr val="FFFFFF"/>
                </a:solidFill>
                <a:latin typeface="Noto Sans JP"/>
                <a:cs typeface="Noto Sans JP"/>
              </a:rPr>
              <a:t>,</a:t>
            </a:r>
            <a:r>
              <a:rPr sz="1250" b="0" spc="2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50" b="0" spc="-190" dirty="0">
                <a:solidFill>
                  <a:srgbClr val="FFFFFF"/>
                </a:solidFill>
                <a:latin typeface="Dotum"/>
                <a:cs typeface="Dotum"/>
              </a:rPr>
              <a:t>모델</a:t>
            </a:r>
            <a:r>
              <a:rPr sz="1150" b="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b="0" spc="-25" dirty="0">
                <a:solidFill>
                  <a:srgbClr val="FFFFFF"/>
                </a:solidFill>
                <a:latin typeface="Dotum"/>
                <a:cs typeface="Dotum"/>
              </a:rPr>
              <a:t>카드</a:t>
            </a:r>
            <a:endParaRPr sz="1150">
              <a:latin typeface="Dotum"/>
              <a:cs typeface="Dotum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0"/>
            <a:ext cx="95250" cy="6858000"/>
          </a:xfrm>
          <a:custGeom>
            <a:avLst/>
            <a:gdLst/>
            <a:ahLst/>
            <a:cxnLst/>
            <a:rect l="l" t="t" r="r" b="b"/>
            <a:pathLst>
              <a:path w="95250" h="6858000">
                <a:moveTo>
                  <a:pt x="9524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95249" y="0"/>
                </a:lnTo>
                <a:lnTo>
                  <a:pt x="95249" y="6857999"/>
                </a:lnTo>
                <a:close/>
              </a:path>
            </a:pathLst>
          </a:custGeom>
          <a:solidFill>
            <a:srgbClr val="4E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28737" y="1428749"/>
            <a:ext cx="9810750" cy="4095750"/>
          </a:xfrm>
          <a:custGeom>
            <a:avLst/>
            <a:gdLst/>
            <a:ahLst/>
            <a:cxnLst/>
            <a:rect l="l" t="t" r="r" b="b"/>
            <a:pathLst>
              <a:path w="9810750" h="4095750">
                <a:moveTo>
                  <a:pt x="952500" y="476250"/>
                </a:moveTo>
                <a:lnTo>
                  <a:pt x="950214" y="429577"/>
                </a:lnTo>
                <a:lnTo>
                  <a:pt x="943356" y="383349"/>
                </a:lnTo>
                <a:lnTo>
                  <a:pt x="932002" y="338010"/>
                </a:lnTo>
                <a:lnTo>
                  <a:pt x="916254" y="294005"/>
                </a:lnTo>
                <a:lnTo>
                  <a:pt x="896277" y="251752"/>
                </a:lnTo>
                <a:lnTo>
                  <a:pt x="872248" y="211670"/>
                </a:lnTo>
                <a:lnTo>
                  <a:pt x="844397" y="174129"/>
                </a:lnTo>
                <a:lnTo>
                  <a:pt x="813015" y="139496"/>
                </a:lnTo>
                <a:lnTo>
                  <a:pt x="778383" y="108115"/>
                </a:lnTo>
                <a:lnTo>
                  <a:pt x="740841" y="80264"/>
                </a:lnTo>
                <a:lnTo>
                  <a:pt x="700760" y="56235"/>
                </a:lnTo>
                <a:lnTo>
                  <a:pt x="658507" y="36258"/>
                </a:lnTo>
                <a:lnTo>
                  <a:pt x="614502" y="20510"/>
                </a:lnTo>
                <a:lnTo>
                  <a:pt x="569163" y="9156"/>
                </a:lnTo>
                <a:lnTo>
                  <a:pt x="522935" y="2298"/>
                </a:lnTo>
                <a:lnTo>
                  <a:pt x="476250" y="0"/>
                </a:lnTo>
                <a:lnTo>
                  <a:pt x="464566" y="152"/>
                </a:lnTo>
                <a:lnTo>
                  <a:pt x="417957" y="3594"/>
                </a:lnTo>
                <a:lnTo>
                  <a:pt x="371906" y="11582"/>
                </a:lnTo>
                <a:lnTo>
                  <a:pt x="326859" y="24041"/>
                </a:lnTo>
                <a:lnTo>
                  <a:pt x="283260" y="40868"/>
                </a:lnTo>
                <a:lnTo>
                  <a:pt x="241515" y="61874"/>
                </a:lnTo>
                <a:lnTo>
                  <a:pt x="202018" y="86880"/>
                </a:lnTo>
                <a:lnTo>
                  <a:pt x="165176" y="115633"/>
                </a:lnTo>
                <a:lnTo>
                  <a:pt x="131330" y="147866"/>
                </a:lnTo>
                <a:lnTo>
                  <a:pt x="100799" y="183261"/>
                </a:lnTo>
                <a:lnTo>
                  <a:pt x="73888" y="221462"/>
                </a:lnTo>
                <a:lnTo>
                  <a:pt x="50850" y="262128"/>
                </a:lnTo>
                <a:lnTo>
                  <a:pt x="31915" y="304863"/>
                </a:lnTo>
                <a:lnTo>
                  <a:pt x="17259" y="349237"/>
                </a:lnTo>
                <a:lnTo>
                  <a:pt x="7023" y="394843"/>
                </a:lnTo>
                <a:lnTo>
                  <a:pt x="1295" y="441223"/>
                </a:lnTo>
                <a:lnTo>
                  <a:pt x="0" y="476250"/>
                </a:lnTo>
                <a:lnTo>
                  <a:pt x="152" y="487946"/>
                </a:lnTo>
                <a:lnTo>
                  <a:pt x="3594" y="534555"/>
                </a:lnTo>
                <a:lnTo>
                  <a:pt x="11582" y="580605"/>
                </a:lnTo>
                <a:lnTo>
                  <a:pt x="24041" y="625652"/>
                </a:lnTo>
                <a:lnTo>
                  <a:pt x="40868" y="669251"/>
                </a:lnTo>
                <a:lnTo>
                  <a:pt x="61874" y="710996"/>
                </a:lnTo>
                <a:lnTo>
                  <a:pt x="86880" y="750493"/>
                </a:lnTo>
                <a:lnTo>
                  <a:pt x="115633" y="787336"/>
                </a:lnTo>
                <a:lnTo>
                  <a:pt x="147866" y="821182"/>
                </a:lnTo>
                <a:lnTo>
                  <a:pt x="183261" y="851712"/>
                </a:lnTo>
                <a:lnTo>
                  <a:pt x="221462" y="878624"/>
                </a:lnTo>
                <a:lnTo>
                  <a:pt x="262128" y="901661"/>
                </a:lnTo>
                <a:lnTo>
                  <a:pt x="304863" y="920597"/>
                </a:lnTo>
                <a:lnTo>
                  <a:pt x="349237" y="935253"/>
                </a:lnTo>
                <a:lnTo>
                  <a:pt x="394843" y="945489"/>
                </a:lnTo>
                <a:lnTo>
                  <a:pt x="441223" y="951217"/>
                </a:lnTo>
                <a:lnTo>
                  <a:pt x="476250" y="952500"/>
                </a:lnTo>
                <a:lnTo>
                  <a:pt x="487946" y="952360"/>
                </a:lnTo>
                <a:lnTo>
                  <a:pt x="534555" y="948918"/>
                </a:lnTo>
                <a:lnTo>
                  <a:pt x="580605" y="940930"/>
                </a:lnTo>
                <a:lnTo>
                  <a:pt x="625652" y="928471"/>
                </a:lnTo>
                <a:lnTo>
                  <a:pt x="669251" y="911644"/>
                </a:lnTo>
                <a:lnTo>
                  <a:pt x="710996" y="890638"/>
                </a:lnTo>
                <a:lnTo>
                  <a:pt x="750493" y="865632"/>
                </a:lnTo>
                <a:lnTo>
                  <a:pt x="787336" y="836879"/>
                </a:lnTo>
                <a:lnTo>
                  <a:pt x="821182" y="804646"/>
                </a:lnTo>
                <a:lnTo>
                  <a:pt x="851712" y="769251"/>
                </a:lnTo>
                <a:lnTo>
                  <a:pt x="878624" y="731050"/>
                </a:lnTo>
                <a:lnTo>
                  <a:pt x="901661" y="690384"/>
                </a:lnTo>
                <a:lnTo>
                  <a:pt x="920597" y="647649"/>
                </a:lnTo>
                <a:lnTo>
                  <a:pt x="935253" y="603275"/>
                </a:lnTo>
                <a:lnTo>
                  <a:pt x="945489" y="557669"/>
                </a:lnTo>
                <a:lnTo>
                  <a:pt x="951217" y="511289"/>
                </a:lnTo>
                <a:lnTo>
                  <a:pt x="952500" y="476250"/>
                </a:lnTo>
                <a:close/>
              </a:path>
              <a:path w="9810750" h="4095750">
                <a:moveTo>
                  <a:pt x="9810750" y="3333750"/>
                </a:moveTo>
                <a:lnTo>
                  <a:pt x="9808693" y="3277705"/>
                </a:lnTo>
                <a:lnTo>
                  <a:pt x="9802508" y="3221952"/>
                </a:lnTo>
                <a:lnTo>
                  <a:pt x="9792233" y="3166795"/>
                </a:lnTo>
                <a:lnTo>
                  <a:pt x="9777946" y="3112554"/>
                </a:lnTo>
                <a:lnTo>
                  <a:pt x="9759696" y="3059519"/>
                </a:lnTo>
                <a:lnTo>
                  <a:pt x="9737598" y="3007957"/>
                </a:lnTo>
                <a:lnTo>
                  <a:pt x="9711753" y="2958160"/>
                </a:lnTo>
                <a:lnTo>
                  <a:pt x="9682328" y="2910408"/>
                </a:lnTo>
                <a:lnTo>
                  <a:pt x="9649473" y="2864955"/>
                </a:lnTo>
                <a:lnTo>
                  <a:pt x="9613354" y="2822029"/>
                </a:lnTo>
                <a:lnTo>
                  <a:pt x="9574187" y="2781871"/>
                </a:lnTo>
                <a:lnTo>
                  <a:pt x="9532163" y="2744724"/>
                </a:lnTo>
                <a:lnTo>
                  <a:pt x="9487522" y="2710764"/>
                </a:lnTo>
                <a:lnTo>
                  <a:pt x="9440507" y="2680170"/>
                </a:lnTo>
                <a:lnTo>
                  <a:pt x="9391358" y="2653119"/>
                </a:lnTo>
                <a:lnTo>
                  <a:pt x="9340355" y="2629763"/>
                </a:lnTo>
                <a:lnTo>
                  <a:pt x="9287789" y="2610218"/>
                </a:lnTo>
                <a:lnTo>
                  <a:pt x="9233903" y="2594597"/>
                </a:lnTo>
                <a:lnTo>
                  <a:pt x="9179027" y="2582976"/>
                </a:lnTo>
                <a:lnTo>
                  <a:pt x="9123451" y="2575420"/>
                </a:lnTo>
                <a:lnTo>
                  <a:pt x="9067457" y="2571991"/>
                </a:lnTo>
                <a:lnTo>
                  <a:pt x="9048750" y="2571750"/>
                </a:lnTo>
                <a:lnTo>
                  <a:pt x="9030056" y="2571991"/>
                </a:lnTo>
                <a:lnTo>
                  <a:pt x="8974061" y="2575420"/>
                </a:lnTo>
                <a:lnTo>
                  <a:pt x="8918486" y="2582976"/>
                </a:lnTo>
                <a:lnTo>
                  <a:pt x="8863597" y="2594597"/>
                </a:lnTo>
                <a:lnTo>
                  <a:pt x="8809723" y="2610218"/>
                </a:lnTo>
                <a:lnTo>
                  <a:pt x="8757145" y="2629763"/>
                </a:lnTo>
                <a:lnTo>
                  <a:pt x="8706155" y="2653119"/>
                </a:lnTo>
                <a:lnTo>
                  <a:pt x="8657006" y="2680170"/>
                </a:lnTo>
                <a:lnTo>
                  <a:pt x="8609978" y="2710764"/>
                </a:lnTo>
                <a:lnTo>
                  <a:pt x="8565350" y="2744724"/>
                </a:lnTo>
                <a:lnTo>
                  <a:pt x="8523326" y="2781871"/>
                </a:lnTo>
                <a:lnTo>
                  <a:pt x="8484146" y="2822029"/>
                </a:lnTo>
                <a:lnTo>
                  <a:pt x="8448027" y="2864955"/>
                </a:lnTo>
                <a:lnTo>
                  <a:pt x="8415172" y="2910408"/>
                </a:lnTo>
                <a:lnTo>
                  <a:pt x="8385746" y="2958160"/>
                </a:lnTo>
                <a:lnTo>
                  <a:pt x="8359915" y="3007957"/>
                </a:lnTo>
                <a:lnTo>
                  <a:pt x="8337817" y="3059519"/>
                </a:lnTo>
                <a:lnTo>
                  <a:pt x="8319567" y="3112554"/>
                </a:lnTo>
                <a:lnTo>
                  <a:pt x="8305266" y="3166795"/>
                </a:lnTo>
                <a:lnTo>
                  <a:pt x="8295005" y="3221952"/>
                </a:lnTo>
                <a:lnTo>
                  <a:pt x="8288820" y="3277705"/>
                </a:lnTo>
                <a:lnTo>
                  <a:pt x="8286750" y="3333750"/>
                </a:lnTo>
                <a:lnTo>
                  <a:pt x="8286991" y="3352457"/>
                </a:lnTo>
                <a:lnTo>
                  <a:pt x="8290420" y="3408438"/>
                </a:lnTo>
                <a:lnTo>
                  <a:pt x="8297977" y="3464026"/>
                </a:lnTo>
                <a:lnTo>
                  <a:pt x="8309597" y="3518903"/>
                </a:lnTo>
                <a:lnTo>
                  <a:pt x="8325218" y="3572789"/>
                </a:lnTo>
                <a:lnTo>
                  <a:pt x="8344763" y="3625354"/>
                </a:lnTo>
                <a:lnTo>
                  <a:pt x="8368119" y="3676358"/>
                </a:lnTo>
                <a:lnTo>
                  <a:pt x="8395170" y="3725507"/>
                </a:lnTo>
                <a:lnTo>
                  <a:pt x="8425764" y="3772522"/>
                </a:lnTo>
                <a:lnTo>
                  <a:pt x="8459724" y="3817162"/>
                </a:lnTo>
                <a:lnTo>
                  <a:pt x="8496871" y="3859187"/>
                </a:lnTo>
                <a:lnTo>
                  <a:pt x="8537029" y="3898366"/>
                </a:lnTo>
                <a:lnTo>
                  <a:pt x="8579955" y="3934485"/>
                </a:lnTo>
                <a:lnTo>
                  <a:pt x="8625408" y="3967340"/>
                </a:lnTo>
                <a:lnTo>
                  <a:pt x="8673160" y="3996753"/>
                </a:lnTo>
                <a:lnTo>
                  <a:pt x="8722957" y="4022598"/>
                </a:lnTo>
                <a:lnTo>
                  <a:pt x="8774519" y="4044696"/>
                </a:lnTo>
                <a:lnTo>
                  <a:pt x="8827554" y="4062946"/>
                </a:lnTo>
                <a:lnTo>
                  <a:pt x="8881796" y="4077246"/>
                </a:lnTo>
                <a:lnTo>
                  <a:pt x="8936952" y="4087507"/>
                </a:lnTo>
                <a:lnTo>
                  <a:pt x="8992705" y="4093692"/>
                </a:lnTo>
                <a:lnTo>
                  <a:pt x="9048750" y="4095750"/>
                </a:lnTo>
                <a:lnTo>
                  <a:pt x="9067457" y="4095521"/>
                </a:lnTo>
                <a:lnTo>
                  <a:pt x="9123451" y="4092092"/>
                </a:lnTo>
                <a:lnTo>
                  <a:pt x="9179027" y="4084536"/>
                </a:lnTo>
                <a:lnTo>
                  <a:pt x="9233903" y="4072915"/>
                </a:lnTo>
                <a:lnTo>
                  <a:pt x="9287789" y="4057294"/>
                </a:lnTo>
                <a:lnTo>
                  <a:pt x="9340355" y="4037749"/>
                </a:lnTo>
                <a:lnTo>
                  <a:pt x="9391358" y="4014393"/>
                </a:lnTo>
                <a:lnTo>
                  <a:pt x="9440507" y="3987342"/>
                </a:lnTo>
                <a:lnTo>
                  <a:pt x="9487522" y="3956748"/>
                </a:lnTo>
                <a:lnTo>
                  <a:pt x="9532163" y="3922788"/>
                </a:lnTo>
                <a:lnTo>
                  <a:pt x="9574187" y="3885641"/>
                </a:lnTo>
                <a:lnTo>
                  <a:pt x="9613354" y="3845483"/>
                </a:lnTo>
                <a:lnTo>
                  <a:pt x="9649473" y="3802557"/>
                </a:lnTo>
                <a:lnTo>
                  <a:pt x="9682328" y="3757104"/>
                </a:lnTo>
                <a:lnTo>
                  <a:pt x="9711753" y="3709352"/>
                </a:lnTo>
                <a:lnTo>
                  <a:pt x="9737598" y="3659555"/>
                </a:lnTo>
                <a:lnTo>
                  <a:pt x="9759696" y="3607993"/>
                </a:lnTo>
                <a:lnTo>
                  <a:pt x="9777946" y="3554958"/>
                </a:lnTo>
                <a:lnTo>
                  <a:pt x="9792233" y="3500717"/>
                </a:lnTo>
                <a:lnTo>
                  <a:pt x="9802508" y="3445560"/>
                </a:lnTo>
                <a:lnTo>
                  <a:pt x="9808693" y="3389807"/>
                </a:lnTo>
                <a:lnTo>
                  <a:pt x="9810750" y="3333750"/>
                </a:lnTo>
                <a:close/>
              </a:path>
            </a:pathLst>
          </a:custGeom>
          <a:solidFill>
            <a:srgbClr val="4ED0C4">
              <a:alpha val="14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09987" y="2857499"/>
            <a:ext cx="4762500" cy="1905000"/>
          </a:xfrm>
          <a:custGeom>
            <a:avLst/>
            <a:gdLst/>
            <a:ahLst/>
            <a:cxnLst/>
            <a:rect l="l" t="t" r="r" b="b"/>
            <a:pathLst>
              <a:path w="4762500" h="1905000">
                <a:moveTo>
                  <a:pt x="1905000" y="1428750"/>
                </a:moveTo>
                <a:lnTo>
                  <a:pt x="0" y="1428750"/>
                </a:lnTo>
                <a:lnTo>
                  <a:pt x="0" y="1905000"/>
                </a:lnTo>
                <a:lnTo>
                  <a:pt x="1905000" y="1905000"/>
                </a:lnTo>
                <a:lnTo>
                  <a:pt x="1905000" y="1428750"/>
                </a:lnTo>
                <a:close/>
              </a:path>
              <a:path w="4762500" h="1905000">
                <a:moveTo>
                  <a:pt x="4762500" y="0"/>
                </a:moveTo>
                <a:lnTo>
                  <a:pt x="1905000" y="0"/>
                </a:lnTo>
                <a:lnTo>
                  <a:pt x="1905000" y="952500"/>
                </a:lnTo>
                <a:lnTo>
                  <a:pt x="4762500" y="952500"/>
                </a:lnTo>
                <a:lnTo>
                  <a:pt x="4762500" y="0"/>
                </a:lnTo>
                <a:close/>
              </a:path>
            </a:pathLst>
          </a:custGeom>
          <a:solidFill>
            <a:srgbClr val="1A365C">
              <a:alpha val="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5"/>
              </a:lnSpc>
            </a:pPr>
            <a:r>
              <a:rPr spc="-215" dirty="0"/>
              <a:t>임베디드</a:t>
            </a:r>
            <a:r>
              <a:rPr spc="-80" dirty="0"/>
              <a:t> </a:t>
            </a:r>
            <a:r>
              <a:rPr spc="-215" dirty="0"/>
              <a:t>환경</a:t>
            </a:r>
            <a:r>
              <a:rPr spc="-75" dirty="0"/>
              <a:t> </a:t>
            </a:r>
            <a:r>
              <a:rPr spc="-215" dirty="0"/>
              <a:t>최적화</a:t>
            </a:r>
            <a:r>
              <a:rPr spc="-75" dirty="0"/>
              <a:t> </a:t>
            </a:r>
            <a:r>
              <a:rPr sz="1150" spc="-120" dirty="0">
                <a:latin typeface="Noto Sans JP"/>
                <a:cs typeface="Noto Sans JP"/>
              </a:rPr>
              <a:t>LLM</a:t>
            </a:r>
            <a:r>
              <a:rPr sz="1150" spc="30" dirty="0">
                <a:latin typeface="Noto Sans JP"/>
                <a:cs typeface="Noto Sans JP"/>
              </a:rPr>
              <a:t> </a:t>
            </a:r>
            <a:r>
              <a:rPr spc="-215" dirty="0"/>
              <a:t>개발</a:t>
            </a:r>
            <a:r>
              <a:rPr spc="-75" dirty="0"/>
              <a:t> </a:t>
            </a:r>
            <a:r>
              <a:rPr spc="-215" dirty="0"/>
              <a:t>스터디</a:t>
            </a:r>
            <a:r>
              <a:rPr spc="-75" dirty="0"/>
              <a:t> </a:t>
            </a:r>
            <a:r>
              <a:rPr spc="-215" dirty="0"/>
              <a:t>프로젝트</a:t>
            </a:r>
            <a:r>
              <a:rPr spc="-75" dirty="0"/>
              <a:t> </a:t>
            </a:r>
            <a:r>
              <a:rPr spc="-150" dirty="0"/>
              <a:t>로드맵</a:t>
            </a:r>
            <a:endParaRPr sz="115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290576"/>
            <a:ext cx="3515360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-395" dirty="0">
                <a:latin typeface="Trebuchet MS"/>
                <a:cs typeface="Trebuchet MS"/>
              </a:rPr>
              <a:t>4</a:t>
            </a:r>
            <a:r>
              <a:rPr sz="2700" spc="-395" dirty="0"/>
              <a:t>단계</a:t>
            </a:r>
            <a:r>
              <a:rPr sz="2700" spc="-280" dirty="0"/>
              <a:t> </a:t>
            </a:r>
            <a:r>
              <a:rPr sz="2650" spc="300" dirty="0">
                <a:latin typeface="Trebuchet MS"/>
                <a:cs typeface="Trebuchet MS"/>
              </a:rPr>
              <a:t>–</a:t>
            </a:r>
            <a:r>
              <a:rPr sz="2650" spc="-125" dirty="0">
                <a:latin typeface="Trebuchet MS"/>
                <a:cs typeface="Trebuchet MS"/>
              </a:rPr>
              <a:t> </a:t>
            </a:r>
            <a:r>
              <a:rPr sz="2700" spc="-515" dirty="0"/>
              <a:t>엣지</a:t>
            </a:r>
            <a:r>
              <a:rPr sz="2700" spc="-275" dirty="0"/>
              <a:t> </a:t>
            </a:r>
            <a:r>
              <a:rPr sz="2700" spc="-515" dirty="0"/>
              <a:t>디바이스</a:t>
            </a:r>
            <a:r>
              <a:rPr sz="2700" spc="-275" dirty="0"/>
              <a:t> </a:t>
            </a:r>
            <a:r>
              <a:rPr sz="2700" spc="-540" dirty="0"/>
              <a:t>포팅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800" y="784161"/>
            <a:ext cx="3624579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b="0" spc="-27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경량화된</a:t>
            </a:r>
            <a:r>
              <a:rPr sz="1500" b="0" spc="-4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450" b="0" spc="-120" dirty="0">
                <a:solidFill>
                  <a:srgbClr val="4ED0C4"/>
                </a:solidFill>
                <a:latin typeface="Noto Sans JP Light"/>
                <a:cs typeface="Noto Sans JP Light"/>
              </a:rPr>
              <a:t>LLM</a:t>
            </a:r>
            <a:r>
              <a:rPr sz="1500" b="0" spc="-12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을</a:t>
            </a:r>
            <a:r>
              <a:rPr sz="1500" b="0" spc="-4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500" b="0" spc="-27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임베디드</a:t>
            </a:r>
            <a:r>
              <a:rPr sz="1500" b="0" spc="-4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500" b="0" spc="-27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하드웨어에</a:t>
            </a:r>
            <a:r>
              <a:rPr sz="1500" b="0" spc="-4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500" b="0" spc="-27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배포</a:t>
            </a:r>
            <a:r>
              <a:rPr sz="1500" b="0" spc="-4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500" b="0" spc="-27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및</a:t>
            </a:r>
            <a:r>
              <a:rPr sz="1500" b="0" spc="-4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500" b="0" spc="-29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구동</a:t>
            </a:r>
            <a:endParaRPr sz="1500">
              <a:latin typeface="Malgun Gothic Semilight"/>
              <a:cs typeface="Malgun Gothic Semi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1499" y="2162174"/>
            <a:ext cx="5305425" cy="2828925"/>
            <a:chOff x="571499" y="2162174"/>
            <a:chExt cx="5305425" cy="2828925"/>
          </a:xfrm>
        </p:grpSpPr>
        <p:sp>
          <p:nvSpPr>
            <p:cNvPr id="5" name="object 5"/>
            <p:cNvSpPr/>
            <p:nvPr/>
          </p:nvSpPr>
          <p:spPr>
            <a:xfrm>
              <a:off x="590549" y="2162174"/>
              <a:ext cx="5286375" cy="1419225"/>
            </a:xfrm>
            <a:custGeom>
              <a:avLst/>
              <a:gdLst/>
              <a:ahLst/>
              <a:cxnLst/>
              <a:rect l="l" t="t" r="r" b="b"/>
              <a:pathLst>
                <a:path w="5286375" h="1419225">
                  <a:moveTo>
                    <a:pt x="5215177" y="1419224"/>
                  </a:moveTo>
                  <a:lnTo>
                    <a:pt x="0" y="1419224"/>
                  </a:lnTo>
                  <a:lnTo>
                    <a:pt x="0" y="0"/>
                  </a:lnTo>
                  <a:lnTo>
                    <a:pt x="5215177" y="0"/>
                  </a:lnTo>
                  <a:lnTo>
                    <a:pt x="5220132" y="488"/>
                  </a:lnTo>
                  <a:lnTo>
                    <a:pt x="5256668" y="15621"/>
                  </a:lnTo>
                  <a:lnTo>
                    <a:pt x="5282488" y="51661"/>
                  </a:lnTo>
                  <a:lnTo>
                    <a:pt x="5286374" y="71196"/>
                  </a:lnTo>
                  <a:lnTo>
                    <a:pt x="5286374" y="1348028"/>
                  </a:lnTo>
                  <a:lnTo>
                    <a:pt x="5270752" y="1389519"/>
                  </a:lnTo>
                  <a:lnTo>
                    <a:pt x="5234712" y="1415338"/>
                  </a:lnTo>
                  <a:lnTo>
                    <a:pt x="5215177" y="1419224"/>
                  </a:lnTo>
                  <a:close/>
                </a:path>
              </a:pathLst>
            </a:custGeom>
            <a:solidFill>
              <a:srgbClr val="1A365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1499" y="2162174"/>
              <a:ext cx="38100" cy="1419225"/>
            </a:xfrm>
            <a:custGeom>
              <a:avLst/>
              <a:gdLst/>
              <a:ahLst/>
              <a:cxnLst/>
              <a:rect l="l" t="t" r="r" b="b"/>
              <a:pathLst>
                <a:path w="38100" h="1419225">
                  <a:moveTo>
                    <a:pt x="38099" y="1419224"/>
                  </a:moveTo>
                  <a:lnTo>
                    <a:pt x="0" y="14192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419224"/>
                  </a:lnTo>
                  <a:close/>
                </a:path>
              </a:pathLst>
            </a:custGeom>
            <a:solidFill>
              <a:srgbClr val="4ED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0549" y="3695699"/>
              <a:ext cx="5286375" cy="1295400"/>
            </a:xfrm>
            <a:custGeom>
              <a:avLst/>
              <a:gdLst/>
              <a:ahLst/>
              <a:cxnLst/>
              <a:rect l="l" t="t" r="r" b="b"/>
              <a:pathLst>
                <a:path w="5286375" h="1295400">
                  <a:moveTo>
                    <a:pt x="5215177" y="1295399"/>
                  </a:moveTo>
                  <a:lnTo>
                    <a:pt x="0" y="1295399"/>
                  </a:lnTo>
                  <a:lnTo>
                    <a:pt x="0" y="0"/>
                  </a:lnTo>
                  <a:lnTo>
                    <a:pt x="5215177" y="0"/>
                  </a:lnTo>
                  <a:lnTo>
                    <a:pt x="5220132" y="488"/>
                  </a:lnTo>
                  <a:lnTo>
                    <a:pt x="5256668" y="15621"/>
                  </a:lnTo>
                  <a:lnTo>
                    <a:pt x="5282488" y="51661"/>
                  </a:lnTo>
                  <a:lnTo>
                    <a:pt x="5286374" y="71196"/>
                  </a:lnTo>
                  <a:lnTo>
                    <a:pt x="5286374" y="1224203"/>
                  </a:lnTo>
                  <a:lnTo>
                    <a:pt x="5270752" y="1265694"/>
                  </a:lnTo>
                  <a:lnTo>
                    <a:pt x="5234712" y="1291513"/>
                  </a:lnTo>
                  <a:lnTo>
                    <a:pt x="5215177" y="1295399"/>
                  </a:lnTo>
                  <a:close/>
                </a:path>
              </a:pathLst>
            </a:custGeom>
            <a:solidFill>
              <a:srgbClr val="1A365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1499" y="3695699"/>
              <a:ext cx="38100" cy="1295400"/>
            </a:xfrm>
            <a:custGeom>
              <a:avLst/>
              <a:gdLst/>
              <a:ahLst/>
              <a:cxnLst/>
              <a:rect l="l" t="t" r="r" b="b"/>
              <a:pathLst>
                <a:path w="38100" h="1295400">
                  <a:moveTo>
                    <a:pt x="38099" y="1295399"/>
                  </a:moveTo>
                  <a:lnTo>
                    <a:pt x="0" y="12953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295399"/>
                  </a:lnTo>
                  <a:close/>
                </a:path>
              </a:pathLst>
            </a:custGeom>
            <a:solidFill>
              <a:srgbClr val="4ED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11199" y="2199132"/>
            <a:ext cx="2364105" cy="121348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500" b="1" spc="-270" dirty="0">
                <a:solidFill>
                  <a:srgbClr val="4ED0C4"/>
                </a:solidFill>
                <a:latin typeface="Malgun Gothic"/>
                <a:cs typeface="Malgun Gothic"/>
              </a:rPr>
              <a:t>핵심</a:t>
            </a:r>
            <a:r>
              <a:rPr sz="1500" b="1" spc="-150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500" b="1" spc="-295" dirty="0">
                <a:solidFill>
                  <a:srgbClr val="4ED0C4"/>
                </a:solidFill>
                <a:latin typeface="Malgun Gothic"/>
                <a:cs typeface="Malgun Gothic"/>
              </a:rPr>
              <a:t>활동</a:t>
            </a:r>
            <a:endParaRPr sz="1500">
              <a:latin typeface="Malgun Gothic"/>
              <a:cs typeface="Malgun Gothic"/>
            </a:endParaRPr>
          </a:p>
          <a:p>
            <a:pPr marL="208915" indent="-120650">
              <a:lnSpc>
                <a:spcPct val="100000"/>
              </a:lnSpc>
              <a:spcBef>
                <a:spcPts val="425"/>
              </a:spcBef>
              <a:buClr>
                <a:srgbClr val="4ED0C4"/>
              </a:buClr>
              <a:buSzPct val="95652"/>
              <a:buFont typeface="Arial"/>
              <a:buChar char="•"/>
              <a:tabLst>
                <a:tab pos="208915" algn="l"/>
              </a:tabLst>
            </a:pPr>
            <a:r>
              <a:rPr sz="1150" spc="-120" dirty="0">
                <a:solidFill>
                  <a:srgbClr val="FFFFFF"/>
                </a:solidFill>
                <a:latin typeface="Noto Sans JP"/>
                <a:cs typeface="Noto Sans JP"/>
              </a:rPr>
              <a:t>ONNX,</a:t>
            </a:r>
            <a:r>
              <a:rPr sz="1150" spc="3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50" spc="-110" dirty="0">
                <a:solidFill>
                  <a:srgbClr val="FFFFFF"/>
                </a:solidFill>
                <a:latin typeface="Noto Sans JP"/>
                <a:cs typeface="Noto Sans JP"/>
              </a:rPr>
              <a:t>TF</a:t>
            </a:r>
            <a:r>
              <a:rPr sz="1150" spc="3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50" spc="-114" dirty="0">
                <a:solidFill>
                  <a:srgbClr val="FFFFFF"/>
                </a:solidFill>
                <a:latin typeface="Noto Sans JP"/>
                <a:cs typeface="Noto Sans JP"/>
              </a:rPr>
              <a:t>Lite</a:t>
            </a:r>
            <a:r>
              <a:rPr sz="1100" spc="-114" dirty="0">
                <a:solidFill>
                  <a:srgbClr val="FFFFFF"/>
                </a:solidFill>
                <a:latin typeface="Dotum"/>
                <a:cs typeface="Dotum"/>
              </a:rPr>
              <a:t>로</a:t>
            </a:r>
            <a:r>
              <a:rPr sz="110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모델</a:t>
            </a:r>
            <a:r>
              <a:rPr sz="110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변환</a:t>
            </a:r>
            <a:r>
              <a:rPr sz="110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및</a:t>
            </a:r>
            <a:r>
              <a:rPr sz="110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Dotum"/>
                <a:cs typeface="Dotum"/>
              </a:rPr>
              <a:t>최적화</a:t>
            </a:r>
            <a:endParaRPr sz="1100">
              <a:latin typeface="Dotum"/>
              <a:cs typeface="Dotum"/>
            </a:endParaRPr>
          </a:p>
          <a:p>
            <a:pPr marL="208915" indent="-120650">
              <a:lnSpc>
                <a:spcPct val="100000"/>
              </a:lnSpc>
              <a:spcBef>
                <a:spcPts val="345"/>
              </a:spcBef>
              <a:buClr>
                <a:srgbClr val="4ED0C4"/>
              </a:buClr>
              <a:buSzPct val="95652"/>
              <a:buFont typeface="Arial"/>
              <a:buChar char="•"/>
              <a:tabLst>
                <a:tab pos="208915" algn="l"/>
              </a:tabLst>
            </a:pPr>
            <a:r>
              <a:rPr sz="1150" spc="-95" dirty="0">
                <a:solidFill>
                  <a:srgbClr val="FFFFFF"/>
                </a:solidFill>
                <a:latin typeface="Noto Sans JP"/>
                <a:cs typeface="Noto Sans JP"/>
              </a:rPr>
              <a:t>llama.cpp</a:t>
            </a:r>
            <a:r>
              <a:rPr sz="1150" spc="2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같은</a:t>
            </a:r>
            <a:r>
              <a:rPr sz="11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05" dirty="0">
                <a:solidFill>
                  <a:srgbClr val="FFFFFF"/>
                </a:solidFill>
                <a:latin typeface="Noto Sans JP"/>
                <a:cs typeface="Noto Sans JP"/>
              </a:rPr>
              <a:t>C++</a:t>
            </a:r>
            <a:r>
              <a:rPr sz="1150" spc="2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기반</a:t>
            </a:r>
            <a:r>
              <a:rPr sz="110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추론</a:t>
            </a:r>
            <a:r>
              <a:rPr sz="11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엔진</a:t>
            </a:r>
            <a:r>
              <a:rPr sz="11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130" dirty="0">
                <a:solidFill>
                  <a:srgbClr val="FFFFFF"/>
                </a:solidFill>
                <a:latin typeface="Dotum"/>
                <a:cs typeface="Dotum"/>
              </a:rPr>
              <a:t>활용</a:t>
            </a:r>
            <a:endParaRPr sz="1100">
              <a:latin typeface="Dotum"/>
              <a:cs typeface="Dotum"/>
            </a:endParaRPr>
          </a:p>
          <a:p>
            <a:pPr marL="208915" indent="-120650">
              <a:lnSpc>
                <a:spcPct val="100000"/>
              </a:lnSpc>
              <a:spcBef>
                <a:spcPts val="345"/>
              </a:spcBef>
              <a:buClr>
                <a:srgbClr val="4ED0C4"/>
              </a:buClr>
              <a:buSzPct val="95652"/>
              <a:buFont typeface="Arial"/>
              <a:buChar char="•"/>
              <a:tabLst>
                <a:tab pos="208915" algn="l"/>
              </a:tabLst>
            </a:pPr>
            <a:r>
              <a:rPr sz="1150" spc="-125" dirty="0">
                <a:solidFill>
                  <a:srgbClr val="FFFFFF"/>
                </a:solidFill>
                <a:latin typeface="Noto Sans JP"/>
                <a:cs typeface="Noto Sans JP"/>
              </a:rPr>
              <a:t>KV</a:t>
            </a:r>
            <a:r>
              <a:rPr sz="1150" spc="2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캐시</a:t>
            </a:r>
            <a:r>
              <a:rPr sz="110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최적화</a:t>
            </a:r>
            <a:r>
              <a:rPr sz="110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및</a:t>
            </a:r>
            <a:r>
              <a:rPr sz="110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양자화로</a:t>
            </a:r>
            <a:r>
              <a:rPr sz="110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효율</a:t>
            </a:r>
            <a:r>
              <a:rPr sz="110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Dotum"/>
                <a:cs typeface="Dotum"/>
              </a:rPr>
              <a:t>증가</a:t>
            </a:r>
            <a:endParaRPr sz="1100">
              <a:latin typeface="Dotum"/>
              <a:cs typeface="Dotum"/>
            </a:endParaRPr>
          </a:p>
          <a:p>
            <a:pPr marL="208915" indent="-120650">
              <a:lnSpc>
                <a:spcPct val="100000"/>
              </a:lnSpc>
              <a:spcBef>
                <a:spcPts val="395"/>
              </a:spcBef>
              <a:buClr>
                <a:srgbClr val="4ED0C4"/>
              </a:buClr>
              <a:buFont typeface="Arial"/>
              <a:buChar char="•"/>
              <a:tabLst>
                <a:tab pos="208915" algn="l"/>
              </a:tabLst>
            </a:pP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하드웨어</a:t>
            </a:r>
            <a:r>
              <a:rPr sz="110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가속기</a:t>
            </a:r>
            <a:r>
              <a:rPr sz="110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적극</a:t>
            </a:r>
            <a:r>
              <a:rPr sz="110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Dotum"/>
                <a:cs typeface="Dotum"/>
              </a:rPr>
              <a:t>활용</a:t>
            </a:r>
            <a:endParaRPr sz="1100">
              <a:latin typeface="Dotum"/>
              <a:cs typeface="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1199" y="3669683"/>
            <a:ext cx="1431290" cy="11684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500" b="1" spc="-270" dirty="0">
                <a:solidFill>
                  <a:srgbClr val="4ED0C4"/>
                </a:solidFill>
                <a:latin typeface="Malgun Gothic"/>
                <a:cs typeface="Malgun Gothic"/>
              </a:rPr>
              <a:t>사용</a:t>
            </a:r>
            <a:r>
              <a:rPr sz="1500" b="1" spc="-150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500" b="1" spc="-270" dirty="0">
                <a:solidFill>
                  <a:srgbClr val="4ED0C4"/>
                </a:solidFill>
                <a:latin typeface="Malgun Gothic"/>
                <a:cs typeface="Malgun Gothic"/>
              </a:rPr>
              <a:t>도구</a:t>
            </a:r>
            <a:r>
              <a:rPr sz="1500" b="1" spc="-150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500" b="1" spc="-270" dirty="0">
                <a:solidFill>
                  <a:srgbClr val="4ED0C4"/>
                </a:solidFill>
                <a:latin typeface="Malgun Gothic"/>
                <a:cs typeface="Malgun Gothic"/>
              </a:rPr>
              <a:t>및</a:t>
            </a:r>
            <a:r>
              <a:rPr sz="1500" b="1" spc="-150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500" b="1" spc="-295" dirty="0">
                <a:solidFill>
                  <a:srgbClr val="4ED0C4"/>
                </a:solidFill>
                <a:latin typeface="Malgun Gothic"/>
                <a:cs typeface="Malgun Gothic"/>
              </a:rPr>
              <a:t>산출물</a:t>
            </a:r>
            <a:endParaRPr sz="1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000" b="1" spc="-180" dirty="0">
                <a:solidFill>
                  <a:srgbClr val="FFFFFF"/>
                </a:solidFill>
                <a:latin typeface="Malgun Gothic"/>
                <a:cs typeface="Malgun Gothic"/>
              </a:rPr>
              <a:t>사용</a:t>
            </a:r>
            <a:r>
              <a:rPr sz="1000" b="1" spc="-1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Malgun Gothic"/>
                <a:cs typeface="Malgun Gothic"/>
              </a:rPr>
              <a:t>도구</a:t>
            </a:r>
            <a:endParaRPr sz="1000">
              <a:latin typeface="Malgun Gothic"/>
              <a:cs typeface="Malgun Gothic"/>
            </a:endParaRPr>
          </a:p>
          <a:p>
            <a:pPr marL="204470" indent="-116205">
              <a:lnSpc>
                <a:spcPct val="100000"/>
              </a:lnSpc>
              <a:spcBef>
                <a:spcPts val="200"/>
              </a:spcBef>
              <a:buClr>
                <a:srgbClr val="4ED0C4"/>
              </a:buClr>
              <a:buSzPct val="94736"/>
              <a:buFont typeface="Arial"/>
              <a:buChar char="•"/>
              <a:tabLst>
                <a:tab pos="204470" algn="l"/>
              </a:tabLst>
            </a:pPr>
            <a:r>
              <a:rPr sz="950" spc="-70" dirty="0">
                <a:solidFill>
                  <a:srgbClr val="FFFFFF"/>
                </a:solidFill>
                <a:latin typeface="Noto Sans JP"/>
                <a:cs typeface="Noto Sans JP"/>
              </a:rPr>
              <a:t>torch.onnx,</a:t>
            </a:r>
            <a:r>
              <a:rPr sz="950" spc="4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950" spc="-10" dirty="0">
                <a:solidFill>
                  <a:srgbClr val="FFFFFF"/>
                </a:solidFill>
                <a:latin typeface="Noto Sans JP"/>
                <a:cs typeface="Noto Sans JP"/>
              </a:rPr>
              <a:t>tf2onnx</a:t>
            </a:r>
            <a:endParaRPr sz="950">
              <a:latin typeface="Noto Sans JP"/>
              <a:cs typeface="Noto Sans JP"/>
            </a:endParaRPr>
          </a:p>
          <a:p>
            <a:pPr marL="204470" indent="-116205">
              <a:lnSpc>
                <a:spcPct val="100000"/>
              </a:lnSpc>
              <a:spcBef>
                <a:spcPts val="284"/>
              </a:spcBef>
              <a:buClr>
                <a:srgbClr val="4ED0C4"/>
              </a:buClr>
              <a:buSzPct val="94736"/>
              <a:buFont typeface="Arial"/>
              <a:buChar char="•"/>
              <a:tabLst>
                <a:tab pos="204470" algn="l"/>
              </a:tabLst>
            </a:pPr>
            <a:r>
              <a:rPr sz="950" spc="-95" dirty="0">
                <a:solidFill>
                  <a:srgbClr val="FFFFFF"/>
                </a:solidFill>
                <a:latin typeface="Noto Sans JP"/>
                <a:cs typeface="Noto Sans JP"/>
              </a:rPr>
              <a:t>ONNX</a:t>
            </a:r>
            <a:r>
              <a:rPr sz="950" spc="3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950" spc="-70" dirty="0">
                <a:solidFill>
                  <a:srgbClr val="FFFFFF"/>
                </a:solidFill>
                <a:latin typeface="Noto Sans JP"/>
                <a:cs typeface="Noto Sans JP"/>
              </a:rPr>
              <a:t>Runtime,</a:t>
            </a:r>
            <a:r>
              <a:rPr sz="950" spc="3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950" spc="-80" dirty="0">
                <a:solidFill>
                  <a:srgbClr val="FFFFFF"/>
                </a:solidFill>
                <a:latin typeface="Noto Sans JP"/>
                <a:cs typeface="Noto Sans JP"/>
              </a:rPr>
              <a:t>TF</a:t>
            </a:r>
            <a:r>
              <a:rPr sz="950" spc="3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950" spc="-20" dirty="0">
                <a:solidFill>
                  <a:srgbClr val="FFFFFF"/>
                </a:solidFill>
                <a:latin typeface="Noto Sans JP"/>
                <a:cs typeface="Noto Sans JP"/>
              </a:rPr>
              <a:t>Lite</a:t>
            </a:r>
            <a:endParaRPr sz="950">
              <a:latin typeface="Noto Sans JP"/>
              <a:cs typeface="Noto Sans JP"/>
            </a:endParaRPr>
          </a:p>
          <a:p>
            <a:pPr marL="204470" indent="-116205">
              <a:lnSpc>
                <a:spcPct val="100000"/>
              </a:lnSpc>
              <a:spcBef>
                <a:spcPts val="284"/>
              </a:spcBef>
              <a:buClr>
                <a:srgbClr val="4ED0C4"/>
              </a:buClr>
              <a:buSzPct val="94736"/>
              <a:buFont typeface="Arial"/>
              <a:buChar char="•"/>
              <a:tabLst>
                <a:tab pos="204470" algn="l"/>
              </a:tabLst>
            </a:pPr>
            <a:r>
              <a:rPr sz="950" spc="-65" dirty="0">
                <a:solidFill>
                  <a:srgbClr val="FFFFFF"/>
                </a:solidFill>
                <a:latin typeface="Noto Sans JP"/>
                <a:cs typeface="Noto Sans JP"/>
              </a:rPr>
              <a:t>llama.cpp,</a:t>
            </a:r>
            <a:r>
              <a:rPr sz="950" spc="2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모니터링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50" dirty="0">
                <a:solidFill>
                  <a:srgbClr val="FFFFFF"/>
                </a:solidFill>
                <a:latin typeface="Dotum"/>
                <a:cs typeface="Dotum"/>
              </a:rPr>
              <a:t>툴</a:t>
            </a:r>
            <a:endParaRPr sz="900">
              <a:latin typeface="Dotum"/>
              <a:cs typeface="Dot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0426" y="4095643"/>
            <a:ext cx="951230" cy="74168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000" b="1" spc="-25" dirty="0">
                <a:solidFill>
                  <a:srgbClr val="FFFFFF"/>
                </a:solidFill>
                <a:latin typeface="Malgun Gothic"/>
                <a:cs typeface="Malgun Gothic"/>
              </a:rPr>
              <a:t>산출물</a:t>
            </a:r>
            <a:endParaRPr sz="1000">
              <a:latin typeface="Malgun Gothic"/>
              <a:cs typeface="Malgun Gothic"/>
            </a:endParaRPr>
          </a:p>
          <a:p>
            <a:pPr marL="204470" indent="-116205">
              <a:lnSpc>
                <a:spcPct val="100000"/>
              </a:lnSpc>
              <a:spcBef>
                <a:spcPts val="250"/>
              </a:spcBef>
              <a:buClr>
                <a:srgbClr val="4ED0C4"/>
              </a:buClr>
              <a:buFont typeface="Arial"/>
              <a:buChar char="•"/>
              <a:tabLst>
                <a:tab pos="204470" algn="l"/>
              </a:tabLst>
            </a:pP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프로토타입</a:t>
            </a:r>
            <a:r>
              <a:rPr sz="900" spc="-4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50" dirty="0">
                <a:solidFill>
                  <a:srgbClr val="FFFFFF"/>
                </a:solidFill>
                <a:latin typeface="Dotum"/>
                <a:cs typeface="Dotum"/>
              </a:rPr>
              <a:t>앱</a:t>
            </a:r>
            <a:endParaRPr sz="900">
              <a:latin typeface="Dotum"/>
              <a:cs typeface="Dotum"/>
            </a:endParaRPr>
          </a:p>
          <a:p>
            <a:pPr marL="204470" indent="-116205">
              <a:lnSpc>
                <a:spcPct val="100000"/>
              </a:lnSpc>
              <a:spcBef>
                <a:spcPts val="345"/>
              </a:spcBef>
              <a:buClr>
                <a:srgbClr val="4ED0C4"/>
              </a:buClr>
              <a:buFont typeface="Arial"/>
              <a:buChar char="•"/>
              <a:tabLst>
                <a:tab pos="204470" algn="l"/>
              </a:tabLst>
            </a:pP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배포</a:t>
            </a:r>
            <a:r>
              <a:rPr sz="900" spc="-6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Dotum"/>
                <a:cs typeface="Dotum"/>
              </a:rPr>
              <a:t>가이드</a:t>
            </a:r>
            <a:endParaRPr sz="900">
              <a:latin typeface="Dotum"/>
              <a:cs typeface="Dotum"/>
            </a:endParaRPr>
          </a:p>
          <a:p>
            <a:pPr marL="204470" indent="-116205">
              <a:lnSpc>
                <a:spcPct val="100000"/>
              </a:lnSpc>
              <a:spcBef>
                <a:spcPts val="345"/>
              </a:spcBef>
              <a:buClr>
                <a:srgbClr val="4ED0C4"/>
              </a:buClr>
              <a:buFont typeface="Arial"/>
              <a:buChar char="•"/>
              <a:tabLst>
                <a:tab pos="204470" algn="l"/>
              </a:tabLst>
            </a:pP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성능</a:t>
            </a:r>
            <a:r>
              <a:rPr sz="900" spc="-6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측정</a:t>
            </a:r>
            <a:r>
              <a:rPr sz="900" spc="-6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25" dirty="0">
                <a:solidFill>
                  <a:srgbClr val="FFFFFF"/>
                </a:solidFill>
                <a:latin typeface="Dotum"/>
                <a:cs typeface="Dotum"/>
              </a:rPr>
              <a:t>보고서</a:t>
            </a:r>
            <a:endParaRPr sz="900">
              <a:latin typeface="Dotum"/>
              <a:cs typeface="Dotum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315074" y="2238374"/>
            <a:ext cx="5305425" cy="3057525"/>
            <a:chOff x="6315074" y="2238374"/>
            <a:chExt cx="5305425" cy="3057525"/>
          </a:xfrm>
        </p:grpSpPr>
        <p:sp>
          <p:nvSpPr>
            <p:cNvPr id="13" name="object 13"/>
            <p:cNvSpPr/>
            <p:nvPr/>
          </p:nvSpPr>
          <p:spPr>
            <a:xfrm>
              <a:off x="6334124" y="3152774"/>
              <a:ext cx="5286375" cy="1419225"/>
            </a:xfrm>
            <a:custGeom>
              <a:avLst/>
              <a:gdLst/>
              <a:ahLst/>
              <a:cxnLst/>
              <a:rect l="l" t="t" r="r" b="b"/>
              <a:pathLst>
                <a:path w="5286375" h="1419225">
                  <a:moveTo>
                    <a:pt x="5215177" y="1419224"/>
                  </a:moveTo>
                  <a:lnTo>
                    <a:pt x="0" y="1419224"/>
                  </a:lnTo>
                  <a:lnTo>
                    <a:pt x="0" y="0"/>
                  </a:lnTo>
                  <a:lnTo>
                    <a:pt x="5215177" y="0"/>
                  </a:lnTo>
                  <a:lnTo>
                    <a:pt x="5220132" y="488"/>
                  </a:lnTo>
                  <a:lnTo>
                    <a:pt x="5256669" y="15621"/>
                  </a:lnTo>
                  <a:lnTo>
                    <a:pt x="5282487" y="51661"/>
                  </a:lnTo>
                  <a:lnTo>
                    <a:pt x="5286374" y="71196"/>
                  </a:lnTo>
                  <a:lnTo>
                    <a:pt x="5286374" y="1348028"/>
                  </a:lnTo>
                  <a:lnTo>
                    <a:pt x="5270753" y="1389518"/>
                  </a:lnTo>
                  <a:lnTo>
                    <a:pt x="5234711" y="1415338"/>
                  </a:lnTo>
                  <a:lnTo>
                    <a:pt x="5215177" y="1419224"/>
                  </a:lnTo>
                  <a:close/>
                </a:path>
              </a:pathLst>
            </a:custGeom>
            <a:solidFill>
              <a:srgbClr val="1A365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15074" y="3152774"/>
              <a:ext cx="38100" cy="1419225"/>
            </a:xfrm>
            <a:custGeom>
              <a:avLst/>
              <a:gdLst/>
              <a:ahLst/>
              <a:cxnLst/>
              <a:rect l="l" t="t" r="r" b="b"/>
              <a:pathLst>
                <a:path w="38100" h="1419225">
                  <a:moveTo>
                    <a:pt x="38099" y="1419224"/>
                  </a:moveTo>
                  <a:lnTo>
                    <a:pt x="0" y="14192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419224"/>
                  </a:lnTo>
                  <a:close/>
                </a:path>
              </a:pathLst>
            </a:custGeom>
            <a:solidFill>
              <a:srgbClr val="4ED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15074" y="4686299"/>
              <a:ext cx="5305425" cy="609600"/>
            </a:xfrm>
            <a:custGeom>
              <a:avLst/>
              <a:gdLst/>
              <a:ahLst/>
              <a:cxnLst/>
              <a:rect l="l" t="t" r="r" b="b"/>
              <a:pathLst>
                <a:path w="5305425" h="609600">
                  <a:moveTo>
                    <a:pt x="5252026" y="609599"/>
                  </a:moveTo>
                  <a:lnTo>
                    <a:pt x="53397" y="609599"/>
                  </a:lnTo>
                  <a:lnTo>
                    <a:pt x="49680" y="609233"/>
                  </a:lnTo>
                  <a:lnTo>
                    <a:pt x="14084" y="590206"/>
                  </a:lnTo>
                  <a:lnTo>
                    <a:pt x="0" y="556202"/>
                  </a:lnTo>
                  <a:lnTo>
                    <a:pt x="0" y="552449"/>
                  </a:lnTo>
                  <a:lnTo>
                    <a:pt x="0" y="53397"/>
                  </a:lnTo>
                  <a:lnTo>
                    <a:pt x="19391" y="14084"/>
                  </a:lnTo>
                  <a:lnTo>
                    <a:pt x="53397" y="0"/>
                  </a:lnTo>
                  <a:lnTo>
                    <a:pt x="5252026" y="0"/>
                  </a:lnTo>
                  <a:lnTo>
                    <a:pt x="5291339" y="19391"/>
                  </a:lnTo>
                  <a:lnTo>
                    <a:pt x="5305424" y="53397"/>
                  </a:lnTo>
                  <a:lnTo>
                    <a:pt x="5305424" y="556202"/>
                  </a:lnTo>
                  <a:lnTo>
                    <a:pt x="5286031" y="595514"/>
                  </a:lnTo>
                  <a:lnTo>
                    <a:pt x="5255742" y="609233"/>
                  </a:lnTo>
                  <a:lnTo>
                    <a:pt x="5252026" y="609599"/>
                  </a:lnTo>
                  <a:close/>
                </a:path>
              </a:pathLst>
            </a:custGeom>
            <a:solidFill>
              <a:srgbClr val="4ED0C4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15074" y="2238374"/>
              <a:ext cx="1704975" cy="838200"/>
            </a:xfrm>
            <a:custGeom>
              <a:avLst/>
              <a:gdLst/>
              <a:ahLst/>
              <a:cxnLst/>
              <a:rect l="l" t="t" r="r" b="b"/>
              <a:pathLst>
                <a:path w="1704975" h="838200">
                  <a:moveTo>
                    <a:pt x="1651576" y="838199"/>
                  </a:moveTo>
                  <a:lnTo>
                    <a:pt x="53397" y="838199"/>
                  </a:lnTo>
                  <a:lnTo>
                    <a:pt x="49680" y="837833"/>
                  </a:lnTo>
                  <a:lnTo>
                    <a:pt x="14084" y="818807"/>
                  </a:lnTo>
                  <a:lnTo>
                    <a:pt x="0" y="784802"/>
                  </a:lnTo>
                  <a:lnTo>
                    <a:pt x="0" y="781049"/>
                  </a:lnTo>
                  <a:lnTo>
                    <a:pt x="0" y="53397"/>
                  </a:lnTo>
                  <a:lnTo>
                    <a:pt x="19391" y="14085"/>
                  </a:lnTo>
                  <a:lnTo>
                    <a:pt x="53397" y="0"/>
                  </a:lnTo>
                  <a:lnTo>
                    <a:pt x="1651576" y="0"/>
                  </a:lnTo>
                  <a:lnTo>
                    <a:pt x="1690889" y="19392"/>
                  </a:lnTo>
                  <a:lnTo>
                    <a:pt x="1704974" y="53397"/>
                  </a:lnTo>
                  <a:lnTo>
                    <a:pt x="1704974" y="784802"/>
                  </a:lnTo>
                  <a:lnTo>
                    <a:pt x="1685581" y="824114"/>
                  </a:lnTo>
                  <a:lnTo>
                    <a:pt x="1655293" y="837833"/>
                  </a:lnTo>
                  <a:lnTo>
                    <a:pt x="1651576" y="838199"/>
                  </a:lnTo>
                  <a:close/>
                </a:path>
              </a:pathLst>
            </a:custGeom>
            <a:solidFill>
              <a:srgbClr val="1A365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7074" y="2362199"/>
              <a:ext cx="192881" cy="17144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769695" y="2598864"/>
            <a:ext cx="79883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-190" dirty="0">
                <a:solidFill>
                  <a:srgbClr val="FFFFFF"/>
                </a:solidFill>
                <a:latin typeface="Malgun Gothic"/>
                <a:cs typeface="Malgun Gothic"/>
              </a:rPr>
              <a:t>라즈베리</a:t>
            </a:r>
            <a:r>
              <a:rPr sz="1150" b="1" spc="-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50" b="1" spc="-160" dirty="0">
                <a:solidFill>
                  <a:srgbClr val="FFFFFF"/>
                </a:solidFill>
                <a:latin typeface="Malgun Gothic"/>
                <a:cs typeface="Malgun Gothic"/>
              </a:rPr>
              <a:t>파이</a:t>
            </a:r>
            <a:endParaRPr sz="115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35316" y="2820416"/>
            <a:ext cx="868044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-70" dirty="0">
                <a:solidFill>
                  <a:srgbClr val="FFFFFF"/>
                </a:solidFill>
                <a:latin typeface="Noto Sans JP"/>
                <a:cs typeface="Noto Sans JP"/>
              </a:rPr>
              <a:t>ARM</a:t>
            </a:r>
            <a:r>
              <a:rPr sz="1000" spc="1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000" spc="-70" dirty="0">
                <a:solidFill>
                  <a:srgbClr val="FFFFFF"/>
                </a:solidFill>
                <a:latin typeface="Noto Sans JP"/>
                <a:cs typeface="Noto Sans JP"/>
              </a:rPr>
              <a:t>CPU</a:t>
            </a:r>
            <a:r>
              <a:rPr sz="1000" spc="1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000" spc="-155" dirty="0">
                <a:solidFill>
                  <a:srgbClr val="FFFFFF"/>
                </a:solidFill>
                <a:latin typeface="Dotum"/>
                <a:cs typeface="Dotum"/>
              </a:rPr>
              <a:t>최적화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115298" y="2238374"/>
            <a:ext cx="1704975" cy="838200"/>
            <a:chOff x="8115298" y="2238374"/>
            <a:chExt cx="1704975" cy="838200"/>
          </a:xfrm>
        </p:grpSpPr>
        <p:sp>
          <p:nvSpPr>
            <p:cNvPr id="21" name="object 21"/>
            <p:cNvSpPr/>
            <p:nvPr/>
          </p:nvSpPr>
          <p:spPr>
            <a:xfrm>
              <a:off x="8115298" y="2238374"/>
              <a:ext cx="1704975" cy="838200"/>
            </a:xfrm>
            <a:custGeom>
              <a:avLst/>
              <a:gdLst/>
              <a:ahLst/>
              <a:cxnLst/>
              <a:rect l="l" t="t" r="r" b="b"/>
              <a:pathLst>
                <a:path w="1704975" h="838200">
                  <a:moveTo>
                    <a:pt x="1651577" y="838199"/>
                  </a:moveTo>
                  <a:lnTo>
                    <a:pt x="53397" y="838199"/>
                  </a:lnTo>
                  <a:lnTo>
                    <a:pt x="49681" y="837833"/>
                  </a:lnTo>
                  <a:lnTo>
                    <a:pt x="14085" y="818807"/>
                  </a:lnTo>
                  <a:lnTo>
                    <a:pt x="0" y="784802"/>
                  </a:lnTo>
                  <a:lnTo>
                    <a:pt x="0" y="781049"/>
                  </a:lnTo>
                  <a:lnTo>
                    <a:pt x="0" y="53397"/>
                  </a:lnTo>
                  <a:lnTo>
                    <a:pt x="19392" y="14085"/>
                  </a:lnTo>
                  <a:lnTo>
                    <a:pt x="53397" y="0"/>
                  </a:lnTo>
                  <a:lnTo>
                    <a:pt x="1651577" y="0"/>
                  </a:lnTo>
                  <a:lnTo>
                    <a:pt x="1690889" y="19392"/>
                  </a:lnTo>
                  <a:lnTo>
                    <a:pt x="1704974" y="53397"/>
                  </a:lnTo>
                  <a:lnTo>
                    <a:pt x="1704974" y="784802"/>
                  </a:lnTo>
                  <a:lnTo>
                    <a:pt x="1685581" y="824114"/>
                  </a:lnTo>
                  <a:lnTo>
                    <a:pt x="1655293" y="837833"/>
                  </a:lnTo>
                  <a:lnTo>
                    <a:pt x="1651577" y="838199"/>
                  </a:lnTo>
                  <a:close/>
                </a:path>
              </a:pathLst>
            </a:custGeom>
            <a:solidFill>
              <a:srgbClr val="1A365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86824" y="2372915"/>
              <a:ext cx="171449" cy="150018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8491785" y="2555415"/>
            <a:ext cx="953769" cy="44577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150" b="1" spc="-60" dirty="0">
                <a:solidFill>
                  <a:srgbClr val="FFFFFF"/>
                </a:solidFill>
                <a:latin typeface="Noto Sans JP"/>
                <a:cs typeface="Noto Sans JP"/>
              </a:rPr>
              <a:t>NVIDIA</a:t>
            </a:r>
            <a:r>
              <a:rPr sz="1150" b="1" spc="3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50" b="1" spc="-60" dirty="0">
                <a:solidFill>
                  <a:srgbClr val="FFFFFF"/>
                </a:solidFill>
                <a:latin typeface="Noto Sans JP"/>
                <a:cs typeface="Noto Sans JP"/>
              </a:rPr>
              <a:t>Jetson</a:t>
            </a:r>
            <a:endParaRPr sz="1150">
              <a:latin typeface="Noto Sans JP"/>
              <a:cs typeface="Noto Sans JP"/>
            </a:endParaRPr>
          </a:p>
          <a:p>
            <a:pPr marL="66040">
              <a:lnSpc>
                <a:spcPct val="100000"/>
              </a:lnSpc>
              <a:spcBef>
                <a:spcPts val="345"/>
              </a:spcBef>
            </a:pPr>
            <a:r>
              <a:rPr sz="1000" spc="-80" dirty="0">
                <a:solidFill>
                  <a:srgbClr val="FFFFFF"/>
                </a:solidFill>
                <a:latin typeface="Noto Sans JP"/>
                <a:cs typeface="Noto Sans JP"/>
              </a:rPr>
              <a:t>GPU/CUDA</a:t>
            </a:r>
            <a:r>
              <a:rPr sz="1000" spc="7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Dotum"/>
                <a:cs typeface="Dotum"/>
              </a:rPr>
              <a:t>가속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915523" y="2238374"/>
            <a:ext cx="1704975" cy="838200"/>
            <a:chOff x="9915523" y="2238374"/>
            <a:chExt cx="1704975" cy="838200"/>
          </a:xfrm>
        </p:grpSpPr>
        <p:sp>
          <p:nvSpPr>
            <p:cNvPr id="25" name="object 25"/>
            <p:cNvSpPr/>
            <p:nvPr/>
          </p:nvSpPr>
          <p:spPr>
            <a:xfrm>
              <a:off x="9915523" y="2238374"/>
              <a:ext cx="1704975" cy="838200"/>
            </a:xfrm>
            <a:custGeom>
              <a:avLst/>
              <a:gdLst/>
              <a:ahLst/>
              <a:cxnLst/>
              <a:rect l="l" t="t" r="r" b="b"/>
              <a:pathLst>
                <a:path w="1704975" h="838200">
                  <a:moveTo>
                    <a:pt x="1651578" y="838199"/>
                  </a:moveTo>
                  <a:lnTo>
                    <a:pt x="53397" y="838199"/>
                  </a:lnTo>
                  <a:lnTo>
                    <a:pt x="49680" y="837833"/>
                  </a:lnTo>
                  <a:lnTo>
                    <a:pt x="14086" y="818807"/>
                  </a:lnTo>
                  <a:lnTo>
                    <a:pt x="0" y="784802"/>
                  </a:lnTo>
                  <a:lnTo>
                    <a:pt x="1" y="781049"/>
                  </a:lnTo>
                  <a:lnTo>
                    <a:pt x="0" y="53397"/>
                  </a:lnTo>
                  <a:lnTo>
                    <a:pt x="19392" y="14085"/>
                  </a:lnTo>
                  <a:lnTo>
                    <a:pt x="53397" y="0"/>
                  </a:lnTo>
                  <a:lnTo>
                    <a:pt x="1651578" y="0"/>
                  </a:lnTo>
                  <a:lnTo>
                    <a:pt x="1690890" y="19392"/>
                  </a:lnTo>
                  <a:lnTo>
                    <a:pt x="1704976" y="53397"/>
                  </a:lnTo>
                  <a:lnTo>
                    <a:pt x="1704976" y="784802"/>
                  </a:lnTo>
                  <a:lnTo>
                    <a:pt x="1685583" y="824114"/>
                  </a:lnTo>
                  <a:lnTo>
                    <a:pt x="1655294" y="837833"/>
                  </a:lnTo>
                  <a:lnTo>
                    <a:pt x="1651578" y="838199"/>
                  </a:lnTo>
                  <a:close/>
                </a:path>
              </a:pathLst>
            </a:custGeom>
            <a:solidFill>
              <a:srgbClr val="1A365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11457" y="2362199"/>
              <a:ext cx="117871" cy="17144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0307488" y="2547479"/>
            <a:ext cx="922019" cy="45339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150" b="1" spc="-190" dirty="0">
                <a:solidFill>
                  <a:srgbClr val="FFFFFF"/>
                </a:solidFill>
                <a:latin typeface="Malgun Gothic"/>
                <a:cs typeface="Malgun Gothic"/>
              </a:rPr>
              <a:t>모바일</a:t>
            </a:r>
            <a:r>
              <a:rPr sz="1150" b="1" spc="-1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50" b="1" spc="-175" dirty="0">
                <a:solidFill>
                  <a:srgbClr val="FFFFFF"/>
                </a:solidFill>
                <a:latin typeface="Malgun Gothic"/>
                <a:cs typeface="Malgun Gothic"/>
              </a:rPr>
              <a:t>디바이스</a:t>
            </a:r>
            <a:endParaRPr sz="1150">
              <a:latin typeface="Malgun Gothic"/>
              <a:cs typeface="Malgun Gothic"/>
            </a:endParaRPr>
          </a:p>
          <a:p>
            <a:pPr marL="56515">
              <a:lnSpc>
                <a:spcPct val="100000"/>
              </a:lnSpc>
              <a:spcBef>
                <a:spcPts val="345"/>
              </a:spcBef>
            </a:pPr>
            <a:r>
              <a:rPr sz="1000" spc="-60" dirty="0">
                <a:solidFill>
                  <a:srgbClr val="FFFFFF"/>
                </a:solidFill>
                <a:latin typeface="Noto Sans JP"/>
                <a:cs typeface="Noto Sans JP"/>
              </a:rPr>
              <a:t>NNAPI,</a:t>
            </a:r>
            <a:r>
              <a:rPr sz="1000" spc="4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Noto Sans JP"/>
                <a:cs typeface="Noto Sans JP"/>
              </a:rPr>
              <a:t>CoreML</a:t>
            </a:r>
            <a:endParaRPr sz="1000">
              <a:latin typeface="Noto Sans JP"/>
              <a:cs typeface="Noto Sans JP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56709" y="3189732"/>
            <a:ext cx="1984375" cy="55753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500" b="1" spc="-270" dirty="0">
                <a:solidFill>
                  <a:srgbClr val="4ED0C4"/>
                </a:solidFill>
                <a:latin typeface="Malgun Gothic"/>
                <a:cs typeface="Malgun Gothic"/>
              </a:rPr>
              <a:t>임베디드</a:t>
            </a:r>
            <a:r>
              <a:rPr sz="1500" b="1" spc="-150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500" b="1" spc="-270" dirty="0">
                <a:solidFill>
                  <a:srgbClr val="4ED0C4"/>
                </a:solidFill>
                <a:latin typeface="Malgun Gothic"/>
                <a:cs typeface="Malgun Gothic"/>
              </a:rPr>
              <a:t>최적화</a:t>
            </a:r>
            <a:r>
              <a:rPr sz="1500" b="1" spc="-150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500" b="1" spc="-295" dirty="0">
                <a:solidFill>
                  <a:srgbClr val="4ED0C4"/>
                </a:solidFill>
                <a:latin typeface="Malgun Gothic"/>
                <a:cs typeface="Malgun Gothic"/>
              </a:rPr>
              <a:t>기법</a:t>
            </a:r>
            <a:endParaRPr sz="1500">
              <a:latin typeface="Malgun Gothic"/>
              <a:cs typeface="Malgun Gothic"/>
            </a:endParaRPr>
          </a:p>
          <a:p>
            <a:pPr marL="208915" indent="-120650">
              <a:lnSpc>
                <a:spcPct val="100000"/>
              </a:lnSpc>
              <a:spcBef>
                <a:spcPts val="425"/>
              </a:spcBef>
              <a:buClr>
                <a:srgbClr val="4ED0C4"/>
              </a:buClr>
              <a:buFont typeface="Arial"/>
              <a:buChar char="•"/>
              <a:tabLst>
                <a:tab pos="208915" algn="l"/>
              </a:tabLst>
            </a:pP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메모리</a:t>
            </a:r>
            <a:r>
              <a:rPr sz="110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맵핑으로</a:t>
            </a:r>
            <a:r>
              <a:rPr sz="110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FFFFFF"/>
                </a:solidFill>
                <a:latin typeface="Noto Sans JP"/>
                <a:cs typeface="Noto Sans JP"/>
              </a:rPr>
              <a:t>RAM</a:t>
            </a:r>
            <a:r>
              <a:rPr sz="1150" spc="3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사용</a:t>
            </a:r>
            <a:r>
              <a:rPr sz="110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160" dirty="0">
                <a:solidFill>
                  <a:srgbClr val="FFFFFF"/>
                </a:solidFill>
                <a:latin typeface="Dotum"/>
                <a:cs typeface="Dotum"/>
              </a:rPr>
              <a:t>최소화</a:t>
            </a:r>
            <a:endParaRPr sz="1100">
              <a:latin typeface="Dotum"/>
              <a:cs typeface="Dotum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32909" y="3721713"/>
            <a:ext cx="1882139" cy="68199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33350" indent="-120650">
              <a:lnSpc>
                <a:spcPct val="100000"/>
              </a:lnSpc>
              <a:spcBef>
                <a:spcPts val="445"/>
              </a:spcBef>
              <a:buClr>
                <a:srgbClr val="4ED0C4"/>
              </a:buClr>
              <a:buSzPct val="95652"/>
              <a:buFont typeface="Arial"/>
              <a:buChar char="•"/>
              <a:tabLst>
                <a:tab pos="133350" algn="l"/>
              </a:tabLst>
            </a:pPr>
            <a:r>
              <a:rPr sz="1150" spc="-114" dirty="0">
                <a:solidFill>
                  <a:srgbClr val="FFFFFF"/>
                </a:solidFill>
                <a:latin typeface="Noto Sans JP"/>
                <a:cs typeface="Noto Sans JP"/>
              </a:rPr>
              <a:t>SIMD</a:t>
            </a:r>
            <a:r>
              <a:rPr sz="1150" spc="3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명령어</a:t>
            </a:r>
            <a:r>
              <a:rPr sz="1100" spc="-7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활용한</a:t>
            </a:r>
            <a:r>
              <a:rPr sz="1100" spc="-7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25" dirty="0">
                <a:solidFill>
                  <a:srgbClr val="FFFFFF"/>
                </a:solidFill>
                <a:latin typeface="Noto Sans JP"/>
                <a:cs typeface="Noto Sans JP"/>
              </a:rPr>
              <a:t>CPU</a:t>
            </a:r>
            <a:r>
              <a:rPr sz="1150" spc="4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Dotum"/>
                <a:cs typeface="Dotum"/>
              </a:rPr>
              <a:t>가속</a:t>
            </a:r>
            <a:endParaRPr sz="1100">
              <a:latin typeface="Dotum"/>
              <a:cs typeface="Dotum"/>
            </a:endParaRPr>
          </a:p>
          <a:p>
            <a:pPr marL="133350" indent="-120650">
              <a:lnSpc>
                <a:spcPct val="100000"/>
              </a:lnSpc>
              <a:spcBef>
                <a:spcPts val="345"/>
              </a:spcBef>
              <a:buClr>
                <a:srgbClr val="4ED0C4"/>
              </a:buClr>
              <a:buFont typeface="Arial"/>
              <a:buChar char="•"/>
              <a:tabLst>
                <a:tab pos="133350" algn="l"/>
              </a:tabLst>
            </a:pP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모바일</a:t>
            </a:r>
            <a:r>
              <a:rPr sz="1100" spc="-6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25" dirty="0">
                <a:solidFill>
                  <a:srgbClr val="FFFFFF"/>
                </a:solidFill>
                <a:latin typeface="Noto Sans JP"/>
                <a:cs typeface="Noto Sans JP"/>
              </a:rPr>
              <a:t>GPU/NPU</a:t>
            </a:r>
            <a:r>
              <a:rPr sz="1150" spc="4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활용</a:t>
            </a:r>
            <a:r>
              <a:rPr sz="1100" spc="-6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70" dirty="0">
                <a:solidFill>
                  <a:srgbClr val="FFFFFF"/>
                </a:solidFill>
                <a:latin typeface="Noto Sans JP"/>
                <a:cs typeface="Noto Sans JP"/>
              </a:rPr>
              <a:t>(</a:t>
            </a:r>
            <a:r>
              <a:rPr sz="1100" spc="-170" dirty="0">
                <a:solidFill>
                  <a:srgbClr val="FFFFFF"/>
                </a:solidFill>
                <a:latin typeface="Dotum"/>
                <a:cs typeface="Dotum"/>
              </a:rPr>
              <a:t>가능</a:t>
            </a:r>
            <a:r>
              <a:rPr sz="1100" spc="-6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Dotum"/>
                <a:cs typeface="Dotum"/>
              </a:rPr>
              <a:t>시</a:t>
            </a:r>
            <a:r>
              <a:rPr sz="1150" spc="-25" dirty="0">
                <a:solidFill>
                  <a:srgbClr val="FFFFFF"/>
                </a:solidFill>
                <a:latin typeface="Noto Sans JP"/>
                <a:cs typeface="Noto Sans JP"/>
              </a:rPr>
              <a:t>)</a:t>
            </a:r>
            <a:endParaRPr sz="1150">
              <a:latin typeface="Noto Sans JP"/>
              <a:cs typeface="Noto Sans JP"/>
            </a:endParaRPr>
          </a:p>
          <a:p>
            <a:pPr marL="133350" indent="-120650">
              <a:lnSpc>
                <a:spcPct val="100000"/>
              </a:lnSpc>
              <a:spcBef>
                <a:spcPts val="395"/>
              </a:spcBef>
              <a:buClr>
                <a:srgbClr val="4ED0C4"/>
              </a:buClr>
              <a:buFont typeface="Arial"/>
              <a:buChar char="•"/>
              <a:tabLst>
                <a:tab pos="133350" algn="l"/>
              </a:tabLst>
            </a:pP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선택적</a:t>
            </a:r>
            <a:r>
              <a:rPr sz="110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연산자</a:t>
            </a:r>
            <a:r>
              <a:rPr sz="110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포함으로</a:t>
            </a:r>
            <a:r>
              <a:rPr sz="110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크기</a:t>
            </a:r>
            <a:r>
              <a:rPr sz="110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130" dirty="0">
                <a:solidFill>
                  <a:srgbClr val="FFFFFF"/>
                </a:solidFill>
                <a:latin typeface="Dotum"/>
                <a:cs typeface="Dotum"/>
              </a:rPr>
              <a:t>축소</a:t>
            </a:r>
            <a:endParaRPr sz="1100">
              <a:latin typeface="Dotum"/>
              <a:cs typeface="Dotum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80509" y="4708461"/>
            <a:ext cx="5061585" cy="5289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b="1" spc="-270" dirty="0">
                <a:solidFill>
                  <a:srgbClr val="4ED0C4"/>
                </a:solidFill>
                <a:latin typeface="Malgun Gothic"/>
                <a:cs typeface="Malgun Gothic"/>
              </a:rPr>
              <a:t>성공</a:t>
            </a:r>
            <a:r>
              <a:rPr sz="1500" b="1" spc="-150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500" b="1" spc="-295" dirty="0">
                <a:solidFill>
                  <a:srgbClr val="4ED0C4"/>
                </a:solidFill>
                <a:latin typeface="Malgun Gothic"/>
                <a:cs typeface="Malgun Gothic"/>
              </a:rPr>
              <a:t>기준</a:t>
            </a:r>
            <a:endParaRPr sz="1500">
              <a:latin typeface="Malgun Gothic"/>
              <a:cs typeface="Malgun Gothic"/>
            </a:endParaRPr>
          </a:p>
          <a:p>
            <a:pPr marL="12700" marR="5080">
              <a:lnSpc>
                <a:spcPts val="980"/>
              </a:lnSpc>
              <a:spcBef>
                <a:spcPts val="190"/>
              </a:spcBef>
            </a:pP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모델이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목표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임베디드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환경에서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원활히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구동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50" spc="-125" dirty="0">
                <a:solidFill>
                  <a:srgbClr val="FFFFFF"/>
                </a:solidFill>
                <a:latin typeface="Noto Sans JP"/>
                <a:cs typeface="Noto Sans JP"/>
              </a:rPr>
              <a:t>(</a:t>
            </a:r>
            <a:r>
              <a:rPr sz="900" spc="-125" dirty="0">
                <a:solidFill>
                  <a:srgbClr val="FFFFFF"/>
                </a:solidFill>
                <a:latin typeface="Dotum"/>
                <a:cs typeface="Dotum"/>
              </a:rPr>
              <a:t>메모리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초과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없이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14" dirty="0">
                <a:solidFill>
                  <a:srgbClr val="FFFFFF"/>
                </a:solidFill>
                <a:latin typeface="Dotum"/>
                <a:cs typeface="Dotum"/>
              </a:rPr>
              <a:t>로드</a:t>
            </a:r>
            <a:r>
              <a:rPr sz="950" spc="-114" dirty="0">
                <a:solidFill>
                  <a:srgbClr val="FFFFFF"/>
                </a:solidFill>
                <a:latin typeface="Noto Sans JP"/>
                <a:cs typeface="Noto Sans JP"/>
              </a:rPr>
              <a:t>,</a:t>
            </a:r>
            <a:r>
              <a:rPr sz="950" spc="3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900" spc="-145" dirty="0">
                <a:solidFill>
                  <a:srgbClr val="FFFFFF"/>
                </a:solidFill>
                <a:latin typeface="Dotum"/>
                <a:cs typeface="Dotum"/>
              </a:rPr>
              <a:t>수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45" dirty="0">
                <a:solidFill>
                  <a:srgbClr val="FFFFFF"/>
                </a:solidFill>
                <a:latin typeface="Dotum"/>
                <a:cs typeface="Dotum"/>
              </a:rPr>
              <a:t>초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45" dirty="0">
                <a:solidFill>
                  <a:srgbClr val="FFFFFF"/>
                </a:solidFill>
                <a:latin typeface="Dotum"/>
                <a:cs typeface="Dotum"/>
              </a:rPr>
              <a:t>내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추론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14" dirty="0">
                <a:solidFill>
                  <a:srgbClr val="FFFFFF"/>
                </a:solidFill>
                <a:latin typeface="Dotum"/>
                <a:cs typeface="Dotum"/>
              </a:rPr>
              <a:t>완료</a:t>
            </a:r>
            <a:r>
              <a:rPr sz="950" spc="-114" dirty="0">
                <a:solidFill>
                  <a:srgbClr val="FFFFFF"/>
                </a:solidFill>
                <a:latin typeface="Noto Sans JP"/>
                <a:cs typeface="Noto Sans JP"/>
              </a:rPr>
              <a:t>,</a:t>
            </a:r>
            <a:r>
              <a:rPr sz="950" spc="3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유의미한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00" dirty="0">
                <a:solidFill>
                  <a:srgbClr val="FFFFFF"/>
                </a:solidFill>
                <a:latin typeface="Dotum"/>
                <a:cs typeface="Dotum"/>
              </a:rPr>
              <a:t>결과</a:t>
            </a:r>
            <a:r>
              <a:rPr sz="950" spc="-100" dirty="0">
                <a:solidFill>
                  <a:srgbClr val="FFFFFF"/>
                </a:solidFill>
                <a:latin typeface="Noto Sans JP"/>
                <a:cs typeface="Noto Sans JP"/>
              </a:rPr>
              <a:t>),</a:t>
            </a:r>
            <a:r>
              <a:rPr sz="950" spc="3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900" spc="-114" dirty="0">
                <a:solidFill>
                  <a:srgbClr val="FFFFFF"/>
                </a:solidFill>
                <a:latin typeface="Dotum"/>
                <a:cs typeface="Dotum"/>
              </a:rPr>
              <a:t>발열</a:t>
            </a:r>
            <a:r>
              <a:rPr sz="950" spc="-114" dirty="0">
                <a:solidFill>
                  <a:srgbClr val="FFFFFF"/>
                </a:solidFill>
                <a:latin typeface="Noto Sans JP"/>
                <a:cs typeface="Noto Sans JP"/>
              </a:rPr>
              <a:t>/</a:t>
            </a:r>
            <a:r>
              <a:rPr sz="900" spc="-114" dirty="0">
                <a:solidFill>
                  <a:srgbClr val="FFFFFF"/>
                </a:solidFill>
                <a:latin typeface="Dotum"/>
                <a:cs typeface="Dotum"/>
              </a:rPr>
              <a:t>응답성</a:t>
            </a:r>
            <a:r>
              <a:rPr sz="900" spc="50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45" dirty="0">
                <a:solidFill>
                  <a:srgbClr val="FFFFFF"/>
                </a:solidFill>
                <a:latin typeface="Dotum"/>
                <a:cs typeface="Dotum"/>
              </a:rPr>
              <a:t>등</a:t>
            </a:r>
            <a:r>
              <a:rPr sz="900" spc="-6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실사용</a:t>
            </a:r>
            <a:r>
              <a:rPr sz="900" spc="-6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150" dirty="0">
                <a:solidFill>
                  <a:srgbClr val="FFFFFF"/>
                </a:solidFill>
                <a:latin typeface="Dotum"/>
                <a:cs typeface="Dotum"/>
              </a:rPr>
              <a:t>가능성</a:t>
            </a:r>
            <a:r>
              <a:rPr sz="900" spc="-5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Dotum"/>
                <a:cs typeface="Dotum"/>
              </a:rPr>
              <a:t>확인</a:t>
            </a:r>
            <a:endParaRPr sz="900">
              <a:latin typeface="Dotum"/>
              <a:cs typeface="Dotum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2" name="object 32"/>
            <p:cNvSpPr/>
            <p:nvPr/>
          </p:nvSpPr>
          <p:spPr>
            <a:xfrm>
              <a:off x="0" y="0"/>
              <a:ext cx="95250" cy="6858000"/>
            </a:xfrm>
            <a:custGeom>
              <a:avLst/>
              <a:gdLst/>
              <a:ahLst/>
              <a:cxnLst/>
              <a:rect l="l" t="t" r="r" b="b"/>
              <a:pathLst>
                <a:path w="95250" h="6858000">
                  <a:moveTo>
                    <a:pt x="9524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95249" y="0"/>
                  </a:lnTo>
                  <a:lnTo>
                    <a:pt x="95249" y="6857999"/>
                  </a:lnTo>
                  <a:close/>
                </a:path>
              </a:pathLst>
            </a:custGeom>
            <a:solidFill>
              <a:srgbClr val="4ED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761999"/>
              <a:ext cx="12192000" cy="6096000"/>
            </a:xfrm>
            <a:custGeom>
              <a:avLst/>
              <a:gdLst/>
              <a:ahLst/>
              <a:cxnLst/>
              <a:rect l="l" t="t" r="r" b="b"/>
              <a:pathLst>
                <a:path w="12192000" h="6096000">
                  <a:moveTo>
                    <a:pt x="12191999" y="6095999"/>
                  </a:moveTo>
                  <a:lnTo>
                    <a:pt x="0" y="6095999"/>
                  </a:lnTo>
                  <a:lnTo>
                    <a:pt x="0" y="0"/>
                  </a:lnTo>
                  <a:lnTo>
                    <a:pt x="12191999" y="952499"/>
                  </a:lnTo>
                  <a:lnTo>
                    <a:pt x="12191999" y="2095499"/>
                  </a:lnTo>
                  <a:lnTo>
                    <a:pt x="0" y="3047999"/>
                  </a:lnTo>
                  <a:lnTo>
                    <a:pt x="0" y="4000499"/>
                  </a:lnTo>
                  <a:lnTo>
                    <a:pt x="12191999" y="4952999"/>
                  </a:lnTo>
                  <a:lnTo>
                    <a:pt x="12191999" y="6095999"/>
                  </a:lnTo>
                  <a:close/>
                </a:path>
              </a:pathLst>
            </a:custGeom>
            <a:solidFill>
              <a:srgbClr val="1A365C">
                <a:alpha val="2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28737" y="1428749"/>
              <a:ext cx="9810750" cy="4095750"/>
            </a:xfrm>
            <a:custGeom>
              <a:avLst/>
              <a:gdLst/>
              <a:ahLst/>
              <a:cxnLst/>
              <a:rect l="l" t="t" r="r" b="b"/>
              <a:pathLst>
                <a:path w="9810750" h="4095750">
                  <a:moveTo>
                    <a:pt x="952500" y="476250"/>
                  </a:moveTo>
                  <a:lnTo>
                    <a:pt x="950214" y="429577"/>
                  </a:lnTo>
                  <a:lnTo>
                    <a:pt x="943356" y="383349"/>
                  </a:lnTo>
                  <a:lnTo>
                    <a:pt x="932002" y="338010"/>
                  </a:lnTo>
                  <a:lnTo>
                    <a:pt x="916254" y="294005"/>
                  </a:lnTo>
                  <a:lnTo>
                    <a:pt x="896277" y="251752"/>
                  </a:lnTo>
                  <a:lnTo>
                    <a:pt x="872248" y="211670"/>
                  </a:lnTo>
                  <a:lnTo>
                    <a:pt x="844397" y="174129"/>
                  </a:lnTo>
                  <a:lnTo>
                    <a:pt x="813015" y="139496"/>
                  </a:lnTo>
                  <a:lnTo>
                    <a:pt x="778383" y="108115"/>
                  </a:lnTo>
                  <a:lnTo>
                    <a:pt x="740841" y="80264"/>
                  </a:lnTo>
                  <a:lnTo>
                    <a:pt x="700760" y="56235"/>
                  </a:lnTo>
                  <a:lnTo>
                    <a:pt x="658507" y="36258"/>
                  </a:lnTo>
                  <a:lnTo>
                    <a:pt x="614502" y="20510"/>
                  </a:lnTo>
                  <a:lnTo>
                    <a:pt x="569163" y="9156"/>
                  </a:lnTo>
                  <a:lnTo>
                    <a:pt x="522935" y="2298"/>
                  </a:lnTo>
                  <a:lnTo>
                    <a:pt x="476250" y="0"/>
                  </a:lnTo>
                  <a:lnTo>
                    <a:pt x="464566" y="152"/>
                  </a:lnTo>
                  <a:lnTo>
                    <a:pt x="417957" y="3594"/>
                  </a:lnTo>
                  <a:lnTo>
                    <a:pt x="371906" y="11582"/>
                  </a:lnTo>
                  <a:lnTo>
                    <a:pt x="326859" y="24041"/>
                  </a:lnTo>
                  <a:lnTo>
                    <a:pt x="283260" y="40868"/>
                  </a:lnTo>
                  <a:lnTo>
                    <a:pt x="241515" y="61874"/>
                  </a:lnTo>
                  <a:lnTo>
                    <a:pt x="202018" y="86880"/>
                  </a:lnTo>
                  <a:lnTo>
                    <a:pt x="165176" y="115633"/>
                  </a:lnTo>
                  <a:lnTo>
                    <a:pt x="131330" y="147866"/>
                  </a:lnTo>
                  <a:lnTo>
                    <a:pt x="100799" y="183261"/>
                  </a:lnTo>
                  <a:lnTo>
                    <a:pt x="73888" y="221462"/>
                  </a:lnTo>
                  <a:lnTo>
                    <a:pt x="50850" y="262128"/>
                  </a:lnTo>
                  <a:lnTo>
                    <a:pt x="31915" y="304863"/>
                  </a:lnTo>
                  <a:lnTo>
                    <a:pt x="17259" y="349237"/>
                  </a:lnTo>
                  <a:lnTo>
                    <a:pt x="7023" y="394843"/>
                  </a:lnTo>
                  <a:lnTo>
                    <a:pt x="1295" y="441223"/>
                  </a:lnTo>
                  <a:lnTo>
                    <a:pt x="0" y="476250"/>
                  </a:lnTo>
                  <a:lnTo>
                    <a:pt x="152" y="487946"/>
                  </a:lnTo>
                  <a:lnTo>
                    <a:pt x="3594" y="534555"/>
                  </a:lnTo>
                  <a:lnTo>
                    <a:pt x="11582" y="580605"/>
                  </a:lnTo>
                  <a:lnTo>
                    <a:pt x="24041" y="625652"/>
                  </a:lnTo>
                  <a:lnTo>
                    <a:pt x="40868" y="669251"/>
                  </a:lnTo>
                  <a:lnTo>
                    <a:pt x="61874" y="710996"/>
                  </a:lnTo>
                  <a:lnTo>
                    <a:pt x="86880" y="750493"/>
                  </a:lnTo>
                  <a:lnTo>
                    <a:pt x="115633" y="787336"/>
                  </a:lnTo>
                  <a:lnTo>
                    <a:pt x="147866" y="821182"/>
                  </a:lnTo>
                  <a:lnTo>
                    <a:pt x="183261" y="851712"/>
                  </a:lnTo>
                  <a:lnTo>
                    <a:pt x="221462" y="878624"/>
                  </a:lnTo>
                  <a:lnTo>
                    <a:pt x="262128" y="901661"/>
                  </a:lnTo>
                  <a:lnTo>
                    <a:pt x="304863" y="920597"/>
                  </a:lnTo>
                  <a:lnTo>
                    <a:pt x="349237" y="935253"/>
                  </a:lnTo>
                  <a:lnTo>
                    <a:pt x="394843" y="945489"/>
                  </a:lnTo>
                  <a:lnTo>
                    <a:pt x="441223" y="951217"/>
                  </a:lnTo>
                  <a:lnTo>
                    <a:pt x="476250" y="952500"/>
                  </a:lnTo>
                  <a:lnTo>
                    <a:pt x="487946" y="952360"/>
                  </a:lnTo>
                  <a:lnTo>
                    <a:pt x="534555" y="948918"/>
                  </a:lnTo>
                  <a:lnTo>
                    <a:pt x="580605" y="940930"/>
                  </a:lnTo>
                  <a:lnTo>
                    <a:pt x="625652" y="928471"/>
                  </a:lnTo>
                  <a:lnTo>
                    <a:pt x="669251" y="911644"/>
                  </a:lnTo>
                  <a:lnTo>
                    <a:pt x="710996" y="890638"/>
                  </a:lnTo>
                  <a:lnTo>
                    <a:pt x="750493" y="865632"/>
                  </a:lnTo>
                  <a:lnTo>
                    <a:pt x="787336" y="836879"/>
                  </a:lnTo>
                  <a:lnTo>
                    <a:pt x="821182" y="804646"/>
                  </a:lnTo>
                  <a:lnTo>
                    <a:pt x="851712" y="769251"/>
                  </a:lnTo>
                  <a:lnTo>
                    <a:pt x="878624" y="731050"/>
                  </a:lnTo>
                  <a:lnTo>
                    <a:pt x="901661" y="690384"/>
                  </a:lnTo>
                  <a:lnTo>
                    <a:pt x="920597" y="647649"/>
                  </a:lnTo>
                  <a:lnTo>
                    <a:pt x="935253" y="603275"/>
                  </a:lnTo>
                  <a:lnTo>
                    <a:pt x="945489" y="557669"/>
                  </a:lnTo>
                  <a:lnTo>
                    <a:pt x="951217" y="511289"/>
                  </a:lnTo>
                  <a:lnTo>
                    <a:pt x="952500" y="476250"/>
                  </a:lnTo>
                  <a:close/>
                </a:path>
                <a:path w="9810750" h="4095750">
                  <a:moveTo>
                    <a:pt x="9810750" y="3333750"/>
                  </a:moveTo>
                  <a:lnTo>
                    <a:pt x="9808693" y="3277705"/>
                  </a:lnTo>
                  <a:lnTo>
                    <a:pt x="9802508" y="3221952"/>
                  </a:lnTo>
                  <a:lnTo>
                    <a:pt x="9792233" y="3166795"/>
                  </a:lnTo>
                  <a:lnTo>
                    <a:pt x="9777946" y="3112554"/>
                  </a:lnTo>
                  <a:lnTo>
                    <a:pt x="9759696" y="3059519"/>
                  </a:lnTo>
                  <a:lnTo>
                    <a:pt x="9737598" y="3007957"/>
                  </a:lnTo>
                  <a:lnTo>
                    <a:pt x="9711753" y="2958160"/>
                  </a:lnTo>
                  <a:lnTo>
                    <a:pt x="9682328" y="2910408"/>
                  </a:lnTo>
                  <a:lnTo>
                    <a:pt x="9649473" y="2864955"/>
                  </a:lnTo>
                  <a:lnTo>
                    <a:pt x="9613354" y="2822029"/>
                  </a:lnTo>
                  <a:lnTo>
                    <a:pt x="9574187" y="2781871"/>
                  </a:lnTo>
                  <a:lnTo>
                    <a:pt x="9532163" y="2744724"/>
                  </a:lnTo>
                  <a:lnTo>
                    <a:pt x="9487522" y="2710764"/>
                  </a:lnTo>
                  <a:lnTo>
                    <a:pt x="9440507" y="2680170"/>
                  </a:lnTo>
                  <a:lnTo>
                    <a:pt x="9391358" y="2653119"/>
                  </a:lnTo>
                  <a:lnTo>
                    <a:pt x="9340355" y="2629763"/>
                  </a:lnTo>
                  <a:lnTo>
                    <a:pt x="9287789" y="2610218"/>
                  </a:lnTo>
                  <a:lnTo>
                    <a:pt x="9233903" y="2594597"/>
                  </a:lnTo>
                  <a:lnTo>
                    <a:pt x="9179027" y="2582976"/>
                  </a:lnTo>
                  <a:lnTo>
                    <a:pt x="9123451" y="2575420"/>
                  </a:lnTo>
                  <a:lnTo>
                    <a:pt x="9067457" y="2571991"/>
                  </a:lnTo>
                  <a:lnTo>
                    <a:pt x="9048750" y="2571750"/>
                  </a:lnTo>
                  <a:lnTo>
                    <a:pt x="9030056" y="2571991"/>
                  </a:lnTo>
                  <a:lnTo>
                    <a:pt x="8974061" y="2575420"/>
                  </a:lnTo>
                  <a:lnTo>
                    <a:pt x="8918486" y="2582976"/>
                  </a:lnTo>
                  <a:lnTo>
                    <a:pt x="8863597" y="2594597"/>
                  </a:lnTo>
                  <a:lnTo>
                    <a:pt x="8809723" y="2610218"/>
                  </a:lnTo>
                  <a:lnTo>
                    <a:pt x="8757145" y="2629763"/>
                  </a:lnTo>
                  <a:lnTo>
                    <a:pt x="8706155" y="2653119"/>
                  </a:lnTo>
                  <a:lnTo>
                    <a:pt x="8657006" y="2680170"/>
                  </a:lnTo>
                  <a:lnTo>
                    <a:pt x="8609978" y="2710764"/>
                  </a:lnTo>
                  <a:lnTo>
                    <a:pt x="8565350" y="2744724"/>
                  </a:lnTo>
                  <a:lnTo>
                    <a:pt x="8523326" y="2781871"/>
                  </a:lnTo>
                  <a:lnTo>
                    <a:pt x="8484146" y="2822029"/>
                  </a:lnTo>
                  <a:lnTo>
                    <a:pt x="8448027" y="2864955"/>
                  </a:lnTo>
                  <a:lnTo>
                    <a:pt x="8415172" y="2910408"/>
                  </a:lnTo>
                  <a:lnTo>
                    <a:pt x="8385746" y="2958160"/>
                  </a:lnTo>
                  <a:lnTo>
                    <a:pt x="8359915" y="3007957"/>
                  </a:lnTo>
                  <a:lnTo>
                    <a:pt x="8337817" y="3059519"/>
                  </a:lnTo>
                  <a:lnTo>
                    <a:pt x="8319567" y="3112554"/>
                  </a:lnTo>
                  <a:lnTo>
                    <a:pt x="8305266" y="3166795"/>
                  </a:lnTo>
                  <a:lnTo>
                    <a:pt x="8295005" y="3221952"/>
                  </a:lnTo>
                  <a:lnTo>
                    <a:pt x="8288820" y="3277705"/>
                  </a:lnTo>
                  <a:lnTo>
                    <a:pt x="8286750" y="3333750"/>
                  </a:lnTo>
                  <a:lnTo>
                    <a:pt x="8286991" y="3352457"/>
                  </a:lnTo>
                  <a:lnTo>
                    <a:pt x="8290420" y="3408438"/>
                  </a:lnTo>
                  <a:lnTo>
                    <a:pt x="8297977" y="3464026"/>
                  </a:lnTo>
                  <a:lnTo>
                    <a:pt x="8309597" y="3518903"/>
                  </a:lnTo>
                  <a:lnTo>
                    <a:pt x="8325218" y="3572789"/>
                  </a:lnTo>
                  <a:lnTo>
                    <a:pt x="8344763" y="3625354"/>
                  </a:lnTo>
                  <a:lnTo>
                    <a:pt x="8368119" y="3676358"/>
                  </a:lnTo>
                  <a:lnTo>
                    <a:pt x="8395170" y="3725507"/>
                  </a:lnTo>
                  <a:lnTo>
                    <a:pt x="8425764" y="3772522"/>
                  </a:lnTo>
                  <a:lnTo>
                    <a:pt x="8459724" y="3817162"/>
                  </a:lnTo>
                  <a:lnTo>
                    <a:pt x="8496871" y="3859187"/>
                  </a:lnTo>
                  <a:lnTo>
                    <a:pt x="8537029" y="3898366"/>
                  </a:lnTo>
                  <a:lnTo>
                    <a:pt x="8579955" y="3934485"/>
                  </a:lnTo>
                  <a:lnTo>
                    <a:pt x="8625408" y="3967340"/>
                  </a:lnTo>
                  <a:lnTo>
                    <a:pt x="8673160" y="3996753"/>
                  </a:lnTo>
                  <a:lnTo>
                    <a:pt x="8722957" y="4022598"/>
                  </a:lnTo>
                  <a:lnTo>
                    <a:pt x="8774519" y="4044696"/>
                  </a:lnTo>
                  <a:lnTo>
                    <a:pt x="8827554" y="4062946"/>
                  </a:lnTo>
                  <a:lnTo>
                    <a:pt x="8881796" y="4077246"/>
                  </a:lnTo>
                  <a:lnTo>
                    <a:pt x="8936952" y="4087507"/>
                  </a:lnTo>
                  <a:lnTo>
                    <a:pt x="8992705" y="4093692"/>
                  </a:lnTo>
                  <a:lnTo>
                    <a:pt x="9048750" y="4095750"/>
                  </a:lnTo>
                  <a:lnTo>
                    <a:pt x="9067457" y="4095521"/>
                  </a:lnTo>
                  <a:lnTo>
                    <a:pt x="9123451" y="4092092"/>
                  </a:lnTo>
                  <a:lnTo>
                    <a:pt x="9179027" y="4084536"/>
                  </a:lnTo>
                  <a:lnTo>
                    <a:pt x="9233903" y="4072915"/>
                  </a:lnTo>
                  <a:lnTo>
                    <a:pt x="9287789" y="4057294"/>
                  </a:lnTo>
                  <a:lnTo>
                    <a:pt x="9340355" y="4037749"/>
                  </a:lnTo>
                  <a:lnTo>
                    <a:pt x="9391358" y="4014393"/>
                  </a:lnTo>
                  <a:lnTo>
                    <a:pt x="9440507" y="3987342"/>
                  </a:lnTo>
                  <a:lnTo>
                    <a:pt x="9487522" y="3956748"/>
                  </a:lnTo>
                  <a:lnTo>
                    <a:pt x="9532163" y="3922788"/>
                  </a:lnTo>
                  <a:lnTo>
                    <a:pt x="9574187" y="3885641"/>
                  </a:lnTo>
                  <a:lnTo>
                    <a:pt x="9613354" y="3845483"/>
                  </a:lnTo>
                  <a:lnTo>
                    <a:pt x="9649473" y="3802557"/>
                  </a:lnTo>
                  <a:lnTo>
                    <a:pt x="9682328" y="3757104"/>
                  </a:lnTo>
                  <a:lnTo>
                    <a:pt x="9711753" y="3709352"/>
                  </a:lnTo>
                  <a:lnTo>
                    <a:pt x="9737598" y="3659555"/>
                  </a:lnTo>
                  <a:lnTo>
                    <a:pt x="9759696" y="3607993"/>
                  </a:lnTo>
                  <a:lnTo>
                    <a:pt x="9777946" y="3554958"/>
                  </a:lnTo>
                  <a:lnTo>
                    <a:pt x="9792233" y="3500717"/>
                  </a:lnTo>
                  <a:lnTo>
                    <a:pt x="9802508" y="3445560"/>
                  </a:lnTo>
                  <a:lnTo>
                    <a:pt x="9808693" y="3389807"/>
                  </a:lnTo>
                  <a:lnTo>
                    <a:pt x="9810750" y="3333750"/>
                  </a:lnTo>
                  <a:close/>
                </a:path>
              </a:pathLst>
            </a:custGeom>
            <a:solidFill>
              <a:srgbClr val="4ED0C4">
                <a:alpha val="14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09987" y="2857499"/>
              <a:ext cx="4762500" cy="1905000"/>
            </a:xfrm>
            <a:custGeom>
              <a:avLst/>
              <a:gdLst/>
              <a:ahLst/>
              <a:cxnLst/>
              <a:rect l="l" t="t" r="r" b="b"/>
              <a:pathLst>
                <a:path w="4762500" h="1905000">
                  <a:moveTo>
                    <a:pt x="1905000" y="1428750"/>
                  </a:moveTo>
                  <a:lnTo>
                    <a:pt x="0" y="1428750"/>
                  </a:lnTo>
                  <a:lnTo>
                    <a:pt x="0" y="1905000"/>
                  </a:lnTo>
                  <a:lnTo>
                    <a:pt x="1905000" y="1905000"/>
                  </a:lnTo>
                  <a:lnTo>
                    <a:pt x="1905000" y="1428750"/>
                  </a:lnTo>
                  <a:close/>
                </a:path>
                <a:path w="4762500" h="1905000">
                  <a:moveTo>
                    <a:pt x="4762500" y="0"/>
                  </a:moveTo>
                  <a:lnTo>
                    <a:pt x="1905000" y="0"/>
                  </a:lnTo>
                  <a:lnTo>
                    <a:pt x="1905000" y="952500"/>
                  </a:lnTo>
                  <a:lnTo>
                    <a:pt x="4762500" y="952500"/>
                  </a:lnTo>
                  <a:lnTo>
                    <a:pt x="4762500" y="0"/>
                  </a:lnTo>
                  <a:close/>
                </a:path>
              </a:pathLst>
            </a:custGeom>
            <a:solidFill>
              <a:srgbClr val="1A365C">
                <a:alpha val="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1499" y="1266824"/>
              <a:ext cx="2543175" cy="819150"/>
            </a:xfrm>
            <a:custGeom>
              <a:avLst/>
              <a:gdLst/>
              <a:ahLst/>
              <a:cxnLst/>
              <a:rect l="l" t="t" r="r" b="b"/>
              <a:pathLst>
                <a:path w="2543175" h="819150">
                  <a:moveTo>
                    <a:pt x="2489777" y="819149"/>
                  </a:moveTo>
                  <a:lnTo>
                    <a:pt x="53397" y="819149"/>
                  </a:lnTo>
                  <a:lnTo>
                    <a:pt x="49681" y="818783"/>
                  </a:lnTo>
                  <a:lnTo>
                    <a:pt x="14085" y="799757"/>
                  </a:lnTo>
                  <a:lnTo>
                    <a:pt x="0" y="765752"/>
                  </a:lnTo>
                  <a:lnTo>
                    <a:pt x="0" y="761999"/>
                  </a:lnTo>
                  <a:lnTo>
                    <a:pt x="0" y="53397"/>
                  </a:lnTo>
                  <a:lnTo>
                    <a:pt x="19392" y="14085"/>
                  </a:lnTo>
                  <a:lnTo>
                    <a:pt x="53397" y="0"/>
                  </a:lnTo>
                  <a:lnTo>
                    <a:pt x="2489777" y="0"/>
                  </a:lnTo>
                  <a:lnTo>
                    <a:pt x="2529088" y="19392"/>
                  </a:lnTo>
                  <a:lnTo>
                    <a:pt x="2543174" y="53397"/>
                  </a:lnTo>
                  <a:lnTo>
                    <a:pt x="2543174" y="765752"/>
                  </a:lnTo>
                  <a:lnTo>
                    <a:pt x="2523781" y="805064"/>
                  </a:lnTo>
                  <a:lnTo>
                    <a:pt x="2493493" y="818783"/>
                  </a:lnTo>
                  <a:lnTo>
                    <a:pt x="2489777" y="819149"/>
                  </a:lnTo>
                  <a:close/>
                </a:path>
              </a:pathLst>
            </a:custGeom>
            <a:solidFill>
              <a:srgbClr val="1A365C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3550" y="1400174"/>
              <a:ext cx="215205" cy="190499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423937" y="1634144"/>
            <a:ext cx="836294" cy="39433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150" b="1" spc="-190" dirty="0">
                <a:solidFill>
                  <a:srgbClr val="FFFFFF"/>
                </a:solidFill>
                <a:latin typeface="Malgun Gothic"/>
                <a:cs typeface="Malgun Gothic"/>
              </a:rPr>
              <a:t>모델</a:t>
            </a:r>
            <a:r>
              <a:rPr sz="1150" b="1" spc="-1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50" b="1" spc="-190" dirty="0">
                <a:solidFill>
                  <a:srgbClr val="FFFFFF"/>
                </a:solidFill>
                <a:latin typeface="Malgun Gothic"/>
                <a:cs typeface="Malgun Gothic"/>
              </a:rPr>
              <a:t>포맷</a:t>
            </a:r>
            <a:r>
              <a:rPr sz="1150" b="1" spc="-1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50" b="1" spc="-155" dirty="0">
                <a:solidFill>
                  <a:srgbClr val="FFFFFF"/>
                </a:solidFill>
                <a:latin typeface="Malgun Gothic"/>
                <a:cs typeface="Malgun Gothic"/>
              </a:rPr>
              <a:t>변환</a:t>
            </a:r>
            <a:endParaRPr sz="1150">
              <a:latin typeface="Malgun Gothic"/>
              <a:cs typeface="Malgun Gothic"/>
            </a:endParaRPr>
          </a:p>
          <a:p>
            <a:pPr marL="15240">
              <a:lnSpc>
                <a:spcPct val="100000"/>
              </a:lnSpc>
              <a:spcBef>
                <a:spcPts val="170"/>
              </a:spcBef>
            </a:pPr>
            <a:r>
              <a:rPr sz="950" spc="-85" dirty="0">
                <a:solidFill>
                  <a:srgbClr val="FFFFFF"/>
                </a:solidFill>
                <a:latin typeface="Noto Sans JP"/>
                <a:cs typeface="Noto Sans JP"/>
              </a:rPr>
              <a:t>ONNX,</a:t>
            </a:r>
            <a:r>
              <a:rPr sz="950" spc="3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950" spc="-80" dirty="0">
                <a:solidFill>
                  <a:srgbClr val="FFFFFF"/>
                </a:solidFill>
                <a:latin typeface="Noto Sans JP"/>
                <a:cs typeface="Noto Sans JP"/>
              </a:rPr>
              <a:t>TF</a:t>
            </a:r>
            <a:r>
              <a:rPr sz="950" spc="3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950" spc="-60" dirty="0">
                <a:solidFill>
                  <a:srgbClr val="FFFFFF"/>
                </a:solidFill>
                <a:latin typeface="Noto Sans JP"/>
                <a:cs typeface="Noto Sans JP"/>
              </a:rPr>
              <a:t>Lite</a:t>
            </a:r>
            <a:r>
              <a:rPr sz="950" spc="3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900" spc="-50" dirty="0">
                <a:solidFill>
                  <a:srgbClr val="FFFFFF"/>
                </a:solidFill>
                <a:latin typeface="Dotum"/>
                <a:cs typeface="Dotum"/>
              </a:rPr>
              <a:t>등</a:t>
            </a:r>
            <a:endParaRPr sz="900">
              <a:latin typeface="Dotum"/>
              <a:cs typeface="Dotum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857499" y="1266824"/>
            <a:ext cx="3095625" cy="819150"/>
            <a:chOff x="2857499" y="1266824"/>
            <a:chExt cx="3095625" cy="819150"/>
          </a:xfrm>
        </p:grpSpPr>
        <p:sp>
          <p:nvSpPr>
            <p:cNvPr id="40" name="object 40"/>
            <p:cNvSpPr/>
            <p:nvPr/>
          </p:nvSpPr>
          <p:spPr>
            <a:xfrm>
              <a:off x="2857499" y="1676399"/>
              <a:ext cx="504825" cy="19050"/>
            </a:xfrm>
            <a:custGeom>
              <a:avLst/>
              <a:gdLst/>
              <a:ahLst/>
              <a:cxnLst/>
              <a:rect l="l" t="t" r="r" b="b"/>
              <a:pathLst>
                <a:path w="504825" h="19050">
                  <a:moveTo>
                    <a:pt x="504824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504824" y="0"/>
                  </a:lnTo>
                  <a:lnTo>
                    <a:pt x="504824" y="19049"/>
                  </a:lnTo>
                  <a:close/>
                </a:path>
              </a:pathLst>
            </a:custGeom>
            <a:solidFill>
              <a:srgbClr val="4ED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09949" y="1266824"/>
              <a:ext cx="2543175" cy="819150"/>
            </a:xfrm>
            <a:custGeom>
              <a:avLst/>
              <a:gdLst/>
              <a:ahLst/>
              <a:cxnLst/>
              <a:rect l="l" t="t" r="r" b="b"/>
              <a:pathLst>
                <a:path w="2543175" h="819150">
                  <a:moveTo>
                    <a:pt x="2489777" y="819149"/>
                  </a:moveTo>
                  <a:lnTo>
                    <a:pt x="53397" y="819149"/>
                  </a:lnTo>
                  <a:lnTo>
                    <a:pt x="49681" y="818783"/>
                  </a:lnTo>
                  <a:lnTo>
                    <a:pt x="14085" y="799757"/>
                  </a:lnTo>
                  <a:lnTo>
                    <a:pt x="0" y="765752"/>
                  </a:lnTo>
                  <a:lnTo>
                    <a:pt x="0" y="761999"/>
                  </a:lnTo>
                  <a:lnTo>
                    <a:pt x="0" y="53397"/>
                  </a:lnTo>
                  <a:lnTo>
                    <a:pt x="19392" y="14085"/>
                  </a:lnTo>
                  <a:lnTo>
                    <a:pt x="53397" y="0"/>
                  </a:lnTo>
                  <a:lnTo>
                    <a:pt x="2489777" y="0"/>
                  </a:lnTo>
                  <a:lnTo>
                    <a:pt x="2529088" y="19392"/>
                  </a:lnTo>
                  <a:lnTo>
                    <a:pt x="2543175" y="53397"/>
                  </a:lnTo>
                  <a:lnTo>
                    <a:pt x="2543175" y="765752"/>
                  </a:lnTo>
                  <a:lnTo>
                    <a:pt x="2523782" y="805064"/>
                  </a:lnTo>
                  <a:lnTo>
                    <a:pt x="2493493" y="818783"/>
                  </a:lnTo>
                  <a:lnTo>
                    <a:pt x="2489777" y="819149"/>
                  </a:lnTo>
                  <a:close/>
                </a:path>
              </a:pathLst>
            </a:custGeom>
            <a:solidFill>
              <a:srgbClr val="1A365C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63070" y="1403151"/>
              <a:ext cx="234408" cy="186853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4259113" y="1634144"/>
            <a:ext cx="838200" cy="39433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1150" b="1" spc="-190" dirty="0">
                <a:solidFill>
                  <a:srgbClr val="FFFFFF"/>
                </a:solidFill>
                <a:latin typeface="Malgun Gothic"/>
                <a:cs typeface="Malgun Gothic"/>
              </a:rPr>
              <a:t>환경</a:t>
            </a:r>
            <a:r>
              <a:rPr sz="1150" b="1" spc="-1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50" b="1" spc="-25" dirty="0">
                <a:solidFill>
                  <a:srgbClr val="FFFFFF"/>
                </a:solidFill>
                <a:latin typeface="Malgun Gothic"/>
                <a:cs typeface="Malgun Gothic"/>
              </a:rPr>
              <a:t>설정</a:t>
            </a:r>
            <a:endParaRPr sz="11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900" spc="-120" dirty="0">
                <a:solidFill>
                  <a:srgbClr val="FFFFFF"/>
                </a:solidFill>
                <a:latin typeface="Dotum"/>
                <a:cs typeface="Dotum"/>
              </a:rPr>
              <a:t>라이브러리</a:t>
            </a:r>
            <a:r>
              <a:rPr sz="950" spc="-120" dirty="0">
                <a:solidFill>
                  <a:srgbClr val="FFFFFF"/>
                </a:solidFill>
                <a:latin typeface="Noto Sans JP"/>
                <a:cs typeface="Noto Sans JP"/>
              </a:rPr>
              <a:t>/</a:t>
            </a:r>
            <a:r>
              <a:rPr sz="900" spc="-120" dirty="0">
                <a:solidFill>
                  <a:srgbClr val="FFFFFF"/>
                </a:solidFill>
                <a:latin typeface="Dotum"/>
                <a:cs typeface="Dotum"/>
              </a:rPr>
              <a:t>런타임</a:t>
            </a:r>
            <a:endParaRPr sz="900">
              <a:latin typeface="Dotum"/>
              <a:cs typeface="Dotum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695949" y="1266824"/>
            <a:ext cx="3086100" cy="819150"/>
            <a:chOff x="5695949" y="1266824"/>
            <a:chExt cx="3086100" cy="819150"/>
          </a:xfrm>
        </p:grpSpPr>
        <p:sp>
          <p:nvSpPr>
            <p:cNvPr id="45" name="object 45"/>
            <p:cNvSpPr/>
            <p:nvPr/>
          </p:nvSpPr>
          <p:spPr>
            <a:xfrm>
              <a:off x="5695949" y="1676399"/>
              <a:ext cx="504825" cy="19050"/>
            </a:xfrm>
            <a:custGeom>
              <a:avLst/>
              <a:gdLst/>
              <a:ahLst/>
              <a:cxnLst/>
              <a:rect l="l" t="t" r="r" b="b"/>
              <a:pathLst>
                <a:path w="504825" h="19050">
                  <a:moveTo>
                    <a:pt x="504824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504824" y="0"/>
                  </a:lnTo>
                  <a:lnTo>
                    <a:pt x="504824" y="19049"/>
                  </a:lnTo>
                  <a:close/>
                </a:path>
              </a:pathLst>
            </a:custGeom>
            <a:solidFill>
              <a:srgbClr val="4ED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38873" y="1266824"/>
              <a:ext cx="2543175" cy="819150"/>
            </a:xfrm>
            <a:custGeom>
              <a:avLst/>
              <a:gdLst/>
              <a:ahLst/>
              <a:cxnLst/>
              <a:rect l="l" t="t" r="r" b="b"/>
              <a:pathLst>
                <a:path w="2543175" h="819150">
                  <a:moveTo>
                    <a:pt x="2489778" y="819149"/>
                  </a:moveTo>
                  <a:lnTo>
                    <a:pt x="53397" y="819149"/>
                  </a:lnTo>
                  <a:lnTo>
                    <a:pt x="49681" y="818783"/>
                  </a:lnTo>
                  <a:lnTo>
                    <a:pt x="14085" y="799757"/>
                  </a:lnTo>
                  <a:lnTo>
                    <a:pt x="0" y="765752"/>
                  </a:lnTo>
                  <a:lnTo>
                    <a:pt x="0" y="761999"/>
                  </a:lnTo>
                  <a:lnTo>
                    <a:pt x="0" y="53397"/>
                  </a:lnTo>
                  <a:lnTo>
                    <a:pt x="19392" y="14085"/>
                  </a:lnTo>
                  <a:lnTo>
                    <a:pt x="53397" y="0"/>
                  </a:lnTo>
                  <a:lnTo>
                    <a:pt x="2489778" y="0"/>
                  </a:lnTo>
                  <a:lnTo>
                    <a:pt x="2529089" y="19392"/>
                  </a:lnTo>
                  <a:lnTo>
                    <a:pt x="2543174" y="53397"/>
                  </a:lnTo>
                  <a:lnTo>
                    <a:pt x="2543174" y="765752"/>
                  </a:lnTo>
                  <a:lnTo>
                    <a:pt x="2523781" y="805064"/>
                  </a:lnTo>
                  <a:lnTo>
                    <a:pt x="2493494" y="818783"/>
                  </a:lnTo>
                  <a:lnTo>
                    <a:pt x="2489778" y="819149"/>
                  </a:lnTo>
                  <a:close/>
                </a:path>
              </a:pathLst>
            </a:custGeom>
            <a:solidFill>
              <a:srgbClr val="1A365C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19974" y="1400174"/>
              <a:ext cx="190499" cy="190499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7053064" y="1634144"/>
            <a:ext cx="922019" cy="39433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1150" b="1" spc="-190" dirty="0">
                <a:solidFill>
                  <a:srgbClr val="FFFFFF"/>
                </a:solidFill>
                <a:latin typeface="Malgun Gothic"/>
                <a:cs typeface="Malgun Gothic"/>
              </a:rPr>
              <a:t>하드웨어</a:t>
            </a:r>
            <a:r>
              <a:rPr sz="1150" b="1" spc="-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50" b="1" spc="-135" dirty="0">
                <a:solidFill>
                  <a:srgbClr val="FFFFFF"/>
                </a:solidFill>
                <a:latin typeface="Malgun Gothic"/>
                <a:cs typeface="Malgun Gothic"/>
              </a:rPr>
              <a:t>최적화</a:t>
            </a:r>
            <a:endParaRPr sz="11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950" spc="-10" dirty="0">
                <a:solidFill>
                  <a:srgbClr val="FFFFFF"/>
                </a:solidFill>
                <a:latin typeface="Noto Sans JP"/>
                <a:cs typeface="Noto Sans JP"/>
              </a:rPr>
              <a:t>CPU/GPU/NPU</a:t>
            </a:r>
            <a:endParaRPr sz="950">
              <a:latin typeface="Noto Sans JP"/>
              <a:cs typeface="Noto Sans JP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8534399" y="1266824"/>
            <a:ext cx="3086100" cy="819150"/>
            <a:chOff x="8534399" y="1266824"/>
            <a:chExt cx="3086100" cy="819150"/>
          </a:xfrm>
        </p:grpSpPr>
        <p:sp>
          <p:nvSpPr>
            <p:cNvPr id="50" name="object 50"/>
            <p:cNvSpPr/>
            <p:nvPr/>
          </p:nvSpPr>
          <p:spPr>
            <a:xfrm>
              <a:off x="8534399" y="1676399"/>
              <a:ext cx="504825" cy="19050"/>
            </a:xfrm>
            <a:custGeom>
              <a:avLst/>
              <a:gdLst/>
              <a:ahLst/>
              <a:cxnLst/>
              <a:rect l="l" t="t" r="r" b="b"/>
              <a:pathLst>
                <a:path w="504825" h="19050">
                  <a:moveTo>
                    <a:pt x="504824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504824" y="0"/>
                  </a:lnTo>
                  <a:lnTo>
                    <a:pt x="504824" y="19049"/>
                  </a:lnTo>
                  <a:close/>
                </a:path>
              </a:pathLst>
            </a:custGeom>
            <a:solidFill>
              <a:srgbClr val="4ED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077323" y="1266824"/>
              <a:ext cx="2543175" cy="819150"/>
            </a:xfrm>
            <a:custGeom>
              <a:avLst/>
              <a:gdLst/>
              <a:ahLst/>
              <a:cxnLst/>
              <a:rect l="l" t="t" r="r" b="b"/>
              <a:pathLst>
                <a:path w="2543175" h="819150">
                  <a:moveTo>
                    <a:pt x="2489777" y="819149"/>
                  </a:moveTo>
                  <a:lnTo>
                    <a:pt x="53397" y="819149"/>
                  </a:lnTo>
                  <a:lnTo>
                    <a:pt x="49681" y="818783"/>
                  </a:lnTo>
                  <a:lnTo>
                    <a:pt x="14085" y="799757"/>
                  </a:lnTo>
                  <a:lnTo>
                    <a:pt x="0" y="765752"/>
                  </a:lnTo>
                  <a:lnTo>
                    <a:pt x="0" y="761999"/>
                  </a:lnTo>
                  <a:lnTo>
                    <a:pt x="0" y="53397"/>
                  </a:lnTo>
                  <a:lnTo>
                    <a:pt x="19391" y="14085"/>
                  </a:lnTo>
                  <a:lnTo>
                    <a:pt x="53397" y="0"/>
                  </a:lnTo>
                  <a:lnTo>
                    <a:pt x="2489777" y="0"/>
                  </a:lnTo>
                  <a:lnTo>
                    <a:pt x="2529090" y="19392"/>
                  </a:lnTo>
                  <a:lnTo>
                    <a:pt x="2543175" y="53397"/>
                  </a:lnTo>
                  <a:lnTo>
                    <a:pt x="2543175" y="765752"/>
                  </a:lnTo>
                  <a:lnTo>
                    <a:pt x="2523782" y="805064"/>
                  </a:lnTo>
                  <a:lnTo>
                    <a:pt x="2493493" y="818783"/>
                  </a:lnTo>
                  <a:lnTo>
                    <a:pt x="2489777" y="819149"/>
                  </a:lnTo>
                  <a:close/>
                </a:path>
              </a:pathLst>
            </a:custGeom>
            <a:solidFill>
              <a:srgbClr val="1A365C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58424" y="1400174"/>
              <a:ext cx="190499" cy="190499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10006706" y="1634144"/>
            <a:ext cx="686435" cy="39433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305"/>
              </a:spcBef>
            </a:pPr>
            <a:r>
              <a:rPr sz="1150" b="1" spc="-190" dirty="0">
                <a:solidFill>
                  <a:srgbClr val="FFFFFF"/>
                </a:solidFill>
                <a:latin typeface="Malgun Gothic"/>
                <a:cs typeface="Malgun Gothic"/>
              </a:rPr>
              <a:t>성능</a:t>
            </a:r>
            <a:r>
              <a:rPr sz="1150" b="1" spc="-10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1150" b="1" spc="-155" dirty="0">
                <a:solidFill>
                  <a:srgbClr val="FFFFFF"/>
                </a:solidFill>
                <a:latin typeface="Malgun Gothic"/>
                <a:cs typeface="Malgun Gothic"/>
              </a:rPr>
              <a:t>테스트</a:t>
            </a:r>
            <a:endParaRPr sz="11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spc="-120" dirty="0">
                <a:solidFill>
                  <a:srgbClr val="FFFFFF"/>
                </a:solidFill>
                <a:latin typeface="Dotum"/>
                <a:cs typeface="Dotum"/>
              </a:rPr>
              <a:t>속도</a:t>
            </a:r>
            <a:r>
              <a:rPr sz="950" spc="-120" dirty="0">
                <a:solidFill>
                  <a:srgbClr val="FFFFFF"/>
                </a:solidFill>
                <a:latin typeface="Noto Sans JP"/>
                <a:cs typeface="Noto Sans JP"/>
              </a:rPr>
              <a:t>/</a:t>
            </a:r>
            <a:r>
              <a:rPr sz="900" spc="-120" dirty="0">
                <a:solidFill>
                  <a:srgbClr val="FFFFFF"/>
                </a:solidFill>
                <a:latin typeface="Dotum"/>
                <a:cs typeface="Dotum"/>
              </a:rPr>
              <a:t>메모리</a:t>
            </a:r>
            <a:r>
              <a:rPr sz="950" spc="-120" dirty="0">
                <a:solidFill>
                  <a:srgbClr val="FFFFFF"/>
                </a:solidFill>
                <a:latin typeface="Noto Sans JP"/>
                <a:cs typeface="Noto Sans JP"/>
              </a:rPr>
              <a:t>/</a:t>
            </a:r>
            <a:r>
              <a:rPr sz="900" spc="-120" dirty="0">
                <a:solidFill>
                  <a:srgbClr val="FFFFFF"/>
                </a:solidFill>
                <a:latin typeface="Dotum"/>
                <a:cs typeface="Dotum"/>
              </a:rPr>
              <a:t>열</a:t>
            </a:r>
            <a:endParaRPr sz="900">
              <a:latin typeface="Dotum"/>
              <a:cs typeface="Dotum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5"/>
              </a:lnSpc>
            </a:pPr>
            <a:r>
              <a:rPr spc="-215" dirty="0"/>
              <a:t>임베디드</a:t>
            </a:r>
            <a:r>
              <a:rPr spc="-80" dirty="0"/>
              <a:t> </a:t>
            </a:r>
            <a:r>
              <a:rPr spc="-215" dirty="0"/>
              <a:t>환경</a:t>
            </a:r>
            <a:r>
              <a:rPr spc="-75" dirty="0"/>
              <a:t> </a:t>
            </a:r>
            <a:r>
              <a:rPr spc="-215" dirty="0"/>
              <a:t>최적화</a:t>
            </a:r>
            <a:r>
              <a:rPr spc="-75" dirty="0"/>
              <a:t> </a:t>
            </a:r>
            <a:r>
              <a:rPr sz="1150" spc="-120" dirty="0">
                <a:latin typeface="Noto Sans JP"/>
                <a:cs typeface="Noto Sans JP"/>
              </a:rPr>
              <a:t>LLM</a:t>
            </a:r>
            <a:r>
              <a:rPr sz="1150" spc="30" dirty="0">
                <a:latin typeface="Noto Sans JP"/>
                <a:cs typeface="Noto Sans JP"/>
              </a:rPr>
              <a:t> </a:t>
            </a:r>
            <a:r>
              <a:rPr spc="-215" dirty="0"/>
              <a:t>개발</a:t>
            </a:r>
            <a:r>
              <a:rPr spc="-75" dirty="0"/>
              <a:t> </a:t>
            </a:r>
            <a:r>
              <a:rPr spc="-215" dirty="0"/>
              <a:t>스터디</a:t>
            </a:r>
            <a:r>
              <a:rPr spc="-75" dirty="0"/>
              <a:t> </a:t>
            </a:r>
            <a:r>
              <a:rPr spc="-215" dirty="0"/>
              <a:t>프로젝트</a:t>
            </a:r>
            <a:r>
              <a:rPr spc="-75" dirty="0"/>
              <a:t> </a:t>
            </a:r>
            <a:r>
              <a:rPr spc="-150" dirty="0"/>
              <a:t>로드맵</a:t>
            </a:r>
            <a:endParaRPr sz="115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290576"/>
            <a:ext cx="4526915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-395" dirty="0">
                <a:latin typeface="Trebuchet MS"/>
                <a:cs typeface="Trebuchet MS"/>
              </a:rPr>
              <a:t>5</a:t>
            </a:r>
            <a:r>
              <a:rPr sz="2700" spc="-395" dirty="0"/>
              <a:t>단계</a:t>
            </a:r>
            <a:r>
              <a:rPr sz="2700" spc="-280" dirty="0"/>
              <a:t> </a:t>
            </a:r>
            <a:r>
              <a:rPr sz="2650" spc="300" dirty="0">
                <a:latin typeface="Trebuchet MS"/>
                <a:cs typeface="Trebuchet MS"/>
              </a:rPr>
              <a:t>–</a:t>
            </a:r>
            <a:r>
              <a:rPr sz="2650" spc="-125" dirty="0">
                <a:latin typeface="Trebuchet MS"/>
                <a:cs typeface="Trebuchet MS"/>
              </a:rPr>
              <a:t> </a:t>
            </a:r>
            <a:r>
              <a:rPr sz="2700" spc="-515" dirty="0"/>
              <a:t>최적화</a:t>
            </a:r>
            <a:r>
              <a:rPr sz="2700" spc="-275" dirty="0"/>
              <a:t> </a:t>
            </a:r>
            <a:r>
              <a:rPr sz="2700" spc="-515" dirty="0"/>
              <a:t>및</a:t>
            </a:r>
            <a:r>
              <a:rPr sz="2700" spc="-275" dirty="0"/>
              <a:t> </a:t>
            </a:r>
            <a:r>
              <a:rPr sz="2700" spc="-515" dirty="0"/>
              <a:t>멀티</a:t>
            </a:r>
            <a:r>
              <a:rPr sz="2700" spc="-275" dirty="0"/>
              <a:t> </a:t>
            </a:r>
            <a:r>
              <a:rPr sz="2700" spc="-515" dirty="0"/>
              <a:t>플랫폼</a:t>
            </a:r>
            <a:r>
              <a:rPr sz="2700" spc="-280" dirty="0"/>
              <a:t> </a:t>
            </a:r>
            <a:r>
              <a:rPr sz="2700" spc="-540" dirty="0"/>
              <a:t>확장</a:t>
            </a:r>
            <a:endParaRPr sz="27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71499" y="1162049"/>
            <a:ext cx="11049000" cy="1219200"/>
            <a:chOff x="571499" y="1162049"/>
            <a:chExt cx="11049000" cy="1219200"/>
          </a:xfrm>
        </p:grpSpPr>
        <p:sp>
          <p:nvSpPr>
            <p:cNvPr id="4" name="object 4"/>
            <p:cNvSpPr/>
            <p:nvPr/>
          </p:nvSpPr>
          <p:spPr>
            <a:xfrm>
              <a:off x="590549" y="1162049"/>
              <a:ext cx="11029950" cy="1219200"/>
            </a:xfrm>
            <a:custGeom>
              <a:avLst/>
              <a:gdLst/>
              <a:ahLst/>
              <a:cxnLst/>
              <a:rect l="l" t="t" r="r" b="b"/>
              <a:pathLst>
                <a:path w="11029950" h="1219200">
                  <a:moveTo>
                    <a:pt x="10958752" y="1219199"/>
                  </a:moveTo>
                  <a:lnTo>
                    <a:pt x="0" y="1219199"/>
                  </a:lnTo>
                  <a:lnTo>
                    <a:pt x="0" y="0"/>
                  </a:lnTo>
                  <a:lnTo>
                    <a:pt x="10958752" y="0"/>
                  </a:lnTo>
                  <a:lnTo>
                    <a:pt x="10963706" y="488"/>
                  </a:lnTo>
                  <a:lnTo>
                    <a:pt x="11000243" y="15621"/>
                  </a:lnTo>
                  <a:lnTo>
                    <a:pt x="11026062" y="51661"/>
                  </a:lnTo>
                  <a:lnTo>
                    <a:pt x="11029949" y="71196"/>
                  </a:lnTo>
                  <a:lnTo>
                    <a:pt x="11029949" y="1148003"/>
                  </a:lnTo>
                  <a:lnTo>
                    <a:pt x="11014328" y="1189494"/>
                  </a:lnTo>
                  <a:lnTo>
                    <a:pt x="10978286" y="1215313"/>
                  </a:lnTo>
                  <a:lnTo>
                    <a:pt x="10958752" y="1219199"/>
                  </a:lnTo>
                  <a:close/>
                </a:path>
              </a:pathLst>
            </a:custGeom>
            <a:solidFill>
              <a:srgbClr val="1A365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499" y="1162049"/>
              <a:ext cx="38100" cy="1219200"/>
            </a:xfrm>
            <a:custGeom>
              <a:avLst/>
              <a:gdLst/>
              <a:ahLst/>
              <a:cxnLst/>
              <a:rect l="l" t="t" r="r" b="b"/>
              <a:pathLst>
                <a:path w="38100" h="1219200">
                  <a:moveTo>
                    <a:pt x="38099" y="1219199"/>
                  </a:moveTo>
                  <a:lnTo>
                    <a:pt x="0" y="12191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219199"/>
                  </a:lnTo>
                  <a:close/>
                </a:path>
              </a:pathLst>
            </a:custGeom>
            <a:solidFill>
              <a:srgbClr val="4ED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58800" y="786637"/>
            <a:ext cx="3689350" cy="1437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0" spc="-26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성능</a:t>
            </a:r>
            <a:r>
              <a:rPr sz="1350" b="0" spc="-3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350" b="0" spc="-26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최적화와</a:t>
            </a:r>
            <a:r>
              <a:rPr sz="1350" b="0" spc="-3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350" b="0" spc="-26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다양한</a:t>
            </a:r>
            <a:r>
              <a:rPr sz="1350" b="0" spc="-3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350" b="0" spc="-26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플랫폼으로의</a:t>
            </a:r>
            <a:r>
              <a:rPr sz="1350" b="0" spc="-3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350" b="0" spc="-26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확장을</a:t>
            </a:r>
            <a:r>
              <a:rPr sz="1350" b="0" spc="-3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350" b="0" spc="-26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통한</a:t>
            </a:r>
            <a:r>
              <a:rPr sz="1350" b="0" spc="-3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350" b="0" spc="-26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실전</a:t>
            </a:r>
            <a:r>
              <a:rPr sz="1350" b="0" spc="-3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350" b="0" spc="-28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배포</a:t>
            </a:r>
            <a:endParaRPr sz="1350">
              <a:latin typeface="Malgun Gothic Semilight"/>
              <a:cs typeface="Malgun Gothic Semilight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200">
              <a:latin typeface="Malgun Gothic Semilight"/>
              <a:cs typeface="Malgun Gothic Semilight"/>
            </a:endParaRPr>
          </a:p>
          <a:p>
            <a:pPr marL="164465">
              <a:lnSpc>
                <a:spcPct val="100000"/>
              </a:lnSpc>
            </a:pPr>
            <a:r>
              <a:rPr sz="1500" b="1" spc="-270" dirty="0">
                <a:solidFill>
                  <a:srgbClr val="4ED0C4"/>
                </a:solidFill>
                <a:latin typeface="Malgun Gothic"/>
                <a:cs typeface="Malgun Gothic"/>
              </a:rPr>
              <a:t>핵심</a:t>
            </a:r>
            <a:r>
              <a:rPr sz="1500" b="1" spc="-150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500" b="1" spc="-295" dirty="0">
                <a:solidFill>
                  <a:srgbClr val="4ED0C4"/>
                </a:solidFill>
                <a:latin typeface="Malgun Gothic"/>
                <a:cs typeface="Malgun Gothic"/>
              </a:rPr>
              <a:t>활동</a:t>
            </a:r>
            <a:endParaRPr sz="1500">
              <a:latin typeface="Malgun Gothic"/>
              <a:cs typeface="Malgun Gothic"/>
            </a:endParaRPr>
          </a:p>
          <a:p>
            <a:pPr marL="361315" indent="-120650">
              <a:lnSpc>
                <a:spcPct val="100000"/>
              </a:lnSpc>
              <a:spcBef>
                <a:spcPts val="625"/>
              </a:spcBef>
              <a:buClr>
                <a:srgbClr val="4ED0C4"/>
              </a:buClr>
              <a:buFont typeface="Arial"/>
              <a:buChar char="•"/>
              <a:tabLst>
                <a:tab pos="361315" algn="l"/>
              </a:tabLst>
            </a:pP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성능</a:t>
            </a:r>
            <a:r>
              <a:rPr sz="11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프로파일링을</a:t>
            </a:r>
            <a:r>
              <a:rPr sz="110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통한</a:t>
            </a:r>
            <a:r>
              <a:rPr sz="110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병목</a:t>
            </a:r>
            <a:r>
              <a:rPr sz="110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요소</a:t>
            </a:r>
            <a:r>
              <a:rPr sz="110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파악</a:t>
            </a:r>
            <a:r>
              <a:rPr sz="110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및</a:t>
            </a:r>
            <a:r>
              <a:rPr sz="110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Dotum"/>
                <a:cs typeface="Dotum"/>
              </a:rPr>
              <a:t>최적화</a:t>
            </a:r>
            <a:endParaRPr sz="1100">
              <a:latin typeface="Dotum"/>
              <a:cs typeface="Dotum"/>
            </a:endParaRPr>
          </a:p>
          <a:p>
            <a:pPr marL="361315" indent="-120650">
              <a:lnSpc>
                <a:spcPct val="100000"/>
              </a:lnSpc>
              <a:spcBef>
                <a:spcPts val="430"/>
              </a:spcBef>
              <a:buClr>
                <a:srgbClr val="4ED0C4"/>
              </a:buClr>
              <a:buFont typeface="Arial"/>
              <a:buChar char="•"/>
              <a:tabLst>
                <a:tab pos="361315" algn="l"/>
              </a:tabLst>
            </a:pP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초기</a:t>
            </a:r>
            <a:r>
              <a:rPr sz="11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대상</a:t>
            </a:r>
            <a:r>
              <a:rPr sz="110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외</a:t>
            </a:r>
            <a:r>
              <a:rPr sz="11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다른</a:t>
            </a:r>
            <a:r>
              <a:rPr sz="110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플랫폼으로</a:t>
            </a:r>
            <a:r>
              <a:rPr sz="110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확장</a:t>
            </a:r>
            <a:r>
              <a:rPr sz="11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(Linux,</a:t>
            </a:r>
            <a:r>
              <a:rPr sz="11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5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Android,</a:t>
            </a:r>
            <a:r>
              <a:rPr sz="11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5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iOS</a:t>
            </a:r>
            <a:r>
              <a:rPr sz="11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Dotum"/>
                <a:cs typeface="Dotum"/>
              </a:rPr>
              <a:t>등</a:t>
            </a:r>
            <a:r>
              <a:rPr sz="11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)</a:t>
            </a:r>
            <a:endParaRPr sz="1150">
              <a:latin typeface="Microsoft Sans Serif"/>
              <a:cs typeface="Microsoft Sans Serif"/>
            </a:endParaRPr>
          </a:p>
          <a:p>
            <a:pPr marL="361315" indent="-120650">
              <a:lnSpc>
                <a:spcPct val="100000"/>
              </a:lnSpc>
              <a:spcBef>
                <a:spcPts val="345"/>
              </a:spcBef>
              <a:buClr>
                <a:srgbClr val="4ED0C4"/>
              </a:buClr>
              <a:buSzPct val="95652"/>
              <a:buFont typeface="Arial"/>
              <a:buChar char="•"/>
              <a:tabLst>
                <a:tab pos="361315" algn="l"/>
              </a:tabLst>
            </a:pPr>
            <a:r>
              <a:rPr sz="115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CI/CD</a:t>
            </a:r>
            <a:r>
              <a:rPr sz="11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파이프라인</a:t>
            </a:r>
            <a:r>
              <a:rPr sz="110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구축으로</a:t>
            </a:r>
            <a:r>
              <a:rPr sz="1100" spc="-7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다양한</a:t>
            </a:r>
            <a:r>
              <a:rPr sz="110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환경</a:t>
            </a:r>
            <a:r>
              <a:rPr sz="110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자동</a:t>
            </a:r>
            <a:r>
              <a:rPr sz="1100" spc="-7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Dotum"/>
                <a:cs typeface="Dotum"/>
              </a:rPr>
              <a:t>배포</a:t>
            </a:r>
            <a:endParaRPr sz="1100">
              <a:latin typeface="Dotum"/>
              <a:cs typeface="Dotum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1499" y="3724274"/>
            <a:ext cx="5457825" cy="1552575"/>
            <a:chOff x="571499" y="3724274"/>
            <a:chExt cx="5457825" cy="1552575"/>
          </a:xfrm>
        </p:grpSpPr>
        <p:sp>
          <p:nvSpPr>
            <p:cNvPr id="8" name="object 8"/>
            <p:cNvSpPr/>
            <p:nvPr/>
          </p:nvSpPr>
          <p:spPr>
            <a:xfrm>
              <a:off x="590549" y="3724274"/>
              <a:ext cx="5438775" cy="1552575"/>
            </a:xfrm>
            <a:custGeom>
              <a:avLst/>
              <a:gdLst/>
              <a:ahLst/>
              <a:cxnLst/>
              <a:rect l="l" t="t" r="r" b="b"/>
              <a:pathLst>
                <a:path w="5438775" h="1552575">
                  <a:moveTo>
                    <a:pt x="5367577" y="1552574"/>
                  </a:moveTo>
                  <a:lnTo>
                    <a:pt x="0" y="1552574"/>
                  </a:lnTo>
                  <a:lnTo>
                    <a:pt x="0" y="0"/>
                  </a:lnTo>
                  <a:lnTo>
                    <a:pt x="5367577" y="0"/>
                  </a:lnTo>
                  <a:lnTo>
                    <a:pt x="5372533" y="488"/>
                  </a:lnTo>
                  <a:lnTo>
                    <a:pt x="5409069" y="15621"/>
                  </a:lnTo>
                  <a:lnTo>
                    <a:pt x="5434888" y="51661"/>
                  </a:lnTo>
                  <a:lnTo>
                    <a:pt x="5438773" y="71196"/>
                  </a:lnTo>
                  <a:lnTo>
                    <a:pt x="5438773" y="1481378"/>
                  </a:lnTo>
                  <a:lnTo>
                    <a:pt x="5423152" y="1522869"/>
                  </a:lnTo>
                  <a:lnTo>
                    <a:pt x="5387112" y="1548689"/>
                  </a:lnTo>
                  <a:lnTo>
                    <a:pt x="5367577" y="1552574"/>
                  </a:lnTo>
                  <a:close/>
                </a:path>
              </a:pathLst>
            </a:custGeom>
            <a:solidFill>
              <a:srgbClr val="1A365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1499" y="3724274"/>
              <a:ext cx="38100" cy="1552575"/>
            </a:xfrm>
            <a:custGeom>
              <a:avLst/>
              <a:gdLst/>
              <a:ahLst/>
              <a:cxnLst/>
              <a:rect l="l" t="t" r="r" b="b"/>
              <a:pathLst>
                <a:path w="38100" h="1552575">
                  <a:moveTo>
                    <a:pt x="38099" y="1552574"/>
                  </a:moveTo>
                  <a:lnTo>
                    <a:pt x="0" y="15525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552574"/>
                  </a:lnTo>
                  <a:close/>
                </a:path>
              </a:pathLst>
            </a:custGeom>
            <a:solidFill>
              <a:srgbClr val="4ED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11199" y="3737434"/>
            <a:ext cx="2867025" cy="126746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500" b="1" spc="-270" dirty="0">
                <a:solidFill>
                  <a:srgbClr val="4ED0C4"/>
                </a:solidFill>
                <a:latin typeface="Malgun Gothic"/>
                <a:cs typeface="Malgun Gothic"/>
              </a:rPr>
              <a:t>사용</a:t>
            </a:r>
            <a:r>
              <a:rPr sz="1500" b="1" spc="-150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500" b="1" spc="-295" dirty="0">
                <a:solidFill>
                  <a:srgbClr val="4ED0C4"/>
                </a:solidFill>
                <a:latin typeface="Malgun Gothic"/>
                <a:cs typeface="Malgun Gothic"/>
              </a:rPr>
              <a:t>도구</a:t>
            </a:r>
            <a:endParaRPr sz="1500">
              <a:latin typeface="Malgun Gothic"/>
              <a:cs typeface="Malgun Gothic"/>
            </a:endParaRPr>
          </a:p>
          <a:p>
            <a:pPr marL="208915" indent="-120650">
              <a:lnSpc>
                <a:spcPct val="100000"/>
              </a:lnSpc>
              <a:spcBef>
                <a:spcPts val="575"/>
              </a:spcBef>
              <a:buClr>
                <a:srgbClr val="4ED0C4"/>
              </a:buClr>
              <a:buFont typeface="Arial"/>
              <a:buChar char="•"/>
              <a:tabLst>
                <a:tab pos="208915" algn="l"/>
              </a:tabLst>
            </a:pP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프로파일러</a:t>
            </a:r>
            <a:r>
              <a:rPr sz="1100" spc="-7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(PyTorch</a:t>
            </a:r>
            <a:r>
              <a:rPr sz="11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5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Profiler,</a:t>
            </a:r>
            <a:r>
              <a:rPr sz="11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5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Android</a:t>
            </a:r>
            <a:r>
              <a:rPr sz="11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5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systrace)</a:t>
            </a:r>
            <a:endParaRPr sz="1150">
              <a:latin typeface="Microsoft Sans Serif"/>
              <a:cs typeface="Microsoft Sans Serif"/>
            </a:endParaRPr>
          </a:p>
          <a:p>
            <a:pPr marL="208915" indent="-120650">
              <a:lnSpc>
                <a:spcPct val="100000"/>
              </a:lnSpc>
              <a:spcBef>
                <a:spcPts val="345"/>
              </a:spcBef>
              <a:buClr>
                <a:srgbClr val="4ED0C4"/>
              </a:buClr>
              <a:buFont typeface="Arial"/>
              <a:buChar char="•"/>
              <a:tabLst>
                <a:tab pos="208915" algn="l"/>
              </a:tabLst>
            </a:pP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멀티빌드</a:t>
            </a:r>
            <a:r>
              <a:rPr sz="1100" spc="-6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도구</a:t>
            </a:r>
            <a:r>
              <a:rPr sz="1100" spc="-6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(Docker,</a:t>
            </a:r>
            <a:r>
              <a:rPr sz="11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5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cross-</a:t>
            </a:r>
            <a:r>
              <a:rPr sz="115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compile</a:t>
            </a:r>
            <a:r>
              <a:rPr sz="11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Dotum"/>
                <a:cs typeface="Dotum"/>
              </a:rPr>
              <a:t>툴</a:t>
            </a:r>
            <a:r>
              <a:rPr sz="11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)</a:t>
            </a:r>
            <a:endParaRPr sz="1150">
              <a:latin typeface="Microsoft Sans Serif"/>
              <a:cs typeface="Microsoft Sans Serif"/>
            </a:endParaRPr>
          </a:p>
          <a:p>
            <a:pPr marL="208915" indent="-120650">
              <a:lnSpc>
                <a:spcPct val="100000"/>
              </a:lnSpc>
              <a:spcBef>
                <a:spcPts val="420"/>
              </a:spcBef>
              <a:buClr>
                <a:srgbClr val="4ED0C4"/>
              </a:buClr>
              <a:buSzPct val="95652"/>
              <a:buFont typeface="Arial"/>
              <a:buChar char="•"/>
              <a:tabLst>
                <a:tab pos="208915" algn="l"/>
              </a:tabLst>
            </a:pPr>
            <a:r>
              <a:rPr sz="115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CI</a:t>
            </a:r>
            <a:r>
              <a:rPr sz="11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도구</a:t>
            </a:r>
            <a:r>
              <a:rPr sz="1100" spc="-6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(GitHub</a:t>
            </a:r>
            <a:r>
              <a:rPr sz="11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5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Actions,</a:t>
            </a:r>
            <a:r>
              <a:rPr sz="11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Jenkins)</a:t>
            </a:r>
            <a:endParaRPr sz="1150">
              <a:latin typeface="Microsoft Sans Serif"/>
              <a:cs typeface="Microsoft Sans Serif"/>
            </a:endParaRPr>
          </a:p>
          <a:p>
            <a:pPr marL="208915" indent="-120650">
              <a:lnSpc>
                <a:spcPct val="100000"/>
              </a:lnSpc>
              <a:spcBef>
                <a:spcPts val="345"/>
              </a:spcBef>
              <a:buClr>
                <a:srgbClr val="4ED0C4"/>
              </a:buClr>
              <a:buFont typeface="Arial"/>
              <a:buChar char="•"/>
              <a:tabLst>
                <a:tab pos="208915" algn="l"/>
              </a:tabLst>
            </a:pP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저수준</a:t>
            </a:r>
            <a:r>
              <a:rPr sz="110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최적화</a:t>
            </a:r>
            <a:r>
              <a:rPr sz="110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(C++,</a:t>
            </a:r>
            <a:r>
              <a:rPr sz="11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50" spc="-145" dirty="0">
                <a:solidFill>
                  <a:srgbClr val="FFFFFF"/>
                </a:solidFill>
                <a:latin typeface="Microsoft Sans Serif"/>
                <a:cs typeface="Microsoft Sans Serif"/>
              </a:rPr>
              <a:t>SIMD</a:t>
            </a:r>
            <a:r>
              <a:rPr sz="11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Dotum"/>
                <a:cs typeface="Dotum"/>
              </a:rPr>
              <a:t>인스트럭션</a:t>
            </a:r>
            <a:r>
              <a:rPr sz="11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)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72199" y="3724274"/>
            <a:ext cx="5448300" cy="1552575"/>
            <a:chOff x="6172199" y="3724274"/>
            <a:chExt cx="5448300" cy="1552575"/>
          </a:xfrm>
        </p:grpSpPr>
        <p:sp>
          <p:nvSpPr>
            <p:cNvPr id="12" name="object 12"/>
            <p:cNvSpPr/>
            <p:nvPr/>
          </p:nvSpPr>
          <p:spPr>
            <a:xfrm>
              <a:off x="6191249" y="3724274"/>
              <a:ext cx="5429250" cy="1552575"/>
            </a:xfrm>
            <a:custGeom>
              <a:avLst/>
              <a:gdLst/>
              <a:ahLst/>
              <a:cxnLst/>
              <a:rect l="l" t="t" r="r" b="b"/>
              <a:pathLst>
                <a:path w="5429250" h="1552575">
                  <a:moveTo>
                    <a:pt x="5358052" y="1552574"/>
                  </a:moveTo>
                  <a:lnTo>
                    <a:pt x="0" y="1552574"/>
                  </a:lnTo>
                  <a:lnTo>
                    <a:pt x="0" y="0"/>
                  </a:lnTo>
                  <a:lnTo>
                    <a:pt x="5358052" y="0"/>
                  </a:lnTo>
                  <a:lnTo>
                    <a:pt x="5363007" y="488"/>
                  </a:lnTo>
                  <a:lnTo>
                    <a:pt x="5399544" y="15621"/>
                  </a:lnTo>
                  <a:lnTo>
                    <a:pt x="5425362" y="51661"/>
                  </a:lnTo>
                  <a:lnTo>
                    <a:pt x="5429249" y="71196"/>
                  </a:lnTo>
                  <a:lnTo>
                    <a:pt x="5429249" y="1481378"/>
                  </a:lnTo>
                  <a:lnTo>
                    <a:pt x="5413628" y="1522869"/>
                  </a:lnTo>
                  <a:lnTo>
                    <a:pt x="5377586" y="1548689"/>
                  </a:lnTo>
                  <a:lnTo>
                    <a:pt x="5358052" y="1552574"/>
                  </a:lnTo>
                  <a:close/>
                </a:path>
              </a:pathLst>
            </a:custGeom>
            <a:solidFill>
              <a:srgbClr val="1A365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2199" y="3724274"/>
              <a:ext cx="38100" cy="1552575"/>
            </a:xfrm>
            <a:custGeom>
              <a:avLst/>
              <a:gdLst/>
              <a:ahLst/>
              <a:cxnLst/>
              <a:rect l="l" t="t" r="r" b="b"/>
              <a:pathLst>
                <a:path w="38100" h="1552575">
                  <a:moveTo>
                    <a:pt x="38099" y="1552574"/>
                  </a:moveTo>
                  <a:lnTo>
                    <a:pt x="0" y="15525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552574"/>
                  </a:lnTo>
                  <a:close/>
                </a:path>
              </a:pathLst>
            </a:custGeom>
            <a:solidFill>
              <a:srgbClr val="4ED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07137" y="3737434"/>
            <a:ext cx="2814955" cy="126746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500" b="1" spc="-270" dirty="0">
                <a:solidFill>
                  <a:srgbClr val="4ED0C4"/>
                </a:solidFill>
                <a:latin typeface="Malgun Gothic"/>
                <a:cs typeface="Malgun Gothic"/>
              </a:rPr>
              <a:t>산출물</a:t>
            </a:r>
            <a:r>
              <a:rPr sz="1500" b="1" spc="-150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500" b="1" spc="-270" dirty="0">
                <a:solidFill>
                  <a:srgbClr val="4ED0C4"/>
                </a:solidFill>
                <a:latin typeface="Malgun Gothic"/>
                <a:cs typeface="Malgun Gothic"/>
              </a:rPr>
              <a:t>및</a:t>
            </a:r>
            <a:r>
              <a:rPr sz="1500" b="1" spc="-150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500" b="1" spc="-270" dirty="0">
                <a:solidFill>
                  <a:srgbClr val="4ED0C4"/>
                </a:solidFill>
                <a:latin typeface="Malgun Gothic"/>
                <a:cs typeface="Malgun Gothic"/>
              </a:rPr>
              <a:t>성공</a:t>
            </a:r>
            <a:r>
              <a:rPr sz="1500" b="1" spc="-150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500" b="1" spc="-295" dirty="0">
                <a:solidFill>
                  <a:srgbClr val="4ED0C4"/>
                </a:solidFill>
                <a:latin typeface="Malgun Gothic"/>
                <a:cs typeface="Malgun Gothic"/>
              </a:rPr>
              <a:t>기준</a:t>
            </a:r>
            <a:endParaRPr sz="1500">
              <a:latin typeface="Malgun Gothic"/>
              <a:cs typeface="Malgun Gothic"/>
            </a:endParaRPr>
          </a:p>
          <a:p>
            <a:pPr marL="208915" indent="-120650">
              <a:lnSpc>
                <a:spcPct val="100000"/>
              </a:lnSpc>
              <a:spcBef>
                <a:spcPts val="575"/>
              </a:spcBef>
              <a:buClr>
                <a:srgbClr val="4ED0C4"/>
              </a:buClr>
              <a:buFont typeface="Arial"/>
              <a:buChar char="•"/>
              <a:tabLst>
                <a:tab pos="208915" algn="l"/>
              </a:tabLst>
            </a:pP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최적화</a:t>
            </a:r>
            <a:r>
              <a:rPr sz="110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보고서</a:t>
            </a:r>
            <a:r>
              <a:rPr sz="110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(</a:t>
            </a:r>
            <a:r>
              <a:rPr sz="1100" spc="-190" dirty="0">
                <a:solidFill>
                  <a:srgbClr val="FFFFFF"/>
                </a:solidFill>
                <a:latin typeface="Dotum"/>
                <a:cs typeface="Dotum"/>
              </a:rPr>
              <a:t>프로파일링</a:t>
            </a:r>
            <a:r>
              <a:rPr sz="110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결과</a:t>
            </a:r>
            <a:r>
              <a:rPr sz="110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및</a:t>
            </a:r>
            <a:r>
              <a:rPr sz="110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개선</a:t>
            </a:r>
            <a:r>
              <a:rPr sz="110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Dotum"/>
                <a:cs typeface="Dotum"/>
              </a:rPr>
              <a:t>수치</a:t>
            </a:r>
            <a:r>
              <a:rPr sz="11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)</a:t>
            </a:r>
            <a:endParaRPr sz="1150">
              <a:latin typeface="Microsoft Sans Serif"/>
              <a:cs typeface="Microsoft Sans Serif"/>
            </a:endParaRPr>
          </a:p>
          <a:p>
            <a:pPr marL="208915" indent="-120650">
              <a:lnSpc>
                <a:spcPct val="100000"/>
              </a:lnSpc>
              <a:spcBef>
                <a:spcPts val="345"/>
              </a:spcBef>
              <a:buClr>
                <a:srgbClr val="4ED0C4"/>
              </a:buClr>
              <a:buFont typeface="Arial"/>
              <a:buChar char="•"/>
              <a:tabLst>
                <a:tab pos="208915" algn="l"/>
              </a:tabLst>
            </a:pP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멀티플랫폼</a:t>
            </a:r>
            <a:r>
              <a:rPr sz="110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동작</a:t>
            </a:r>
            <a:r>
              <a:rPr sz="110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Dotum"/>
                <a:cs typeface="Dotum"/>
              </a:rPr>
              <a:t>스크린샷</a:t>
            </a:r>
            <a:r>
              <a:rPr sz="115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sz="1100" spc="-55" dirty="0">
                <a:solidFill>
                  <a:srgbClr val="FFFFFF"/>
                </a:solidFill>
                <a:latin typeface="Dotum"/>
                <a:cs typeface="Dotum"/>
              </a:rPr>
              <a:t>동영상</a:t>
            </a:r>
            <a:endParaRPr sz="1100">
              <a:latin typeface="Dotum"/>
              <a:cs typeface="Dotum"/>
            </a:endParaRPr>
          </a:p>
          <a:p>
            <a:pPr marL="208915" indent="-120650">
              <a:lnSpc>
                <a:spcPct val="100000"/>
              </a:lnSpc>
              <a:spcBef>
                <a:spcPts val="420"/>
              </a:spcBef>
              <a:buClr>
                <a:srgbClr val="4ED0C4"/>
              </a:buClr>
              <a:buFont typeface="Arial"/>
              <a:buChar char="•"/>
              <a:tabLst>
                <a:tab pos="208915" algn="l"/>
              </a:tabLst>
            </a:pP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튜토리얼</a:t>
            </a:r>
            <a:r>
              <a:rPr sz="11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문서</a:t>
            </a:r>
            <a:r>
              <a:rPr sz="110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및</a:t>
            </a:r>
            <a:r>
              <a:rPr sz="110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README</a:t>
            </a:r>
            <a:endParaRPr sz="1150">
              <a:latin typeface="Microsoft Sans Serif"/>
              <a:cs typeface="Microsoft Sans Serif"/>
            </a:endParaRPr>
          </a:p>
          <a:p>
            <a:pPr marL="208915" indent="-120650">
              <a:lnSpc>
                <a:spcPct val="100000"/>
              </a:lnSpc>
              <a:spcBef>
                <a:spcPts val="345"/>
              </a:spcBef>
              <a:buClr>
                <a:srgbClr val="4ED0C4"/>
              </a:buClr>
              <a:buFont typeface="Arial"/>
              <a:buChar char="•"/>
              <a:tabLst>
                <a:tab pos="208915" algn="l"/>
              </a:tabLst>
            </a:pP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초기</a:t>
            </a:r>
            <a:r>
              <a:rPr sz="110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대비</a:t>
            </a:r>
            <a:r>
              <a:rPr sz="110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190" dirty="0">
                <a:solidFill>
                  <a:srgbClr val="FFFFFF"/>
                </a:solidFill>
                <a:latin typeface="Dotum"/>
                <a:cs typeface="Dotum"/>
              </a:rPr>
              <a:t>속도</a:t>
            </a:r>
            <a:r>
              <a:rPr sz="115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·</a:t>
            </a:r>
            <a:r>
              <a:rPr sz="1100" spc="-190" dirty="0">
                <a:solidFill>
                  <a:srgbClr val="FFFFFF"/>
                </a:solidFill>
                <a:latin typeface="Dotum"/>
                <a:cs typeface="Dotum"/>
              </a:rPr>
              <a:t>메모리</a:t>
            </a:r>
            <a:r>
              <a:rPr sz="110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165" dirty="0">
                <a:solidFill>
                  <a:srgbClr val="FFFFFF"/>
                </a:solidFill>
                <a:latin typeface="Dotum"/>
                <a:cs typeface="Dotum"/>
              </a:rPr>
              <a:t>개선</a:t>
            </a:r>
            <a:r>
              <a:rPr sz="115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11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다중</a:t>
            </a:r>
            <a:r>
              <a:rPr sz="110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플랫폼</a:t>
            </a:r>
            <a:r>
              <a:rPr sz="110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215" dirty="0">
                <a:solidFill>
                  <a:srgbClr val="FFFFFF"/>
                </a:solidFill>
                <a:latin typeface="Dotum"/>
                <a:cs typeface="Dotum"/>
              </a:rPr>
              <a:t>안정</a:t>
            </a:r>
            <a:r>
              <a:rPr sz="1100" spc="-7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00" spc="-105" dirty="0">
                <a:solidFill>
                  <a:srgbClr val="FFFFFF"/>
                </a:solidFill>
                <a:latin typeface="Dotum"/>
                <a:cs typeface="Dotum"/>
              </a:rPr>
              <a:t>실행</a:t>
            </a:r>
            <a:endParaRPr sz="1100">
              <a:latin typeface="Dotum"/>
              <a:cs typeface="Dotum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object 16"/>
            <p:cNvSpPr/>
            <p:nvPr/>
          </p:nvSpPr>
          <p:spPr>
            <a:xfrm>
              <a:off x="0" y="0"/>
              <a:ext cx="95250" cy="6858000"/>
            </a:xfrm>
            <a:custGeom>
              <a:avLst/>
              <a:gdLst/>
              <a:ahLst/>
              <a:cxnLst/>
              <a:rect l="l" t="t" r="r" b="b"/>
              <a:pathLst>
                <a:path w="95250" h="6858000">
                  <a:moveTo>
                    <a:pt x="9524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95249" y="0"/>
                  </a:lnTo>
                  <a:lnTo>
                    <a:pt x="95249" y="6857999"/>
                  </a:lnTo>
                  <a:close/>
                </a:path>
              </a:pathLst>
            </a:custGeom>
            <a:solidFill>
              <a:srgbClr val="4ED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761999"/>
              <a:ext cx="12192000" cy="6096000"/>
            </a:xfrm>
            <a:custGeom>
              <a:avLst/>
              <a:gdLst/>
              <a:ahLst/>
              <a:cxnLst/>
              <a:rect l="l" t="t" r="r" b="b"/>
              <a:pathLst>
                <a:path w="12192000" h="6096000">
                  <a:moveTo>
                    <a:pt x="12191999" y="6095999"/>
                  </a:moveTo>
                  <a:lnTo>
                    <a:pt x="0" y="6095999"/>
                  </a:lnTo>
                  <a:lnTo>
                    <a:pt x="0" y="0"/>
                  </a:lnTo>
                  <a:lnTo>
                    <a:pt x="12191999" y="952499"/>
                  </a:lnTo>
                  <a:lnTo>
                    <a:pt x="12191999" y="2095499"/>
                  </a:lnTo>
                  <a:lnTo>
                    <a:pt x="0" y="3047999"/>
                  </a:lnTo>
                  <a:lnTo>
                    <a:pt x="0" y="4000499"/>
                  </a:lnTo>
                  <a:lnTo>
                    <a:pt x="12191999" y="4952999"/>
                  </a:lnTo>
                  <a:lnTo>
                    <a:pt x="12191999" y="6095999"/>
                  </a:lnTo>
                  <a:close/>
                </a:path>
              </a:pathLst>
            </a:custGeom>
            <a:solidFill>
              <a:srgbClr val="1A365C">
                <a:alpha val="2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28737" y="1428749"/>
              <a:ext cx="9810750" cy="4095750"/>
            </a:xfrm>
            <a:custGeom>
              <a:avLst/>
              <a:gdLst/>
              <a:ahLst/>
              <a:cxnLst/>
              <a:rect l="l" t="t" r="r" b="b"/>
              <a:pathLst>
                <a:path w="9810750" h="4095750">
                  <a:moveTo>
                    <a:pt x="952500" y="476250"/>
                  </a:moveTo>
                  <a:lnTo>
                    <a:pt x="950214" y="429577"/>
                  </a:lnTo>
                  <a:lnTo>
                    <a:pt x="943356" y="383349"/>
                  </a:lnTo>
                  <a:lnTo>
                    <a:pt x="932002" y="338010"/>
                  </a:lnTo>
                  <a:lnTo>
                    <a:pt x="916254" y="294005"/>
                  </a:lnTo>
                  <a:lnTo>
                    <a:pt x="896277" y="251752"/>
                  </a:lnTo>
                  <a:lnTo>
                    <a:pt x="872248" y="211670"/>
                  </a:lnTo>
                  <a:lnTo>
                    <a:pt x="844397" y="174129"/>
                  </a:lnTo>
                  <a:lnTo>
                    <a:pt x="813015" y="139496"/>
                  </a:lnTo>
                  <a:lnTo>
                    <a:pt x="778383" y="108115"/>
                  </a:lnTo>
                  <a:lnTo>
                    <a:pt x="740841" y="80264"/>
                  </a:lnTo>
                  <a:lnTo>
                    <a:pt x="700760" y="56235"/>
                  </a:lnTo>
                  <a:lnTo>
                    <a:pt x="658507" y="36258"/>
                  </a:lnTo>
                  <a:lnTo>
                    <a:pt x="614502" y="20510"/>
                  </a:lnTo>
                  <a:lnTo>
                    <a:pt x="569163" y="9156"/>
                  </a:lnTo>
                  <a:lnTo>
                    <a:pt x="522935" y="2298"/>
                  </a:lnTo>
                  <a:lnTo>
                    <a:pt x="476250" y="0"/>
                  </a:lnTo>
                  <a:lnTo>
                    <a:pt x="464566" y="152"/>
                  </a:lnTo>
                  <a:lnTo>
                    <a:pt x="417957" y="3594"/>
                  </a:lnTo>
                  <a:lnTo>
                    <a:pt x="371906" y="11582"/>
                  </a:lnTo>
                  <a:lnTo>
                    <a:pt x="326859" y="24041"/>
                  </a:lnTo>
                  <a:lnTo>
                    <a:pt x="283260" y="40868"/>
                  </a:lnTo>
                  <a:lnTo>
                    <a:pt x="241515" y="61874"/>
                  </a:lnTo>
                  <a:lnTo>
                    <a:pt x="202018" y="86880"/>
                  </a:lnTo>
                  <a:lnTo>
                    <a:pt x="165176" y="115633"/>
                  </a:lnTo>
                  <a:lnTo>
                    <a:pt x="131330" y="147866"/>
                  </a:lnTo>
                  <a:lnTo>
                    <a:pt x="100799" y="183261"/>
                  </a:lnTo>
                  <a:lnTo>
                    <a:pt x="73888" y="221462"/>
                  </a:lnTo>
                  <a:lnTo>
                    <a:pt x="50850" y="262128"/>
                  </a:lnTo>
                  <a:lnTo>
                    <a:pt x="31915" y="304863"/>
                  </a:lnTo>
                  <a:lnTo>
                    <a:pt x="17259" y="349237"/>
                  </a:lnTo>
                  <a:lnTo>
                    <a:pt x="7023" y="394843"/>
                  </a:lnTo>
                  <a:lnTo>
                    <a:pt x="1295" y="441223"/>
                  </a:lnTo>
                  <a:lnTo>
                    <a:pt x="0" y="476250"/>
                  </a:lnTo>
                  <a:lnTo>
                    <a:pt x="152" y="487946"/>
                  </a:lnTo>
                  <a:lnTo>
                    <a:pt x="3594" y="534555"/>
                  </a:lnTo>
                  <a:lnTo>
                    <a:pt x="11582" y="580605"/>
                  </a:lnTo>
                  <a:lnTo>
                    <a:pt x="24041" y="625652"/>
                  </a:lnTo>
                  <a:lnTo>
                    <a:pt x="40868" y="669251"/>
                  </a:lnTo>
                  <a:lnTo>
                    <a:pt x="61874" y="710996"/>
                  </a:lnTo>
                  <a:lnTo>
                    <a:pt x="86880" y="750493"/>
                  </a:lnTo>
                  <a:lnTo>
                    <a:pt x="115633" y="787336"/>
                  </a:lnTo>
                  <a:lnTo>
                    <a:pt x="147866" y="821182"/>
                  </a:lnTo>
                  <a:lnTo>
                    <a:pt x="183261" y="851712"/>
                  </a:lnTo>
                  <a:lnTo>
                    <a:pt x="221462" y="878624"/>
                  </a:lnTo>
                  <a:lnTo>
                    <a:pt x="262128" y="901661"/>
                  </a:lnTo>
                  <a:lnTo>
                    <a:pt x="304863" y="920597"/>
                  </a:lnTo>
                  <a:lnTo>
                    <a:pt x="349237" y="935253"/>
                  </a:lnTo>
                  <a:lnTo>
                    <a:pt x="394843" y="945489"/>
                  </a:lnTo>
                  <a:lnTo>
                    <a:pt x="441223" y="951217"/>
                  </a:lnTo>
                  <a:lnTo>
                    <a:pt x="476250" y="952500"/>
                  </a:lnTo>
                  <a:lnTo>
                    <a:pt x="487946" y="952360"/>
                  </a:lnTo>
                  <a:lnTo>
                    <a:pt x="534555" y="948918"/>
                  </a:lnTo>
                  <a:lnTo>
                    <a:pt x="580605" y="940930"/>
                  </a:lnTo>
                  <a:lnTo>
                    <a:pt x="625652" y="928471"/>
                  </a:lnTo>
                  <a:lnTo>
                    <a:pt x="669251" y="911644"/>
                  </a:lnTo>
                  <a:lnTo>
                    <a:pt x="710996" y="890638"/>
                  </a:lnTo>
                  <a:lnTo>
                    <a:pt x="750493" y="865632"/>
                  </a:lnTo>
                  <a:lnTo>
                    <a:pt x="787336" y="836879"/>
                  </a:lnTo>
                  <a:lnTo>
                    <a:pt x="821182" y="804646"/>
                  </a:lnTo>
                  <a:lnTo>
                    <a:pt x="851712" y="769251"/>
                  </a:lnTo>
                  <a:lnTo>
                    <a:pt x="878624" y="731050"/>
                  </a:lnTo>
                  <a:lnTo>
                    <a:pt x="901661" y="690384"/>
                  </a:lnTo>
                  <a:lnTo>
                    <a:pt x="920597" y="647649"/>
                  </a:lnTo>
                  <a:lnTo>
                    <a:pt x="935253" y="603275"/>
                  </a:lnTo>
                  <a:lnTo>
                    <a:pt x="945489" y="557669"/>
                  </a:lnTo>
                  <a:lnTo>
                    <a:pt x="951217" y="511289"/>
                  </a:lnTo>
                  <a:lnTo>
                    <a:pt x="952500" y="476250"/>
                  </a:lnTo>
                  <a:close/>
                </a:path>
                <a:path w="9810750" h="4095750">
                  <a:moveTo>
                    <a:pt x="9810750" y="3333750"/>
                  </a:moveTo>
                  <a:lnTo>
                    <a:pt x="9808693" y="3277705"/>
                  </a:lnTo>
                  <a:lnTo>
                    <a:pt x="9802508" y="3221952"/>
                  </a:lnTo>
                  <a:lnTo>
                    <a:pt x="9792233" y="3166795"/>
                  </a:lnTo>
                  <a:lnTo>
                    <a:pt x="9777946" y="3112554"/>
                  </a:lnTo>
                  <a:lnTo>
                    <a:pt x="9759696" y="3059519"/>
                  </a:lnTo>
                  <a:lnTo>
                    <a:pt x="9737598" y="3007957"/>
                  </a:lnTo>
                  <a:lnTo>
                    <a:pt x="9711753" y="2958160"/>
                  </a:lnTo>
                  <a:lnTo>
                    <a:pt x="9682328" y="2910408"/>
                  </a:lnTo>
                  <a:lnTo>
                    <a:pt x="9649473" y="2864955"/>
                  </a:lnTo>
                  <a:lnTo>
                    <a:pt x="9613354" y="2822029"/>
                  </a:lnTo>
                  <a:lnTo>
                    <a:pt x="9574187" y="2781871"/>
                  </a:lnTo>
                  <a:lnTo>
                    <a:pt x="9532163" y="2744724"/>
                  </a:lnTo>
                  <a:lnTo>
                    <a:pt x="9487522" y="2710764"/>
                  </a:lnTo>
                  <a:lnTo>
                    <a:pt x="9440507" y="2680170"/>
                  </a:lnTo>
                  <a:lnTo>
                    <a:pt x="9391358" y="2653119"/>
                  </a:lnTo>
                  <a:lnTo>
                    <a:pt x="9340355" y="2629763"/>
                  </a:lnTo>
                  <a:lnTo>
                    <a:pt x="9287789" y="2610218"/>
                  </a:lnTo>
                  <a:lnTo>
                    <a:pt x="9233903" y="2594597"/>
                  </a:lnTo>
                  <a:lnTo>
                    <a:pt x="9179027" y="2582976"/>
                  </a:lnTo>
                  <a:lnTo>
                    <a:pt x="9123451" y="2575420"/>
                  </a:lnTo>
                  <a:lnTo>
                    <a:pt x="9067457" y="2571991"/>
                  </a:lnTo>
                  <a:lnTo>
                    <a:pt x="9048750" y="2571750"/>
                  </a:lnTo>
                  <a:lnTo>
                    <a:pt x="9030056" y="2571991"/>
                  </a:lnTo>
                  <a:lnTo>
                    <a:pt x="8974061" y="2575420"/>
                  </a:lnTo>
                  <a:lnTo>
                    <a:pt x="8918486" y="2582976"/>
                  </a:lnTo>
                  <a:lnTo>
                    <a:pt x="8863597" y="2594597"/>
                  </a:lnTo>
                  <a:lnTo>
                    <a:pt x="8809723" y="2610218"/>
                  </a:lnTo>
                  <a:lnTo>
                    <a:pt x="8757145" y="2629763"/>
                  </a:lnTo>
                  <a:lnTo>
                    <a:pt x="8706155" y="2653119"/>
                  </a:lnTo>
                  <a:lnTo>
                    <a:pt x="8657006" y="2680170"/>
                  </a:lnTo>
                  <a:lnTo>
                    <a:pt x="8609978" y="2710764"/>
                  </a:lnTo>
                  <a:lnTo>
                    <a:pt x="8565350" y="2744724"/>
                  </a:lnTo>
                  <a:lnTo>
                    <a:pt x="8523326" y="2781871"/>
                  </a:lnTo>
                  <a:lnTo>
                    <a:pt x="8484146" y="2822029"/>
                  </a:lnTo>
                  <a:lnTo>
                    <a:pt x="8448027" y="2864955"/>
                  </a:lnTo>
                  <a:lnTo>
                    <a:pt x="8415172" y="2910408"/>
                  </a:lnTo>
                  <a:lnTo>
                    <a:pt x="8385746" y="2958160"/>
                  </a:lnTo>
                  <a:lnTo>
                    <a:pt x="8359915" y="3007957"/>
                  </a:lnTo>
                  <a:lnTo>
                    <a:pt x="8337817" y="3059519"/>
                  </a:lnTo>
                  <a:lnTo>
                    <a:pt x="8319567" y="3112554"/>
                  </a:lnTo>
                  <a:lnTo>
                    <a:pt x="8305266" y="3166795"/>
                  </a:lnTo>
                  <a:lnTo>
                    <a:pt x="8295005" y="3221952"/>
                  </a:lnTo>
                  <a:lnTo>
                    <a:pt x="8288820" y="3277705"/>
                  </a:lnTo>
                  <a:lnTo>
                    <a:pt x="8286750" y="3333750"/>
                  </a:lnTo>
                  <a:lnTo>
                    <a:pt x="8286991" y="3352457"/>
                  </a:lnTo>
                  <a:lnTo>
                    <a:pt x="8290420" y="3408438"/>
                  </a:lnTo>
                  <a:lnTo>
                    <a:pt x="8297977" y="3464026"/>
                  </a:lnTo>
                  <a:lnTo>
                    <a:pt x="8309597" y="3518903"/>
                  </a:lnTo>
                  <a:lnTo>
                    <a:pt x="8325218" y="3572789"/>
                  </a:lnTo>
                  <a:lnTo>
                    <a:pt x="8344763" y="3625354"/>
                  </a:lnTo>
                  <a:lnTo>
                    <a:pt x="8368119" y="3676358"/>
                  </a:lnTo>
                  <a:lnTo>
                    <a:pt x="8395170" y="3725507"/>
                  </a:lnTo>
                  <a:lnTo>
                    <a:pt x="8425764" y="3772522"/>
                  </a:lnTo>
                  <a:lnTo>
                    <a:pt x="8459724" y="3817162"/>
                  </a:lnTo>
                  <a:lnTo>
                    <a:pt x="8496871" y="3859187"/>
                  </a:lnTo>
                  <a:lnTo>
                    <a:pt x="8537029" y="3898366"/>
                  </a:lnTo>
                  <a:lnTo>
                    <a:pt x="8579955" y="3934485"/>
                  </a:lnTo>
                  <a:lnTo>
                    <a:pt x="8625408" y="3967340"/>
                  </a:lnTo>
                  <a:lnTo>
                    <a:pt x="8673160" y="3996753"/>
                  </a:lnTo>
                  <a:lnTo>
                    <a:pt x="8722957" y="4022598"/>
                  </a:lnTo>
                  <a:lnTo>
                    <a:pt x="8774519" y="4044696"/>
                  </a:lnTo>
                  <a:lnTo>
                    <a:pt x="8827554" y="4062946"/>
                  </a:lnTo>
                  <a:lnTo>
                    <a:pt x="8881796" y="4077246"/>
                  </a:lnTo>
                  <a:lnTo>
                    <a:pt x="8936952" y="4087507"/>
                  </a:lnTo>
                  <a:lnTo>
                    <a:pt x="8992705" y="4093692"/>
                  </a:lnTo>
                  <a:lnTo>
                    <a:pt x="9048750" y="4095750"/>
                  </a:lnTo>
                  <a:lnTo>
                    <a:pt x="9067457" y="4095521"/>
                  </a:lnTo>
                  <a:lnTo>
                    <a:pt x="9123451" y="4092092"/>
                  </a:lnTo>
                  <a:lnTo>
                    <a:pt x="9179027" y="4084536"/>
                  </a:lnTo>
                  <a:lnTo>
                    <a:pt x="9233903" y="4072915"/>
                  </a:lnTo>
                  <a:lnTo>
                    <a:pt x="9287789" y="4057294"/>
                  </a:lnTo>
                  <a:lnTo>
                    <a:pt x="9340355" y="4037749"/>
                  </a:lnTo>
                  <a:lnTo>
                    <a:pt x="9391358" y="4014393"/>
                  </a:lnTo>
                  <a:lnTo>
                    <a:pt x="9440507" y="3987342"/>
                  </a:lnTo>
                  <a:lnTo>
                    <a:pt x="9487522" y="3956748"/>
                  </a:lnTo>
                  <a:lnTo>
                    <a:pt x="9532163" y="3922788"/>
                  </a:lnTo>
                  <a:lnTo>
                    <a:pt x="9574187" y="3885641"/>
                  </a:lnTo>
                  <a:lnTo>
                    <a:pt x="9613354" y="3845483"/>
                  </a:lnTo>
                  <a:lnTo>
                    <a:pt x="9649473" y="3802557"/>
                  </a:lnTo>
                  <a:lnTo>
                    <a:pt x="9682328" y="3757104"/>
                  </a:lnTo>
                  <a:lnTo>
                    <a:pt x="9711753" y="3709352"/>
                  </a:lnTo>
                  <a:lnTo>
                    <a:pt x="9737598" y="3659555"/>
                  </a:lnTo>
                  <a:lnTo>
                    <a:pt x="9759696" y="3607993"/>
                  </a:lnTo>
                  <a:lnTo>
                    <a:pt x="9777946" y="3554958"/>
                  </a:lnTo>
                  <a:lnTo>
                    <a:pt x="9792233" y="3500717"/>
                  </a:lnTo>
                  <a:lnTo>
                    <a:pt x="9802508" y="3445560"/>
                  </a:lnTo>
                  <a:lnTo>
                    <a:pt x="9808693" y="3389807"/>
                  </a:lnTo>
                  <a:lnTo>
                    <a:pt x="9810750" y="3333750"/>
                  </a:lnTo>
                  <a:close/>
                </a:path>
              </a:pathLst>
            </a:custGeom>
            <a:solidFill>
              <a:srgbClr val="4ED0C4">
                <a:alpha val="14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09987" y="2857499"/>
              <a:ext cx="4762500" cy="1905000"/>
            </a:xfrm>
            <a:custGeom>
              <a:avLst/>
              <a:gdLst/>
              <a:ahLst/>
              <a:cxnLst/>
              <a:rect l="l" t="t" r="r" b="b"/>
              <a:pathLst>
                <a:path w="4762500" h="1905000">
                  <a:moveTo>
                    <a:pt x="1905000" y="1428750"/>
                  </a:moveTo>
                  <a:lnTo>
                    <a:pt x="0" y="1428750"/>
                  </a:lnTo>
                  <a:lnTo>
                    <a:pt x="0" y="1905000"/>
                  </a:lnTo>
                  <a:lnTo>
                    <a:pt x="1905000" y="1905000"/>
                  </a:lnTo>
                  <a:lnTo>
                    <a:pt x="1905000" y="1428750"/>
                  </a:lnTo>
                  <a:close/>
                </a:path>
                <a:path w="4762500" h="1905000">
                  <a:moveTo>
                    <a:pt x="4762500" y="0"/>
                  </a:moveTo>
                  <a:lnTo>
                    <a:pt x="1905000" y="0"/>
                  </a:lnTo>
                  <a:lnTo>
                    <a:pt x="1905000" y="952500"/>
                  </a:lnTo>
                  <a:lnTo>
                    <a:pt x="4762500" y="952500"/>
                  </a:lnTo>
                  <a:lnTo>
                    <a:pt x="4762500" y="0"/>
                  </a:lnTo>
                  <a:close/>
                </a:path>
              </a:pathLst>
            </a:custGeom>
            <a:solidFill>
              <a:srgbClr val="1A365C">
                <a:alpha val="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14499" y="2590800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6" y="475867"/>
                  </a:lnTo>
                  <a:lnTo>
                    <a:pt x="184020" y="470152"/>
                  </a:lnTo>
                  <a:lnTo>
                    <a:pt x="139793" y="455138"/>
                  </a:lnTo>
                  <a:lnTo>
                    <a:pt x="99345" y="431785"/>
                  </a:lnTo>
                  <a:lnTo>
                    <a:pt x="64230" y="400989"/>
                  </a:lnTo>
                  <a:lnTo>
                    <a:pt x="35798" y="363935"/>
                  </a:lnTo>
                  <a:lnTo>
                    <a:pt x="15141" y="322045"/>
                  </a:lnTo>
                  <a:lnTo>
                    <a:pt x="3054" y="276931"/>
                  </a:lnTo>
                  <a:lnTo>
                    <a:pt x="0" y="245923"/>
                  </a:lnTo>
                  <a:lnTo>
                    <a:pt x="0" y="230325"/>
                  </a:lnTo>
                  <a:lnTo>
                    <a:pt x="6097" y="184019"/>
                  </a:lnTo>
                  <a:lnTo>
                    <a:pt x="21110" y="139792"/>
                  </a:lnTo>
                  <a:lnTo>
                    <a:pt x="44464" y="99345"/>
                  </a:lnTo>
                  <a:lnTo>
                    <a:pt x="75259" y="64230"/>
                  </a:lnTo>
                  <a:lnTo>
                    <a:pt x="112314" y="35797"/>
                  </a:lnTo>
                  <a:lnTo>
                    <a:pt x="154203" y="15141"/>
                  </a:lnTo>
                  <a:lnTo>
                    <a:pt x="199318" y="3053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1" y="112314"/>
                  </a:lnTo>
                  <a:lnTo>
                    <a:pt x="461108" y="154203"/>
                  </a:lnTo>
                  <a:lnTo>
                    <a:pt x="473195" y="199317"/>
                  </a:lnTo>
                  <a:lnTo>
                    <a:pt x="476249" y="230325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8"/>
                  </a:lnTo>
                  <a:lnTo>
                    <a:pt x="363935" y="440451"/>
                  </a:lnTo>
                  <a:lnTo>
                    <a:pt x="322046" y="461107"/>
                  </a:lnTo>
                  <a:lnTo>
                    <a:pt x="276931" y="473195"/>
                  </a:lnTo>
                  <a:lnTo>
                    <a:pt x="253704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4ED0C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2745581"/>
              <a:ext cx="190499" cy="166687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633190" y="3062522"/>
            <a:ext cx="638810" cy="49085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150" b="1" spc="-180" dirty="0">
                <a:solidFill>
                  <a:srgbClr val="FFFFFF"/>
                </a:solidFill>
                <a:latin typeface="Malgun Gothic"/>
                <a:cs typeface="Malgun Gothic"/>
              </a:rPr>
              <a:t>프로파일링</a:t>
            </a:r>
            <a:endParaRPr sz="1150">
              <a:latin typeface="Malgun Gothic"/>
              <a:cs typeface="Malgun Gothic"/>
            </a:endParaRPr>
          </a:p>
          <a:p>
            <a:pPr marL="40005">
              <a:lnSpc>
                <a:spcPct val="100000"/>
              </a:lnSpc>
              <a:spcBef>
                <a:spcPts val="495"/>
              </a:spcBef>
            </a:pP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병목점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Dotum"/>
                <a:cs typeface="Dotum"/>
              </a:rPr>
              <a:t>식별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476750" y="2590800"/>
            <a:ext cx="476250" cy="476250"/>
            <a:chOff x="4476750" y="2590800"/>
            <a:chExt cx="476250" cy="476250"/>
          </a:xfrm>
        </p:grpSpPr>
        <p:sp>
          <p:nvSpPr>
            <p:cNvPr id="24" name="object 24"/>
            <p:cNvSpPr/>
            <p:nvPr/>
          </p:nvSpPr>
          <p:spPr>
            <a:xfrm>
              <a:off x="4476750" y="2590800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7"/>
                  </a:lnTo>
                  <a:lnTo>
                    <a:pt x="184019" y="470152"/>
                  </a:lnTo>
                  <a:lnTo>
                    <a:pt x="139792" y="455138"/>
                  </a:lnTo>
                  <a:lnTo>
                    <a:pt x="99345" y="431785"/>
                  </a:lnTo>
                  <a:lnTo>
                    <a:pt x="64230" y="400989"/>
                  </a:lnTo>
                  <a:lnTo>
                    <a:pt x="35798" y="363935"/>
                  </a:lnTo>
                  <a:lnTo>
                    <a:pt x="15140" y="322045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5"/>
                  </a:lnTo>
                  <a:lnTo>
                    <a:pt x="6096" y="184019"/>
                  </a:lnTo>
                  <a:lnTo>
                    <a:pt x="21110" y="139792"/>
                  </a:lnTo>
                  <a:lnTo>
                    <a:pt x="44463" y="99345"/>
                  </a:lnTo>
                  <a:lnTo>
                    <a:pt x="75259" y="64230"/>
                  </a:lnTo>
                  <a:lnTo>
                    <a:pt x="112314" y="35797"/>
                  </a:lnTo>
                  <a:lnTo>
                    <a:pt x="154203" y="15141"/>
                  </a:lnTo>
                  <a:lnTo>
                    <a:pt x="199317" y="3053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8" y="75259"/>
                  </a:lnTo>
                  <a:lnTo>
                    <a:pt x="440451" y="112314"/>
                  </a:lnTo>
                  <a:lnTo>
                    <a:pt x="461107" y="154203"/>
                  </a:lnTo>
                  <a:lnTo>
                    <a:pt x="473195" y="199317"/>
                  </a:lnTo>
                  <a:lnTo>
                    <a:pt x="476249" y="230325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4" y="376904"/>
                  </a:lnTo>
                  <a:lnTo>
                    <a:pt x="400989" y="412018"/>
                  </a:lnTo>
                  <a:lnTo>
                    <a:pt x="363935" y="440451"/>
                  </a:lnTo>
                  <a:lnTo>
                    <a:pt x="322045" y="461107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4ED0C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9624" y="2733674"/>
              <a:ext cx="190499" cy="19049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4236491" y="3062522"/>
            <a:ext cx="956944" cy="49085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85"/>
              </a:spcBef>
            </a:pPr>
            <a:r>
              <a:rPr sz="1150" b="1" spc="-25" dirty="0">
                <a:solidFill>
                  <a:srgbClr val="FFFFFF"/>
                </a:solidFill>
                <a:latin typeface="Malgun Gothic"/>
                <a:cs typeface="Malgun Gothic"/>
              </a:rPr>
              <a:t>최적화</a:t>
            </a:r>
            <a:endParaRPr sz="11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1000" spc="-135" dirty="0">
                <a:solidFill>
                  <a:srgbClr val="FFFFFF"/>
                </a:solidFill>
                <a:latin typeface="Dotum"/>
                <a:cs typeface="Dotum"/>
              </a:rPr>
              <a:t>스레드</a:t>
            </a:r>
            <a:r>
              <a:rPr sz="1000" spc="-135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000" spc="-135" dirty="0">
                <a:solidFill>
                  <a:srgbClr val="FFFFFF"/>
                </a:solidFill>
                <a:latin typeface="Dotum"/>
                <a:cs typeface="Dotum"/>
              </a:rPr>
              <a:t>메모리</a:t>
            </a:r>
            <a:r>
              <a:rPr sz="1000" spc="-135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000" spc="-135" dirty="0">
                <a:solidFill>
                  <a:srgbClr val="FFFFFF"/>
                </a:solidFill>
                <a:latin typeface="Dotum"/>
                <a:cs typeface="Dotum"/>
              </a:rPr>
              <a:t>가속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238999" y="2590800"/>
            <a:ext cx="476250" cy="476250"/>
            <a:chOff x="7238999" y="2590800"/>
            <a:chExt cx="476250" cy="476250"/>
          </a:xfrm>
        </p:grpSpPr>
        <p:sp>
          <p:nvSpPr>
            <p:cNvPr id="28" name="object 28"/>
            <p:cNvSpPr/>
            <p:nvPr/>
          </p:nvSpPr>
          <p:spPr>
            <a:xfrm>
              <a:off x="7238999" y="2590800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6" y="475867"/>
                  </a:lnTo>
                  <a:lnTo>
                    <a:pt x="184018" y="470152"/>
                  </a:lnTo>
                  <a:lnTo>
                    <a:pt x="139792" y="455138"/>
                  </a:lnTo>
                  <a:lnTo>
                    <a:pt x="99344" y="431785"/>
                  </a:lnTo>
                  <a:lnTo>
                    <a:pt x="64230" y="400989"/>
                  </a:lnTo>
                  <a:lnTo>
                    <a:pt x="35797" y="363935"/>
                  </a:lnTo>
                  <a:lnTo>
                    <a:pt x="15141" y="322045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5"/>
                  </a:lnTo>
                  <a:lnTo>
                    <a:pt x="6096" y="184019"/>
                  </a:lnTo>
                  <a:lnTo>
                    <a:pt x="21110" y="139792"/>
                  </a:lnTo>
                  <a:lnTo>
                    <a:pt x="44463" y="99345"/>
                  </a:lnTo>
                  <a:lnTo>
                    <a:pt x="75259" y="64230"/>
                  </a:lnTo>
                  <a:lnTo>
                    <a:pt x="112313" y="35797"/>
                  </a:lnTo>
                  <a:lnTo>
                    <a:pt x="154202" y="15141"/>
                  </a:lnTo>
                  <a:lnTo>
                    <a:pt x="199317" y="3053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8" y="75259"/>
                  </a:lnTo>
                  <a:lnTo>
                    <a:pt x="440450" y="112314"/>
                  </a:lnTo>
                  <a:lnTo>
                    <a:pt x="461107" y="154203"/>
                  </a:lnTo>
                  <a:lnTo>
                    <a:pt x="473195" y="199317"/>
                  </a:lnTo>
                  <a:lnTo>
                    <a:pt x="476250" y="230325"/>
                  </a:lnTo>
                  <a:lnTo>
                    <a:pt x="476249" y="238124"/>
                  </a:lnTo>
                  <a:lnTo>
                    <a:pt x="476250" y="245923"/>
                  </a:lnTo>
                  <a:lnTo>
                    <a:pt x="470152" y="292229"/>
                  </a:lnTo>
                  <a:lnTo>
                    <a:pt x="455138" y="336456"/>
                  </a:lnTo>
                  <a:lnTo>
                    <a:pt x="431785" y="376904"/>
                  </a:lnTo>
                  <a:lnTo>
                    <a:pt x="400989" y="412018"/>
                  </a:lnTo>
                  <a:lnTo>
                    <a:pt x="363934" y="440451"/>
                  </a:lnTo>
                  <a:lnTo>
                    <a:pt x="322045" y="461107"/>
                  </a:lnTo>
                  <a:lnTo>
                    <a:pt x="276931" y="473195"/>
                  </a:lnTo>
                  <a:lnTo>
                    <a:pt x="253704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4ED0C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91399" y="2733674"/>
              <a:ext cx="166687" cy="19049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7064226" y="3062522"/>
            <a:ext cx="825500" cy="49085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85"/>
              </a:spcBef>
            </a:pPr>
            <a:r>
              <a:rPr sz="1150" b="1" spc="-10" dirty="0">
                <a:solidFill>
                  <a:srgbClr val="FFFFFF"/>
                </a:solidFill>
                <a:latin typeface="Malgun Gothic"/>
                <a:cs typeface="Malgun Gothic"/>
              </a:rPr>
              <a:t>멀티플랫폼</a:t>
            </a:r>
            <a:endParaRPr sz="11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다양한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환경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지원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001249" y="2590800"/>
            <a:ext cx="476250" cy="476250"/>
            <a:chOff x="10001249" y="2590800"/>
            <a:chExt cx="476250" cy="476250"/>
          </a:xfrm>
        </p:grpSpPr>
        <p:sp>
          <p:nvSpPr>
            <p:cNvPr id="32" name="object 32"/>
            <p:cNvSpPr/>
            <p:nvPr/>
          </p:nvSpPr>
          <p:spPr>
            <a:xfrm>
              <a:off x="10001249" y="2590800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7"/>
                  </a:lnTo>
                  <a:lnTo>
                    <a:pt x="184018" y="470152"/>
                  </a:lnTo>
                  <a:lnTo>
                    <a:pt x="139792" y="455138"/>
                  </a:lnTo>
                  <a:lnTo>
                    <a:pt x="99345" y="431785"/>
                  </a:lnTo>
                  <a:lnTo>
                    <a:pt x="64229" y="400989"/>
                  </a:lnTo>
                  <a:lnTo>
                    <a:pt x="35797" y="363935"/>
                  </a:lnTo>
                  <a:lnTo>
                    <a:pt x="15139" y="322045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5"/>
                  </a:lnTo>
                  <a:lnTo>
                    <a:pt x="6096" y="184019"/>
                  </a:lnTo>
                  <a:lnTo>
                    <a:pt x="21109" y="139792"/>
                  </a:lnTo>
                  <a:lnTo>
                    <a:pt x="44463" y="99345"/>
                  </a:lnTo>
                  <a:lnTo>
                    <a:pt x="75260" y="64230"/>
                  </a:lnTo>
                  <a:lnTo>
                    <a:pt x="112314" y="35797"/>
                  </a:lnTo>
                  <a:lnTo>
                    <a:pt x="154203" y="15141"/>
                  </a:lnTo>
                  <a:lnTo>
                    <a:pt x="199318" y="3053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6" y="21110"/>
                  </a:lnTo>
                  <a:lnTo>
                    <a:pt x="376903" y="44463"/>
                  </a:lnTo>
                  <a:lnTo>
                    <a:pt x="412018" y="75259"/>
                  </a:lnTo>
                  <a:lnTo>
                    <a:pt x="440451" y="112314"/>
                  </a:lnTo>
                  <a:lnTo>
                    <a:pt x="461106" y="154203"/>
                  </a:lnTo>
                  <a:lnTo>
                    <a:pt x="473195" y="199317"/>
                  </a:lnTo>
                  <a:lnTo>
                    <a:pt x="476249" y="230325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1" y="292229"/>
                  </a:lnTo>
                  <a:lnTo>
                    <a:pt x="455137" y="336456"/>
                  </a:lnTo>
                  <a:lnTo>
                    <a:pt x="431786" y="376904"/>
                  </a:lnTo>
                  <a:lnTo>
                    <a:pt x="400989" y="412018"/>
                  </a:lnTo>
                  <a:lnTo>
                    <a:pt x="363934" y="440451"/>
                  </a:lnTo>
                  <a:lnTo>
                    <a:pt x="322044" y="461107"/>
                  </a:lnTo>
                  <a:lnTo>
                    <a:pt x="276931" y="473195"/>
                  </a:lnTo>
                  <a:lnTo>
                    <a:pt x="253704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4ED0C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43678" y="2733699"/>
              <a:ext cx="190916" cy="190884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9826476" y="3062522"/>
            <a:ext cx="825500" cy="49085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85"/>
              </a:spcBef>
            </a:pPr>
            <a:r>
              <a:rPr sz="1150" b="1" spc="-80" dirty="0">
                <a:solidFill>
                  <a:srgbClr val="FFFFFF"/>
                </a:solidFill>
                <a:latin typeface="Noto Sans JP"/>
                <a:cs typeface="Noto Sans JP"/>
              </a:rPr>
              <a:t>UX</a:t>
            </a:r>
            <a:r>
              <a:rPr sz="1150" b="1" spc="1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50" b="1" spc="-35" dirty="0">
                <a:solidFill>
                  <a:srgbClr val="FFFFFF"/>
                </a:solidFill>
                <a:latin typeface="Malgun Gothic"/>
                <a:cs typeface="Malgun Gothic"/>
              </a:rPr>
              <a:t>개선</a:t>
            </a:r>
            <a:endParaRPr sz="11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사용자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FFFFFF"/>
                </a:solidFill>
                <a:latin typeface="Dotum"/>
                <a:cs typeface="Dotum"/>
              </a:rPr>
              <a:t>경험</a:t>
            </a:r>
            <a:r>
              <a:rPr sz="1000" spc="-85" dirty="0">
                <a:solidFill>
                  <a:srgbClr val="FFFFFF"/>
                </a:solidFill>
                <a:latin typeface="Dotum"/>
                <a:cs typeface="Dotum"/>
              </a:rPr>
              <a:t> 향상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351847" y="2885122"/>
            <a:ext cx="5602605" cy="135255"/>
            <a:chOff x="3351847" y="2885122"/>
            <a:chExt cx="5602605" cy="135255"/>
          </a:xfrm>
        </p:grpSpPr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51847" y="2885122"/>
              <a:ext cx="78075" cy="13525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14097" y="2885122"/>
              <a:ext cx="78075" cy="13525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76346" y="2885122"/>
              <a:ext cx="78075" cy="135254"/>
            </a:xfrm>
            <a:prstGeom prst="rect">
              <a:avLst/>
            </a:prstGeom>
          </p:spPr>
        </p:pic>
      </p:grp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5"/>
              </a:lnSpc>
            </a:pPr>
            <a:r>
              <a:rPr spc="-215" dirty="0"/>
              <a:t>임베디드</a:t>
            </a:r>
            <a:r>
              <a:rPr spc="-80" dirty="0"/>
              <a:t> </a:t>
            </a:r>
            <a:r>
              <a:rPr spc="-215" dirty="0"/>
              <a:t>환경</a:t>
            </a:r>
            <a:r>
              <a:rPr spc="-75" dirty="0"/>
              <a:t> </a:t>
            </a:r>
            <a:r>
              <a:rPr spc="-215" dirty="0"/>
              <a:t>최적화</a:t>
            </a:r>
            <a:r>
              <a:rPr spc="-75" dirty="0"/>
              <a:t> </a:t>
            </a:r>
            <a:r>
              <a:rPr sz="1150" spc="-120" dirty="0">
                <a:latin typeface="Noto Sans JP"/>
                <a:cs typeface="Noto Sans JP"/>
              </a:rPr>
              <a:t>LLM</a:t>
            </a:r>
            <a:r>
              <a:rPr sz="1150" spc="30" dirty="0">
                <a:latin typeface="Noto Sans JP"/>
                <a:cs typeface="Noto Sans JP"/>
              </a:rPr>
              <a:t> </a:t>
            </a:r>
            <a:r>
              <a:rPr spc="-215" dirty="0"/>
              <a:t>개발</a:t>
            </a:r>
            <a:r>
              <a:rPr spc="-75" dirty="0"/>
              <a:t> </a:t>
            </a:r>
            <a:r>
              <a:rPr spc="-215" dirty="0"/>
              <a:t>스터디</a:t>
            </a:r>
            <a:r>
              <a:rPr spc="-75" dirty="0"/>
              <a:t> </a:t>
            </a:r>
            <a:r>
              <a:rPr spc="-215" dirty="0"/>
              <a:t>프로젝트</a:t>
            </a:r>
            <a:r>
              <a:rPr spc="-75" dirty="0"/>
              <a:t> </a:t>
            </a:r>
            <a:r>
              <a:rPr spc="-150" dirty="0"/>
              <a:t>로드맵</a:t>
            </a:r>
            <a:endParaRPr sz="115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spc="-295" dirty="0">
                <a:latin typeface="Noto Sans JP"/>
                <a:cs typeface="Noto Sans JP"/>
              </a:rPr>
              <a:t>Kaggle</a:t>
            </a:r>
            <a:r>
              <a:rPr sz="3050" spc="30" dirty="0">
                <a:latin typeface="Noto Sans JP"/>
                <a:cs typeface="Noto Sans JP"/>
              </a:rPr>
              <a:t> </a:t>
            </a:r>
            <a:r>
              <a:rPr spc="-515" dirty="0"/>
              <a:t>경진대회</a:t>
            </a:r>
            <a:r>
              <a:rPr spc="-275" dirty="0"/>
              <a:t> </a:t>
            </a:r>
            <a:r>
              <a:rPr spc="-515" dirty="0"/>
              <a:t>실전</a:t>
            </a:r>
            <a:r>
              <a:rPr spc="-280" dirty="0"/>
              <a:t> </a:t>
            </a:r>
            <a:r>
              <a:rPr spc="-540" dirty="0"/>
              <a:t>사례</a:t>
            </a:r>
            <a:endParaRPr sz="3050">
              <a:latin typeface="Noto Sans JP"/>
              <a:cs typeface="Noto Sans JP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71499" y="1438274"/>
            <a:ext cx="11049000" cy="1562100"/>
            <a:chOff x="571499" y="1438274"/>
            <a:chExt cx="11049000" cy="1562100"/>
          </a:xfrm>
        </p:grpSpPr>
        <p:sp>
          <p:nvSpPr>
            <p:cNvPr id="4" name="object 4"/>
            <p:cNvSpPr/>
            <p:nvPr/>
          </p:nvSpPr>
          <p:spPr>
            <a:xfrm>
              <a:off x="590549" y="1438274"/>
              <a:ext cx="11029950" cy="1562100"/>
            </a:xfrm>
            <a:custGeom>
              <a:avLst/>
              <a:gdLst/>
              <a:ahLst/>
              <a:cxnLst/>
              <a:rect l="l" t="t" r="r" b="b"/>
              <a:pathLst>
                <a:path w="11029950" h="1562100">
                  <a:moveTo>
                    <a:pt x="10958752" y="1562099"/>
                  </a:moveTo>
                  <a:lnTo>
                    <a:pt x="0" y="1562099"/>
                  </a:lnTo>
                  <a:lnTo>
                    <a:pt x="0" y="0"/>
                  </a:lnTo>
                  <a:lnTo>
                    <a:pt x="10958752" y="0"/>
                  </a:lnTo>
                  <a:lnTo>
                    <a:pt x="10963706" y="488"/>
                  </a:lnTo>
                  <a:lnTo>
                    <a:pt x="11000243" y="15621"/>
                  </a:lnTo>
                  <a:lnTo>
                    <a:pt x="11026062" y="51661"/>
                  </a:lnTo>
                  <a:lnTo>
                    <a:pt x="11029949" y="71196"/>
                  </a:lnTo>
                  <a:lnTo>
                    <a:pt x="11029949" y="1490903"/>
                  </a:lnTo>
                  <a:lnTo>
                    <a:pt x="11014328" y="1532393"/>
                  </a:lnTo>
                  <a:lnTo>
                    <a:pt x="10978286" y="1558213"/>
                  </a:lnTo>
                  <a:lnTo>
                    <a:pt x="10958752" y="1562099"/>
                  </a:lnTo>
                  <a:close/>
                </a:path>
              </a:pathLst>
            </a:custGeom>
            <a:solidFill>
              <a:srgbClr val="1A365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499" y="1438274"/>
              <a:ext cx="38100" cy="1562100"/>
            </a:xfrm>
            <a:custGeom>
              <a:avLst/>
              <a:gdLst/>
              <a:ahLst/>
              <a:cxnLst/>
              <a:rect l="l" t="t" r="r" b="b"/>
              <a:pathLst>
                <a:path w="38100" h="1562100">
                  <a:moveTo>
                    <a:pt x="38099" y="1562099"/>
                  </a:moveTo>
                  <a:lnTo>
                    <a:pt x="0" y="15620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562099"/>
                  </a:lnTo>
                  <a:close/>
                </a:path>
              </a:pathLst>
            </a:custGeom>
            <a:solidFill>
              <a:srgbClr val="4ED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58800" y="953135"/>
            <a:ext cx="3881120" cy="18281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0" spc="-25" dirty="0">
                <a:solidFill>
                  <a:srgbClr val="4ED0C4"/>
                </a:solidFill>
                <a:latin typeface="Noto Sans JP Light"/>
                <a:cs typeface="Noto Sans JP Light"/>
              </a:rPr>
              <a:t>LLM</a:t>
            </a:r>
            <a:r>
              <a:rPr sz="1600" b="0" spc="-35" dirty="0">
                <a:solidFill>
                  <a:srgbClr val="4ED0C4"/>
                </a:solidFill>
                <a:latin typeface="Noto Sans JP Light"/>
                <a:cs typeface="Noto Sans JP Light"/>
              </a:rPr>
              <a:t> </a:t>
            </a:r>
            <a:r>
              <a:rPr sz="1700" b="0" spc="-32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및</a:t>
            </a:r>
            <a:r>
              <a:rPr sz="1700" b="0" spc="-6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700" b="0" spc="-32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임베디드</a:t>
            </a:r>
            <a:r>
              <a:rPr sz="1700" b="0" spc="-6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700" b="0" spc="-32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관련</a:t>
            </a:r>
            <a:r>
              <a:rPr sz="1700" b="0" spc="-6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700" b="0" spc="-32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대회</a:t>
            </a:r>
            <a:r>
              <a:rPr sz="1700" b="0" spc="-6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700" b="0" spc="-32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분석과</a:t>
            </a:r>
            <a:r>
              <a:rPr sz="1700" b="0" spc="-6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700" b="0" spc="-32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활용</a:t>
            </a:r>
            <a:r>
              <a:rPr sz="1700" b="0" spc="-60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 </a:t>
            </a:r>
            <a:r>
              <a:rPr sz="1700" b="0" spc="-375" dirty="0">
                <a:solidFill>
                  <a:srgbClr val="4ED0C4"/>
                </a:solidFill>
                <a:latin typeface="Malgun Gothic Semilight"/>
                <a:cs typeface="Malgun Gothic Semilight"/>
              </a:rPr>
              <a:t>팁</a:t>
            </a:r>
            <a:endParaRPr sz="1700">
              <a:latin typeface="Malgun Gothic Semilight"/>
              <a:cs typeface="Malgun Gothic Semilight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500">
              <a:latin typeface="Malgun Gothic Semilight"/>
              <a:cs typeface="Malgun Gothic Semilight"/>
            </a:endParaRPr>
          </a:p>
          <a:p>
            <a:pPr marL="193040">
              <a:lnSpc>
                <a:spcPct val="100000"/>
              </a:lnSpc>
            </a:pPr>
            <a:r>
              <a:rPr sz="1700" b="1" spc="-325" dirty="0">
                <a:solidFill>
                  <a:srgbClr val="4ED0C4"/>
                </a:solidFill>
                <a:latin typeface="Malgun Gothic"/>
                <a:cs typeface="Malgun Gothic"/>
              </a:rPr>
              <a:t>왜</a:t>
            </a:r>
            <a:r>
              <a:rPr sz="1700" b="1" spc="-155" dirty="0">
                <a:solidFill>
                  <a:srgbClr val="4ED0C4"/>
                </a:solidFill>
                <a:latin typeface="Malgun Gothic"/>
                <a:cs typeface="Malgun Gothic"/>
              </a:rPr>
              <a:t> </a:t>
            </a:r>
            <a:r>
              <a:rPr sz="1800" b="1" spc="-185" dirty="0">
                <a:solidFill>
                  <a:srgbClr val="4ED0C4"/>
                </a:solidFill>
                <a:latin typeface="Noto Sans JP"/>
                <a:cs typeface="Noto Sans JP"/>
              </a:rPr>
              <a:t>Kaggle</a:t>
            </a:r>
            <a:r>
              <a:rPr sz="1800" b="1" spc="35" dirty="0">
                <a:solidFill>
                  <a:srgbClr val="4ED0C4"/>
                </a:solidFill>
                <a:latin typeface="Noto Sans JP"/>
                <a:cs typeface="Noto Sans JP"/>
              </a:rPr>
              <a:t> </a:t>
            </a:r>
            <a:r>
              <a:rPr sz="1700" b="1" spc="-300" dirty="0">
                <a:solidFill>
                  <a:srgbClr val="4ED0C4"/>
                </a:solidFill>
                <a:latin typeface="Malgun Gothic"/>
                <a:cs typeface="Malgun Gothic"/>
              </a:rPr>
              <a:t>대회인가</a:t>
            </a:r>
            <a:r>
              <a:rPr sz="1800" b="1" spc="-300" dirty="0">
                <a:solidFill>
                  <a:srgbClr val="4ED0C4"/>
                </a:solidFill>
                <a:latin typeface="Noto Sans JP"/>
                <a:cs typeface="Noto Sans JP"/>
              </a:rPr>
              <a:t>?</a:t>
            </a:r>
            <a:endParaRPr sz="1800">
              <a:latin typeface="Noto Sans JP"/>
              <a:cs typeface="Noto Sans JP"/>
            </a:endParaRPr>
          </a:p>
          <a:p>
            <a:pPr marL="440690" indent="-152400">
              <a:lnSpc>
                <a:spcPct val="100000"/>
              </a:lnSpc>
              <a:spcBef>
                <a:spcPts val="840"/>
              </a:spcBef>
              <a:buClr>
                <a:srgbClr val="4ED0C4"/>
              </a:buClr>
              <a:buFont typeface="Arial"/>
              <a:buChar char="•"/>
              <a:tabLst>
                <a:tab pos="440690" algn="l"/>
              </a:tabLst>
            </a:pP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실제</a:t>
            </a:r>
            <a:r>
              <a:rPr sz="1350" spc="-114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데이터</a:t>
            </a:r>
            <a:r>
              <a:rPr sz="1350" spc="-114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기반</a:t>
            </a:r>
            <a:r>
              <a:rPr sz="1350" spc="-114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Cambria"/>
                <a:cs typeface="Cambria"/>
              </a:rPr>
              <a:t>LLM</a:t>
            </a:r>
            <a:r>
              <a:rPr sz="13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모델링</a:t>
            </a:r>
            <a:r>
              <a:rPr sz="1350" spc="-114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및</a:t>
            </a:r>
            <a:r>
              <a:rPr sz="1350" spc="-114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최적화</a:t>
            </a:r>
            <a:r>
              <a:rPr sz="1350" spc="-114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경험</a:t>
            </a:r>
            <a:r>
              <a:rPr sz="1350" spc="-114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FFFFFF"/>
                </a:solidFill>
                <a:latin typeface="Dotum"/>
                <a:cs typeface="Dotum"/>
              </a:rPr>
              <a:t>가능</a:t>
            </a:r>
            <a:endParaRPr sz="1350">
              <a:latin typeface="Dotum"/>
              <a:cs typeface="Dotum"/>
            </a:endParaRPr>
          </a:p>
          <a:p>
            <a:pPr marL="440690" indent="-152400">
              <a:lnSpc>
                <a:spcPct val="100000"/>
              </a:lnSpc>
              <a:spcBef>
                <a:spcPts val="780"/>
              </a:spcBef>
              <a:buClr>
                <a:srgbClr val="4ED0C4"/>
              </a:buClr>
              <a:buFont typeface="Arial"/>
              <a:buChar char="•"/>
              <a:tabLst>
                <a:tab pos="440690" algn="l"/>
              </a:tabLst>
            </a:pP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제한된</a:t>
            </a:r>
            <a:r>
              <a:rPr sz="1350" spc="-114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컴퓨팅</a:t>
            </a:r>
            <a:r>
              <a:rPr sz="1350" spc="-114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환경에서</a:t>
            </a:r>
            <a:r>
              <a:rPr sz="1350" spc="-114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효율적</a:t>
            </a:r>
            <a:r>
              <a:rPr sz="1350" spc="-114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Cambria"/>
                <a:cs typeface="Cambria"/>
              </a:rPr>
              <a:t>LLM</a:t>
            </a:r>
            <a:r>
              <a:rPr sz="13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운영</a:t>
            </a:r>
            <a:r>
              <a:rPr sz="1350" spc="-114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방식</a:t>
            </a:r>
            <a:r>
              <a:rPr sz="1350" spc="-114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FFFFFF"/>
                </a:solidFill>
                <a:latin typeface="Dotum"/>
                <a:cs typeface="Dotum"/>
              </a:rPr>
              <a:t>학습</a:t>
            </a:r>
            <a:endParaRPr sz="1350">
              <a:latin typeface="Dotum"/>
              <a:cs typeface="Dotum"/>
            </a:endParaRPr>
          </a:p>
          <a:p>
            <a:pPr marL="440690" indent="-152400">
              <a:lnSpc>
                <a:spcPct val="100000"/>
              </a:lnSpc>
              <a:spcBef>
                <a:spcPts val="780"/>
              </a:spcBef>
              <a:buClr>
                <a:srgbClr val="4ED0C4"/>
              </a:buClr>
              <a:buFont typeface="Arial"/>
              <a:buChar char="•"/>
              <a:tabLst>
                <a:tab pos="440690" algn="l"/>
              </a:tabLst>
            </a:pP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다양한</a:t>
            </a:r>
            <a:r>
              <a:rPr sz="1350" spc="-11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최신</a:t>
            </a:r>
            <a:r>
              <a:rPr sz="13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기법과</a:t>
            </a:r>
            <a:r>
              <a:rPr sz="13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접근법을</a:t>
            </a:r>
            <a:r>
              <a:rPr sz="13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통한</a:t>
            </a:r>
            <a:r>
              <a:rPr sz="1350" spc="-11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실전</a:t>
            </a:r>
            <a:r>
              <a:rPr sz="13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개발</a:t>
            </a:r>
            <a:r>
              <a:rPr sz="13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FFFFFF"/>
                </a:solidFill>
                <a:latin typeface="Dotum"/>
                <a:cs typeface="Dotum"/>
              </a:rPr>
              <a:t>역량</a:t>
            </a:r>
            <a:r>
              <a:rPr sz="1350" spc="-10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350" spc="-295" dirty="0">
                <a:solidFill>
                  <a:srgbClr val="FFFFFF"/>
                </a:solidFill>
                <a:latin typeface="Dotum"/>
                <a:cs typeface="Dotum"/>
              </a:rPr>
              <a:t>향상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1499" y="3152775"/>
            <a:ext cx="11049000" cy="1257300"/>
            <a:chOff x="571499" y="3152775"/>
            <a:chExt cx="11049000" cy="1257300"/>
          </a:xfrm>
        </p:grpSpPr>
        <p:sp>
          <p:nvSpPr>
            <p:cNvPr id="8" name="object 8"/>
            <p:cNvSpPr/>
            <p:nvPr/>
          </p:nvSpPr>
          <p:spPr>
            <a:xfrm>
              <a:off x="571499" y="3167062"/>
              <a:ext cx="5457825" cy="1243330"/>
            </a:xfrm>
            <a:custGeom>
              <a:avLst/>
              <a:gdLst/>
              <a:ahLst/>
              <a:cxnLst/>
              <a:rect l="l" t="t" r="r" b="b"/>
              <a:pathLst>
                <a:path w="5457825" h="1243329">
                  <a:moveTo>
                    <a:pt x="5386627" y="1243012"/>
                  </a:moveTo>
                  <a:lnTo>
                    <a:pt x="71196" y="1243012"/>
                  </a:lnTo>
                  <a:lnTo>
                    <a:pt x="66241" y="1242524"/>
                  </a:lnTo>
                  <a:lnTo>
                    <a:pt x="29705" y="1227390"/>
                  </a:lnTo>
                  <a:lnTo>
                    <a:pt x="3885" y="1191349"/>
                  </a:lnTo>
                  <a:lnTo>
                    <a:pt x="0" y="1171815"/>
                  </a:lnTo>
                  <a:lnTo>
                    <a:pt x="0" y="1166812"/>
                  </a:lnTo>
                  <a:lnTo>
                    <a:pt x="0" y="57847"/>
                  </a:lnTo>
                  <a:lnTo>
                    <a:pt x="18780" y="21008"/>
                  </a:lnTo>
                  <a:lnTo>
                    <a:pt x="56426" y="1982"/>
                  </a:lnTo>
                  <a:lnTo>
                    <a:pt x="71196" y="0"/>
                  </a:lnTo>
                  <a:lnTo>
                    <a:pt x="5386627" y="0"/>
                  </a:lnTo>
                  <a:lnTo>
                    <a:pt x="5428119" y="12692"/>
                  </a:lnTo>
                  <a:lnTo>
                    <a:pt x="5453938" y="41975"/>
                  </a:lnTo>
                  <a:lnTo>
                    <a:pt x="5457824" y="57847"/>
                  </a:lnTo>
                  <a:lnTo>
                    <a:pt x="5457824" y="1171815"/>
                  </a:lnTo>
                  <a:lnTo>
                    <a:pt x="5442202" y="1213306"/>
                  </a:lnTo>
                  <a:lnTo>
                    <a:pt x="5406162" y="1239126"/>
                  </a:lnTo>
                  <a:lnTo>
                    <a:pt x="5391583" y="1242524"/>
                  </a:lnTo>
                  <a:lnTo>
                    <a:pt x="5386627" y="1243012"/>
                  </a:lnTo>
                  <a:close/>
                </a:path>
              </a:pathLst>
            </a:custGeom>
            <a:solidFill>
              <a:srgbClr val="1A365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1877" y="3152775"/>
              <a:ext cx="5457190" cy="69215"/>
            </a:xfrm>
            <a:custGeom>
              <a:avLst/>
              <a:gdLst/>
              <a:ahLst/>
              <a:cxnLst/>
              <a:rect l="l" t="t" r="r" b="b"/>
              <a:pathLst>
                <a:path w="5457190" h="69214">
                  <a:moveTo>
                    <a:pt x="0" y="68698"/>
                  </a:moveTo>
                  <a:lnTo>
                    <a:pt x="16889" y="27882"/>
                  </a:lnTo>
                  <a:lnTo>
                    <a:pt x="53735" y="3262"/>
                  </a:lnTo>
                  <a:lnTo>
                    <a:pt x="75822" y="0"/>
                  </a:lnTo>
                  <a:lnTo>
                    <a:pt x="5381247" y="0"/>
                  </a:lnTo>
                  <a:lnTo>
                    <a:pt x="5423589" y="12829"/>
                  </a:lnTo>
                  <a:lnTo>
                    <a:pt x="5440694" y="28574"/>
                  </a:lnTo>
                  <a:lnTo>
                    <a:pt x="75822" y="28574"/>
                  </a:lnTo>
                  <a:lnTo>
                    <a:pt x="68315" y="28801"/>
                  </a:lnTo>
                  <a:lnTo>
                    <a:pt x="27504" y="39366"/>
                  </a:lnTo>
                  <a:lnTo>
                    <a:pt x="1555" y="63808"/>
                  </a:lnTo>
                  <a:lnTo>
                    <a:pt x="0" y="68698"/>
                  </a:lnTo>
                  <a:close/>
                </a:path>
                <a:path w="5457190" h="69214">
                  <a:moveTo>
                    <a:pt x="5457069" y="68698"/>
                  </a:moveTo>
                  <a:lnTo>
                    <a:pt x="5429564" y="39366"/>
                  </a:lnTo>
                  <a:lnTo>
                    <a:pt x="5388753" y="28801"/>
                  </a:lnTo>
                  <a:lnTo>
                    <a:pt x="5381247" y="28574"/>
                  </a:lnTo>
                  <a:lnTo>
                    <a:pt x="5440694" y="28574"/>
                  </a:lnTo>
                  <a:lnTo>
                    <a:pt x="5455996" y="61331"/>
                  </a:lnTo>
                  <a:lnTo>
                    <a:pt x="5457069" y="68698"/>
                  </a:lnTo>
                  <a:close/>
                </a:path>
              </a:pathLst>
            </a:custGeom>
            <a:solidFill>
              <a:srgbClr val="4ED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799" y="3324224"/>
              <a:ext cx="150018" cy="17144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162674" y="3167062"/>
              <a:ext cx="5457825" cy="1243330"/>
            </a:xfrm>
            <a:custGeom>
              <a:avLst/>
              <a:gdLst/>
              <a:ahLst/>
              <a:cxnLst/>
              <a:rect l="l" t="t" r="r" b="b"/>
              <a:pathLst>
                <a:path w="5457825" h="1243329">
                  <a:moveTo>
                    <a:pt x="5386627" y="1243012"/>
                  </a:moveTo>
                  <a:lnTo>
                    <a:pt x="71196" y="1243012"/>
                  </a:lnTo>
                  <a:lnTo>
                    <a:pt x="66240" y="1242524"/>
                  </a:lnTo>
                  <a:lnTo>
                    <a:pt x="29704" y="1227390"/>
                  </a:lnTo>
                  <a:lnTo>
                    <a:pt x="3884" y="1191349"/>
                  </a:lnTo>
                  <a:lnTo>
                    <a:pt x="0" y="1171815"/>
                  </a:lnTo>
                  <a:lnTo>
                    <a:pt x="0" y="1166812"/>
                  </a:lnTo>
                  <a:lnTo>
                    <a:pt x="0" y="57847"/>
                  </a:lnTo>
                  <a:lnTo>
                    <a:pt x="18779" y="21008"/>
                  </a:lnTo>
                  <a:lnTo>
                    <a:pt x="56426" y="1982"/>
                  </a:lnTo>
                  <a:lnTo>
                    <a:pt x="71196" y="0"/>
                  </a:lnTo>
                  <a:lnTo>
                    <a:pt x="5386627" y="0"/>
                  </a:lnTo>
                  <a:lnTo>
                    <a:pt x="5428119" y="12692"/>
                  </a:lnTo>
                  <a:lnTo>
                    <a:pt x="5453937" y="41975"/>
                  </a:lnTo>
                  <a:lnTo>
                    <a:pt x="5457824" y="57847"/>
                  </a:lnTo>
                  <a:lnTo>
                    <a:pt x="5457824" y="1171815"/>
                  </a:lnTo>
                  <a:lnTo>
                    <a:pt x="5442203" y="1213306"/>
                  </a:lnTo>
                  <a:lnTo>
                    <a:pt x="5406161" y="1239126"/>
                  </a:lnTo>
                  <a:lnTo>
                    <a:pt x="5391582" y="1242524"/>
                  </a:lnTo>
                  <a:lnTo>
                    <a:pt x="5386627" y="1243012"/>
                  </a:lnTo>
                  <a:close/>
                </a:path>
              </a:pathLst>
            </a:custGeom>
            <a:solidFill>
              <a:srgbClr val="1A365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63052" y="3152775"/>
              <a:ext cx="5457190" cy="69215"/>
            </a:xfrm>
            <a:custGeom>
              <a:avLst/>
              <a:gdLst/>
              <a:ahLst/>
              <a:cxnLst/>
              <a:rect l="l" t="t" r="r" b="b"/>
              <a:pathLst>
                <a:path w="5457190" h="69214">
                  <a:moveTo>
                    <a:pt x="0" y="68698"/>
                  </a:moveTo>
                  <a:lnTo>
                    <a:pt x="16888" y="27882"/>
                  </a:lnTo>
                  <a:lnTo>
                    <a:pt x="53735" y="3262"/>
                  </a:lnTo>
                  <a:lnTo>
                    <a:pt x="75822" y="0"/>
                  </a:lnTo>
                  <a:lnTo>
                    <a:pt x="5381247" y="0"/>
                  </a:lnTo>
                  <a:lnTo>
                    <a:pt x="5423588" y="12829"/>
                  </a:lnTo>
                  <a:lnTo>
                    <a:pt x="5440693" y="28574"/>
                  </a:lnTo>
                  <a:lnTo>
                    <a:pt x="75822" y="28574"/>
                  </a:lnTo>
                  <a:lnTo>
                    <a:pt x="68315" y="28801"/>
                  </a:lnTo>
                  <a:lnTo>
                    <a:pt x="27504" y="39366"/>
                  </a:lnTo>
                  <a:lnTo>
                    <a:pt x="1555" y="63808"/>
                  </a:lnTo>
                  <a:lnTo>
                    <a:pt x="0" y="68698"/>
                  </a:lnTo>
                  <a:close/>
                </a:path>
                <a:path w="5457190" h="69214">
                  <a:moveTo>
                    <a:pt x="5457068" y="68698"/>
                  </a:moveTo>
                  <a:lnTo>
                    <a:pt x="5429563" y="39366"/>
                  </a:lnTo>
                  <a:lnTo>
                    <a:pt x="5388752" y="28801"/>
                  </a:lnTo>
                  <a:lnTo>
                    <a:pt x="5381247" y="28574"/>
                  </a:lnTo>
                  <a:lnTo>
                    <a:pt x="5440693" y="28574"/>
                  </a:lnTo>
                  <a:lnTo>
                    <a:pt x="5455996" y="61331"/>
                  </a:lnTo>
                  <a:lnTo>
                    <a:pt x="5457068" y="68698"/>
                  </a:lnTo>
                  <a:close/>
                </a:path>
              </a:pathLst>
            </a:custGeom>
            <a:solidFill>
              <a:srgbClr val="4ED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76974" y="3324224"/>
              <a:ext cx="172488" cy="17252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264274" y="3752179"/>
            <a:ext cx="4099560" cy="50165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150" b="1" dirty="0">
                <a:solidFill>
                  <a:srgbClr val="4ED0C4"/>
                </a:solidFill>
                <a:latin typeface="Arial"/>
                <a:cs typeface="Arial"/>
              </a:rPr>
              <a:t>→</a:t>
            </a:r>
            <a:r>
              <a:rPr sz="1150" b="1" spc="140" dirty="0">
                <a:solidFill>
                  <a:srgbClr val="4ED0C4"/>
                </a:solidFill>
                <a:latin typeface="Arial"/>
                <a:cs typeface="Arial"/>
              </a:rPr>
              <a:t> </a:t>
            </a:r>
            <a:r>
              <a:rPr sz="1150" spc="-190" dirty="0">
                <a:solidFill>
                  <a:srgbClr val="4ED0C4"/>
                </a:solidFill>
                <a:latin typeface="Dotum"/>
                <a:cs typeface="Dotum"/>
              </a:rPr>
              <a:t>핵심</a:t>
            </a:r>
            <a:r>
              <a:rPr sz="1150" spc="-90" dirty="0">
                <a:solidFill>
                  <a:srgbClr val="4ED0C4"/>
                </a:solidFill>
                <a:latin typeface="Dotum"/>
                <a:cs typeface="Dotum"/>
              </a:rPr>
              <a:t> </a:t>
            </a:r>
            <a:r>
              <a:rPr sz="1150" spc="-165" dirty="0">
                <a:solidFill>
                  <a:srgbClr val="4ED0C4"/>
                </a:solidFill>
                <a:latin typeface="Dotum"/>
                <a:cs typeface="Dotum"/>
              </a:rPr>
              <a:t>기법</a:t>
            </a:r>
            <a:r>
              <a:rPr sz="1150" spc="-165" dirty="0">
                <a:solidFill>
                  <a:srgbClr val="4ED0C4"/>
                </a:solidFill>
                <a:latin typeface="Comic Sans MS"/>
                <a:cs typeface="Comic Sans MS"/>
              </a:rPr>
              <a:t>:</a:t>
            </a:r>
            <a:r>
              <a:rPr sz="1150" spc="-165" dirty="0">
                <a:solidFill>
                  <a:srgbClr val="FFFFFF"/>
                </a:solidFill>
                <a:latin typeface="Dotum"/>
                <a:cs typeface="Dotum"/>
              </a:rPr>
              <a:t>데이터</a:t>
            </a:r>
            <a:r>
              <a:rPr sz="115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불균형</a:t>
            </a:r>
            <a:r>
              <a:rPr sz="115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45" dirty="0">
                <a:solidFill>
                  <a:srgbClr val="FFFFFF"/>
                </a:solidFill>
                <a:latin typeface="Dotum"/>
                <a:cs typeface="Dotum"/>
              </a:rPr>
              <a:t>대응</a:t>
            </a:r>
            <a:r>
              <a:rPr sz="1200" spc="-145" dirty="0">
                <a:solidFill>
                  <a:srgbClr val="FFFFFF"/>
                </a:solidFill>
                <a:latin typeface="Noto Sans JP"/>
                <a:cs typeface="Noto Sans JP"/>
              </a:rPr>
              <a:t>,</a:t>
            </a:r>
            <a:r>
              <a:rPr sz="1200" spc="3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Noto Sans JP"/>
                <a:cs typeface="Noto Sans JP"/>
              </a:rPr>
              <a:t>DeBERTa</a:t>
            </a:r>
            <a:r>
              <a:rPr sz="1200" spc="3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모델</a:t>
            </a:r>
            <a:r>
              <a:rPr sz="115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20" dirty="0">
                <a:solidFill>
                  <a:srgbClr val="FFFFFF"/>
                </a:solidFill>
                <a:latin typeface="Dotum"/>
                <a:cs typeface="Dotum"/>
              </a:rPr>
              <a:t>미세조정</a:t>
            </a:r>
            <a:endParaRPr sz="11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50" b="1" dirty="0">
                <a:solidFill>
                  <a:srgbClr val="4ED0C4"/>
                </a:solidFill>
                <a:latin typeface="Arial"/>
                <a:cs typeface="Arial"/>
              </a:rPr>
              <a:t>→</a:t>
            </a:r>
            <a:r>
              <a:rPr sz="1150" b="1" spc="130" dirty="0">
                <a:solidFill>
                  <a:srgbClr val="4ED0C4"/>
                </a:solidFill>
                <a:latin typeface="Arial"/>
                <a:cs typeface="Arial"/>
              </a:rPr>
              <a:t> </a:t>
            </a:r>
            <a:r>
              <a:rPr sz="1150" spc="-190" dirty="0">
                <a:solidFill>
                  <a:srgbClr val="4ED0C4"/>
                </a:solidFill>
                <a:latin typeface="Dotum"/>
                <a:cs typeface="Dotum"/>
              </a:rPr>
              <a:t>활용</a:t>
            </a:r>
            <a:r>
              <a:rPr sz="1150" spc="-90" dirty="0">
                <a:solidFill>
                  <a:srgbClr val="4ED0C4"/>
                </a:solidFill>
                <a:latin typeface="Dotum"/>
                <a:cs typeface="Dotum"/>
              </a:rPr>
              <a:t> </a:t>
            </a:r>
            <a:r>
              <a:rPr sz="1150" spc="-165" dirty="0">
                <a:solidFill>
                  <a:srgbClr val="4ED0C4"/>
                </a:solidFill>
                <a:latin typeface="Dotum"/>
                <a:cs typeface="Dotum"/>
              </a:rPr>
              <a:t>포인트</a:t>
            </a:r>
            <a:r>
              <a:rPr sz="1150" spc="-165" dirty="0">
                <a:solidFill>
                  <a:srgbClr val="4ED0C4"/>
                </a:solidFill>
                <a:latin typeface="Comic Sans MS"/>
                <a:cs typeface="Comic Sans MS"/>
              </a:rPr>
              <a:t>:</a:t>
            </a:r>
            <a:r>
              <a:rPr sz="1150" spc="-165" dirty="0">
                <a:solidFill>
                  <a:srgbClr val="FFFFFF"/>
                </a:solidFill>
                <a:latin typeface="Dotum"/>
                <a:cs typeface="Dotum"/>
              </a:rPr>
              <a:t>추가</a:t>
            </a:r>
            <a:r>
              <a:rPr sz="1150" spc="-9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Noto Sans JP"/>
                <a:cs typeface="Noto Sans JP"/>
              </a:rPr>
              <a:t>AI</a:t>
            </a:r>
            <a:r>
              <a:rPr sz="1200" spc="3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생성</a:t>
            </a:r>
            <a:r>
              <a:rPr sz="1150" spc="-9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데이터</a:t>
            </a:r>
            <a:r>
              <a:rPr sz="115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45" dirty="0">
                <a:solidFill>
                  <a:srgbClr val="FFFFFF"/>
                </a:solidFill>
                <a:latin typeface="Dotum"/>
                <a:cs typeface="Dotum"/>
              </a:rPr>
              <a:t>보강</a:t>
            </a:r>
            <a:r>
              <a:rPr sz="1200" spc="-145" dirty="0">
                <a:solidFill>
                  <a:srgbClr val="FFFFFF"/>
                </a:solidFill>
                <a:latin typeface="Noto Sans JP"/>
                <a:cs typeface="Noto Sans JP"/>
              </a:rPr>
              <a:t>,</a:t>
            </a:r>
            <a:r>
              <a:rPr sz="1200" spc="3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경량</a:t>
            </a:r>
            <a:r>
              <a:rPr sz="1150" spc="-9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언어모델</a:t>
            </a:r>
            <a:r>
              <a:rPr sz="115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분류</a:t>
            </a:r>
            <a:r>
              <a:rPr sz="1150" spc="-9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정확도</a:t>
            </a:r>
            <a:r>
              <a:rPr sz="115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FFFFFF"/>
                </a:solidFill>
                <a:latin typeface="Dotum"/>
                <a:cs typeface="Dotum"/>
              </a:rPr>
              <a:t>향상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71499" y="4543425"/>
            <a:ext cx="5457825" cy="1257300"/>
            <a:chOff x="571499" y="4543425"/>
            <a:chExt cx="5457825" cy="1257300"/>
          </a:xfrm>
        </p:grpSpPr>
        <p:sp>
          <p:nvSpPr>
            <p:cNvPr id="16" name="object 16"/>
            <p:cNvSpPr/>
            <p:nvPr/>
          </p:nvSpPr>
          <p:spPr>
            <a:xfrm>
              <a:off x="571499" y="4557712"/>
              <a:ext cx="5457825" cy="1243330"/>
            </a:xfrm>
            <a:custGeom>
              <a:avLst/>
              <a:gdLst/>
              <a:ahLst/>
              <a:cxnLst/>
              <a:rect l="l" t="t" r="r" b="b"/>
              <a:pathLst>
                <a:path w="5457825" h="1243329">
                  <a:moveTo>
                    <a:pt x="5386627" y="1243012"/>
                  </a:moveTo>
                  <a:lnTo>
                    <a:pt x="71196" y="1243012"/>
                  </a:lnTo>
                  <a:lnTo>
                    <a:pt x="66241" y="1242524"/>
                  </a:lnTo>
                  <a:lnTo>
                    <a:pt x="29705" y="1227390"/>
                  </a:lnTo>
                  <a:lnTo>
                    <a:pt x="3885" y="1191349"/>
                  </a:lnTo>
                  <a:lnTo>
                    <a:pt x="0" y="1171815"/>
                  </a:lnTo>
                  <a:lnTo>
                    <a:pt x="0" y="1166812"/>
                  </a:lnTo>
                  <a:lnTo>
                    <a:pt x="0" y="57847"/>
                  </a:lnTo>
                  <a:lnTo>
                    <a:pt x="18780" y="21008"/>
                  </a:lnTo>
                  <a:lnTo>
                    <a:pt x="56426" y="1982"/>
                  </a:lnTo>
                  <a:lnTo>
                    <a:pt x="71196" y="0"/>
                  </a:lnTo>
                  <a:lnTo>
                    <a:pt x="5386627" y="0"/>
                  </a:lnTo>
                  <a:lnTo>
                    <a:pt x="5428119" y="12692"/>
                  </a:lnTo>
                  <a:lnTo>
                    <a:pt x="5453938" y="41975"/>
                  </a:lnTo>
                  <a:lnTo>
                    <a:pt x="5457824" y="57847"/>
                  </a:lnTo>
                  <a:lnTo>
                    <a:pt x="5457824" y="1171815"/>
                  </a:lnTo>
                  <a:lnTo>
                    <a:pt x="5442202" y="1213306"/>
                  </a:lnTo>
                  <a:lnTo>
                    <a:pt x="5406162" y="1239126"/>
                  </a:lnTo>
                  <a:lnTo>
                    <a:pt x="5391583" y="1242524"/>
                  </a:lnTo>
                  <a:lnTo>
                    <a:pt x="5386627" y="1243012"/>
                  </a:lnTo>
                  <a:close/>
                </a:path>
              </a:pathLst>
            </a:custGeom>
            <a:solidFill>
              <a:srgbClr val="1A365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1877" y="4543425"/>
              <a:ext cx="5457190" cy="69215"/>
            </a:xfrm>
            <a:custGeom>
              <a:avLst/>
              <a:gdLst/>
              <a:ahLst/>
              <a:cxnLst/>
              <a:rect l="l" t="t" r="r" b="b"/>
              <a:pathLst>
                <a:path w="5457190" h="69214">
                  <a:moveTo>
                    <a:pt x="0" y="68698"/>
                  </a:moveTo>
                  <a:lnTo>
                    <a:pt x="16889" y="27882"/>
                  </a:lnTo>
                  <a:lnTo>
                    <a:pt x="53735" y="3262"/>
                  </a:lnTo>
                  <a:lnTo>
                    <a:pt x="75822" y="0"/>
                  </a:lnTo>
                  <a:lnTo>
                    <a:pt x="5381247" y="0"/>
                  </a:lnTo>
                  <a:lnTo>
                    <a:pt x="5423589" y="12829"/>
                  </a:lnTo>
                  <a:lnTo>
                    <a:pt x="5440694" y="28574"/>
                  </a:lnTo>
                  <a:lnTo>
                    <a:pt x="75822" y="28574"/>
                  </a:lnTo>
                  <a:lnTo>
                    <a:pt x="68315" y="28801"/>
                  </a:lnTo>
                  <a:lnTo>
                    <a:pt x="27504" y="39366"/>
                  </a:lnTo>
                  <a:lnTo>
                    <a:pt x="1555" y="63808"/>
                  </a:lnTo>
                  <a:lnTo>
                    <a:pt x="0" y="68698"/>
                  </a:lnTo>
                  <a:close/>
                </a:path>
                <a:path w="5457190" h="69214">
                  <a:moveTo>
                    <a:pt x="5457069" y="68698"/>
                  </a:moveTo>
                  <a:lnTo>
                    <a:pt x="5429564" y="39366"/>
                  </a:lnTo>
                  <a:lnTo>
                    <a:pt x="5388753" y="28801"/>
                  </a:lnTo>
                  <a:lnTo>
                    <a:pt x="5381247" y="28574"/>
                  </a:lnTo>
                  <a:lnTo>
                    <a:pt x="5440694" y="28574"/>
                  </a:lnTo>
                  <a:lnTo>
                    <a:pt x="5455996" y="61330"/>
                  </a:lnTo>
                  <a:lnTo>
                    <a:pt x="5457069" y="68698"/>
                  </a:lnTo>
                  <a:close/>
                </a:path>
              </a:pathLst>
            </a:custGeom>
            <a:solidFill>
              <a:srgbClr val="4ED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799" y="4714874"/>
              <a:ext cx="171483" cy="16980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73099" y="5142829"/>
            <a:ext cx="3675379" cy="50165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150" b="1" dirty="0">
                <a:solidFill>
                  <a:srgbClr val="4ED0C4"/>
                </a:solidFill>
                <a:latin typeface="Arial"/>
                <a:cs typeface="Arial"/>
              </a:rPr>
              <a:t>→</a:t>
            </a:r>
            <a:r>
              <a:rPr sz="1150" b="1" spc="145" dirty="0">
                <a:solidFill>
                  <a:srgbClr val="4ED0C4"/>
                </a:solidFill>
                <a:latin typeface="Arial"/>
                <a:cs typeface="Arial"/>
              </a:rPr>
              <a:t> </a:t>
            </a:r>
            <a:r>
              <a:rPr sz="1150" spc="-190" dirty="0">
                <a:solidFill>
                  <a:srgbClr val="4ED0C4"/>
                </a:solidFill>
                <a:latin typeface="Dotum"/>
                <a:cs typeface="Dotum"/>
              </a:rPr>
              <a:t>핵심</a:t>
            </a:r>
            <a:r>
              <a:rPr sz="1150" spc="-85" dirty="0">
                <a:solidFill>
                  <a:srgbClr val="4ED0C4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4ED0C4"/>
                </a:solidFill>
                <a:latin typeface="Dotum"/>
                <a:cs typeface="Dotum"/>
              </a:rPr>
              <a:t>기법</a:t>
            </a:r>
            <a:r>
              <a:rPr sz="1150" spc="-160" dirty="0">
                <a:solidFill>
                  <a:srgbClr val="4ED0C4"/>
                </a:solidFill>
                <a:latin typeface="Comic Sans MS"/>
                <a:cs typeface="Comic Sans MS"/>
              </a:rPr>
              <a:t>:</a:t>
            </a:r>
            <a:r>
              <a:rPr sz="1150" spc="-160" dirty="0">
                <a:solidFill>
                  <a:srgbClr val="FFFFFF"/>
                </a:solidFill>
                <a:latin typeface="Dotum"/>
                <a:cs typeface="Dotum"/>
              </a:rPr>
              <a:t>문체</a:t>
            </a:r>
            <a:r>
              <a:rPr sz="1200" spc="-160" dirty="0">
                <a:solidFill>
                  <a:srgbClr val="FFFFFF"/>
                </a:solidFill>
                <a:latin typeface="Noto Sans JP"/>
                <a:cs typeface="Noto Sans JP"/>
              </a:rPr>
              <a:t>/</a:t>
            </a:r>
            <a:r>
              <a:rPr sz="1150" spc="-160" dirty="0">
                <a:solidFill>
                  <a:srgbClr val="FFFFFF"/>
                </a:solidFill>
                <a:latin typeface="Dotum"/>
                <a:cs typeface="Dotum"/>
              </a:rPr>
              <a:t>어휘</a:t>
            </a:r>
            <a:r>
              <a:rPr sz="1200" spc="-160" dirty="0">
                <a:solidFill>
                  <a:srgbClr val="FFFFFF"/>
                </a:solidFill>
                <a:latin typeface="Noto Sans JP"/>
                <a:cs typeface="Noto Sans JP"/>
              </a:rPr>
              <a:t>/</a:t>
            </a:r>
            <a:r>
              <a:rPr sz="1150" spc="-160" dirty="0">
                <a:solidFill>
                  <a:srgbClr val="FFFFFF"/>
                </a:solidFill>
                <a:latin typeface="Dotum"/>
                <a:cs typeface="Dotum"/>
              </a:rPr>
              <a:t>스타일</a:t>
            </a:r>
            <a:r>
              <a:rPr sz="115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특징</a:t>
            </a:r>
            <a:r>
              <a:rPr sz="115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45" dirty="0">
                <a:solidFill>
                  <a:srgbClr val="FFFFFF"/>
                </a:solidFill>
                <a:latin typeface="Dotum"/>
                <a:cs typeface="Dotum"/>
              </a:rPr>
              <a:t>분석</a:t>
            </a:r>
            <a:r>
              <a:rPr sz="1200" spc="-145" dirty="0">
                <a:solidFill>
                  <a:srgbClr val="FFFFFF"/>
                </a:solidFill>
                <a:latin typeface="Noto Sans JP"/>
                <a:cs typeface="Noto Sans JP"/>
              </a:rPr>
              <a:t>,</a:t>
            </a:r>
            <a:r>
              <a:rPr sz="1200" spc="3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200" spc="-110" dirty="0">
                <a:solidFill>
                  <a:srgbClr val="FFFFFF"/>
                </a:solidFill>
                <a:latin typeface="Noto Sans JP"/>
                <a:cs typeface="Noto Sans JP"/>
              </a:rPr>
              <a:t>H2O</a:t>
            </a:r>
            <a:r>
              <a:rPr sz="1200" spc="3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Noto Sans JP"/>
                <a:cs typeface="Noto Sans JP"/>
              </a:rPr>
              <a:t>LLM</a:t>
            </a:r>
            <a:r>
              <a:rPr sz="1200" spc="3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Noto Sans JP"/>
                <a:cs typeface="Noto Sans JP"/>
              </a:rPr>
              <a:t>Studio</a:t>
            </a:r>
            <a:r>
              <a:rPr sz="1200" spc="4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50" spc="-135" dirty="0">
                <a:solidFill>
                  <a:srgbClr val="FFFFFF"/>
                </a:solidFill>
                <a:latin typeface="Dotum"/>
                <a:cs typeface="Dotum"/>
              </a:rPr>
              <a:t>활용</a:t>
            </a:r>
            <a:endParaRPr sz="11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50" b="1" dirty="0">
                <a:solidFill>
                  <a:srgbClr val="4ED0C4"/>
                </a:solidFill>
                <a:latin typeface="Arial"/>
                <a:cs typeface="Arial"/>
              </a:rPr>
              <a:t>→</a:t>
            </a:r>
            <a:r>
              <a:rPr sz="1150" b="1" spc="135" dirty="0">
                <a:solidFill>
                  <a:srgbClr val="4ED0C4"/>
                </a:solidFill>
                <a:latin typeface="Arial"/>
                <a:cs typeface="Arial"/>
              </a:rPr>
              <a:t> </a:t>
            </a:r>
            <a:r>
              <a:rPr sz="1150" spc="-190" dirty="0">
                <a:solidFill>
                  <a:srgbClr val="4ED0C4"/>
                </a:solidFill>
                <a:latin typeface="Dotum"/>
                <a:cs typeface="Dotum"/>
              </a:rPr>
              <a:t>활용</a:t>
            </a:r>
            <a:r>
              <a:rPr sz="1150" spc="-85" dirty="0">
                <a:solidFill>
                  <a:srgbClr val="4ED0C4"/>
                </a:solidFill>
                <a:latin typeface="Dotum"/>
                <a:cs typeface="Dotum"/>
              </a:rPr>
              <a:t> </a:t>
            </a:r>
            <a:r>
              <a:rPr sz="1150" spc="-165" dirty="0">
                <a:solidFill>
                  <a:srgbClr val="4ED0C4"/>
                </a:solidFill>
                <a:latin typeface="Dotum"/>
                <a:cs typeface="Dotum"/>
              </a:rPr>
              <a:t>포인트</a:t>
            </a:r>
            <a:r>
              <a:rPr sz="1150" spc="-165" dirty="0">
                <a:solidFill>
                  <a:srgbClr val="4ED0C4"/>
                </a:solidFill>
                <a:latin typeface="Comic Sans MS"/>
                <a:cs typeface="Comic Sans MS"/>
              </a:rPr>
              <a:t>:</a:t>
            </a:r>
            <a:r>
              <a:rPr sz="1150" spc="-165" dirty="0">
                <a:solidFill>
                  <a:srgbClr val="FFFFFF"/>
                </a:solidFill>
                <a:latin typeface="Dotum"/>
                <a:cs typeface="Dotum"/>
              </a:rPr>
              <a:t>모델</a:t>
            </a:r>
            <a:r>
              <a:rPr sz="115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특성</a:t>
            </a:r>
            <a:r>
              <a:rPr sz="115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45" dirty="0">
                <a:solidFill>
                  <a:srgbClr val="FFFFFF"/>
                </a:solidFill>
                <a:latin typeface="Dotum"/>
                <a:cs typeface="Dotum"/>
              </a:rPr>
              <a:t>이해</a:t>
            </a:r>
            <a:r>
              <a:rPr sz="1200" spc="-145" dirty="0">
                <a:solidFill>
                  <a:srgbClr val="FFFFFF"/>
                </a:solidFill>
                <a:latin typeface="Noto Sans JP"/>
                <a:cs typeface="Noto Sans JP"/>
              </a:rPr>
              <a:t>,</a:t>
            </a:r>
            <a:r>
              <a:rPr sz="1200" spc="3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모델</a:t>
            </a:r>
            <a:r>
              <a:rPr sz="115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간</a:t>
            </a:r>
            <a:r>
              <a:rPr sz="115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차이</a:t>
            </a:r>
            <a:r>
              <a:rPr sz="115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45" dirty="0">
                <a:solidFill>
                  <a:srgbClr val="FFFFFF"/>
                </a:solidFill>
                <a:latin typeface="Dotum"/>
                <a:cs typeface="Dotum"/>
              </a:rPr>
              <a:t>학습</a:t>
            </a:r>
            <a:r>
              <a:rPr sz="1200" spc="-145" dirty="0">
                <a:solidFill>
                  <a:srgbClr val="FFFFFF"/>
                </a:solidFill>
                <a:latin typeface="Noto Sans JP"/>
                <a:cs typeface="Noto Sans JP"/>
              </a:rPr>
              <a:t>,</a:t>
            </a:r>
            <a:r>
              <a:rPr sz="1200" spc="3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증류</a:t>
            </a:r>
            <a:r>
              <a:rPr sz="115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전략</a:t>
            </a:r>
            <a:r>
              <a:rPr sz="115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65" dirty="0">
                <a:solidFill>
                  <a:srgbClr val="FFFFFF"/>
                </a:solidFill>
                <a:latin typeface="Dotum"/>
                <a:cs typeface="Dotum"/>
              </a:rPr>
              <a:t>수립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object 21"/>
            <p:cNvSpPr/>
            <p:nvPr/>
          </p:nvSpPr>
          <p:spPr>
            <a:xfrm>
              <a:off x="6162674" y="4557712"/>
              <a:ext cx="5457825" cy="1243330"/>
            </a:xfrm>
            <a:custGeom>
              <a:avLst/>
              <a:gdLst/>
              <a:ahLst/>
              <a:cxnLst/>
              <a:rect l="l" t="t" r="r" b="b"/>
              <a:pathLst>
                <a:path w="5457825" h="1243329">
                  <a:moveTo>
                    <a:pt x="5386627" y="1243012"/>
                  </a:moveTo>
                  <a:lnTo>
                    <a:pt x="71196" y="1243012"/>
                  </a:lnTo>
                  <a:lnTo>
                    <a:pt x="66240" y="1242524"/>
                  </a:lnTo>
                  <a:lnTo>
                    <a:pt x="29704" y="1227390"/>
                  </a:lnTo>
                  <a:lnTo>
                    <a:pt x="3884" y="1191349"/>
                  </a:lnTo>
                  <a:lnTo>
                    <a:pt x="0" y="1171815"/>
                  </a:lnTo>
                  <a:lnTo>
                    <a:pt x="0" y="1166812"/>
                  </a:lnTo>
                  <a:lnTo>
                    <a:pt x="0" y="57847"/>
                  </a:lnTo>
                  <a:lnTo>
                    <a:pt x="18779" y="21008"/>
                  </a:lnTo>
                  <a:lnTo>
                    <a:pt x="56426" y="1982"/>
                  </a:lnTo>
                  <a:lnTo>
                    <a:pt x="71196" y="0"/>
                  </a:lnTo>
                  <a:lnTo>
                    <a:pt x="5386627" y="0"/>
                  </a:lnTo>
                  <a:lnTo>
                    <a:pt x="5428119" y="12692"/>
                  </a:lnTo>
                  <a:lnTo>
                    <a:pt x="5453937" y="41975"/>
                  </a:lnTo>
                  <a:lnTo>
                    <a:pt x="5457824" y="57847"/>
                  </a:lnTo>
                  <a:lnTo>
                    <a:pt x="5457824" y="1171815"/>
                  </a:lnTo>
                  <a:lnTo>
                    <a:pt x="5442203" y="1213306"/>
                  </a:lnTo>
                  <a:lnTo>
                    <a:pt x="5406161" y="1239126"/>
                  </a:lnTo>
                  <a:lnTo>
                    <a:pt x="5391582" y="1242524"/>
                  </a:lnTo>
                  <a:lnTo>
                    <a:pt x="5386627" y="1243012"/>
                  </a:lnTo>
                  <a:close/>
                </a:path>
              </a:pathLst>
            </a:custGeom>
            <a:solidFill>
              <a:srgbClr val="1A365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63052" y="4543425"/>
              <a:ext cx="5457190" cy="69215"/>
            </a:xfrm>
            <a:custGeom>
              <a:avLst/>
              <a:gdLst/>
              <a:ahLst/>
              <a:cxnLst/>
              <a:rect l="l" t="t" r="r" b="b"/>
              <a:pathLst>
                <a:path w="5457190" h="69214">
                  <a:moveTo>
                    <a:pt x="0" y="68698"/>
                  </a:moveTo>
                  <a:lnTo>
                    <a:pt x="16888" y="27882"/>
                  </a:lnTo>
                  <a:lnTo>
                    <a:pt x="53735" y="3262"/>
                  </a:lnTo>
                  <a:lnTo>
                    <a:pt x="75822" y="0"/>
                  </a:lnTo>
                  <a:lnTo>
                    <a:pt x="5381246" y="0"/>
                  </a:lnTo>
                  <a:lnTo>
                    <a:pt x="5423588" y="12829"/>
                  </a:lnTo>
                  <a:lnTo>
                    <a:pt x="5440693" y="28574"/>
                  </a:lnTo>
                  <a:lnTo>
                    <a:pt x="75822" y="28574"/>
                  </a:lnTo>
                  <a:lnTo>
                    <a:pt x="68315" y="28801"/>
                  </a:lnTo>
                  <a:lnTo>
                    <a:pt x="27504" y="39366"/>
                  </a:lnTo>
                  <a:lnTo>
                    <a:pt x="1555" y="63808"/>
                  </a:lnTo>
                  <a:lnTo>
                    <a:pt x="0" y="68698"/>
                  </a:lnTo>
                  <a:close/>
                </a:path>
                <a:path w="5457190" h="69214">
                  <a:moveTo>
                    <a:pt x="5457068" y="68698"/>
                  </a:moveTo>
                  <a:lnTo>
                    <a:pt x="5429563" y="39366"/>
                  </a:lnTo>
                  <a:lnTo>
                    <a:pt x="5388752" y="28801"/>
                  </a:lnTo>
                  <a:lnTo>
                    <a:pt x="5381246" y="28574"/>
                  </a:lnTo>
                  <a:lnTo>
                    <a:pt x="5440693" y="28574"/>
                  </a:lnTo>
                  <a:lnTo>
                    <a:pt x="5455996" y="61330"/>
                  </a:lnTo>
                  <a:lnTo>
                    <a:pt x="5457068" y="68698"/>
                  </a:lnTo>
                  <a:close/>
                </a:path>
              </a:pathLst>
            </a:custGeom>
            <a:solidFill>
              <a:srgbClr val="4ED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76974" y="4736305"/>
              <a:ext cx="192881" cy="12858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0"/>
              <a:ext cx="95250" cy="6858000"/>
            </a:xfrm>
            <a:custGeom>
              <a:avLst/>
              <a:gdLst/>
              <a:ahLst/>
              <a:cxnLst/>
              <a:rect l="l" t="t" r="r" b="b"/>
              <a:pathLst>
                <a:path w="95250" h="6858000">
                  <a:moveTo>
                    <a:pt x="9524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95249" y="0"/>
                  </a:lnTo>
                  <a:lnTo>
                    <a:pt x="95249" y="6857999"/>
                  </a:lnTo>
                  <a:close/>
                </a:path>
              </a:pathLst>
            </a:custGeom>
            <a:solidFill>
              <a:srgbClr val="4ED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761999"/>
              <a:ext cx="12192000" cy="6096000"/>
            </a:xfrm>
            <a:custGeom>
              <a:avLst/>
              <a:gdLst/>
              <a:ahLst/>
              <a:cxnLst/>
              <a:rect l="l" t="t" r="r" b="b"/>
              <a:pathLst>
                <a:path w="12192000" h="6096000">
                  <a:moveTo>
                    <a:pt x="12191999" y="6095999"/>
                  </a:moveTo>
                  <a:lnTo>
                    <a:pt x="0" y="6095999"/>
                  </a:lnTo>
                  <a:lnTo>
                    <a:pt x="0" y="0"/>
                  </a:lnTo>
                  <a:lnTo>
                    <a:pt x="12191999" y="952499"/>
                  </a:lnTo>
                  <a:lnTo>
                    <a:pt x="12191999" y="2095499"/>
                  </a:lnTo>
                  <a:lnTo>
                    <a:pt x="0" y="3047999"/>
                  </a:lnTo>
                  <a:lnTo>
                    <a:pt x="0" y="4000499"/>
                  </a:lnTo>
                  <a:lnTo>
                    <a:pt x="12191999" y="4952999"/>
                  </a:lnTo>
                  <a:lnTo>
                    <a:pt x="12191999" y="6095999"/>
                  </a:lnTo>
                  <a:close/>
                </a:path>
              </a:pathLst>
            </a:custGeom>
            <a:solidFill>
              <a:srgbClr val="1A365C">
                <a:alpha val="2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28737" y="1428749"/>
              <a:ext cx="9810750" cy="4095750"/>
            </a:xfrm>
            <a:custGeom>
              <a:avLst/>
              <a:gdLst/>
              <a:ahLst/>
              <a:cxnLst/>
              <a:rect l="l" t="t" r="r" b="b"/>
              <a:pathLst>
                <a:path w="9810750" h="4095750">
                  <a:moveTo>
                    <a:pt x="952500" y="476250"/>
                  </a:moveTo>
                  <a:lnTo>
                    <a:pt x="950214" y="429577"/>
                  </a:lnTo>
                  <a:lnTo>
                    <a:pt x="943356" y="383349"/>
                  </a:lnTo>
                  <a:lnTo>
                    <a:pt x="932002" y="338010"/>
                  </a:lnTo>
                  <a:lnTo>
                    <a:pt x="916254" y="294005"/>
                  </a:lnTo>
                  <a:lnTo>
                    <a:pt x="896277" y="251752"/>
                  </a:lnTo>
                  <a:lnTo>
                    <a:pt x="872248" y="211670"/>
                  </a:lnTo>
                  <a:lnTo>
                    <a:pt x="844397" y="174129"/>
                  </a:lnTo>
                  <a:lnTo>
                    <a:pt x="813015" y="139496"/>
                  </a:lnTo>
                  <a:lnTo>
                    <a:pt x="778383" y="108115"/>
                  </a:lnTo>
                  <a:lnTo>
                    <a:pt x="740841" y="80264"/>
                  </a:lnTo>
                  <a:lnTo>
                    <a:pt x="700760" y="56235"/>
                  </a:lnTo>
                  <a:lnTo>
                    <a:pt x="658507" y="36258"/>
                  </a:lnTo>
                  <a:lnTo>
                    <a:pt x="614502" y="20510"/>
                  </a:lnTo>
                  <a:lnTo>
                    <a:pt x="569163" y="9156"/>
                  </a:lnTo>
                  <a:lnTo>
                    <a:pt x="522935" y="2298"/>
                  </a:lnTo>
                  <a:lnTo>
                    <a:pt x="476250" y="0"/>
                  </a:lnTo>
                  <a:lnTo>
                    <a:pt x="464566" y="152"/>
                  </a:lnTo>
                  <a:lnTo>
                    <a:pt x="417957" y="3594"/>
                  </a:lnTo>
                  <a:lnTo>
                    <a:pt x="371906" y="11582"/>
                  </a:lnTo>
                  <a:lnTo>
                    <a:pt x="326859" y="24041"/>
                  </a:lnTo>
                  <a:lnTo>
                    <a:pt x="283260" y="40868"/>
                  </a:lnTo>
                  <a:lnTo>
                    <a:pt x="241515" y="61874"/>
                  </a:lnTo>
                  <a:lnTo>
                    <a:pt x="202018" y="86880"/>
                  </a:lnTo>
                  <a:lnTo>
                    <a:pt x="165176" y="115633"/>
                  </a:lnTo>
                  <a:lnTo>
                    <a:pt x="131330" y="147866"/>
                  </a:lnTo>
                  <a:lnTo>
                    <a:pt x="100799" y="183261"/>
                  </a:lnTo>
                  <a:lnTo>
                    <a:pt x="73888" y="221462"/>
                  </a:lnTo>
                  <a:lnTo>
                    <a:pt x="50850" y="262128"/>
                  </a:lnTo>
                  <a:lnTo>
                    <a:pt x="31915" y="304863"/>
                  </a:lnTo>
                  <a:lnTo>
                    <a:pt x="17259" y="349237"/>
                  </a:lnTo>
                  <a:lnTo>
                    <a:pt x="7023" y="394843"/>
                  </a:lnTo>
                  <a:lnTo>
                    <a:pt x="1295" y="441223"/>
                  </a:lnTo>
                  <a:lnTo>
                    <a:pt x="0" y="476250"/>
                  </a:lnTo>
                  <a:lnTo>
                    <a:pt x="152" y="487946"/>
                  </a:lnTo>
                  <a:lnTo>
                    <a:pt x="3594" y="534555"/>
                  </a:lnTo>
                  <a:lnTo>
                    <a:pt x="11582" y="580605"/>
                  </a:lnTo>
                  <a:lnTo>
                    <a:pt x="24041" y="625652"/>
                  </a:lnTo>
                  <a:lnTo>
                    <a:pt x="40868" y="669251"/>
                  </a:lnTo>
                  <a:lnTo>
                    <a:pt x="61874" y="710996"/>
                  </a:lnTo>
                  <a:lnTo>
                    <a:pt x="86880" y="750493"/>
                  </a:lnTo>
                  <a:lnTo>
                    <a:pt x="115633" y="787336"/>
                  </a:lnTo>
                  <a:lnTo>
                    <a:pt x="147866" y="821182"/>
                  </a:lnTo>
                  <a:lnTo>
                    <a:pt x="183261" y="851712"/>
                  </a:lnTo>
                  <a:lnTo>
                    <a:pt x="221462" y="878624"/>
                  </a:lnTo>
                  <a:lnTo>
                    <a:pt x="262128" y="901661"/>
                  </a:lnTo>
                  <a:lnTo>
                    <a:pt x="304863" y="920597"/>
                  </a:lnTo>
                  <a:lnTo>
                    <a:pt x="349237" y="935253"/>
                  </a:lnTo>
                  <a:lnTo>
                    <a:pt x="394843" y="945489"/>
                  </a:lnTo>
                  <a:lnTo>
                    <a:pt x="441223" y="951217"/>
                  </a:lnTo>
                  <a:lnTo>
                    <a:pt x="476250" y="952500"/>
                  </a:lnTo>
                  <a:lnTo>
                    <a:pt x="487946" y="952360"/>
                  </a:lnTo>
                  <a:lnTo>
                    <a:pt x="534555" y="948918"/>
                  </a:lnTo>
                  <a:lnTo>
                    <a:pt x="580605" y="940930"/>
                  </a:lnTo>
                  <a:lnTo>
                    <a:pt x="625652" y="928471"/>
                  </a:lnTo>
                  <a:lnTo>
                    <a:pt x="669251" y="911644"/>
                  </a:lnTo>
                  <a:lnTo>
                    <a:pt x="710996" y="890638"/>
                  </a:lnTo>
                  <a:lnTo>
                    <a:pt x="750493" y="865632"/>
                  </a:lnTo>
                  <a:lnTo>
                    <a:pt x="787336" y="836879"/>
                  </a:lnTo>
                  <a:lnTo>
                    <a:pt x="821182" y="804646"/>
                  </a:lnTo>
                  <a:lnTo>
                    <a:pt x="851712" y="769251"/>
                  </a:lnTo>
                  <a:lnTo>
                    <a:pt x="878624" y="731050"/>
                  </a:lnTo>
                  <a:lnTo>
                    <a:pt x="901661" y="690384"/>
                  </a:lnTo>
                  <a:lnTo>
                    <a:pt x="920597" y="647649"/>
                  </a:lnTo>
                  <a:lnTo>
                    <a:pt x="935253" y="603275"/>
                  </a:lnTo>
                  <a:lnTo>
                    <a:pt x="945489" y="557669"/>
                  </a:lnTo>
                  <a:lnTo>
                    <a:pt x="951217" y="511289"/>
                  </a:lnTo>
                  <a:lnTo>
                    <a:pt x="952500" y="476250"/>
                  </a:lnTo>
                  <a:close/>
                </a:path>
                <a:path w="9810750" h="4095750">
                  <a:moveTo>
                    <a:pt x="9810750" y="3333750"/>
                  </a:moveTo>
                  <a:lnTo>
                    <a:pt x="9808693" y="3277705"/>
                  </a:lnTo>
                  <a:lnTo>
                    <a:pt x="9802508" y="3221952"/>
                  </a:lnTo>
                  <a:lnTo>
                    <a:pt x="9792233" y="3166795"/>
                  </a:lnTo>
                  <a:lnTo>
                    <a:pt x="9777946" y="3112554"/>
                  </a:lnTo>
                  <a:lnTo>
                    <a:pt x="9759696" y="3059519"/>
                  </a:lnTo>
                  <a:lnTo>
                    <a:pt x="9737598" y="3007957"/>
                  </a:lnTo>
                  <a:lnTo>
                    <a:pt x="9711753" y="2958160"/>
                  </a:lnTo>
                  <a:lnTo>
                    <a:pt x="9682328" y="2910408"/>
                  </a:lnTo>
                  <a:lnTo>
                    <a:pt x="9649473" y="2864955"/>
                  </a:lnTo>
                  <a:lnTo>
                    <a:pt x="9613354" y="2822029"/>
                  </a:lnTo>
                  <a:lnTo>
                    <a:pt x="9574187" y="2781871"/>
                  </a:lnTo>
                  <a:lnTo>
                    <a:pt x="9532163" y="2744724"/>
                  </a:lnTo>
                  <a:lnTo>
                    <a:pt x="9487522" y="2710764"/>
                  </a:lnTo>
                  <a:lnTo>
                    <a:pt x="9440507" y="2680170"/>
                  </a:lnTo>
                  <a:lnTo>
                    <a:pt x="9391358" y="2653119"/>
                  </a:lnTo>
                  <a:lnTo>
                    <a:pt x="9340355" y="2629763"/>
                  </a:lnTo>
                  <a:lnTo>
                    <a:pt x="9287789" y="2610218"/>
                  </a:lnTo>
                  <a:lnTo>
                    <a:pt x="9233903" y="2594597"/>
                  </a:lnTo>
                  <a:lnTo>
                    <a:pt x="9179027" y="2582976"/>
                  </a:lnTo>
                  <a:lnTo>
                    <a:pt x="9123451" y="2575420"/>
                  </a:lnTo>
                  <a:lnTo>
                    <a:pt x="9067457" y="2571991"/>
                  </a:lnTo>
                  <a:lnTo>
                    <a:pt x="9048750" y="2571750"/>
                  </a:lnTo>
                  <a:lnTo>
                    <a:pt x="9030056" y="2571991"/>
                  </a:lnTo>
                  <a:lnTo>
                    <a:pt x="8974061" y="2575420"/>
                  </a:lnTo>
                  <a:lnTo>
                    <a:pt x="8918486" y="2582976"/>
                  </a:lnTo>
                  <a:lnTo>
                    <a:pt x="8863597" y="2594597"/>
                  </a:lnTo>
                  <a:lnTo>
                    <a:pt x="8809723" y="2610218"/>
                  </a:lnTo>
                  <a:lnTo>
                    <a:pt x="8757145" y="2629763"/>
                  </a:lnTo>
                  <a:lnTo>
                    <a:pt x="8706155" y="2653119"/>
                  </a:lnTo>
                  <a:lnTo>
                    <a:pt x="8657006" y="2680170"/>
                  </a:lnTo>
                  <a:lnTo>
                    <a:pt x="8609978" y="2710764"/>
                  </a:lnTo>
                  <a:lnTo>
                    <a:pt x="8565350" y="2744724"/>
                  </a:lnTo>
                  <a:lnTo>
                    <a:pt x="8523326" y="2781871"/>
                  </a:lnTo>
                  <a:lnTo>
                    <a:pt x="8484146" y="2822029"/>
                  </a:lnTo>
                  <a:lnTo>
                    <a:pt x="8448027" y="2864955"/>
                  </a:lnTo>
                  <a:lnTo>
                    <a:pt x="8415172" y="2910408"/>
                  </a:lnTo>
                  <a:lnTo>
                    <a:pt x="8385746" y="2958160"/>
                  </a:lnTo>
                  <a:lnTo>
                    <a:pt x="8359915" y="3007957"/>
                  </a:lnTo>
                  <a:lnTo>
                    <a:pt x="8337817" y="3059519"/>
                  </a:lnTo>
                  <a:lnTo>
                    <a:pt x="8319567" y="3112554"/>
                  </a:lnTo>
                  <a:lnTo>
                    <a:pt x="8305266" y="3166795"/>
                  </a:lnTo>
                  <a:lnTo>
                    <a:pt x="8295005" y="3221952"/>
                  </a:lnTo>
                  <a:lnTo>
                    <a:pt x="8288820" y="3277705"/>
                  </a:lnTo>
                  <a:lnTo>
                    <a:pt x="8286750" y="3333750"/>
                  </a:lnTo>
                  <a:lnTo>
                    <a:pt x="8286991" y="3352457"/>
                  </a:lnTo>
                  <a:lnTo>
                    <a:pt x="8290420" y="3408438"/>
                  </a:lnTo>
                  <a:lnTo>
                    <a:pt x="8297977" y="3464026"/>
                  </a:lnTo>
                  <a:lnTo>
                    <a:pt x="8309597" y="3518903"/>
                  </a:lnTo>
                  <a:lnTo>
                    <a:pt x="8325218" y="3572789"/>
                  </a:lnTo>
                  <a:lnTo>
                    <a:pt x="8344763" y="3625354"/>
                  </a:lnTo>
                  <a:lnTo>
                    <a:pt x="8368119" y="3676358"/>
                  </a:lnTo>
                  <a:lnTo>
                    <a:pt x="8395170" y="3725507"/>
                  </a:lnTo>
                  <a:lnTo>
                    <a:pt x="8425764" y="3772522"/>
                  </a:lnTo>
                  <a:lnTo>
                    <a:pt x="8459724" y="3817162"/>
                  </a:lnTo>
                  <a:lnTo>
                    <a:pt x="8496871" y="3859187"/>
                  </a:lnTo>
                  <a:lnTo>
                    <a:pt x="8537029" y="3898366"/>
                  </a:lnTo>
                  <a:lnTo>
                    <a:pt x="8579955" y="3934485"/>
                  </a:lnTo>
                  <a:lnTo>
                    <a:pt x="8625408" y="3967340"/>
                  </a:lnTo>
                  <a:lnTo>
                    <a:pt x="8673160" y="3996753"/>
                  </a:lnTo>
                  <a:lnTo>
                    <a:pt x="8722957" y="4022598"/>
                  </a:lnTo>
                  <a:lnTo>
                    <a:pt x="8774519" y="4044696"/>
                  </a:lnTo>
                  <a:lnTo>
                    <a:pt x="8827554" y="4062946"/>
                  </a:lnTo>
                  <a:lnTo>
                    <a:pt x="8881796" y="4077246"/>
                  </a:lnTo>
                  <a:lnTo>
                    <a:pt x="8936952" y="4087507"/>
                  </a:lnTo>
                  <a:lnTo>
                    <a:pt x="8992705" y="4093692"/>
                  </a:lnTo>
                  <a:lnTo>
                    <a:pt x="9048750" y="4095750"/>
                  </a:lnTo>
                  <a:lnTo>
                    <a:pt x="9067457" y="4095521"/>
                  </a:lnTo>
                  <a:lnTo>
                    <a:pt x="9123451" y="4092092"/>
                  </a:lnTo>
                  <a:lnTo>
                    <a:pt x="9179027" y="4084536"/>
                  </a:lnTo>
                  <a:lnTo>
                    <a:pt x="9233903" y="4072915"/>
                  </a:lnTo>
                  <a:lnTo>
                    <a:pt x="9287789" y="4057294"/>
                  </a:lnTo>
                  <a:lnTo>
                    <a:pt x="9340355" y="4037749"/>
                  </a:lnTo>
                  <a:lnTo>
                    <a:pt x="9391358" y="4014393"/>
                  </a:lnTo>
                  <a:lnTo>
                    <a:pt x="9440507" y="3987342"/>
                  </a:lnTo>
                  <a:lnTo>
                    <a:pt x="9487522" y="3956748"/>
                  </a:lnTo>
                  <a:lnTo>
                    <a:pt x="9532163" y="3922788"/>
                  </a:lnTo>
                  <a:lnTo>
                    <a:pt x="9574187" y="3885641"/>
                  </a:lnTo>
                  <a:lnTo>
                    <a:pt x="9613354" y="3845483"/>
                  </a:lnTo>
                  <a:lnTo>
                    <a:pt x="9649473" y="3802557"/>
                  </a:lnTo>
                  <a:lnTo>
                    <a:pt x="9682328" y="3757104"/>
                  </a:lnTo>
                  <a:lnTo>
                    <a:pt x="9711753" y="3709352"/>
                  </a:lnTo>
                  <a:lnTo>
                    <a:pt x="9737598" y="3659555"/>
                  </a:lnTo>
                  <a:lnTo>
                    <a:pt x="9759696" y="3607993"/>
                  </a:lnTo>
                  <a:lnTo>
                    <a:pt x="9777946" y="3554958"/>
                  </a:lnTo>
                  <a:lnTo>
                    <a:pt x="9792233" y="3500717"/>
                  </a:lnTo>
                  <a:lnTo>
                    <a:pt x="9802508" y="3445560"/>
                  </a:lnTo>
                  <a:lnTo>
                    <a:pt x="9808693" y="3389807"/>
                  </a:lnTo>
                  <a:lnTo>
                    <a:pt x="9810750" y="3333750"/>
                  </a:lnTo>
                  <a:close/>
                </a:path>
              </a:pathLst>
            </a:custGeom>
            <a:solidFill>
              <a:srgbClr val="4ED0C4">
                <a:alpha val="14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09987" y="2857499"/>
              <a:ext cx="4762500" cy="1905000"/>
            </a:xfrm>
            <a:custGeom>
              <a:avLst/>
              <a:gdLst/>
              <a:ahLst/>
              <a:cxnLst/>
              <a:rect l="l" t="t" r="r" b="b"/>
              <a:pathLst>
                <a:path w="4762500" h="1905000">
                  <a:moveTo>
                    <a:pt x="1905000" y="1428750"/>
                  </a:moveTo>
                  <a:lnTo>
                    <a:pt x="0" y="1428750"/>
                  </a:lnTo>
                  <a:lnTo>
                    <a:pt x="0" y="1905000"/>
                  </a:lnTo>
                  <a:lnTo>
                    <a:pt x="1905000" y="1905000"/>
                  </a:lnTo>
                  <a:lnTo>
                    <a:pt x="1905000" y="1428750"/>
                  </a:lnTo>
                  <a:close/>
                </a:path>
                <a:path w="4762500" h="1905000">
                  <a:moveTo>
                    <a:pt x="4762500" y="0"/>
                  </a:moveTo>
                  <a:lnTo>
                    <a:pt x="1905000" y="0"/>
                  </a:lnTo>
                  <a:lnTo>
                    <a:pt x="1905000" y="952500"/>
                  </a:lnTo>
                  <a:lnTo>
                    <a:pt x="4762500" y="952500"/>
                  </a:lnTo>
                  <a:lnTo>
                    <a:pt x="4762500" y="0"/>
                  </a:lnTo>
                  <a:close/>
                </a:path>
              </a:pathLst>
            </a:custGeom>
            <a:solidFill>
              <a:srgbClr val="1A365C">
                <a:alpha val="1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47699" y="3206022"/>
            <a:ext cx="4200525" cy="104838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730"/>
              </a:spcBef>
            </a:pPr>
            <a:r>
              <a:rPr sz="1400" b="1" spc="-145" dirty="0">
                <a:solidFill>
                  <a:srgbClr val="4ED0C4"/>
                </a:solidFill>
                <a:latin typeface="Noto Sans JP"/>
                <a:cs typeface="Noto Sans JP"/>
              </a:rPr>
              <a:t>LLM</a:t>
            </a:r>
            <a:r>
              <a:rPr sz="1400" b="1" spc="20" dirty="0">
                <a:solidFill>
                  <a:srgbClr val="4ED0C4"/>
                </a:solidFill>
                <a:latin typeface="Noto Sans JP"/>
                <a:cs typeface="Noto Sans JP"/>
              </a:rPr>
              <a:t> </a:t>
            </a:r>
            <a:r>
              <a:rPr sz="1400" b="1" spc="-125" dirty="0">
                <a:solidFill>
                  <a:srgbClr val="4ED0C4"/>
                </a:solidFill>
                <a:latin typeface="Noto Sans JP"/>
                <a:cs typeface="Noto Sans JP"/>
              </a:rPr>
              <a:t>Science</a:t>
            </a:r>
            <a:r>
              <a:rPr sz="1400" b="1" spc="20" dirty="0">
                <a:solidFill>
                  <a:srgbClr val="4ED0C4"/>
                </a:solidFill>
                <a:latin typeface="Noto Sans JP"/>
                <a:cs typeface="Noto Sans JP"/>
              </a:rPr>
              <a:t> </a:t>
            </a:r>
            <a:r>
              <a:rPr sz="1400" b="1" spc="-155" dirty="0">
                <a:solidFill>
                  <a:srgbClr val="4ED0C4"/>
                </a:solidFill>
                <a:latin typeface="Noto Sans JP"/>
                <a:cs typeface="Noto Sans JP"/>
              </a:rPr>
              <a:t>Exam</a:t>
            </a:r>
            <a:r>
              <a:rPr sz="1400" b="1" spc="140" dirty="0">
                <a:solidFill>
                  <a:srgbClr val="4ED0C4"/>
                </a:solidFill>
                <a:latin typeface="Noto Sans JP"/>
                <a:cs typeface="Noto Sans JP"/>
              </a:rPr>
              <a:t> </a:t>
            </a:r>
            <a:r>
              <a:rPr sz="1575" b="1" spc="-15" baseline="7936" dirty="0">
                <a:solidFill>
                  <a:srgbClr val="4ED0C4"/>
                </a:solidFill>
                <a:latin typeface="Trebuchet MS"/>
                <a:cs typeface="Trebuchet MS"/>
              </a:rPr>
              <a:t>(2023)</a:t>
            </a:r>
            <a:endParaRPr sz="1575" baseline="7936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45"/>
              </a:spcBef>
            </a:pPr>
            <a:r>
              <a:rPr sz="1150" b="1" dirty="0">
                <a:solidFill>
                  <a:srgbClr val="4ED0C4"/>
                </a:solidFill>
                <a:latin typeface="Arial"/>
                <a:cs typeface="Arial"/>
              </a:rPr>
              <a:t>→</a:t>
            </a:r>
            <a:r>
              <a:rPr sz="1150" b="1" spc="135" dirty="0">
                <a:solidFill>
                  <a:srgbClr val="4ED0C4"/>
                </a:solidFill>
                <a:latin typeface="Arial"/>
                <a:cs typeface="Arial"/>
              </a:rPr>
              <a:t> </a:t>
            </a:r>
            <a:r>
              <a:rPr sz="1150" spc="-120" dirty="0">
                <a:solidFill>
                  <a:srgbClr val="4ED0C4"/>
                </a:solidFill>
                <a:latin typeface="Dotum"/>
                <a:cs typeface="Dotum"/>
              </a:rPr>
              <a:t>목적</a:t>
            </a:r>
            <a:r>
              <a:rPr sz="1150" spc="-120" dirty="0">
                <a:solidFill>
                  <a:srgbClr val="4ED0C4"/>
                </a:solidFill>
                <a:latin typeface="Comic Sans MS"/>
                <a:cs typeface="Comic Sans MS"/>
              </a:rPr>
              <a:t>:</a:t>
            </a:r>
            <a:r>
              <a:rPr sz="1200" spc="-120" dirty="0">
                <a:solidFill>
                  <a:srgbClr val="FFFFFF"/>
                </a:solidFill>
                <a:latin typeface="Noto Sans JP"/>
                <a:cs typeface="Noto Sans JP"/>
              </a:rPr>
              <a:t>GPT-</a:t>
            </a:r>
            <a:r>
              <a:rPr sz="1200" spc="-65" dirty="0">
                <a:solidFill>
                  <a:srgbClr val="FFFFFF"/>
                </a:solidFill>
                <a:latin typeface="Noto Sans JP"/>
                <a:cs typeface="Noto Sans JP"/>
              </a:rPr>
              <a:t>3.5</a:t>
            </a:r>
            <a:r>
              <a:rPr sz="1200" spc="3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등</a:t>
            </a:r>
            <a:r>
              <a:rPr sz="115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대형</a:t>
            </a:r>
            <a:r>
              <a:rPr sz="115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모델이</a:t>
            </a:r>
            <a:r>
              <a:rPr sz="115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생성한</a:t>
            </a:r>
            <a:r>
              <a:rPr sz="1150" spc="-9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과학</a:t>
            </a:r>
            <a:r>
              <a:rPr sz="115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시험</a:t>
            </a:r>
            <a:r>
              <a:rPr sz="115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객관식</a:t>
            </a:r>
            <a:r>
              <a:rPr sz="115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문제</a:t>
            </a:r>
            <a:r>
              <a:rPr sz="115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정답</a:t>
            </a:r>
            <a:r>
              <a:rPr sz="115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FFFFFF"/>
                </a:solidFill>
                <a:latin typeface="Dotum"/>
                <a:cs typeface="Dotum"/>
              </a:rPr>
              <a:t>추론</a:t>
            </a:r>
            <a:endParaRPr sz="1150">
              <a:latin typeface="Dotum"/>
              <a:cs typeface="Dotum"/>
            </a:endParaRPr>
          </a:p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50" b="1" dirty="0">
                <a:solidFill>
                  <a:srgbClr val="4ED0C4"/>
                </a:solidFill>
                <a:latin typeface="Arial"/>
                <a:cs typeface="Arial"/>
              </a:rPr>
              <a:t>→</a:t>
            </a:r>
            <a:r>
              <a:rPr sz="1150" b="1" spc="145" dirty="0">
                <a:solidFill>
                  <a:srgbClr val="4ED0C4"/>
                </a:solidFill>
                <a:latin typeface="Arial"/>
                <a:cs typeface="Arial"/>
              </a:rPr>
              <a:t> </a:t>
            </a:r>
            <a:r>
              <a:rPr sz="1150" spc="-190" dirty="0">
                <a:solidFill>
                  <a:srgbClr val="4ED0C4"/>
                </a:solidFill>
                <a:latin typeface="Dotum"/>
                <a:cs typeface="Dotum"/>
              </a:rPr>
              <a:t>핵심</a:t>
            </a:r>
            <a:r>
              <a:rPr sz="1150" spc="-80" dirty="0">
                <a:solidFill>
                  <a:srgbClr val="4ED0C4"/>
                </a:solidFill>
                <a:latin typeface="Dotum"/>
                <a:cs typeface="Dotum"/>
              </a:rPr>
              <a:t> </a:t>
            </a:r>
            <a:r>
              <a:rPr sz="1150" spc="-114" dirty="0">
                <a:solidFill>
                  <a:srgbClr val="4ED0C4"/>
                </a:solidFill>
                <a:latin typeface="Dotum"/>
                <a:cs typeface="Dotum"/>
              </a:rPr>
              <a:t>기법</a:t>
            </a:r>
            <a:r>
              <a:rPr sz="1150" spc="-114" dirty="0">
                <a:solidFill>
                  <a:srgbClr val="4ED0C4"/>
                </a:solidFill>
                <a:latin typeface="Comic Sans MS"/>
                <a:cs typeface="Comic Sans MS"/>
              </a:rPr>
              <a:t>:</a:t>
            </a:r>
            <a:r>
              <a:rPr sz="1200" spc="-114" dirty="0">
                <a:solidFill>
                  <a:srgbClr val="FFFFFF"/>
                </a:solidFill>
                <a:latin typeface="Noto Sans JP"/>
                <a:cs typeface="Noto Sans JP"/>
              </a:rPr>
              <a:t>RAG,</a:t>
            </a:r>
            <a:r>
              <a:rPr sz="1200" spc="4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Noto Sans JP"/>
                <a:cs typeface="Noto Sans JP"/>
              </a:rPr>
              <a:t>7B~13B</a:t>
            </a:r>
            <a:r>
              <a:rPr sz="1200" spc="3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규모</a:t>
            </a:r>
            <a:r>
              <a:rPr sz="115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45" dirty="0">
                <a:solidFill>
                  <a:srgbClr val="FFFFFF"/>
                </a:solidFill>
                <a:latin typeface="Dotum"/>
                <a:cs typeface="Dotum"/>
              </a:rPr>
              <a:t>모델</a:t>
            </a:r>
            <a:r>
              <a:rPr sz="1200" spc="-145" dirty="0">
                <a:solidFill>
                  <a:srgbClr val="FFFFFF"/>
                </a:solidFill>
                <a:latin typeface="Noto Sans JP"/>
                <a:cs typeface="Noto Sans JP"/>
              </a:rPr>
              <a:t>,</a:t>
            </a:r>
            <a:r>
              <a:rPr sz="1200" spc="3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Noto Sans JP"/>
                <a:cs typeface="Noto Sans JP"/>
              </a:rPr>
              <a:t>LoRA/QLoRA</a:t>
            </a:r>
            <a:r>
              <a:rPr sz="1200" spc="4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활용</a:t>
            </a:r>
            <a:r>
              <a:rPr sz="115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20" dirty="0">
                <a:solidFill>
                  <a:srgbClr val="FFFFFF"/>
                </a:solidFill>
                <a:latin typeface="Dotum"/>
                <a:cs typeface="Dotum"/>
              </a:rPr>
              <a:t>파인튜닝</a:t>
            </a:r>
            <a:endParaRPr sz="1150">
              <a:latin typeface="Dotum"/>
              <a:cs typeface="Dotum"/>
            </a:endParaRPr>
          </a:p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50" b="1" dirty="0">
                <a:solidFill>
                  <a:srgbClr val="4ED0C4"/>
                </a:solidFill>
                <a:latin typeface="Arial"/>
                <a:cs typeface="Arial"/>
              </a:rPr>
              <a:t>→</a:t>
            </a:r>
            <a:r>
              <a:rPr sz="1150" b="1" spc="145" dirty="0">
                <a:solidFill>
                  <a:srgbClr val="4ED0C4"/>
                </a:solidFill>
                <a:latin typeface="Arial"/>
                <a:cs typeface="Arial"/>
              </a:rPr>
              <a:t> </a:t>
            </a:r>
            <a:r>
              <a:rPr sz="1150" spc="-190" dirty="0">
                <a:solidFill>
                  <a:srgbClr val="4ED0C4"/>
                </a:solidFill>
                <a:latin typeface="Dotum"/>
                <a:cs typeface="Dotum"/>
              </a:rPr>
              <a:t>활용</a:t>
            </a:r>
            <a:r>
              <a:rPr sz="1150" spc="-85" dirty="0">
                <a:solidFill>
                  <a:srgbClr val="4ED0C4"/>
                </a:solidFill>
                <a:latin typeface="Dotum"/>
                <a:cs typeface="Dotum"/>
              </a:rPr>
              <a:t> </a:t>
            </a:r>
            <a:r>
              <a:rPr sz="1150" spc="-175" dirty="0">
                <a:solidFill>
                  <a:srgbClr val="4ED0C4"/>
                </a:solidFill>
                <a:latin typeface="Dotum"/>
                <a:cs typeface="Dotum"/>
              </a:rPr>
              <a:t>포인트</a:t>
            </a:r>
            <a:r>
              <a:rPr sz="1150" spc="-175" dirty="0">
                <a:solidFill>
                  <a:srgbClr val="4ED0C4"/>
                </a:solidFill>
                <a:latin typeface="Comic Sans MS"/>
                <a:cs typeface="Comic Sans MS"/>
              </a:rPr>
              <a:t>:</a:t>
            </a:r>
            <a:r>
              <a:rPr sz="1150" spc="-175" dirty="0">
                <a:solidFill>
                  <a:srgbClr val="FFFFFF"/>
                </a:solidFill>
                <a:latin typeface="Dotum"/>
                <a:cs typeface="Dotum"/>
              </a:rPr>
              <a:t>위키피디아</a:t>
            </a:r>
            <a:r>
              <a:rPr sz="115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외부</a:t>
            </a:r>
            <a:r>
              <a:rPr sz="115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지식검색</a:t>
            </a:r>
            <a:r>
              <a:rPr sz="115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45" dirty="0">
                <a:solidFill>
                  <a:srgbClr val="FFFFFF"/>
                </a:solidFill>
                <a:latin typeface="Dotum"/>
                <a:cs typeface="Dotum"/>
              </a:rPr>
              <a:t>결합</a:t>
            </a:r>
            <a:r>
              <a:rPr sz="1200" spc="-145" dirty="0">
                <a:solidFill>
                  <a:srgbClr val="FFFFFF"/>
                </a:solidFill>
                <a:latin typeface="Noto Sans JP"/>
                <a:cs typeface="Noto Sans JP"/>
              </a:rPr>
              <a:t>,</a:t>
            </a:r>
            <a:r>
              <a:rPr sz="1200" spc="3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앙상블</a:t>
            </a:r>
            <a:r>
              <a:rPr sz="115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기법으로</a:t>
            </a:r>
            <a:r>
              <a:rPr sz="115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성능</a:t>
            </a:r>
            <a:r>
              <a:rPr sz="115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65" dirty="0">
                <a:solidFill>
                  <a:srgbClr val="FFFFFF"/>
                </a:solidFill>
                <a:latin typeface="Dotum"/>
                <a:cs typeface="Dotum"/>
              </a:rPr>
              <a:t>향상</a:t>
            </a:r>
            <a:endParaRPr sz="1150">
              <a:latin typeface="Dotum"/>
              <a:cs typeface="Dotum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707437" y="6488759"/>
            <a:ext cx="3116580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70"/>
              </a:lnSpc>
            </a:pP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임베디드</a:t>
            </a:r>
            <a:r>
              <a:rPr sz="115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환경</a:t>
            </a:r>
            <a:r>
              <a:rPr sz="115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최적화</a:t>
            </a:r>
            <a:r>
              <a:rPr sz="115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Noto Sans JP"/>
                <a:cs typeface="Noto Sans JP"/>
              </a:rPr>
              <a:t>LLM</a:t>
            </a:r>
            <a:r>
              <a:rPr sz="1200" spc="4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개발</a:t>
            </a:r>
            <a:r>
              <a:rPr sz="115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스터디</a:t>
            </a:r>
            <a:r>
              <a:rPr sz="115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프로젝트</a:t>
            </a:r>
            <a:r>
              <a:rPr sz="1150" spc="-8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65" dirty="0">
                <a:solidFill>
                  <a:srgbClr val="FFFFFF"/>
                </a:solidFill>
                <a:latin typeface="Dotum"/>
                <a:cs typeface="Dotum"/>
              </a:rPr>
              <a:t>로드맵</a:t>
            </a:r>
            <a:endParaRPr sz="1150">
              <a:latin typeface="Dotum"/>
              <a:cs typeface="Dotum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38874" y="3206022"/>
            <a:ext cx="3765550" cy="57213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730"/>
              </a:spcBef>
            </a:pPr>
            <a:r>
              <a:rPr sz="1400" b="1" spc="-145" dirty="0">
                <a:solidFill>
                  <a:srgbClr val="4ED0C4"/>
                </a:solidFill>
                <a:latin typeface="Noto Sans JP"/>
                <a:cs typeface="Noto Sans JP"/>
              </a:rPr>
              <a:t>LLM</a:t>
            </a:r>
            <a:r>
              <a:rPr sz="1400" b="1" spc="30" dirty="0">
                <a:solidFill>
                  <a:srgbClr val="4ED0C4"/>
                </a:solidFill>
                <a:latin typeface="Noto Sans JP"/>
                <a:cs typeface="Noto Sans JP"/>
              </a:rPr>
              <a:t> </a:t>
            </a:r>
            <a:r>
              <a:rPr sz="1400" b="1" spc="-130" dirty="0">
                <a:solidFill>
                  <a:srgbClr val="4ED0C4"/>
                </a:solidFill>
                <a:latin typeface="Noto Sans JP"/>
                <a:cs typeface="Noto Sans JP"/>
              </a:rPr>
              <a:t>Detect</a:t>
            </a:r>
            <a:r>
              <a:rPr sz="1400" b="1" spc="30" dirty="0">
                <a:solidFill>
                  <a:srgbClr val="4ED0C4"/>
                </a:solidFill>
                <a:latin typeface="Noto Sans JP"/>
                <a:cs typeface="Noto Sans JP"/>
              </a:rPr>
              <a:t> </a:t>
            </a:r>
            <a:r>
              <a:rPr sz="1400" b="1" spc="-110" dirty="0">
                <a:solidFill>
                  <a:srgbClr val="4ED0C4"/>
                </a:solidFill>
                <a:latin typeface="Noto Sans JP"/>
                <a:cs typeface="Noto Sans JP"/>
              </a:rPr>
              <a:t>AI</a:t>
            </a:r>
            <a:r>
              <a:rPr sz="1400" b="1" spc="30" dirty="0">
                <a:solidFill>
                  <a:srgbClr val="4ED0C4"/>
                </a:solidFill>
                <a:latin typeface="Noto Sans JP"/>
                <a:cs typeface="Noto Sans JP"/>
              </a:rPr>
              <a:t> </a:t>
            </a:r>
            <a:r>
              <a:rPr sz="1400" b="1" spc="-140" dirty="0">
                <a:solidFill>
                  <a:srgbClr val="4ED0C4"/>
                </a:solidFill>
                <a:latin typeface="Noto Sans JP"/>
                <a:cs typeface="Noto Sans JP"/>
              </a:rPr>
              <a:t>Generated</a:t>
            </a:r>
            <a:r>
              <a:rPr sz="1400" b="1" spc="30" dirty="0">
                <a:solidFill>
                  <a:srgbClr val="4ED0C4"/>
                </a:solidFill>
                <a:latin typeface="Noto Sans JP"/>
                <a:cs typeface="Noto Sans JP"/>
              </a:rPr>
              <a:t> </a:t>
            </a:r>
            <a:r>
              <a:rPr sz="1400" b="1" spc="-145" dirty="0">
                <a:solidFill>
                  <a:srgbClr val="4ED0C4"/>
                </a:solidFill>
                <a:latin typeface="Noto Sans JP"/>
                <a:cs typeface="Noto Sans JP"/>
              </a:rPr>
              <a:t>Text</a:t>
            </a:r>
            <a:r>
              <a:rPr sz="1400" b="1" spc="150" dirty="0">
                <a:solidFill>
                  <a:srgbClr val="4ED0C4"/>
                </a:solidFill>
                <a:latin typeface="Noto Sans JP"/>
                <a:cs typeface="Noto Sans JP"/>
              </a:rPr>
              <a:t> </a:t>
            </a:r>
            <a:r>
              <a:rPr sz="1575" b="1" spc="-15" baseline="7936" dirty="0">
                <a:solidFill>
                  <a:srgbClr val="4ED0C4"/>
                </a:solidFill>
                <a:latin typeface="Trebuchet MS"/>
                <a:cs typeface="Trebuchet MS"/>
              </a:rPr>
              <a:t>(2023)</a:t>
            </a:r>
            <a:endParaRPr sz="1575" baseline="7936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45"/>
              </a:spcBef>
            </a:pPr>
            <a:r>
              <a:rPr sz="1150" b="1" dirty="0">
                <a:solidFill>
                  <a:srgbClr val="4ED0C4"/>
                </a:solidFill>
                <a:latin typeface="Arial"/>
                <a:cs typeface="Arial"/>
              </a:rPr>
              <a:t>→</a:t>
            </a:r>
            <a:r>
              <a:rPr sz="1150" b="1" spc="135" dirty="0">
                <a:solidFill>
                  <a:srgbClr val="4ED0C4"/>
                </a:solidFill>
                <a:latin typeface="Arial"/>
                <a:cs typeface="Arial"/>
              </a:rPr>
              <a:t> </a:t>
            </a:r>
            <a:r>
              <a:rPr sz="1150" spc="-170" dirty="0">
                <a:solidFill>
                  <a:srgbClr val="4ED0C4"/>
                </a:solidFill>
                <a:latin typeface="Dotum"/>
                <a:cs typeface="Dotum"/>
              </a:rPr>
              <a:t>목적</a:t>
            </a:r>
            <a:r>
              <a:rPr sz="1150" spc="-170" dirty="0">
                <a:solidFill>
                  <a:srgbClr val="4ED0C4"/>
                </a:solidFill>
                <a:latin typeface="Comic Sans MS"/>
                <a:cs typeface="Comic Sans MS"/>
              </a:rPr>
              <a:t>:</a:t>
            </a:r>
            <a:r>
              <a:rPr sz="1150" spc="-170" dirty="0">
                <a:solidFill>
                  <a:srgbClr val="FFFFFF"/>
                </a:solidFill>
                <a:latin typeface="Dotum"/>
                <a:cs typeface="Dotum"/>
              </a:rPr>
              <a:t>에세이가</a:t>
            </a:r>
            <a:r>
              <a:rPr sz="115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학생</a:t>
            </a:r>
            <a:r>
              <a:rPr sz="115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작성인지</a:t>
            </a:r>
            <a:r>
              <a:rPr sz="115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Noto Sans JP"/>
                <a:cs typeface="Noto Sans JP"/>
              </a:rPr>
              <a:t>LLM</a:t>
            </a:r>
            <a:r>
              <a:rPr sz="1200" spc="3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생성인지</a:t>
            </a:r>
            <a:r>
              <a:rPr sz="115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분류하는</a:t>
            </a:r>
            <a:r>
              <a:rPr sz="115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모델</a:t>
            </a:r>
            <a:r>
              <a:rPr sz="115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50" dirty="0">
                <a:solidFill>
                  <a:srgbClr val="FFFFFF"/>
                </a:solidFill>
                <a:latin typeface="Dotum"/>
                <a:cs typeface="Dotum"/>
              </a:rPr>
              <a:t>개발</a:t>
            </a:r>
            <a:endParaRPr sz="1150">
              <a:latin typeface="Dotum"/>
              <a:cs typeface="Dotum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7699" y="4596671"/>
            <a:ext cx="3156585" cy="57213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730"/>
              </a:spcBef>
            </a:pPr>
            <a:r>
              <a:rPr sz="1400" b="1" spc="-125" dirty="0">
                <a:solidFill>
                  <a:srgbClr val="4ED0C4"/>
                </a:solidFill>
                <a:latin typeface="Noto Sans JP"/>
                <a:cs typeface="Noto Sans JP"/>
              </a:rPr>
              <a:t>H2O.ai</a:t>
            </a:r>
            <a:r>
              <a:rPr sz="1400" b="1" spc="10" dirty="0">
                <a:solidFill>
                  <a:srgbClr val="4ED0C4"/>
                </a:solidFill>
                <a:latin typeface="Noto Sans JP"/>
                <a:cs typeface="Noto Sans JP"/>
              </a:rPr>
              <a:t> </a:t>
            </a:r>
            <a:r>
              <a:rPr sz="1400" b="1" spc="-120" dirty="0">
                <a:solidFill>
                  <a:srgbClr val="4ED0C4"/>
                </a:solidFill>
                <a:latin typeface="Noto Sans JP"/>
                <a:cs typeface="Noto Sans JP"/>
              </a:rPr>
              <a:t>Predict</a:t>
            </a:r>
            <a:r>
              <a:rPr sz="1400" b="1" spc="20" dirty="0">
                <a:solidFill>
                  <a:srgbClr val="4ED0C4"/>
                </a:solidFill>
                <a:latin typeface="Noto Sans JP"/>
                <a:cs typeface="Noto Sans JP"/>
              </a:rPr>
              <a:t> </a:t>
            </a:r>
            <a:r>
              <a:rPr sz="1400" b="1" spc="-120" dirty="0">
                <a:solidFill>
                  <a:srgbClr val="4ED0C4"/>
                </a:solidFill>
                <a:latin typeface="Noto Sans JP"/>
                <a:cs typeface="Noto Sans JP"/>
              </a:rPr>
              <a:t>the</a:t>
            </a:r>
            <a:r>
              <a:rPr sz="1400" b="1" spc="25" dirty="0">
                <a:solidFill>
                  <a:srgbClr val="4ED0C4"/>
                </a:solidFill>
                <a:latin typeface="Noto Sans JP"/>
                <a:cs typeface="Noto Sans JP"/>
              </a:rPr>
              <a:t> </a:t>
            </a:r>
            <a:r>
              <a:rPr sz="1400" b="1" spc="-100" dirty="0">
                <a:solidFill>
                  <a:srgbClr val="4ED0C4"/>
                </a:solidFill>
                <a:latin typeface="Noto Sans JP"/>
                <a:cs typeface="Noto Sans JP"/>
              </a:rPr>
              <a:t>LLM</a:t>
            </a:r>
            <a:r>
              <a:rPr sz="1400" b="1" spc="140" dirty="0">
                <a:solidFill>
                  <a:srgbClr val="4ED0C4"/>
                </a:solidFill>
                <a:latin typeface="Noto Sans JP"/>
                <a:cs typeface="Noto Sans JP"/>
              </a:rPr>
              <a:t> </a:t>
            </a:r>
            <a:r>
              <a:rPr sz="1575" b="1" spc="-15" baseline="7936" dirty="0">
                <a:solidFill>
                  <a:srgbClr val="4ED0C4"/>
                </a:solidFill>
                <a:latin typeface="Trebuchet MS"/>
                <a:cs typeface="Trebuchet MS"/>
              </a:rPr>
              <a:t>(2023)</a:t>
            </a:r>
            <a:endParaRPr sz="1575" baseline="7936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45"/>
              </a:spcBef>
            </a:pPr>
            <a:r>
              <a:rPr sz="1150" b="1" dirty="0">
                <a:solidFill>
                  <a:srgbClr val="4ED0C4"/>
                </a:solidFill>
                <a:latin typeface="Arial"/>
                <a:cs typeface="Arial"/>
              </a:rPr>
              <a:t>→</a:t>
            </a:r>
            <a:r>
              <a:rPr sz="1150" b="1" spc="135" dirty="0">
                <a:solidFill>
                  <a:srgbClr val="4ED0C4"/>
                </a:solidFill>
                <a:latin typeface="Arial"/>
                <a:cs typeface="Arial"/>
              </a:rPr>
              <a:t> </a:t>
            </a:r>
            <a:r>
              <a:rPr sz="1150" spc="-165" dirty="0">
                <a:solidFill>
                  <a:srgbClr val="4ED0C4"/>
                </a:solidFill>
                <a:latin typeface="Dotum"/>
                <a:cs typeface="Dotum"/>
              </a:rPr>
              <a:t>목적</a:t>
            </a:r>
            <a:r>
              <a:rPr sz="1150" spc="-165" dirty="0">
                <a:solidFill>
                  <a:srgbClr val="4ED0C4"/>
                </a:solidFill>
                <a:latin typeface="Comic Sans MS"/>
                <a:cs typeface="Comic Sans MS"/>
              </a:rPr>
              <a:t>:</a:t>
            </a:r>
            <a:r>
              <a:rPr sz="1150" spc="-165" dirty="0">
                <a:solidFill>
                  <a:srgbClr val="FFFFFF"/>
                </a:solidFill>
                <a:latin typeface="Dotum"/>
                <a:cs typeface="Dotum"/>
              </a:rPr>
              <a:t>텍스트</a:t>
            </a:r>
            <a:r>
              <a:rPr sz="115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응답을</a:t>
            </a:r>
            <a:r>
              <a:rPr sz="1150" spc="-9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생성한</a:t>
            </a:r>
            <a:r>
              <a:rPr sz="115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Noto Sans JP"/>
                <a:cs typeface="Noto Sans JP"/>
              </a:rPr>
              <a:t>LLM</a:t>
            </a:r>
            <a:r>
              <a:rPr sz="1200" spc="3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50" spc="-130" dirty="0">
                <a:solidFill>
                  <a:srgbClr val="FFFFFF"/>
                </a:solidFill>
                <a:latin typeface="Dotum"/>
                <a:cs typeface="Dotum"/>
              </a:rPr>
              <a:t>모델</a:t>
            </a:r>
            <a:r>
              <a:rPr sz="1200" spc="-130" dirty="0">
                <a:solidFill>
                  <a:srgbClr val="FFFFFF"/>
                </a:solidFill>
                <a:latin typeface="Noto Sans JP"/>
                <a:cs typeface="Noto Sans JP"/>
              </a:rPr>
              <a:t>(7</a:t>
            </a:r>
            <a:r>
              <a:rPr sz="1150" spc="-130" dirty="0">
                <a:solidFill>
                  <a:srgbClr val="FFFFFF"/>
                </a:solidFill>
                <a:latin typeface="Dotum"/>
                <a:cs typeface="Dotum"/>
              </a:rPr>
              <a:t>종</a:t>
            </a:r>
            <a:r>
              <a:rPr sz="1200" spc="-130" dirty="0">
                <a:solidFill>
                  <a:srgbClr val="FFFFFF"/>
                </a:solidFill>
                <a:latin typeface="Noto Sans JP"/>
                <a:cs typeface="Noto Sans JP"/>
              </a:rPr>
              <a:t>)</a:t>
            </a:r>
            <a:r>
              <a:rPr sz="1200" spc="30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정체</a:t>
            </a:r>
            <a:r>
              <a:rPr sz="1150" spc="-9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40" dirty="0">
                <a:solidFill>
                  <a:srgbClr val="FFFFFF"/>
                </a:solidFill>
                <a:latin typeface="Dotum"/>
                <a:cs typeface="Dotum"/>
              </a:rPr>
              <a:t>식별</a:t>
            </a:r>
            <a:endParaRPr sz="1150">
              <a:latin typeface="Dotum"/>
              <a:cs typeface="Dotum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38874" y="4596671"/>
            <a:ext cx="3840479" cy="104838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06705">
              <a:lnSpc>
                <a:spcPct val="100000"/>
              </a:lnSpc>
              <a:spcBef>
                <a:spcPts val="730"/>
              </a:spcBef>
            </a:pPr>
            <a:r>
              <a:rPr sz="1400" b="1" spc="-145" dirty="0">
                <a:solidFill>
                  <a:srgbClr val="4ED0C4"/>
                </a:solidFill>
                <a:latin typeface="Noto Sans JP"/>
                <a:cs typeface="Noto Sans JP"/>
              </a:rPr>
              <a:t>LLM</a:t>
            </a:r>
            <a:r>
              <a:rPr sz="1400" b="1" spc="15" dirty="0">
                <a:solidFill>
                  <a:srgbClr val="4ED0C4"/>
                </a:solidFill>
                <a:latin typeface="Noto Sans JP"/>
                <a:cs typeface="Noto Sans JP"/>
              </a:rPr>
              <a:t> </a:t>
            </a:r>
            <a:r>
              <a:rPr sz="1400" b="1" spc="-150" dirty="0">
                <a:solidFill>
                  <a:srgbClr val="4ED0C4"/>
                </a:solidFill>
                <a:latin typeface="Noto Sans JP"/>
                <a:cs typeface="Noto Sans JP"/>
              </a:rPr>
              <a:t>Prompt</a:t>
            </a:r>
            <a:r>
              <a:rPr sz="1400" b="1" spc="15" dirty="0">
                <a:solidFill>
                  <a:srgbClr val="4ED0C4"/>
                </a:solidFill>
                <a:latin typeface="Noto Sans JP"/>
                <a:cs typeface="Noto Sans JP"/>
              </a:rPr>
              <a:t> </a:t>
            </a:r>
            <a:r>
              <a:rPr sz="1400" b="1" spc="-120" dirty="0">
                <a:solidFill>
                  <a:srgbClr val="4ED0C4"/>
                </a:solidFill>
                <a:latin typeface="Noto Sans JP"/>
                <a:cs typeface="Noto Sans JP"/>
              </a:rPr>
              <a:t>Recovery</a:t>
            </a:r>
            <a:r>
              <a:rPr sz="1400" b="1" spc="120" dirty="0">
                <a:solidFill>
                  <a:srgbClr val="4ED0C4"/>
                </a:solidFill>
                <a:latin typeface="Noto Sans JP"/>
                <a:cs typeface="Noto Sans JP"/>
              </a:rPr>
              <a:t> </a:t>
            </a:r>
            <a:r>
              <a:rPr sz="1575" b="1" spc="-15" baseline="7936" dirty="0">
                <a:solidFill>
                  <a:srgbClr val="4ED0C4"/>
                </a:solidFill>
                <a:latin typeface="Trebuchet MS"/>
                <a:cs typeface="Trebuchet MS"/>
              </a:rPr>
              <a:t>(2024)</a:t>
            </a:r>
            <a:endParaRPr sz="1575" baseline="7936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45"/>
              </a:spcBef>
            </a:pPr>
            <a:r>
              <a:rPr sz="1150" b="1" dirty="0">
                <a:solidFill>
                  <a:srgbClr val="4ED0C4"/>
                </a:solidFill>
                <a:latin typeface="Arial"/>
                <a:cs typeface="Arial"/>
              </a:rPr>
              <a:t>→</a:t>
            </a:r>
            <a:r>
              <a:rPr sz="1150" b="1" spc="135" dirty="0">
                <a:solidFill>
                  <a:srgbClr val="4ED0C4"/>
                </a:solidFill>
                <a:latin typeface="Arial"/>
                <a:cs typeface="Arial"/>
              </a:rPr>
              <a:t> </a:t>
            </a:r>
            <a:r>
              <a:rPr sz="1150" spc="-125" dirty="0">
                <a:solidFill>
                  <a:srgbClr val="4ED0C4"/>
                </a:solidFill>
                <a:latin typeface="Dotum"/>
                <a:cs typeface="Dotum"/>
              </a:rPr>
              <a:t>목적</a:t>
            </a:r>
            <a:r>
              <a:rPr sz="1150" spc="-125" dirty="0">
                <a:solidFill>
                  <a:srgbClr val="4ED0C4"/>
                </a:solidFill>
                <a:latin typeface="Comic Sans MS"/>
                <a:cs typeface="Comic Sans MS"/>
              </a:rPr>
              <a:t>:</a:t>
            </a:r>
            <a:r>
              <a:rPr sz="1200" spc="-125" dirty="0">
                <a:solidFill>
                  <a:srgbClr val="FFFFFF"/>
                </a:solidFill>
                <a:latin typeface="Noto Sans JP"/>
                <a:cs typeface="Noto Sans JP"/>
              </a:rPr>
              <a:t>LLM</a:t>
            </a:r>
            <a:r>
              <a:rPr sz="1200" spc="2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출력</a:t>
            </a:r>
            <a:r>
              <a:rPr sz="115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텍스트로부터</a:t>
            </a:r>
            <a:r>
              <a:rPr sz="115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원본</a:t>
            </a:r>
            <a:r>
              <a:rPr sz="1150" spc="-9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프롬프트</a:t>
            </a:r>
            <a:r>
              <a:rPr sz="115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FFFFFF"/>
                </a:solidFill>
                <a:latin typeface="Dotum"/>
                <a:cs typeface="Dotum"/>
              </a:rPr>
              <a:t>역추론</a:t>
            </a:r>
            <a:endParaRPr sz="1150">
              <a:latin typeface="Dotum"/>
              <a:cs typeface="Dotum"/>
            </a:endParaRPr>
          </a:p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50" b="1" dirty="0">
                <a:solidFill>
                  <a:srgbClr val="4ED0C4"/>
                </a:solidFill>
                <a:latin typeface="Arial"/>
                <a:cs typeface="Arial"/>
              </a:rPr>
              <a:t>→</a:t>
            </a:r>
            <a:r>
              <a:rPr sz="1150" b="1" spc="145" dirty="0">
                <a:solidFill>
                  <a:srgbClr val="4ED0C4"/>
                </a:solidFill>
                <a:latin typeface="Arial"/>
                <a:cs typeface="Arial"/>
              </a:rPr>
              <a:t> </a:t>
            </a:r>
            <a:r>
              <a:rPr sz="1150" spc="-190" dirty="0">
                <a:solidFill>
                  <a:srgbClr val="4ED0C4"/>
                </a:solidFill>
                <a:latin typeface="Dotum"/>
                <a:cs typeface="Dotum"/>
              </a:rPr>
              <a:t>핵심</a:t>
            </a:r>
            <a:r>
              <a:rPr sz="1150" spc="-85" dirty="0">
                <a:solidFill>
                  <a:srgbClr val="4ED0C4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4ED0C4"/>
                </a:solidFill>
                <a:latin typeface="Dotum"/>
                <a:cs typeface="Dotum"/>
              </a:rPr>
              <a:t>기법</a:t>
            </a:r>
            <a:r>
              <a:rPr sz="1150" spc="-155" dirty="0">
                <a:solidFill>
                  <a:srgbClr val="4ED0C4"/>
                </a:solidFill>
                <a:latin typeface="Comic Sans MS"/>
                <a:cs typeface="Comic Sans MS"/>
              </a:rPr>
              <a:t>:</a:t>
            </a:r>
            <a:r>
              <a:rPr sz="1150" spc="-155" dirty="0">
                <a:solidFill>
                  <a:srgbClr val="FFFFFF"/>
                </a:solidFill>
                <a:latin typeface="Dotum"/>
                <a:cs typeface="Dotum"/>
              </a:rPr>
              <a:t>프롬프트</a:t>
            </a:r>
            <a:r>
              <a:rPr sz="1200" spc="-155" dirty="0">
                <a:solidFill>
                  <a:srgbClr val="FFFFFF"/>
                </a:solidFill>
                <a:latin typeface="Noto Sans JP"/>
                <a:cs typeface="Noto Sans JP"/>
              </a:rPr>
              <a:t>-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출력</a:t>
            </a:r>
            <a:r>
              <a:rPr sz="115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45" dirty="0">
                <a:solidFill>
                  <a:srgbClr val="FFFFFF"/>
                </a:solidFill>
                <a:latin typeface="Dotum"/>
                <a:cs typeface="Dotum"/>
              </a:rPr>
              <a:t>매핑</a:t>
            </a:r>
            <a:r>
              <a:rPr sz="1200" spc="-145" dirty="0">
                <a:solidFill>
                  <a:srgbClr val="FFFFFF"/>
                </a:solidFill>
                <a:latin typeface="Noto Sans JP"/>
                <a:cs typeface="Noto Sans JP"/>
              </a:rPr>
              <a:t>,</a:t>
            </a:r>
            <a:r>
              <a:rPr sz="1200" spc="3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문장</a:t>
            </a:r>
            <a:r>
              <a:rPr sz="115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FFFFFF"/>
                </a:solidFill>
                <a:latin typeface="Dotum"/>
                <a:cs typeface="Dotum"/>
              </a:rPr>
              <a:t>임베딩</a:t>
            </a:r>
            <a:r>
              <a:rPr sz="1200" spc="-155" dirty="0">
                <a:solidFill>
                  <a:srgbClr val="FFFFFF"/>
                </a:solidFill>
                <a:latin typeface="Noto Sans JP"/>
                <a:cs typeface="Noto Sans JP"/>
              </a:rPr>
              <a:t>,</a:t>
            </a:r>
            <a:r>
              <a:rPr sz="1200" spc="3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코사인</a:t>
            </a:r>
            <a:r>
              <a:rPr sz="115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유사도</a:t>
            </a:r>
            <a:r>
              <a:rPr sz="115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FFFFFF"/>
                </a:solidFill>
                <a:latin typeface="Dotum"/>
                <a:cs typeface="Dotum"/>
              </a:rPr>
              <a:t>분석</a:t>
            </a:r>
            <a:endParaRPr sz="1150">
              <a:latin typeface="Dotum"/>
              <a:cs typeface="Dotum"/>
            </a:endParaRPr>
          </a:p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50" b="1" dirty="0">
                <a:solidFill>
                  <a:srgbClr val="4ED0C4"/>
                </a:solidFill>
                <a:latin typeface="Arial"/>
                <a:cs typeface="Arial"/>
              </a:rPr>
              <a:t>→</a:t>
            </a:r>
            <a:r>
              <a:rPr sz="1150" b="1" spc="140" dirty="0">
                <a:solidFill>
                  <a:srgbClr val="4ED0C4"/>
                </a:solidFill>
                <a:latin typeface="Arial"/>
                <a:cs typeface="Arial"/>
              </a:rPr>
              <a:t> </a:t>
            </a:r>
            <a:r>
              <a:rPr sz="1150" spc="-190" dirty="0">
                <a:solidFill>
                  <a:srgbClr val="4ED0C4"/>
                </a:solidFill>
                <a:latin typeface="Dotum"/>
                <a:cs typeface="Dotum"/>
              </a:rPr>
              <a:t>활용</a:t>
            </a:r>
            <a:r>
              <a:rPr sz="1150" spc="-85" dirty="0">
                <a:solidFill>
                  <a:srgbClr val="4ED0C4"/>
                </a:solidFill>
                <a:latin typeface="Dotum"/>
                <a:cs typeface="Dotum"/>
              </a:rPr>
              <a:t> </a:t>
            </a:r>
            <a:r>
              <a:rPr sz="1150" spc="-135" dirty="0">
                <a:solidFill>
                  <a:srgbClr val="4ED0C4"/>
                </a:solidFill>
                <a:latin typeface="Dotum"/>
                <a:cs typeface="Dotum"/>
              </a:rPr>
              <a:t>포인트</a:t>
            </a:r>
            <a:r>
              <a:rPr sz="1150" spc="-135" dirty="0">
                <a:solidFill>
                  <a:srgbClr val="4ED0C4"/>
                </a:solidFill>
                <a:latin typeface="Comic Sans MS"/>
                <a:cs typeface="Comic Sans MS"/>
              </a:rPr>
              <a:t>:</a:t>
            </a:r>
            <a:r>
              <a:rPr sz="1200" spc="-135" dirty="0">
                <a:solidFill>
                  <a:srgbClr val="FFFFFF"/>
                </a:solidFill>
                <a:latin typeface="Noto Sans JP"/>
                <a:cs typeface="Noto Sans JP"/>
              </a:rPr>
              <a:t>LLM</a:t>
            </a:r>
            <a:r>
              <a:rPr sz="1200" spc="3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내부</a:t>
            </a:r>
            <a:r>
              <a:rPr sz="115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표현</a:t>
            </a:r>
            <a:r>
              <a:rPr sz="115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45" dirty="0">
                <a:solidFill>
                  <a:srgbClr val="FFFFFF"/>
                </a:solidFill>
                <a:latin typeface="Dotum"/>
                <a:cs typeface="Dotum"/>
              </a:rPr>
              <a:t>이해</a:t>
            </a:r>
            <a:r>
              <a:rPr sz="1200" spc="-145" dirty="0">
                <a:solidFill>
                  <a:srgbClr val="FFFFFF"/>
                </a:solidFill>
                <a:latin typeface="Noto Sans JP"/>
                <a:cs typeface="Noto Sans JP"/>
              </a:rPr>
              <a:t>,</a:t>
            </a:r>
            <a:r>
              <a:rPr sz="1200" spc="35" dirty="0">
                <a:solidFill>
                  <a:srgbClr val="FFFFFF"/>
                </a:solidFill>
                <a:latin typeface="Noto Sans JP"/>
                <a:cs typeface="Noto Sans JP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프롬프트</a:t>
            </a:r>
            <a:r>
              <a:rPr sz="115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엔지니어링</a:t>
            </a:r>
            <a:r>
              <a:rPr sz="1150" spc="-90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FFFFFF"/>
                </a:solidFill>
                <a:latin typeface="Dotum"/>
                <a:cs typeface="Dotum"/>
              </a:rPr>
              <a:t>역량</a:t>
            </a:r>
            <a:r>
              <a:rPr sz="1150" spc="-85" dirty="0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sz="1150" spc="-55" dirty="0">
                <a:solidFill>
                  <a:srgbClr val="FFFFFF"/>
                </a:solidFill>
                <a:latin typeface="Dotum"/>
                <a:cs typeface="Dotum"/>
              </a:rPr>
              <a:t>강화</a:t>
            </a:r>
            <a:endParaRPr sz="11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1442</Words>
  <Application>Microsoft Macintosh PowerPoint</Application>
  <PresentationFormat>사용자 지정</PresentationFormat>
  <Paragraphs>260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7" baseType="lpstr">
      <vt:lpstr>Dotum</vt:lpstr>
      <vt:lpstr>Malgun Gothic</vt:lpstr>
      <vt:lpstr>Malgun Gothic Semilight</vt:lpstr>
      <vt:lpstr>Noto Sans JP</vt:lpstr>
      <vt:lpstr>Noto Sans JP Light</vt:lpstr>
      <vt:lpstr>Arial</vt:lpstr>
      <vt:lpstr>Arial Black</vt:lpstr>
      <vt:lpstr>Berlin Sans FB</vt:lpstr>
      <vt:lpstr>Calibri</vt:lpstr>
      <vt:lpstr>Cambria</vt:lpstr>
      <vt:lpstr>Comic Sans MS</vt:lpstr>
      <vt:lpstr>Franklin Gothic Demi</vt:lpstr>
      <vt:lpstr>Gill Sans MT</vt:lpstr>
      <vt:lpstr>Microsoft Sans Serif</vt:lpstr>
      <vt:lpstr>Times New Roman</vt:lpstr>
      <vt:lpstr>Trebuchet MS</vt:lpstr>
      <vt:lpstr>Office Theme</vt:lpstr>
      <vt:lpstr>임베디드 환경 최적화 LLM 개발 스터디 프로젝트 로드맵</vt:lpstr>
      <vt:lpstr>프로젝트 개요 및 목적</vt:lpstr>
      <vt:lpstr>5단계 개발 로드맵 개요</vt:lpstr>
      <vt:lpstr>1단계 – 리서치</vt:lpstr>
      <vt:lpstr>2단계 – Kaggle 실습</vt:lpstr>
      <vt:lpstr>3단계 – 모델 경량화 및 튜닝</vt:lpstr>
      <vt:lpstr>4단계 – 엣지 디바이스 포팅</vt:lpstr>
      <vt:lpstr>5단계 – 최적화 및 멀티 플랫폼 확장</vt:lpstr>
      <vt:lpstr>Kaggle 경진대회 실전 사례</vt:lpstr>
      <vt:lpstr>실전 전략, 팀운영 및 기대효과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Yxz0294</cp:lastModifiedBy>
  <cp:revision>1</cp:revision>
  <dcterms:created xsi:type="dcterms:W3CDTF">2025-08-09T00:44:52Z</dcterms:created>
  <dcterms:modified xsi:type="dcterms:W3CDTF">2025-08-09T01:34:50Z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2025-08-09T00:00:00Z</vt:filetime>
  </property>
  <property fmtid="{D5CDD505-2E9C-101B-9397-08002B2CF9AE}" pid="3" name="Producer">
    <vt:lpwstr>pypdf</vt:lpwstr>
  </property>
  <property fmtid="{D5CDD505-2E9C-101B-9397-08002B2CF9AE}" pid="4" name="LastSaved">
    <vt:filetime>2025-08-09T00:00:00Z</vt:filetime>
  </property>
</Properties>
</file>