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461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2048"/>
      </p:cViewPr>
      <p:guideLst>
        <p:guide pos="3840"/>
        <p:guide orient="horz" pos="2160"/>
        <p:guide pos="461"/>
        <p:guide pos="7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C93D-1027-47AA-BBAB-AA1E07B4C9BD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3CD8-00C8-46A5-B7BB-0CB06260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2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63CD8-00C8-46A5-B7BB-0CB0626093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78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3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790"/>
            <a:ext cx="10515600" cy="987310"/>
          </a:xfrm>
        </p:spPr>
        <p:txBody>
          <a:bodyPr/>
          <a:lstStyle>
            <a:lvl1pPr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defRPr>
            </a:lvl1pPr>
            <a:lvl2pPr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defRPr>
            </a:lvl2pPr>
            <a:lvl3pPr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defRPr>
            </a:lvl3pPr>
            <a:lvl4pPr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defRPr>
            </a:lvl4pPr>
            <a:lvl5pPr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6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9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4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6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9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1268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9C10-1AE9-4E7D-A2CC-C392C396126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EC7E-87FA-46D4-8236-F178DD362B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13581"/>
            <a:ext cx="12192000" cy="997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6790"/>
            <a:ext cx="10515600" cy="724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8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888" y="-251142"/>
            <a:ext cx="10576350" cy="134773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altLang="ko-KR" sz="8800" i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AI Odyssey</a:t>
            </a:r>
            <a:endParaRPr lang="ko-KR" altLang="en-US" sz="6600" i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" y="4904195"/>
            <a:ext cx="12132000" cy="136839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8000" dirty="0" err="1" smtClean="0">
                <a:solidFill>
                  <a:srgbClr val="FFFF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Ch_6</a:t>
            </a:r>
            <a:r>
              <a:rPr lang="en-US" altLang="ko-KR" sz="8000" dirty="0" smtClean="0">
                <a:solidFill>
                  <a:srgbClr val="FFFF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Temporal Difference</a:t>
            </a:r>
            <a:endParaRPr lang="en-US" altLang="ko-KR" sz="8000" dirty="0">
              <a:solidFill>
                <a:srgbClr val="FFFF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1013" y="1524759"/>
            <a:ext cx="8569974" cy="304698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Reinforcement </a:t>
            </a:r>
          </a:p>
          <a:p>
            <a:pPr algn="ctr"/>
            <a:r>
              <a:rPr lang="en-US" altLang="ko-KR" sz="96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learning</a:t>
            </a:r>
            <a:endParaRPr lang="ko-KR" altLang="en-US" sz="96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ko-KR" altLang="en-US" dirty="0" smtClean="0"/>
              <a:t>러닝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ko-KR" altLang="en-US" dirty="0" smtClean="0"/>
              <a:t>함수를 반복 갱신하여 최적 정책의 </a:t>
            </a:r>
            <a:r>
              <a:rPr lang="en-US" altLang="ko-KR" dirty="0" smtClean="0"/>
              <a:t>Q</a:t>
            </a:r>
            <a:r>
              <a:rPr lang="ko-KR" altLang="en-US" dirty="0" smtClean="0"/>
              <a:t>함수를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중요도 샘플링 이용한 보정이 필요없음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2444901"/>
            <a:ext cx="2680369" cy="2324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217" y="2444901"/>
            <a:ext cx="3693153" cy="1882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142" y="4405169"/>
            <a:ext cx="3419952" cy="204816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004" y="3920068"/>
            <a:ext cx="3057085" cy="256344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551761" y="4035192"/>
            <a:ext cx="161333" cy="785489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0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TD</a:t>
            </a:r>
            <a:r>
              <a:rPr lang="ko-KR" altLang="en-US" dirty="0" smtClean="0"/>
              <a:t>법</a:t>
            </a:r>
            <a:r>
              <a:rPr lang="en-US" altLang="ko-KR" dirty="0" smtClean="0"/>
              <a:t>*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t="17844" r="48890"/>
          <a:stretch/>
        </p:blipFill>
        <p:spPr>
          <a:xfrm>
            <a:off x="1405841" y="3017119"/>
            <a:ext cx="3013089" cy="29848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5"/>
          <a:stretch/>
        </p:blipFill>
        <p:spPr>
          <a:xfrm>
            <a:off x="8226017" y="3053371"/>
            <a:ext cx="3057899" cy="301522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36789"/>
            <a:ext cx="10515600" cy="798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환경모델을 사용하지 않으면서도</a:t>
            </a:r>
            <a:r>
              <a:rPr lang="en-US" altLang="ko-KR" smtClean="0"/>
              <a:t>, </a:t>
            </a:r>
            <a:r>
              <a:rPr lang="ko-KR" altLang="en-US" smtClean="0"/>
              <a:t>행동을 수행할 때마다 </a:t>
            </a:r>
            <a:endParaRPr lang="en-US" altLang="ko-KR" smtClean="0"/>
          </a:p>
          <a:p>
            <a:r>
              <a:rPr lang="ko-KR" altLang="en-US" smtClean="0"/>
              <a:t>가치함수를 갱신하는 방법</a:t>
            </a:r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11281" y="2867911"/>
            <a:ext cx="29752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29827" y="2867911"/>
            <a:ext cx="29752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26727" y="2568203"/>
            <a:ext cx="1800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동적 프로그램 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(DP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법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67259" y="2568203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몬테 카를로 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MC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법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18347" y="2568203"/>
            <a:ext cx="5693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TD 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법</a:t>
            </a:r>
            <a:endParaRPr lang="ko-KR" altLang="en-US" sz="12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148" y="5451505"/>
            <a:ext cx="331287" cy="3110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756" y="4931728"/>
            <a:ext cx="344679" cy="2404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242" y="4357758"/>
            <a:ext cx="344634" cy="25328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592" y="3763112"/>
            <a:ext cx="238059" cy="22192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828610" y="2867911"/>
            <a:ext cx="2975281" cy="3134098"/>
            <a:chOff x="4820554" y="2867911"/>
            <a:chExt cx="2975281" cy="313409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0554" y="2867911"/>
              <a:ext cx="29752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t="17844"/>
            <a:stretch/>
          </p:blipFill>
          <p:spPr>
            <a:xfrm>
              <a:off x="4858001" y="3017119"/>
              <a:ext cx="2937833" cy="29848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3167" y="5451505"/>
              <a:ext cx="331287" cy="3110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6470" y="4931728"/>
              <a:ext cx="344679" cy="24047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5371" y="4357758"/>
              <a:ext cx="344634" cy="25328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38766" y="3763112"/>
              <a:ext cx="238059" cy="22192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40694" y="3271209"/>
              <a:ext cx="282805" cy="254525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9773" y="3271209"/>
            <a:ext cx="282805" cy="2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TD</a:t>
            </a:r>
            <a:r>
              <a:rPr lang="ko-KR" altLang="en-US" dirty="0" smtClean="0"/>
              <a:t>법</a:t>
            </a:r>
            <a:r>
              <a:rPr lang="en-US" altLang="ko-KR" dirty="0" smtClean="0"/>
              <a:t>*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789"/>
            <a:ext cx="10515600" cy="7983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환경모델을 사용하지 않으면서도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행동을 수행할 때마다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가치함수를 갱신하는 방법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1630" y="2566663"/>
            <a:ext cx="11758662" cy="36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※ TD</a:t>
            </a:r>
            <a:r>
              <a:rPr lang="ko-KR" altLang="en-US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법 </a:t>
            </a:r>
            <a:r>
              <a:rPr lang="en-US" altLang="ko-KR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(Temporal Difference) : ‘</a:t>
            </a:r>
            <a:r>
              <a:rPr lang="ko-KR" altLang="en-US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시간차</a:t>
            </a:r>
            <a:r>
              <a:rPr lang="en-US" altLang="ko-KR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라는 뜻으로 에피소드가 끝날 때까지 기다리지 않고 일정시간마다 정책 평가 및 개선</a:t>
            </a:r>
            <a:endParaRPr lang="ko-KR" altLang="en-US" sz="1600" spc="-1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73743" y="3576876"/>
            <a:ext cx="29752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83016" y="3576876"/>
            <a:ext cx="29752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92289" y="3576876"/>
            <a:ext cx="29752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9189" y="3277168"/>
            <a:ext cx="1800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동적 프로그램 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(DP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법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9721" y="3277168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몬테 카를로 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MC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법</a:t>
            </a:r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80809" y="3277168"/>
            <a:ext cx="5693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TD </a:t>
            </a:r>
            <a:r>
              <a:rPr lang="ko-KR" altLang="en-US" sz="12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법</a:t>
            </a:r>
            <a:endParaRPr lang="ko-KR" altLang="en-US" sz="12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4196" y="4728074"/>
            <a:ext cx="466794" cy="26161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의의</a:t>
            </a:r>
            <a:endParaRPr lang="ko-KR" altLang="en-US" sz="1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4196" y="5526194"/>
            <a:ext cx="466794" cy="26161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한계</a:t>
            </a:r>
            <a:endParaRPr lang="ko-KR" altLang="en-US" sz="1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3236" y="3743973"/>
            <a:ext cx="254108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050"/>
            </a:lvl1pPr>
          </a:lstStyle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벨만방정식을 부트스트래핑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으로 계산</a:t>
            </a:r>
            <a:endParaRPr lang="en-US" altLang="ko-KR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반복적 정책평가 진행 </a:t>
            </a:r>
            <a:endParaRPr lang="ko-KR" altLang="en-US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4196" y="3929953"/>
            <a:ext cx="466794" cy="26161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방식</a:t>
            </a:r>
            <a:endParaRPr lang="ko-KR" altLang="en-US" sz="1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8212" y="4593387"/>
            <a:ext cx="294503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벨만방정식 풀이에서 상태와 행동의 수가 </a:t>
            </a:r>
            <a:endParaRPr lang="en-US" altLang="ko-KR" sz="1050" b="1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어느정도 많아져도 가치함수를 구할 수 있음</a:t>
            </a:r>
            <a:endParaRPr lang="ko-KR" altLang="en-US" sz="105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2238" y="5568128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환경모델이 반드시 필요</a:t>
            </a:r>
            <a:endParaRPr lang="ko-KR" altLang="en-US" sz="105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6765" y="4714574"/>
            <a:ext cx="2810385" cy="309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환경모델이 없이도 정책을 평가할 </a:t>
            </a:r>
            <a:r>
              <a:rPr lang="ko-KR" altLang="en-US" sz="1050" b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수 있음</a:t>
            </a:r>
            <a:endParaRPr lang="ko-KR" altLang="en-US" sz="105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07410" y="4593387"/>
            <a:ext cx="294503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벨만방정식 풀이에서 상태와 행동의 수가 </a:t>
            </a:r>
            <a:endParaRPr lang="en-US" altLang="ko-KR" sz="1050" b="1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어느정도 많아져도 가치함수를 구할 수 있음</a:t>
            </a:r>
            <a:endParaRPr lang="ko-KR" altLang="en-US" sz="105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8455" y="5560226"/>
            <a:ext cx="3147015" cy="309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완료까지 시간이 걸리는 에피소드에서는 불안정</a:t>
            </a:r>
            <a:endParaRPr lang="ko-KR" altLang="en-US" sz="105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741273" y="4220441"/>
            <a:ext cx="161333" cy="1150035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8180717" y="4220441"/>
            <a:ext cx="161333" cy="1150035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2832" y="3743973"/>
            <a:ext cx="26757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050"/>
            </a:lvl1pPr>
          </a:lstStyle>
          <a:p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데이터를 반복샘플링하여 결과를 토대로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가치함수 추정</a:t>
            </a:r>
            <a:endParaRPr lang="ko-KR" altLang="en-US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91611" y="3739332"/>
            <a:ext cx="281038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050"/>
            </a:lvl1pPr>
          </a:lstStyle>
          <a:p>
            <a:r>
              <a:rPr lang="ko-KR" altLang="en-US" b="1" dirty="0" smtClean="0">
                <a:gradFill>
                  <a:gsLst>
                    <a:gs pos="100000">
                      <a:srgbClr val="002060"/>
                    </a:gs>
                    <a:gs pos="100000">
                      <a:srgbClr val="002060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가치함수를 한단계씩 순차적 갱신하며</a:t>
            </a:r>
            <a:endParaRPr lang="en-US" altLang="ko-KR" b="1" dirty="0" smtClean="0">
              <a:gradFill>
                <a:gsLst>
                  <a:gs pos="100000">
                    <a:srgbClr val="002060"/>
                  </a:gs>
                  <a:gs pos="100000">
                    <a:srgbClr val="002060"/>
                  </a:gs>
                </a:gsLst>
                <a:lin ang="10800000" scaled="0"/>
              </a:gra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b="1" dirty="0" smtClean="0">
                <a:gradFill>
                  <a:gsLst>
                    <a:gs pos="100000">
                      <a:srgbClr val="002060"/>
                    </a:gs>
                    <a:gs pos="100000">
                      <a:srgbClr val="002060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샘플데이터에서 근사 </a:t>
            </a:r>
            <a:r>
              <a:rPr lang="en-US" altLang="ko-KR" b="1" dirty="0" smtClean="0">
                <a:gradFill>
                  <a:gsLst>
                    <a:gs pos="100000">
                      <a:srgbClr val="002060"/>
                    </a:gs>
                    <a:gs pos="100000">
                      <a:srgbClr val="002060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b="1" dirty="0" smtClean="0">
                <a:gradFill>
                  <a:gsLst>
                    <a:gs pos="100000">
                      <a:srgbClr val="002060"/>
                    </a:gs>
                    <a:gs pos="100000">
                      <a:srgbClr val="002060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환경모델 필요없음</a:t>
            </a:r>
            <a:r>
              <a:rPr lang="en-US" altLang="ko-KR" b="1" dirty="0" smtClean="0">
                <a:gradFill>
                  <a:gsLst>
                    <a:gs pos="100000">
                      <a:srgbClr val="002060"/>
                    </a:gs>
                    <a:gs pos="100000">
                      <a:srgbClr val="002060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6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TD</a:t>
            </a:r>
            <a:r>
              <a:rPr lang="ko-KR" altLang="en-US" dirty="0" smtClean="0"/>
              <a:t>법 도출</a:t>
            </a:r>
            <a:endParaRPr lang="ko-KR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336789"/>
            <a:ext cx="10515600" cy="798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DP</a:t>
            </a:r>
            <a:r>
              <a:rPr lang="ko-KR" altLang="en-US" dirty="0" smtClean="0"/>
              <a:t>법처럼 부트스트랩을 통해 가치함수를 순차적으로 갱신</a:t>
            </a:r>
            <a:endParaRPr lang="en-US" altLang="ko-KR" dirty="0" smtClean="0"/>
          </a:p>
          <a:p>
            <a:r>
              <a:rPr lang="en-US" altLang="ko-KR" dirty="0" smtClean="0"/>
              <a:t>MC</a:t>
            </a:r>
            <a:r>
              <a:rPr lang="ko-KR" altLang="en-US" dirty="0" smtClean="0"/>
              <a:t>법처럼 환경에 대한 정보 없이 샘플링된 데이터만으로 가치함수 갱신</a:t>
            </a:r>
            <a:endParaRPr lang="ko-KR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4" y="2408730"/>
            <a:ext cx="5160704" cy="723900"/>
          </a:xfrm>
        </p:spPr>
      </p:pic>
      <p:sp>
        <p:nvSpPr>
          <p:cNvPr id="10" name="Rectangle 9"/>
          <p:cNvSpPr/>
          <p:nvPr/>
        </p:nvSpPr>
        <p:spPr>
          <a:xfrm>
            <a:off x="733034" y="2408730"/>
            <a:ext cx="748923" cy="26161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수익</a:t>
            </a:r>
            <a:r>
              <a:rPr lang="en-US" altLang="ko-KR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</a:t>
            </a:r>
            <a:endParaRPr lang="ko-KR" altLang="en-US" sz="1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7" y="3252435"/>
            <a:ext cx="5156557" cy="7962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3034" y="3252435"/>
            <a:ext cx="1242648" cy="26161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가치함수</a:t>
            </a:r>
            <a:r>
              <a:rPr lang="en-US" altLang="ko-KR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v(s)</a:t>
            </a:r>
            <a:endParaRPr lang="ko-KR" altLang="en-US" sz="1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7" y="4168530"/>
            <a:ext cx="5156557" cy="4933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3034" y="4168530"/>
            <a:ext cx="466794" cy="26161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MC</a:t>
            </a:r>
            <a:r>
              <a:rPr lang="ko-KR" altLang="en-US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법</a:t>
            </a:r>
            <a:endParaRPr lang="ko-KR" altLang="en-US" sz="1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0083" y="4169976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기댓값을 계산하는대신 실제 수익의 샘플데이터를 평균하여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기댓값을 근사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새로운 수익이 발생할 때마다 고정된 값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alpha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갱신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0083" y="3422655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식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6.3]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으로부터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MC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법을 이용하는 기법 도출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식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6.4]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으로부터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법을 이용하는 기법 도출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3034" y="4781637"/>
            <a:ext cx="466794" cy="26161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lang="ko-KR" altLang="en-US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법</a:t>
            </a:r>
            <a:endParaRPr lang="ko-KR" altLang="en-US" sz="1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0083" y="5084310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벨만방정식을 기반으로 가치함수를 순차적으로 갱신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0" name="Content Placeholder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9" y="5533054"/>
            <a:ext cx="5155200" cy="90974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33034" y="5533054"/>
            <a:ext cx="466794" cy="26161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ko-KR" altLang="en-US" sz="11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법</a:t>
            </a:r>
            <a:endParaRPr lang="ko-KR" altLang="en-US" sz="11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34" y="5011558"/>
            <a:ext cx="5144218" cy="4001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80083" y="548449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식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6.6]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모든 후보에 대해 보상과 다음 가치함수를 계산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rV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S_t+1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부분을 샘플데이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터에서 근사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4" name="Content Placeholder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39" y="5973793"/>
            <a:ext cx="4686545" cy="43165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25" name="Right Arrow 24"/>
          <p:cNvSpPr/>
          <p:nvPr/>
        </p:nvSpPr>
        <p:spPr>
          <a:xfrm>
            <a:off x="6009990" y="5817905"/>
            <a:ext cx="161333" cy="714081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906406" y="6038192"/>
            <a:ext cx="4173064" cy="675458"/>
            <a:chOff x="7906406" y="6038192"/>
            <a:chExt cx="4173064" cy="675458"/>
          </a:xfrm>
        </p:grpSpPr>
        <p:sp>
          <p:nvSpPr>
            <p:cNvPr id="26" name="Rectangle 25"/>
            <p:cNvSpPr/>
            <p:nvPr/>
          </p:nvSpPr>
          <p:spPr>
            <a:xfrm>
              <a:off x="7906406" y="6038192"/>
              <a:ext cx="977463" cy="32784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Straight Connector 27"/>
            <p:cNvCxnSpPr>
              <a:stCxn id="26" idx="2"/>
              <a:endCxn id="30" idx="1"/>
            </p:cNvCxnSpPr>
            <p:nvPr/>
          </p:nvCxnSpPr>
          <p:spPr>
            <a:xfrm>
              <a:off x="8395138" y="6366033"/>
              <a:ext cx="268012" cy="2091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8663150" y="6436651"/>
              <a:ext cx="3416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TD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법의 목표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한단계 앞의 정보 이용해 계산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29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</a:t>
            </a:r>
            <a:r>
              <a:rPr lang="ko-KR" altLang="en-US" dirty="0" smtClean="0"/>
              <a:t>법과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법의 비교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ko-KR" altLang="en-US" dirty="0"/>
              <a:t>환경변수를 모를 때 사용할 수 있는 </a:t>
            </a:r>
            <a:r>
              <a:rPr lang="en-US" altLang="ko-KR" dirty="0"/>
              <a:t>MC</a:t>
            </a:r>
            <a:r>
              <a:rPr lang="ko-KR" altLang="en-US" dirty="0"/>
              <a:t>법과 </a:t>
            </a:r>
            <a:r>
              <a:rPr lang="en-US" altLang="ko-KR" dirty="0"/>
              <a:t>TD</a:t>
            </a:r>
            <a:r>
              <a:rPr lang="ko-KR" altLang="en-US" dirty="0"/>
              <a:t>법</a:t>
            </a:r>
            <a:r>
              <a:rPr lang="en-US" altLang="ko-KR" dirty="0"/>
              <a:t>,</a:t>
            </a:r>
          </a:p>
          <a:p>
            <a:r>
              <a:rPr lang="ko-KR" altLang="en-US" dirty="0" smtClean="0"/>
              <a:t>현실의 지속적 과제에서는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법이 더 빠르게 학습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733578"/>
            <a:ext cx="4677428" cy="139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22" y="2733578"/>
            <a:ext cx="5277587" cy="3419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41308" y="4583103"/>
                <a:ext cx="510909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MC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법은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𝐺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D2Coding" panose="020B0609020101020101" pitchFamily="49" charset="-127"/>
                      </a:rPr>
                      <m:t>∗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ea typeface="D2Coding" panose="020B0609020101020101" pitchFamily="49" charset="-127"/>
                      </a:rPr>
                      <m:t>를</m:t>
                    </m:r>
                  </m:oMath>
                </a14:m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목표로 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𝑉</m:t>
                        </m:r>
                      </m:e>
                      <m:sub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를 갱신</a:t>
                </a:r>
                <a:endPara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𝐺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D2Coding" panose="020B0609020101020101" pitchFamily="49" charset="-127"/>
                      </a:rPr>
                      <m:t> 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D2Coding" panose="020B0609020101020101" pitchFamily="49" charset="-127"/>
                      </a:rPr>
                      <m:t>: 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ea typeface="D2Coding" panose="020B0609020101020101" pitchFamily="49" charset="-127"/>
                      </a:rPr>
                      <m:t>수</m:t>
                    </m:r>
                  </m:oMath>
                </a14:m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익에 도달했을 때 얻을 수 있는 수익의 샘플데이터</a:t>
                </a:r>
                <a:endPara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반면 </a:t>
                </a:r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TD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법의 목표는 한 단계 앞의 정보를 이용하여 계산</a:t>
                </a:r>
                <a:endPara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추정치로</a:t>
                </a:r>
                <a:r>
                  <a:rPr lang="en-US" altLang="ko-KR" sz="12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추정치를 갱신하는 부트스트래핑</a:t>
                </a:r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:endPara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MC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법은 시간이 길어질수록 변동성이 커지는 반면</a:t>
                </a:r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</a:t>
                </a:r>
              </a:p>
              <a:p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TD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법은 바로 앞의 데이터 기반으로 하여 분산이 작음</a:t>
                </a:r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변동성이 작음</a:t>
                </a:r>
                <a:endPara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08" y="4583103"/>
                <a:ext cx="5109091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19" t="-778" b="-1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22529" y="2757129"/>
            <a:ext cx="747340" cy="323850"/>
          </a:xfrm>
          <a:prstGeom prst="rect">
            <a:avLst/>
          </a:prstGeom>
          <a:solidFill>
            <a:srgbClr val="ACD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목표</a:t>
            </a:r>
            <a:endParaRPr lang="ko-KR" altLang="en-US" sz="11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SARSA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TD</a:t>
            </a:r>
            <a:r>
              <a:rPr lang="ko-KR" altLang="en-US" dirty="0" smtClean="0"/>
              <a:t>법으로 정책평가가 끝나면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정책제어 진행</a:t>
            </a:r>
            <a:r>
              <a:rPr lang="en-US" altLang="ko-KR" dirty="0" smtClean="0"/>
              <a:t>.(</a:t>
            </a:r>
            <a:r>
              <a:rPr lang="ko-KR" altLang="en-US" dirty="0" smtClean="0"/>
              <a:t>행동가치함수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가 대상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온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정책</a:t>
            </a:r>
            <a:r>
              <a:rPr lang="en-US" altLang="ko-KR" dirty="0" smtClean="0"/>
              <a:t>*’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SARSA</a:t>
            </a:r>
            <a:r>
              <a:rPr lang="ko-KR" altLang="en-US" dirty="0" smtClean="0"/>
              <a:t>기법부터 알아보자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4530" y="2566663"/>
            <a:ext cx="1175866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※ </a:t>
            </a:r>
            <a:r>
              <a:rPr lang="ko-KR" altLang="en-US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온</a:t>
            </a:r>
            <a:r>
              <a:rPr lang="en-US" altLang="ko-KR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정책 </a:t>
            </a:r>
            <a:r>
              <a:rPr lang="en-US" altLang="ko-KR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(on-policy) : </a:t>
            </a:r>
            <a:r>
              <a:rPr lang="ko-KR" altLang="en-US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대상정책과 행동정책이 동일</a:t>
            </a:r>
            <a:r>
              <a:rPr lang="en-US" altLang="ko-KR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600" spc="-100" dirty="0" smtClean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앱실론 탐욕정책 통해 제어</a:t>
            </a:r>
            <a:endParaRPr lang="ko-KR" altLang="en-US" sz="1600" spc="-1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40" y="3505200"/>
            <a:ext cx="1826535" cy="354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26762" y="3267445"/>
                <a:ext cx="5330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개선단계에서는 정책을 탐욕화 해야하며</a:t>
                </a:r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</a:t>
                </a:r>
                <a:r>
                  <a:rPr lang="en-US" altLang="ko-KR" sz="1200" dirty="0" smtClean="0">
                    <a:ea typeface="D2Coding" panose="020B0609020101020101" pitchFamily="49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𝑉</m:t>
                        </m:r>
                      </m:e>
                      <m:sub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(s)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의 경우 환경모델이 필요</a:t>
                </a:r>
                <a:endPara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𝑄</m:t>
                        </m:r>
                      </m:e>
                      <m:sub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D2Coding" panose="020B0609020101020101" pitchFamily="49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en-US" altLang="ko-KR" sz="12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s,a</a:t>
                </a:r>
                <a:r>
                  <a:rPr lang="en-US" altLang="ko-KR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:r>
                  <a:rPr lang="ko-KR" altLang="en-US" sz="12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라면 다음의 식으로 계산가능</a:t>
                </a:r>
                <a:endParaRPr lang="en-US" altLang="ko-KR" sz="1200" dirty="0" smtClean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62" y="3267445"/>
                <a:ext cx="533037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14" t="-1316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891" y="3924269"/>
            <a:ext cx="5106113" cy="438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785" y="4662307"/>
            <a:ext cx="5544324" cy="3905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6026530" y="3882343"/>
            <a:ext cx="161333" cy="1150035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2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SARSA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평가와 갱신을 번갈아 반복하면서 진행하며</a:t>
            </a:r>
            <a:endParaRPr lang="en-US" altLang="ko-KR" dirty="0" smtClean="0"/>
          </a:p>
          <a:p>
            <a:r>
              <a:rPr lang="ko-KR" altLang="en-US" dirty="0" smtClean="0"/>
              <a:t>최적에 가까운 정책을 얻을 수 있음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8" y="2494468"/>
            <a:ext cx="3928626" cy="3062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5557064"/>
            <a:ext cx="2495741" cy="724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27579" y="5370897"/>
            <a:ext cx="1450755" cy="9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73217" y="2501246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agent.update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매번 호출하여 정책을 개선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탐욕 행동만 화살표로 그려지지만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무작위의 행동도 포함되어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폭탄에서 최대한 멀어지도록 움직임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775" y="3971055"/>
            <a:ext cx="5085958" cy="2306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761" y="3165666"/>
            <a:ext cx="2062595" cy="78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7075" y="3295797"/>
            <a:ext cx="2706750" cy="54655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8475811" y="3206517"/>
            <a:ext cx="161333" cy="785489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0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오프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정책 </a:t>
            </a:r>
            <a:r>
              <a:rPr lang="en-US" altLang="ko-KR" dirty="0" smtClean="0"/>
              <a:t>SARSA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에이전트가 행동정책과 대상정책을 따로 가지고 있음</a:t>
            </a:r>
            <a:endParaRPr lang="en-US" altLang="ko-KR" dirty="0"/>
          </a:p>
          <a:p>
            <a:r>
              <a:rPr lang="ko-KR" altLang="en-US" dirty="0" smtClean="0"/>
              <a:t>행동정책에서 샘플데이터 폭넓게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대상정책은 탐욕스럽게 갱신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2524978"/>
            <a:ext cx="5620534" cy="495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26" y="3172642"/>
            <a:ext cx="6664621" cy="85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26" y="4208535"/>
            <a:ext cx="4525006" cy="233395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227672" y="6015071"/>
            <a:ext cx="4351609" cy="675458"/>
            <a:chOff x="7906406" y="6038192"/>
            <a:chExt cx="2823936" cy="675458"/>
          </a:xfrm>
        </p:grpSpPr>
        <p:sp>
          <p:nvSpPr>
            <p:cNvPr id="8" name="Rectangle 7"/>
            <p:cNvSpPr/>
            <p:nvPr/>
          </p:nvSpPr>
          <p:spPr>
            <a:xfrm>
              <a:off x="7906406" y="6038192"/>
              <a:ext cx="977463" cy="32784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Straight Connector 8"/>
            <p:cNvCxnSpPr>
              <a:stCxn id="8" idx="2"/>
              <a:endCxn id="10" idx="1"/>
            </p:cNvCxnSpPr>
            <p:nvPr/>
          </p:nvCxnSpPr>
          <p:spPr>
            <a:xfrm>
              <a:off x="8395137" y="6366033"/>
              <a:ext cx="268012" cy="2091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8663150" y="6436651"/>
              <a:ext cx="20671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다음 상태는 상태전이 확률에 따라 샘플링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23072" y="4567053"/>
            <a:ext cx="5813548" cy="675458"/>
            <a:chOff x="7906406" y="6038192"/>
            <a:chExt cx="3772647" cy="675458"/>
          </a:xfrm>
        </p:grpSpPr>
        <p:sp>
          <p:nvSpPr>
            <p:cNvPr id="12" name="Rectangle 11"/>
            <p:cNvSpPr/>
            <p:nvPr/>
          </p:nvSpPr>
          <p:spPr>
            <a:xfrm>
              <a:off x="7906406" y="6038192"/>
              <a:ext cx="977463" cy="32784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>
              <a:stCxn id="12" idx="2"/>
              <a:endCxn id="14" idx="1"/>
            </p:cNvCxnSpPr>
            <p:nvPr/>
          </p:nvCxnSpPr>
          <p:spPr>
            <a:xfrm>
              <a:off x="8395137" y="6366033"/>
              <a:ext cx="268012" cy="2091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8663150" y="6436651"/>
              <a:ext cx="30159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행동은 정책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에 따라 샘플링되고 가중치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rho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로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TD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목표가 보정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332" y="6026505"/>
            <a:ext cx="4664144" cy="615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332" y="5277236"/>
            <a:ext cx="4678129" cy="6184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4407" y="4205052"/>
            <a:ext cx="1819529" cy="72400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8645367" y="4929053"/>
            <a:ext cx="1523809" cy="7383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ko-KR" altLang="en-US" dirty="0" smtClean="0"/>
              <a:t>러닝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오프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정책 방식에서는 에이전트가 행동정책으로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대상정책으로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수행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단 </a:t>
            </a:r>
            <a:r>
              <a:rPr lang="en-US" altLang="ko-KR" dirty="0" smtClean="0"/>
              <a:t>rho</a:t>
            </a:r>
            <a:r>
              <a:rPr lang="ko-KR" altLang="en-US" dirty="0"/>
              <a:t> </a:t>
            </a:r>
            <a:r>
              <a:rPr lang="ko-KR" altLang="en-US" dirty="0" smtClean="0"/>
              <a:t>업데이트 과정에서 두 정책의 확률분포 다를수록 변동성 커짐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2647841"/>
            <a:ext cx="6268325" cy="1562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44" y="4648091"/>
            <a:ext cx="402011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431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D2Coding</vt:lpstr>
      <vt:lpstr>Pretendard Variable ExtraBold</vt:lpstr>
      <vt:lpstr>맑은 고딕</vt:lpstr>
      <vt:lpstr>Arial</vt:lpstr>
      <vt:lpstr>Cambria Math</vt:lpstr>
      <vt:lpstr>Office Theme</vt:lpstr>
      <vt:lpstr>AI Odyssey</vt:lpstr>
      <vt:lpstr>TD법*이란?</vt:lpstr>
      <vt:lpstr>TD법*이란?</vt:lpstr>
      <vt:lpstr>TD법 도출</vt:lpstr>
      <vt:lpstr>MC법과 TD법의 비교</vt:lpstr>
      <vt:lpstr>SARSA</vt:lpstr>
      <vt:lpstr>SARSA</vt:lpstr>
      <vt:lpstr>오프-정책 SARSA</vt:lpstr>
      <vt:lpstr>Q러닝</vt:lpstr>
      <vt:lpstr>Q러닝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Odyssey</dc:title>
  <dc:creator>David Jeong</dc:creator>
  <cp:lastModifiedBy>David Jeong</cp:lastModifiedBy>
  <cp:revision>22</cp:revision>
  <dcterms:created xsi:type="dcterms:W3CDTF">2024-06-07T07:33:22Z</dcterms:created>
  <dcterms:modified xsi:type="dcterms:W3CDTF">2024-06-07T10:22:27Z</dcterms:modified>
</cp:coreProperties>
</file>