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79888" autoAdjust="0"/>
  </p:normalViewPr>
  <p:slideViewPr>
    <p:cSldViewPr>
      <p:cViewPr varScale="1">
        <p:scale>
          <a:sx n="128" d="100"/>
          <a:sy n="128" d="100"/>
        </p:scale>
        <p:origin x="1444" y="-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8681" y="2125980"/>
            <a:ext cx="995838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1A73E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57362" y="3840480"/>
            <a:ext cx="820102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1A73E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1A73E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5787" y="1577340"/>
            <a:ext cx="5096351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33611" y="1577340"/>
            <a:ext cx="5096351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1A73E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189" y="315216"/>
            <a:ext cx="10671370" cy="8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1A73E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2396870"/>
            <a:ext cx="8509000" cy="176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83355" y="6377940"/>
            <a:ext cx="37490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5787" y="6377940"/>
            <a:ext cx="269462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5340" y="6377940"/>
            <a:ext cx="269462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58" y="280595"/>
            <a:ext cx="12192000" cy="6854190"/>
          </a:xfrm>
          <a:custGeom>
            <a:avLst/>
            <a:gdLst/>
            <a:ahLst/>
            <a:cxnLst/>
            <a:rect l="l" t="t" r="r" b="b"/>
            <a:pathLst>
              <a:path w="11713210" h="6854190">
                <a:moveTo>
                  <a:pt x="11713065" y="6853973"/>
                </a:moveTo>
                <a:lnTo>
                  <a:pt x="0" y="6853973"/>
                </a:lnTo>
                <a:lnTo>
                  <a:pt x="0" y="0"/>
                </a:lnTo>
                <a:lnTo>
                  <a:pt x="11713065" y="0"/>
                </a:lnTo>
                <a:lnTo>
                  <a:pt x="11713065" y="6853973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342" y="322796"/>
            <a:ext cx="10671370" cy="82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86255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DejaVu Sans"/>
                <a:cs typeface="DejaVu Sans"/>
              </a:rPr>
              <a:t>AI</a:t>
            </a:r>
            <a:r>
              <a:rPr sz="3450" b="1" spc="-5" dirty="0">
                <a:latin typeface="DejaVu Sans"/>
                <a:cs typeface="DejaVu Sans"/>
              </a:rPr>
              <a:t> </a:t>
            </a:r>
            <a:r>
              <a:rPr sz="3950" spc="-790" dirty="0"/>
              <a:t>데이터</a:t>
            </a:r>
            <a:r>
              <a:rPr sz="3950" spc="-114" dirty="0"/>
              <a:t> </a:t>
            </a:r>
            <a:r>
              <a:rPr sz="3950" spc="-790" dirty="0"/>
              <a:t>분석가</a:t>
            </a:r>
            <a:r>
              <a:rPr sz="3950" spc="-120" dirty="0"/>
              <a:t> </a:t>
            </a:r>
            <a:r>
              <a:rPr sz="3450" b="1" spc="-530" dirty="0">
                <a:latin typeface="DejaVu Sans"/>
                <a:cs typeface="DejaVu Sans"/>
              </a:rPr>
              <a:t>'</a:t>
            </a:r>
            <a:r>
              <a:rPr sz="3950" spc="-530" dirty="0"/>
              <a:t>물어보새</a:t>
            </a:r>
            <a:r>
              <a:rPr sz="3450" b="1" spc="-530" dirty="0">
                <a:latin typeface="DejaVu Sans"/>
                <a:cs typeface="DejaVu Sans"/>
              </a:rPr>
              <a:t>'</a:t>
            </a:r>
            <a:r>
              <a:rPr sz="3450" b="1" spc="5" dirty="0">
                <a:latin typeface="DejaVu Sans"/>
                <a:cs typeface="DejaVu Sans"/>
              </a:rPr>
              <a:t> </a:t>
            </a:r>
            <a:r>
              <a:rPr sz="3950" spc="-790" dirty="0"/>
              <a:t>등장</a:t>
            </a:r>
            <a:r>
              <a:rPr sz="3950" spc="-114" dirty="0"/>
              <a:t> </a:t>
            </a:r>
            <a:r>
              <a:rPr sz="3450" b="1" spc="-420" dirty="0">
                <a:latin typeface="DejaVu Sans"/>
                <a:cs typeface="DejaVu Sans"/>
              </a:rPr>
              <a:t>2</a:t>
            </a:r>
            <a:r>
              <a:rPr sz="3950" spc="-420" dirty="0"/>
              <a:t>부</a:t>
            </a:r>
            <a:endParaRPr sz="395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8698" y="1350053"/>
            <a:ext cx="915669" cy="46355"/>
          </a:xfrm>
          <a:custGeom>
            <a:avLst/>
            <a:gdLst/>
            <a:ahLst/>
            <a:cxnLst/>
            <a:rect l="l" t="t" r="r" b="b"/>
            <a:pathLst>
              <a:path w="915670" h="46355">
                <a:moveTo>
                  <a:pt x="915083" y="45754"/>
                </a:moveTo>
                <a:lnTo>
                  <a:pt x="0" y="45754"/>
                </a:lnTo>
                <a:lnTo>
                  <a:pt x="0" y="0"/>
                </a:lnTo>
                <a:lnTo>
                  <a:pt x="915083" y="0"/>
                </a:lnTo>
                <a:lnTo>
                  <a:pt x="915083" y="4575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9566" y="1596382"/>
            <a:ext cx="22739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95" dirty="0">
                <a:solidFill>
                  <a:srgbClr val="5E6267"/>
                </a:solidFill>
                <a:latin typeface="Dotum"/>
                <a:cs typeface="Dotum"/>
              </a:rPr>
              <a:t>데이터</a:t>
            </a:r>
            <a:r>
              <a:rPr sz="2600" spc="-14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600" spc="-505" dirty="0">
                <a:solidFill>
                  <a:srgbClr val="5E6267"/>
                </a:solidFill>
                <a:latin typeface="Dotum"/>
                <a:cs typeface="Dotum"/>
              </a:rPr>
              <a:t>디스커버리</a:t>
            </a:r>
            <a:endParaRPr sz="2600" dirty="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250" y="2339492"/>
            <a:ext cx="422338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#AI</a:t>
            </a:r>
            <a:r>
              <a:rPr sz="1300" spc="-60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#Artificial</a:t>
            </a:r>
            <a:r>
              <a:rPr sz="1300" spc="-60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Intelligence</a:t>
            </a:r>
            <a:r>
              <a:rPr sz="1300" spc="-60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#GenAI</a:t>
            </a:r>
            <a:r>
              <a:rPr sz="1300" spc="-5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300" spc="-20" dirty="0">
                <a:solidFill>
                  <a:srgbClr val="5E6267"/>
                </a:solidFill>
                <a:latin typeface="DejaVu Sans"/>
                <a:cs typeface="DejaVu Sans"/>
              </a:rPr>
              <a:t>#RAG</a:t>
            </a:r>
            <a:endParaRPr sz="13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3907" y="3221092"/>
            <a:ext cx="2745740" cy="1830705"/>
          </a:xfrm>
          <a:custGeom>
            <a:avLst/>
            <a:gdLst/>
            <a:ahLst/>
            <a:cxnLst/>
            <a:rect l="l" t="t" r="r" b="b"/>
            <a:pathLst>
              <a:path w="2745740" h="1830704">
                <a:moveTo>
                  <a:pt x="2676849" y="1830165"/>
                </a:moveTo>
                <a:lnTo>
                  <a:pt x="68399" y="1830165"/>
                </a:lnTo>
                <a:lnTo>
                  <a:pt x="63639" y="1829696"/>
                </a:lnTo>
                <a:lnTo>
                  <a:pt x="24840" y="1812122"/>
                </a:lnTo>
                <a:lnTo>
                  <a:pt x="2343" y="1775955"/>
                </a:lnTo>
                <a:lnTo>
                  <a:pt x="0" y="1761766"/>
                </a:lnTo>
                <a:lnTo>
                  <a:pt x="0" y="1756959"/>
                </a:lnTo>
                <a:lnTo>
                  <a:pt x="0" y="68399"/>
                </a:lnTo>
                <a:lnTo>
                  <a:pt x="15008" y="28538"/>
                </a:lnTo>
                <a:lnTo>
                  <a:pt x="49632" y="3732"/>
                </a:lnTo>
                <a:lnTo>
                  <a:pt x="68399" y="0"/>
                </a:lnTo>
                <a:lnTo>
                  <a:pt x="2676849" y="0"/>
                </a:lnTo>
                <a:lnTo>
                  <a:pt x="2716709" y="15007"/>
                </a:lnTo>
                <a:lnTo>
                  <a:pt x="2741515" y="49632"/>
                </a:lnTo>
                <a:lnTo>
                  <a:pt x="2745249" y="68399"/>
                </a:lnTo>
                <a:lnTo>
                  <a:pt x="2745249" y="1761766"/>
                </a:lnTo>
                <a:lnTo>
                  <a:pt x="2730240" y="1801627"/>
                </a:lnTo>
                <a:lnTo>
                  <a:pt x="2695616" y="1826432"/>
                </a:lnTo>
                <a:lnTo>
                  <a:pt x="2681610" y="1829696"/>
                </a:lnTo>
                <a:lnTo>
                  <a:pt x="2676849" y="183016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430" y="4003783"/>
            <a:ext cx="22586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4" dirty="0">
                <a:solidFill>
                  <a:srgbClr val="6A7280"/>
                </a:solidFill>
                <a:latin typeface="Dotum"/>
                <a:cs typeface="Dotum"/>
              </a:rPr>
              <a:t>이미지</a:t>
            </a:r>
            <a:r>
              <a:rPr sz="1300" spc="-5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254" dirty="0">
                <a:solidFill>
                  <a:srgbClr val="6A7280"/>
                </a:solidFill>
                <a:latin typeface="Dotum"/>
                <a:cs typeface="Dotum"/>
              </a:rPr>
              <a:t>공간</a:t>
            </a:r>
            <a:r>
              <a:rPr sz="1300" spc="-5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6A7280"/>
                </a:solidFill>
                <a:latin typeface="DejaVu Sans"/>
                <a:cs typeface="DejaVu Sans"/>
              </a:rPr>
              <a:t>(</a:t>
            </a:r>
            <a:r>
              <a:rPr sz="1300" spc="-175" dirty="0">
                <a:solidFill>
                  <a:srgbClr val="6A7280"/>
                </a:solidFill>
                <a:latin typeface="Dotum"/>
                <a:cs typeface="Dotum"/>
              </a:rPr>
              <a:t>로고</a:t>
            </a:r>
            <a:r>
              <a:rPr sz="1300" spc="-5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254" dirty="0">
                <a:solidFill>
                  <a:srgbClr val="6A7280"/>
                </a:solidFill>
                <a:latin typeface="Dotum"/>
                <a:cs typeface="Dotum"/>
              </a:rPr>
              <a:t>또는</a:t>
            </a:r>
            <a:r>
              <a:rPr sz="1300" spc="-5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254" dirty="0">
                <a:solidFill>
                  <a:srgbClr val="6A7280"/>
                </a:solidFill>
                <a:latin typeface="Dotum"/>
                <a:cs typeface="Dotum"/>
              </a:rPr>
              <a:t>대표</a:t>
            </a:r>
            <a:r>
              <a:rPr sz="1300" spc="-5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155" dirty="0">
                <a:solidFill>
                  <a:srgbClr val="6A7280"/>
                </a:solidFill>
                <a:latin typeface="Dotum"/>
                <a:cs typeface="Dotum"/>
              </a:rPr>
              <a:t>이미지</a:t>
            </a:r>
            <a:r>
              <a:rPr sz="1150" spc="-155" dirty="0">
                <a:solidFill>
                  <a:srgbClr val="6A7280"/>
                </a:solidFill>
                <a:latin typeface="DejaVu Sans"/>
                <a:cs typeface="DejaVu Sans"/>
              </a:rPr>
              <a:t>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5003" y="5488231"/>
            <a:ext cx="4223385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endParaRPr sz="1550" dirty="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2024.</a:t>
            </a:r>
            <a:r>
              <a:rPr sz="1300" spc="-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08.</a:t>
            </a:r>
            <a:r>
              <a:rPr sz="1300" spc="-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300" spc="-25" dirty="0">
                <a:solidFill>
                  <a:srgbClr val="5E6267"/>
                </a:solidFill>
                <a:latin typeface="DejaVu Sans"/>
                <a:cs typeface="DejaVu Sans"/>
              </a:rPr>
              <a:t>0</a:t>
            </a:r>
            <a:r>
              <a:rPr lang="en-US" altLang="ko-KR" sz="1300" spc="-25" dirty="0">
                <a:solidFill>
                  <a:srgbClr val="5E6267"/>
                </a:solidFill>
                <a:latin typeface="DejaVu Sans"/>
                <a:cs typeface="DejaVu Sans"/>
              </a:rPr>
              <a:t>2</a:t>
            </a:r>
            <a:endParaRPr sz="1300" dirty="0">
              <a:latin typeface="DejaVu Sans"/>
              <a:cs typeface="DejaVu Sans"/>
            </a:endParaRPr>
          </a:p>
          <a:p>
            <a:pPr marL="38735" algn="ctr">
              <a:lnSpc>
                <a:spcPct val="100000"/>
              </a:lnSpc>
              <a:spcBef>
                <a:spcPts val="905"/>
              </a:spcBef>
              <a:tabLst>
                <a:tab pos="2040255" algn="l"/>
              </a:tabLst>
            </a:pPr>
            <a:r>
              <a:rPr sz="1500" dirty="0" err="1">
                <a:solidFill>
                  <a:srgbClr val="5E6267"/>
                </a:solidFill>
                <a:latin typeface="Dotum"/>
                <a:cs typeface="Dotum"/>
              </a:rPr>
              <a:t>발표자</a:t>
            </a:r>
            <a:r>
              <a:rPr sz="1300" dirty="0">
                <a:solidFill>
                  <a:srgbClr val="5E6267"/>
                </a:solidFill>
                <a:latin typeface="DejaVu Sans"/>
                <a:cs typeface="DejaVu Sans"/>
              </a:rPr>
              <a:t>:</a:t>
            </a:r>
            <a:r>
              <a:rPr lang="en-US" sz="1300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lang="ko-KR" altLang="en-US" sz="1300" dirty="0">
                <a:solidFill>
                  <a:srgbClr val="5E6267"/>
                </a:solidFill>
                <a:latin typeface="DejaVu Sans"/>
                <a:cs typeface="DejaVu Sans"/>
              </a:rPr>
              <a:t>태영</a:t>
            </a:r>
            <a:endParaRPr sz="1300" dirty="0">
              <a:latin typeface="Times New Roman"/>
              <a:cs typeface="Times New Roman"/>
            </a:endParaRPr>
          </a:p>
        </p:txBody>
      </p:sp>
      <p:pic>
        <p:nvPicPr>
          <p:cNvPr id="11" name="그림 10" descr="스케치, 그림, 클립아트, 라인 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A569B7-5FFE-41D5-FF94-FAC93F1B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66" y="3221092"/>
            <a:ext cx="3940722" cy="1832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대화</a:t>
            </a:r>
            <a:r>
              <a:rPr sz="3750" spc="-105" dirty="0"/>
              <a:t> </a:t>
            </a:r>
            <a:r>
              <a:rPr sz="3750" spc="-750" dirty="0"/>
              <a:t>유형별</a:t>
            </a:r>
            <a:r>
              <a:rPr sz="3750" spc="-105" dirty="0"/>
              <a:t> </a:t>
            </a:r>
            <a:r>
              <a:rPr sz="3750" spc="-750" dirty="0"/>
              <a:t>처리</a:t>
            </a:r>
            <a:r>
              <a:rPr sz="3750" spc="-105" dirty="0"/>
              <a:t> </a:t>
            </a:r>
            <a:r>
              <a:rPr sz="3750" spc="-785" dirty="0"/>
              <a:t>방식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0" y="1710182"/>
            <a:ext cx="6988809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물어보새는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다양한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대화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유형에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따라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처리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방식을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최적화하여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15" dirty="0">
                <a:solidFill>
                  <a:srgbClr val="202024"/>
                </a:solidFill>
                <a:latin typeface="Dotum"/>
                <a:cs typeface="Dotum"/>
              </a:rPr>
              <a:t>적용합니다</a:t>
            </a:r>
            <a:r>
              <a:rPr sz="1800" spc="-315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499" y="2437606"/>
            <a:ext cx="3314700" cy="1487789"/>
            <a:chOff x="571499" y="2562224"/>
            <a:chExt cx="3314700" cy="1800225"/>
          </a:xfrm>
        </p:grpSpPr>
        <p:sp>
          <p:nvSpPr>
            <p:cNvPr id="6" name="object 6"/>
            <p:cNvSpPr/>
            <p:nvPr/>
          </p:nvSpPr>
          <p:spPr>
            <a:xfrm>
              <a:off x="590549" y="2562224"/>
              <a:ext cx="3295650" cy="1800225"/>
            </a:xfrm>
            <a:custGeom>
              <a:avLst/>
              <a:gdLst/>
              <a:ahLst/>
              <a:cxnLst/>
              <a:rect l="l" t="t" r="r" b="b"/>
              <a:pathLst>
                <a:path w="3295650" h="1800225">
                  <a:moveTo>
                    <a:pt x="3224452" y="1800224"/>
                  </a:moveTo>
                  <a:lnTo>
                    <a:pt x="53397" y="1800224"/>
                  </a:lnTo>
                  <a:lnTo>
                    <a:pt x="49681" y="1799736"/>
                  </a:lnTo>
                  <a:lnTo>
                    <a:pt x="14085" y="1774367"/>
                  </a:lnTo>
                  <a:lnTo>
                    <a:pt x="366" y="1733983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224452" y="0"/>
                  </a:lnTo>
                  <a:lnTo>
                    <a:pt x="3265944" y="15621"/>
                  </a:lnTo>
                  <a:lnTo>
                    <a:pt x="3291763" y="51661"/>
                  </a:lnTo>
                  <a:lnTo>
                    <a:pt x="3295649" y="71196"/>
                  </a:lnTo>
                  <a:lnTo>
                    <a:pt x="3295649" y="1729028"/>
                  </a:lnTo>
                  <a:lnTo>
                    <a:pt x="3280027" y="1770518"/>
                  </a:lnTo>
                  <a:lnTo>
                    <a:pt x="3243987" y="1796338"/>
                  </a:lnTo>
                  <a:lnTo>
                    <a:pt x="3229408" y="1799736"/>
                  </a:lnTo>
                  <a:lnTo>
                    <a:pt x="3224452" y="1800224"/>
                  </a:lnTo>
                  <a:close/>
                </a:path>
              </a:pathLst>
            </a:custGeom>
            <a:solidFill>
              <a:srgbClr val="E7F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2562502"/>
              <a:ext cx="70485" cy="1800225"/>
            </a:xfrm>
            <a:custGeom>
              <a:avLst/>
              <a:gdLst/>
              <a:ahLst/>
              <a:cxnLst/>
              <a:rect l="l" t="t" r="r" b="b"/>
              <a:pathLst>
                <a:path w="70484" h="1800225">
                  <a:moveTo>
                    <a:pt x="70449" y="1799669"/>
                  </a:moveTo>
                  <a:lnTo>
                    <a:pt x="33857" y="1787116"/>
                  </a:lnTo>
                  <a:lnTo>
                    <a:pt x="5800" y="1752907"/>
                  </a:lnTo>
                  <a:lnTo>
                    <a:pt x="0" y="17237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723747"/>
                  </a:lnTo>
                  <a:lnTo>
                    <a:pt x="44515" y="1766089"/>
                  </a:lnTo>
                  <a:lnTo>
                    <a:pt x="66287" y="1798013"/>
                  </a:lnTo>
                  <a:lnTo>
                    <a:pt x="70449" y="179966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8" y="2548834"/>
            <a:ext cx="3022601" cy="96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40" dirty="0">
                <a:solidFill>
                  <a:srgbClr val="1A73E7"/>
                </a:solidFill>
                <a:latin typeface="Dotum"/>
                <a:cs typeface="Dotum"/>
              </a:rPr>
              <a:t>싱글턴</a:t>
            </a:r>
            <a:r>
              <a:rPr sz="1650" b="1" spc="-140" dirty="0">
                <a:solidFill>
                  <a:srgbClr val="1A73E7"/>
                </a:solidFill>
                <a:latin typeface="DejaVu Sans"/>
                <a:cs typeface="DejaVu Sans"/>
              </a:rPr>
              <a:t>(Single-</a:t>
            </a:r>
            <a:r>
              <a:rPr sz="1650" b="1" spc="-10" dirty="0">
                <a:solidFill>
                  <a:srgbClr val="1A73E7"/>
                </a:solidFill>
                <a:latin typeface="DejaVu Sans"/>
                <a:cs typeface="DejaVu Sans"/>
              </a:rPr>
              <a:t>Turn)</a:t>
            </a:r>
            <a:endParaRPr sz="1650" dirty="0">
              <a:latin typeface="DejaVu Sans"/>
              <a:cs typeface="DejaVu Sans"/>
            </a:endParaRPr>
          </a:p>
          <a:p>
            <a:pPr marL="12700" marR="5080">
              <a:lnSpc>
                <a:spcPct val="105600"/>
              </a:lnSpc>
              <a:spcBef>
                <a:spcPts val="1245"/>
              </a:spcBef>
            </a:pP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하나의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질문과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응답으로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202024"/>
                </a:solidFill>
                <a:latin typeface="Dotum"/>
                <a:cs typeface="Dotum"/>
              </a:rPr>
              <a:t>구성</a:t>
            </a:r>
            <a:r>
              <a:rPr sz="1350" spc="-180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r>
              <a:rPr sz="135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구축이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320" dirty="0">
                <a:solidFill>
                  <a:srgbClr val="202024"/>
                </a:solidFill>
                <a:latin typeface="Dotum"/>
                <a:cs typeface="Dotum"/>
              </a:rPr>
              <a:t>간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 단하고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응답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속도가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빠르지만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문맥이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320" dirty="0">
                <a:solidFill>
                  <a:srgbClr val="202024"/>
                </a:solidFill>
                <a:latin typeface="Dotum"/>
                <a:cs typeface="Dotum"/>
              </a:rPr>
              <a:t>유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 지되지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202024"/>
                </a:solidFill>
                <a:latin typeface="Dotum"/>
                <a:cs typeface="Dotum"/>
              </a:rPr>
              <a:t>않음</a:t>
            </a:r>
            <a:r>
              <a:rPr sz="1350" spc="-180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r>
              <a:rPr sz="135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이해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단계에서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202024"/>
                </a:solidFill>
                <a:latin typeface="Dotum"/>
                <a:cs typeface="Dotum"/>
              </a:rPr>
              <a:t>주로 사용</a:t>
            </a:r>
            <a:endParaRPr sz="1500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38649" y="2437606"/>
            <a:ext cx="3314700" cy="1487789"/>
            <a:chOff x="4438649" y="2562224"/>
            <a:chExt cx="3314700" cy="1800225"/>
          </a:xfrm>
        </p:grpSpPr>
        <p:sp>
          <p:nvSpPr>
            <p:cNvPr id="10" name="object 10"/>
            <p:cNvSpPr/>
            <p:nvPr/>
          </p:nvSpPr>
          <p:spPr>
            <a:xfrm>
              <a:off x="4457699" y="2562224"/>
              <a:ext cx="3295650" cy="1800225"/>
            </a:xfrm>
            <a:custGeom>
              <a:avLst/>
              <a:gdLst/>
              <a:ahLst/>
              <a:cxnLst/>
              <a:rect l="l" t="t" r="r" b="b"/>
              <a:pathLst>
                <a:path w="3295650" h="1800225">
                  <a:moveTo>
                    <a:pt x="3224453" y="1800224"/>
                  </a:moveTo>
                  <a:lnTo>
                    <a:pt x="53397" y="1800224"/>
                  </a:lnTo>
                  <a:lnTo>
                    <a:pt x="49680" y="1799736"/>
                  </a:lnTo>
                  <a:lnTo>
                    <a:pt x="14085" y="1774367"/>
                  </a:lnTo>
                  <a:lnTo>
                    <a:pt x="365" y="1733983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224453" y="0"/>
                  </a:lnTo>
                  <a:lnTo>
                    <a:pt x="3265943" y="15621"/>
                  </a:lnTo>
                  <a:lnTo>
                    <a:pt x="3291763" y="51661"/>
                  </a:lnTo>
                  <a:lnTo>
                    <a:pt x="3295649" y="71196"/>
                  </a:lnTo>
                  <a:lnTo>
                    <a:pt x="3295649" y="1729028"/>
                  </a:lnTo>
                  <a:lnTo>
                    <a:pt x="3280027" y="1770518"/>
                  </a:lnTo>
                  <a:lnTo>
                    <a:pt x="3243986" y="1796338"/>
                  </a:lnTo>
                  <a:lnTo>
                    <a:pt x="3229408" y="1799736"/>
                  </a:lnTo>
                  <a:lnTo>
                    <a:pt x="3224453" y="1800224"/>
                  </a:lnTo>
                  <a:close/>
                </a:path>
              </a:pathLst>
            </a:custGeom>
            <a:solidFill>
              <a:srgbClr val="E7F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8649" y="2562502"/>
              <a:ext cx="70485" cy="1800225"/>
            </a:xfrm>
            <a:custGeom>
              <a:avLst/>
              <a:gdLst/>
              <a:ahLst/>
              <a:cxnLst/>
              <a:rect l="l" t="t" r="r" b="b"/>
              <a:pathLst>
                <a:path w="70485" h="1800225">
                  <a:moveTo>
                    <a:pt x="70449" y="1799669"/>
                  </a:moveTo>
                  <a:lnTo>
                    <a:pt x="33857" y="1787116"/>
                  </a:lnTo>
                  <a:lnTo>
                    <a:pt x="5800" y="1752907"/>
                  </a:lnTo>
                  <a:lnTo>
                    <a:pt x="0" y="172374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723747"/>
                  </a:lnTo>
                  <a:lnTo>
                    <a:pt x="44514" y="1766089"/>
                  </a:lnTo>
                  <a:lnTo>
                    <a:pt x="66287" y="1798013"/>
                  </a:lnTo>
                  <a:lnTo>
                    <a:pt x="70449" y="179966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54549" y="2474865"/>
            <a:ext cx="1448435" cy="2592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가이디드</a:t>
            </a:r>
            <a:r>
              <a:rPr sz="1900" spc="-6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25" dirty="0">
                <a:solidFill>
                  <a:srgbClr val="1A73E7"/>
                </a:solidFill>
                <a:latin typeface="Dotum"/>
                <a:cs typeface="Dotum"/>
              </a:rPr>
              <a:t>싱글턴</a:t>
            </a:r>
            <a:endParaRPr sz="190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4549" y="2954309"/>
            <a:ext cx="2767330" cy="6271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06200"/>
              </a:lnSpc>
              <a:spcBef>
                <a:spcPts val="130"/>
              </a:spcBef>
            </a:pP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하나의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질문과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응답이지만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특정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방향으</a:t>
            </a:r>
            <a:r>
              <a:rPr sz="15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로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대화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202024"/>
                </a:solidFill>
                <a:latin typeface="Dotum"/>
                <a:cs typeface="Dotum"/>
              </a:rPr>
              <a:t>유도</a:t>
            </a:r>
            <a:r>
              <a:rPr sz="1350" spc="-180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r>
              <a:rPr sz="135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질문이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구체적이지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않을</a:t>
            </a:r>
            <a:r>
              <a:rPr sz="15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때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작성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가이드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500" dirty="0">
              <a:latin typeface="Dotum"/>
              <a:cs typeface="Dot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05799" y="2437606"/>
            <a:ext cx="3314700" cy="1487789"/>
            <a:chOff x="8305799" y="2562224"/>
            <a:chExt cx="3314700" cy="1800225"/>
          </a:xfrm>
        </p:grpSpPr>
        <p:sp>
          <p:nvSpPr>
            <p:cNvPr id="15" name="object 15"/>
            <p:cNvSpPr/>
            <p:nvPr/>
          </p:nvSpPr>
          <p:spPr>
            <a:xfrm>
              <a:off x="8324849" y="2562224"/>
              <a:ext cx="3295650" cy="1800225"/>
            </a:xfrm>
            <a:custGeom>
              <a:avLst/>
              <a:gdLst/>
              <a:ahLst/>
              <a:cxnLst/>
              <a:rect l="l" t="t" r="r" b="b"/>
              <a:pathLst>
                <a:path w="3295650" h="1800225">
                  <a:moveTo>
                    <a:pt x="3224453" y="1800224"/>
                  </a:moveTo>
                  <a:lnTo>
                    <a:pt x="53397" y="1800224"/>
                  </a:lnTo>
                  <a:lnTo>
                    <a:pt x="49680" y="1799736"/>
                  </a:lnTo>
                  <a:lnTo>
                    <a:pt x="14084" y="1774367"/>
                  </a:lnTo>
                  <a:lnTo>
                    <a:pt x="366" y="1733983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224453" y="0"/>
                  </a:lnTo>
                  <a:lnTo>
                    <a:pt x="3265945" y="15621"/>
                  </a:lnTo>
                  <a:lnTo>
                    <a:pt x="3291763" y="51661"/>
                  </a:lnTo>
                  <a:lnTo>
                    <a:pt x="3295650" y="71196"/>
                  </a:lnTo>
                  <a:lnTo>
                    <a:pt x="3295650" y="1729028"/>
                  </a:lnTo>
                  <a:lnTo>
                    <a:pt x="3280029" y="1770518"/>
                  </a:lnTo>
                  <a:lnTo>
                    <a:pt x="3243987" y="1796338"/>
                  </a:lnTo>
                  <a:lnTo>
                    <a:pt x="3229407" y="1799736"/>
                  </a:lnTo>
                  <a:lnTo>
                    <a:pt x="3224453" y="1800224"/>
                  </a:lnTo>
                  <a:close/>
                </a:path>
              </a:pathLst>
            </a:custGeom>
            <a:solidFill>
              <a:srgbClr val="E7F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05799" y="2562502"/>
              <a:ext cx="70485" cy="1800225"/>
            </a:xfrm>
            <a:custGeom>
              <a:avLst/>
              <a:gdLst/>
              <a:ahLst/>
              <a:cxnLst/>
              <a:rect l="l" t="t" r="r" b="b"/>
              <a:pathLst>
                <a:path w="70484" h="1800225">
                  <a:moveTo>
                    <a:pt x="70449" y="1799669"/>
                  </a:moveTo>
                  <a:lnTo>
                    <a:pt x="33857" y="1787116"/>
                  </a:lnTo>
                  <a:lnTo>
                    <a:pt x="5800" y="1752907"/>
                  </a:lnTo>
                  <a:lnTo>
                    <a:pt x="0" y="172374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723747"/>
                  </a:lnTo>
                  <a:lnTo>
                    <a:pt x="44514" y="1766089"/>
                  </a:lnTo>
                  <a:lnTo>
                    <a:pt x="66287" y="1798013"/>
                  </a:lnTo>
                  <a:lnTo>
                    <a:pt x="70449" y="179966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21699" y="2474865"/>
            <a:ext cx="2876549" cy="2592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50" dirty="0">
                <a:solidFill>
                  <a:srgbClr val="1A73E7"/>
                </a:solidFill>
                <a:latin typeface="Dotum"/>
                <a:cs typeface="Dotum"/>
              </a:rPr>
              <a:t>멀티턴</a:t>
            </a:r>
            <a:r>
              <a:rPr sz="1650" b="1" spc="-150" dirty="0">
                <a:solidFill>
                  <a:srgbClr val="1A73E7"/>
                </a:solidFill>
                <a:latin typeface="DejaVu Sans"/>
                <a:cs typeface="DejaVu Sans"/>
              </a:rPr>
              <a:t>(Multi-</a:t>
            </a:r>
            <a:r>
              <a:rPr sz="1650" b="1" spc="-20" dirty="0">
                <a:solidFill>
                  <a:srgbClr val="1A73E7"/>
                </a:solidFill>
                <a:latin typeface="DejaVu Sans"/>
                <a:cs typeface="DejaVu Sans"/>
              </a:rPr>
              <a:t>Turn)</a:t>
            </a:r>
            <a:endParaRPr sz="1650" dirty="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1700" y="2954309"/>
            <a:ext cx="2876550" cy="6271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30"/>
              </a:spcBef>
            </a:pP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질문과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응답이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연속적으로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이어지며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320" dirty="0">
                <a:solidFill>
                  <a:srgbClr val="202024"/>
                </a:solidFill>
                <a:latin typeface="Dotum"/>
                <a:cs typeface="Dotum"/>
              </a:rPr>
              <a:t>문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 맥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180" dirty="0">
                <a:solidFill>
                  <a:srgbClr val="202024"/>
                </a:solidFill>
                <a:latin typeface="Dotum"/>
                <a:cs typeface="Dotum"/>
              </a:rPr>
              <a:t>유지</a:t>
            </a:r>
            <a:r>
              <a:rPr sz="1350" spc="-180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r>
              <a:rPr sz="135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긴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대화와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지속적인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80" dirty="0">
                <a:solidFill>
                  <a:srgbClr val="202024"/>
                </a:solidFill>
                <a:latin typeface="Dotum"/>
                <a:cs typeface="Dotum"/>
              </a:rPr>
              <a:t>상호작용이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가능하지만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허위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202024"/>
                </a:solidFill>
                <a:latin typeface="Dotum"/>
                <a:cs typeface="Dotum"/>
              </a:rPr>
              <a:t>가능성</a:t>
            </a:r>
            <a:r>
              <a:rPr sz="15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202024"/>
                </a:solidFill>
                <a:latin typeface="Dotum"/>
                <a:cs typeface="Dotum"/>
              </a:rPr>
              <a:t>있음</a:t>
            </a:r>
            <a:endParaRPr sz="1500" dirty="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800" y="4373201"/>
            <a:ext cx="137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924" y="4342606"/>
            <a:ext cx="8352791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자동</a:t>
            </a:r>
            <a:r>
              <a:rPr sz="190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분류</a:t>
            </a:r>
            <a:r>
              <a:rPr sz="190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185" dirty="0" err="1">
                <a:solidFill>
                  <a:srgbClr val="202024"/>
                </a:solidFill>
                <a:latin typeface="Dotum"/>
                <a:cs typeface="Dotum"/>
              </a:rPr>
              <a:t>시스템</a:t>
            </a:r>
            <a:r>
              <a:rPr lang="ko-KR" altLang="en-US" sz="1900" spc="-1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b="1" spc="-18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lang="ko-KR" altLang="en-US" sz="1650" b="1" spc="-18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185" dirty="0">
                <a:solidFill>
                  <a:srgbClr val="202024"/>
                </a:solidFill>
                <a:latin typeface="DejaVu Sans"/>
                <a:cs typeface="DejaVu Sans"/>
              </a:rPr>
              <a:t>LLM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프롬프트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엔지니어링으로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유형에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따라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분기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처리</a:t>
            </a:r>
            <a:endParaRPr sz="1850" dirty="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800" y="4878026"/>
            <a:ext cx="137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923" y="4847431"/>
            <a:ext cx="8352791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관련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305" dirty="0" err="1">
                <a:solidFill>
                  <a:srgbClr val="202024"/>
                </a:solidFill>
                <a:latin typeface="Dotum"/>
                <a:cs typeface="Dotum"/>
              </a:rPr>
              <a:t>여부</a:t>
            </a:r>
            <a:r>
              <a:rPr lang="ko-KR" altLang="en-US" sz="1900" spc="-3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b="1" spc="-30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lang="ko-KR" altLang="en-US" sz="1650" b="1" spc="-30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05" dirty="0" err="1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또는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관련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질문으로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분류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획득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유형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선택</a:t>
            </a:r>
            <a:endParaRPr sz="1850" dirty="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800" y="5382850"/>
            <a:ext cx="137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923" y="5352256"/>
            <a:ext cx="772477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현재</a:t>
            </a:r>
            <a:r>
              <a:rPr sz="190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개발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290" dirty="0" err="1">
                <a:solidFill>
                  <a:srgbClr val="202024"/>
                </a:solidFill>
                <a:latin typeface="Dotum"/>
                <a:cs typeface="Dotum"/>
              </a:rPr>
              <a:t>중</a:t>
            </a:r>
            <a:r>
              <a:rPr lang="ko-KR" altLang="en-US" sz="1900" spc="-2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b="1" spc="-29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lang="ko-KR" altLang="en-US" sz="1650" b="1" spc="-29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290" dirty="0" err="1">
                <a:solidFill>
                  <a:srgbClr val="202024"/>
                </a:solidFill>
                <a:latin typeface="Dotum"/>
                <a:cs typeface="Dotum"/>
              </a:rPr>
              <a:t>안정적인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서비스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제공이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가능한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멀티턴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기능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지속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개발</a:t>
            </a:r>
            <a:endParaRPr sz="18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정보</a:t>
            </a:r>
            <a:r>
              <a:rPr sz="3750" spc="-105" dirty="0"/>
              <a:t> </a:t>
            </a:r>
            <a:r>
              <a:rPr sz="3750" spc="-750" dirty="0"/>
              <a:t>획득</a:t>
            </a:r>
            <a:r>
              <a:rPr sz="3750" spc="-105" dirty="0"/>
              <a:t> </a:t>
            </a:r>
            <a:r>
              <a:rPr sz="3750" spc="-750" dirty="0"/>
              <a:t>단계</a:t>
            </a:r>
            <a:r>
              <a:rPr sz="3750" spc="-105" dirty="0"/>
              <a:t> </a:t>
            </a:r>
            <a:r>
              <a:rPr sz="3750" spc="-785" dirty="0"/>
              <a:t>설계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0" y="1710182"/>
            <a:ext cx="6988809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이해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단계에서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분류된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구체적인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답변을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제공하는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단계</a:t>
            </a:r>
            <a:endParaRPr sz="2000" dirty="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2255583"/>
            <a:ext cx="2177414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1</a:t>
            </a:r>
            <a:r>
              <a:rPr sz="2250" spc="405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285" dirty="0">
                <a:solidFill>
                  <a:srgbClr val="202024"/>
                </a:solidFill>
                <a:latin typeface="Dotum"/>
                <a:cs typeface="Dotum"/>
              </a:rPr>
              <a:t>쿼리문</a:t>
            </a:r>
            <a:r>
              <a:rPr sz="1650" i="1" spc="-285" dirty="0">
                <a:solidFill>
                  <a:srgbClr val="202024"/>
                </a:solidFill>
                <a:latin typeface="DejaVu Sans"/>
                <a:cs typeface="DejaVu Sans"/>
              </a:rPr>
              <a:t>/</a:t>
            </a:r>
            <a:r>
              <a:rPr sz="1850" spc="-285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해설</a:t>
            </a:r>
            <a:endParaRPr sz="1850" dirty="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0620" y="2296160"/>
            <a:ext cx="3808729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baseline="16203" dirty="0">
                <a:solidFill>
                  <a:srgbClr val="5E6267"/>
                </a:solidFill>
                <a:latin typeface="DejaVu Sans"/>
                <a:cs typeface="DejaVu Sans"/>
              </a:rPr>
              <a:t>-</a:t>
            </a:r>
            <a:r>
              <a:rPr sz="1800" i="1" spc="562" baseline="16203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복잡한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쿼리문과</a:t>
            </a:r>
            <a:r>
              <a:rPr sz="1700" spc="-9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테이블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구조를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자연어로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5E6267"/>
                </a:solidFill>
                <a:latin typeface="Dotum"/>
                <a:cs typeface="Dotum"/>
              </a:rPr>
              <a:t>해석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2788983"/>
            <a:ext cx="250317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2</a:t>
            </a:r>
            <a:r>
              <a:rPr sz="2250" spc="412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문법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검증</a:t>
            </a:r>
            <a:r>
              <a:rPr sz="1650" i="1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i="1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기술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지원</a:t>
            </a:r>
            <a:endParaRPr sz="185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6691" y="2829560"/>
            <a:ext cx="304355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baseline="16203" dirty="0">
                <a:solidFill>
                  <a:srgbClr val="5E6267"/>
                </a:solidFill>
                <a:latin typeface="DejaVu Sans"/>
                <a:cs typeface="DejaVu Sans"/>
              </a:rPr>
              <a:t>-</a:t>
            </a:r>
            <a:r>
              <a:rPr sz="1800" i="1" spc="562" baseline="16203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칼람명</a:t>
            </a:r>
            <a:r>
              <a:rPr sz="1700" spc="-8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오류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225" dirty="0">
                <a:solidFill>
                  <a:srgbClr val="5E6267"/>
                </a:solidFill>
                <a:latin typeface="Dotum"/>
                <a:cs typeface="Dotum"/>
              </a:rPr>
              <a:t>보정</a:t>
            </a:r>
            <a:r>
              <a:rPr sz="1500" i="1" spc="-225" dirty="0">
                <a:solidFill>
                  <a:srgbClr val="5E6267"/>
                </a:solidFill>
                <a:latin typeface="DejaVu Sans"/>
                <a:cs typeface="DejaVu Sans"/>
              </a:rPr>
              <a:t>,</a:t>
            </a:r>
            <a:r>
              <a:rPr sz="1500" i="1" spc="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실행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최적화</a:t>
            </a:r>
            <a:r>
              <a:rPr sz="1700" spc="-8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5E6267"/>
                </a:solidFill>
                <a:latin typeface="Dotum"/>
                <a:cs typeface="Dotum"/>
              </a:rPr>
              <a:t>제안</a:t>
            </a:r>
            <a:endParaRPr sz="170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00" y="3322383"/>
            <a:ext cx="217741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3</a:t>
            </a:r>
            <a:r>
              <a:rPr sz="2250" spc="412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280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1650" i="1" spc="-280" dirty="0">
                <a:solidFill>
                  <a:srgbClr val="202024"/>
                </a:solidFill>
                <a:latin typeface="DejaVu Sans"/>
                <a:cs typeface="DejaVu Sans"/>
              </a:rPr>
              <a:t>·</a:t>
            </a:r>
            <a:r>
              <a:rPr sz="1850" spc="-280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안내</a:t>
            </a:r>
            <a:endParaRPr sz="185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0609" y="3362959"/>
            <a:ext cx="339788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baseline="16203" dirty="0">
                <a:solidFill>
                  <a:srgbClr val="5E6267"/>
                </a:solidFill>
                <a:latin typeface="DejaVu Sans"/>
                <a:cs typeface="DejaVu Sans"/>
              </a:rPr>
              <a:t>-</a:t>
            </a:r>
            <a:r>
              <a:rPr sz="1800" i="1" spc="555" baseline="16203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특정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정보가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담긴</a:t>
            </a:r>
            <a:r>
              <a:rPr sz="1700" spc="-9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270" dirty="0">
                <a:solidFill>
                  <a:srgbClr val="5E6267"/>
                </a:solidFill>
                <a:latin typeface="Dotum"/>
                <a:cs typeface="Dotum"/>
              </a:rPr>
              <a:t>테이블</a:t>
            </a:r>
            <a:r>
              <a:rPr sz="1500" i="1" spc="-270" dirty="0">
                <a:solidFill>
                  <a:srgbClr val="5E6267"/>
                </a:solidFill>
                <a:latin typeface="DejaVu Sans"/>
                <a:cs typeface="DejaVu Sans"/>
              </a:rPr>
              <a:t>/</a:t>
            </a:r>
            <a:r>
              <a:rPr sz="1700" spc="-270" dirty="0">
                <a:solidFill>
                  <a:srgbClr val="5E6267"/>
                </a:solidFill>
                <a:latin typeface="Dotum"/>
                <a:cs typeface="Dotum"/>
              </a:rPr>
              <a:t>칼람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탐색</a:t>
            </a:r>
            <a:r>
              <a:rPr sz="1700" spc="-9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5E6267"/>
                </a:solidFill>
                <a:latin typeface="Dotum"/>
                <a:cs typeface="Dotum"/>
              </a:rPr>
              <a:t>지원</a:t>
            </a:r>
            <a:endParaRPr sz="170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" y="3855783"/>
            <a:ext cx="217741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4</a:t>
            </a:r>
            <a:r>
              <a:rPr sz="2250" spc="405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안내</a:t>
            </a:r>
            <a:endParaRPr sz="185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6009" y="3896359"/>
            <a:ext cx="299275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baseline="16203" dirty="0">
                <a:solidFill>
                  <a:srgbClr val="5E6267"/>
                </a:solidFill>
                <a:latin typeface="DejaVu Sans"/>
                <a:cs typeface="DejaVu Sans"/>
              </a:rPr>
              <a:t>-</a:t>
            </a:r>
            <a:r>
              <a:rPr sz="1800" i="1" spc="555" baseline="16203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로그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체커</a:t>
            </a:r>
            <a:r>
              <a:rPr sz="1700" spc="-9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기반</a:t>
            </a:r>
            <a:r>
              <a:rPr sz="1700" spc="-9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관련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로그</a:t>
            </a:r>
            <a:r>
              <a:rPr sz="1700" spc="-9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정보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5E6267"/>
                </a:solidFill>
                <a:latin typeface="Dotum"/>
                <a:cs typeface="Dotum"/>
              </a:rPr>
              <a:t>제공</a:t>
            </a:r>
            <a:endParaRPr sz="170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00" y="4435906"/>
            <a:ext cx="647255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solidFill>
                  <a:srgbClr val="5E6267"/>
                </a:solidFill>
                <a:latin typeface="DejaVu Sans"/>
                <a:cs typeface="DejaVu Sans"/>
              </a:rPr>
              <a:t>*</a:t>
            </a:r>
            <a:r>
              <a:rPr sz="1850" i="1" spc="-1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각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기능별로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맞춤형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체인과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알고리즘을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구현하여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정확한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65" dirty="0">
                <a:solidFill>
                  <a:srgbClr val="5E6267"/>
                </a:solidFill>
                <a:latin typeface="Dotum"/>
                <a:cs typeface="Dotum"/>
              </a:rPr>
              <a:t>답변</a:t>
            </a:r>
            <a:r>
              <a:rPr sz="210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100" spc="-490" dirty="0">
                <a:solidFill>
                  <a:srgbClr val="5E6267"/>
                </a:solidFill>
                <a:latin typeface="Dotum"/>
                <a:cs typeface="Dotum"/>
              </a:rPr>
              <a:t>제공</a:t>
            </a:r>
            <a:endParaRPr sz="21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5216"/>
            <a:ext cx="12192000" cy="6847840"/>
          </a:xfrm>
          <a:custGeom>
            <a:avLst/>
            <a:gdLst/>
            <a:ahLst/>
            <a:cxnLst/>
            <a:rect l="l" t="t" r="r" b="b"/>
            <a:pathLst>
              <a:path w="11860530" h="6847840">
                <a:moveTo>
                  <a:pt x="11859921" y="6847251"/>
                </a:moveTo>
                <a:lnTo>
                  <a:pt x="0" y="6847251"/>
                </a:lnTo>
                <a:lnTo>
                  <a:pt x="0" y="0"/>
                </a:lnTo>
                <a:lnTo>
                  <a:pt x="11859921" y="0"/>
                </a:lnTo>
                <a:lnTo>
                  <a:pt x="11859921" y="6847251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432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5"/>
              </a:spcBef>
            </a:pPr>
            <a:r>
              <a:rPr sz="3650" spc="-730" dirty="0"/>
              <a:t>쿼리문</a:t>
            </a:r>
            <a:r>
              <a:rPr sz="3650" spc="-105" dirty="0"/>
              <a:t> </a:t>
            </a:r>
            <a:r>
              <a:rPr sz="3650" spc="-730" dirty="0"/>
              <a:t>및</a:t>
            </a:r>
            <a:r>
              <a:rPr sz="3650" spc="-105" dirty="0"/>
              <a:t> </a:t>
            </a:r>
            <a:r>
              <a:rPr sz="3650" spc="-730" dirty="0"/>
              <a:t>테이블</a:t>
            </a:r>
            <a:r>
              <a:rPr sz="3650" spc="-105" dirty="0"/>
              <a:t> </a:t>
            </a:r>
            <a:r>
              <a:rPr sz="3650" spc="-730" dirty="0"/>
              <a:t>해설</a:t>
            </a:r>
            <a:r>
              <a:rPr sz="3650" spc="-105" dirty="0"/>
              <a:t> </a:t>
            </a:r>
            <a:r>
              <a:rPr sz="3650" spc="-755" dirty="0"/>
              <a:t>기능</a:t>
            </a:r>
            <a:endParaRPr sz="3650"/>
          </a:p>
        </p:txBody>
      </p:sp>
      <p:sp>
        <p:nvSpPr>
          <p:cNvPr id="4" name="object 4"/>
          <p:cNvSpPr/>
          <p:nvPr/>
        </p:nvSpPr>
        <p:spPr>
          <a:xfrm>
            <a:off x="555933" y="1352772"/>
            <a:ext cx="927100" cy="46355"/>
          </a:xfrm>
          <a:custGeom>
            <a:avLst/>
            <a:gdLst/>
            <a:ahLst/>
            <a:cxnLst/>
            <a:rect l="l" t="t" r="r" b="b"/>
            <a:pathLst>
              <a:path w="927100" h="46355">
                <a:moveTo>
                  <a:pt x="926556" y="46327"/>
                </a:moveTo>
                <a:lnTo>
                  <a:pt x="0" y="46327"/>
                </a:lnTo>
                <a:lnTo>
                  <a:pt x="0" y="0"/>
                </a:lnTo>
                <a:lnTo>
                  <a:pt x="926556" y="0"/>
                </a:lnTo>
                <a:lnTo>
                  <a:pt x="926556" y="46327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233" y="1656398"/>
            <a:ext cx="5324167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쿼리문</a:t>
            </a:r>
            <a:r>
              <a:rPr sz="18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내</a:t>
            </a:r>
            <a:r>
              <a:rPr sz="18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주요</a:t>
            </a:r>
            <a:r>
              <a:rPr sz="18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225" dirty="0">
                <a:solidFill>
                  <a:srgbClr val="202024"/>
                </a:solidFill>
                <a:latin typeface="Dotum"/>
                <a:cs typeface="Dotum"/>
              </a:rPr>
              <a:t>조건</a:t>
            </a:r>
            <a:r>
              <a:rPr sz="1600" spc="-22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00" spc="-225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1600" spc="-22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결과값</a:t>
            </a:r>
            <a:r>
              <a:rPr sz="18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등</a:t>
            </a:r>
            <a:r>
              <a:rPr sz="18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자연어</a:t>
            </a:r>
            <a:r>
              <a:rPr sz="18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325" dirty="0">
                <a:solidFill>
                  <a:srgbClr val="202024"/>
                </a:solidFill>
                <a:latin typeface="Dotum"/>
                <a:cs typeface="Dotum"/>
              </a:rPr>
              <a:t>해설</a:t>
            </a:r>
            <a:r>
              <a:rPr sz="18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35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89" y="2215929"/>
            <a:ext cx="5192811" cy="18723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120"/>
              </a:spcBef>
              <a:buClr>
                <a:srgbClr val="1A73E7"/>
              </a:buClr>
              <a:buSzPct val="87878"/>
              <a:buFont typeface="DejaVu Sans"/>
              <a:buChar char="•"/>
              <a:tabLst>
                <a:tab pos="244475" algn="l"/>
              </a:tabLst>
            </a:pP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구현</a:t>
            </a:r>
            <a:r>
              <a:rPr sz="1650" spc="-4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15" dirty="0">
                <a:solidFill>
                  <a:srgbClr val="202024"/>
                </a:solidFill>
                <a:latin typeface="Dotum"/>
                <a:cs typeface="Dotum"/>
              </a:rPr>
              <a:t>방법</a:t>
            </a:r>
            <a:r>
              <a:rPr sz="1450" b="1" spc="-21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450" b="1" spc="-4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50" spc="-40" dirty="0">
                <a:solidFill>
                  <a:srgbClr val="202024"/>
                </a:solidFill>
                <a:latin typeface="DejaVu Sans"/>
                <a:cs typeface="DejaVu Sans"/>
              </a:rPr>
              <a:t>SQLGlot</a:t>
            </a:r>
            <a:r>
              <a:rPr sz="1650" spc="-40" dirty="0">
                <a:solidFill>
                  <a:srgbClr val="202024"/>
                </a:solidFill>
                <a:latin typeface="Dotum"/>
                <a:cs typeface="Dotum"/>
              </a:rPr>
              <a:t>과</a:t>
            </a:r>
            <a:r>
              <a:rPr sz="16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50" dirty="0">
                <a:solidFill>
                  <a:srgbClr val="202024"/>
                </a:solidFill>
                <a:latin typeface="DejaVu Sans"/>
                <a:cs typeface="DejaVu Sans"/>
              </a:rPr>
              <a:t>DDL</a:t>
            </a:r>
            <a:r>
              <a:rPr sz="14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벡터스토어를</a:t>
            </a:r>
            <a:r>
              <a:rPr sz="16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활용하여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쿼리문과</a:t>
            </a:r>
            <a:r>
              <a:rPr sz="16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테이블의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정보를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40" dirty="0">
                <a:solidFill>
                  <a:srgbClr val="202024"/>
                </a:solidFill>
                <a:latin typeface="Dotum"/>
                <a:cs typeface="Dotum"/>
              </a:rPr>
              <a:t>추출</a:t>
            </a:r>
            <a:endParaRPr sz="1650" dirty="0">
              <a:latin typeface="Dotum"/>
              <a:cs typeface="Dotum"/>
            </a:endParaRPr>
          </a:p>
          <a:p>
            <a:pPr marL="244475" indent="-231775">
              <a:lnSpc>
                <a:spcPct val="100000"/>
              </a:lnSpc>
              <a:spcBef>
                <a:spcPts val="1305"/>
              </a:spcBef>
              <a:buClr>
                <a:srgbClr val="1A73E7"/>
              </a:buClr>
              <a:buSzPct val="87878"/>
              <a:buFont typeface="DejaVu Sans"/>
              <a:buChar char="•"/>
              <a:tabLst>
                <a:tab pos="244475" algn="l"/>
              </a:tabLst>
            </a:pP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고도화</a:t>
            </a:r>
            <a:r>
              <a:rPr sz="1650" spc="-4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15" dirty="0">
                <a:solidFill>
                  <a:srgbClr val="202024"/>
                </a:solidFill>
                <a:latin typeface="Dotum"/>
                <a:cs typeface="Dotum"/>
              </a:rPr>
              <a:t>기법</a:t>
            </a:r>
            <a:r>
              <a:rPr sz="1450" b="1" spc="-21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450" b="1" spc="-4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50" dirty="0">
                <a:solidFill>
                  <a:srgbClr val="202024"/>
                </a:solidFill>
                <a:latin typeface="DejaVu Sans"/>
                <a:cs typeface="DejaVu Sans"/>
              </a:rPr>
              <a:t>Plan</a:t>
            </a:r>
            <a:r>
              <a:rPr sz="1450" spc="-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50" dirty="0">
                <a:solidFill>
                  <a:srgbClr val="202024"/>
                </a:solidFill>
                <a:latin typeface="DejaVu Sans"/>
                <a:cs typeface="DejaVu Sans"/>
              </a:rPr>
              <a:t>and Solve Prompting</a:t>
            </a:r>
            <a:r>
              <a:rPr sz="1450" spc="-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적용으로</a:t>
            </a:r>
            <a:r>
              <a:rPr sz="16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쿼리문과</a:t>
            </a:r>
            <a:r>
              <a:rPr sz="16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 err="1">
                <a:solidFill>
                  <a:srgbClr val="202024"/>
                </a:solidFill>
                <a:latin typeface="Dotum"/>
                <a:cs typeface="Dotum"/>
              </a:rPr>
              <a:t>테이블에</a:t>
            </a:r>
            <a:r>
              <a:rPr sz="16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 err="1">
                <a:solidFill>
                  <a:srgbClr val="202024"/>
                </a:solidFill>
                <a:latin typeface="Dotum"/>
                <a:cs typeface="Dotum"/>
              </a:rPr>
              <a:t>대한</a:t>
            </a:r>
            <a:r>
              <a:rPr sz="16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해석</a:t>
            </a:r>
            <a:r>
              <a:rPr sz="16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품질</a:t>
            </a:r>
            <a:r>
              <a:rPr sz="16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40" dirty="0">
                <a:solidFill>
                  <a:srgbClr val="202024"/>
                </a:solidFill>
                <a:latin typeface="Dotum"/>
                <a:cs typeface="Dotum"/>
              </a:rPr>
              <a:t>향상</a:t>
            </a:r>
            <a:endParaRPr sz="1650" dirty="0">
              <a:latin typeface="Dotum"/>
              <a:cs typeface="Dotum"/>
            </a:endParaRPr>
          </a:p>
          <a:p>
            <a:pPr marL="244475" indent="-231775">
              <a:lnSpc>
                <a:spcPct val="100000"/>
              </a:lnSpc>
              <a:spcBef>
                <a:spcPts val="1300"/>
              </a:spcBef>
              <a:buClr>
                <a:srgbClr val="1A73E7"/>
              </a:buClr>
              <a:buSzPct val="87878"/>
              <a:buFont typeface="DejaVu Sans"/>
              <a:buChar char="•"/>
              <a:tabLst>
                <a:tab pos="244475" algn="l"/>
              </a:tabLst>
            </a:pP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추가</a:t>
            </a:r>
            <a:r>
              <a:rPr sz="1650" spc="-4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15" dirty="0">
                <a:solidFill>
                  <a:srgbClr val="202024"/>
                </a:solidFill>
                <a:latin typeface="Dotum"/>
                <a:cs typeface="Dotum"/>
              </a:rPr>
              <a:t>기능</a:t>
            </a:r>
            <a:r>
              <a:rPr sz="1450" b="1" spc="-21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450" b="1" spc="-4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카탈로그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링크</a:t>
            </a:r>
            <a:r>
              <a:rPr sz="16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제공으로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상세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15" dirty="0">
                <a:solidFill>
                  <a:srgbClr val="202024"/>
                </a:solidFill>
                <a:latin typeface="Dotum"/>
                <a:cs typeface="Dotum"/>
              </a:rPr>
              <a:t>탐색</a:t>
            </a:r>
            <a:r>
              <a:rPr sz="16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40" dirty="0">
                <a:solidFill>
                  <a:srgbClr val="202024"/>
                </a:solidFill>
                <a:latin typeface="Dotum"/>
                <a:cs typeface="Dotum"/>
              </a:rPr>
              <a:t>지원</a:t>
            </a:r>
            <a:endParaRPr sz="1650" dirty="0">
              <a:latin typeface="Dotum"/>
              <a:cs typeface="Dotum"/>
            </a:endParaRPr>
          </a:p>
        </p:txBody>
      </p:sp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D046E0-A5B6-354E-AFE4-CB7CB7EC6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76" y="1447006"/>
            <a:ext cx="4341473" cy="4312847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:a16="http://schemas.microsoft.com/office/drawing/2014/main" id="{120A448D-BF17-D8EB-2219-EB72C83CBB06}"/>
              </a:ext>
            </a:extLst>
          </p:cNvPr>
          <p:cNvGrpSpPr/>
          <p:nvPr/>
        </p:nvGrpSpPr>
        <p:grpSpPr>
          <a:xfrm>
            <a:off x="609600" y="4266406"/>
            <a:ext cx="5181600" cy="1980248"/>
            <a:chOff x="571499" y="2562224"/>
            <a:chExt cx="3314700" cy="180022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E299A67-3197-250E-8121-B52DF58A9167}"/>
                </a:ext>
              </a:extLst>
            </p:cNvPr>
            <p:cNvSpPr/>
            <p:nvPr/>
          </p:nvSpPr>
          <p:spPr>
            <a:xfrm>
              <a:off x="590549" y="2562224"/>
              <a:ext cx="3295650" cy="1800225"/>
            </a:xfrm>
            <a:custGeom>
              <a:avLst/>
              <a:gdLst/>
              <a:ahLst/>
              <a:cxnLst/>
              <a:rect l="l" t="t" r="r" b="b"/>
              <a:pathLst>
                <a:path w="3295650" h="1800225">
                  <a:moveTo>
                    <a:pt x="3224452" y="1800224"/>
                  </a:moveTo>
                  <a:lnTo>
                    <a:pt x="53397" y="1800224"/>
                  </a:lnTo>
                  <a:lnTo>
                    <a:pt x="49681" y="1799736"/>
                  </a:lnTo>
                  <a:lnTo>
                    <a:pt x="14085" y="1774367"/>
                  </a:lnTo>
                  <a:lnTo>
                    <a:pt x="366" y="1733983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224452" y="0"/>
                  </a:lnTo>
                  <a:lnTo>
                    <a:pt x="3265944" y="15621"/>
                  </a:lnTo>
                  <a:lnTo>
                    <a:pt x="3291763" y="51661"/>
                  </a:lnTo>
                  <a:lnTo>
                    <a:pt x="3295649" y="71196"/>
                  </a:lnTo>
                  <a:lnTo>
                    <a:pt x="3295649" y="1729028"/>
                  </a:lnTo>
                  <a:lnTo>
                    <a:pt x="3280027" y="1770518"/>
                  </a:lnTo>
                  <a:lnTo>
                    <a:pt x="3243987" y="1796338"/>
                  </a:lnTo>
                  <a:lnTo>
                    <a:pt x="3229408" y="1799736"/>
                  </a:lnTo>
                  <a:lnTo>
                    <a:pt x="3224452" y="1800224"/>
                  </a:lnTo>
                  <a:close/>
                </a:path>
              </a:pathLst>
            </a:custGeom>
            <a:solidFill>
              <a:srgbClr val="E7F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1E875A3-1FE7-ED6E-0412-5F0B08CEFE44}"/>
                </a:ext>
              </a:extLst>
            </p:cNvPr>
            <p:cNvSpPr/>
            <p:nvPr/>
          </p:nvSpPr>
          <p:spPr>
            <a:xfrm>
              <a:off x="571499" y="2562502"/>
              <a:ext cx="70485" cy="1800225"/>
            </a:xfrm>
            <a:custGeom>
              <a:avLst/>
              <a:gdLst/>
              <a:ahLst/>
              <a:cxnLst/>
              <a:rect l="l" t="t" r="r" b="b"/>
              <a:pathLst>
                <a:path w="70484" h="1800225">
                  <a:moveTo>
                    <a:pt x="70449" y="1799669"/>
                  </a:moveTo>
                  <a:lnTo>
                    <a:pt x="33857" y="1787116"/>
                  </a:lnTo>
                  <a:lnTo>
                    <a:pt x="5800" y="1752907"/>
                  </a:lnTo>
                  <a:lnTo>
                    <a:pt x="0" y="17237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723747"/>
                  </a:lnTo>
                  <a:lnTo>
                    <a:pt x="44515" y="1766089"/>
                  </a:lnTo>
                  <a:lnTo>
                    <a:pt x="66287" y="1798013"/>
                  </a:lnTo>
                  <a:lnTo>
                    <a:pt x="70449" y="179966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B9FF2B7B-DDBF-7F81-2E63-A59D92759121}"/>
              </a:ext>
            </a:extLst>
          </p:cNvPr>
          <p:cNvSpPr txBox="1"/>
          <p:nvPr/>
        </p:nvSpPr>
        <p:spPr>
          <a:xfrm>
            <a:off x="825499" y="4370934"/>
            <a:ext cx="4889501" cy="1806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ko-KR" sz="1900" b="1" spc="-140" dirty="0" err="1">
                <a:solidFill>
                  <a:srgbClr val="1A73E7"/>
                </a:solidFill>
                <a:latin typeface="+mn-ea"/>
                <a:ea typeface="+mn-ea"/>
                <a:cs typeface="Dotum"/>
              </a:rPr>
              <a:t>SQLGlot</a:t>
            </a:r>
            <a:endParaRPr lang="ko-KR" altLang="en-US" sz="1650" b="1" dirty="0">
              <a:latin typeface="+mn-ea"/>
              <a:ea typeface="+mn-ea"/>
              <a:cs typeface="DejaVu Sans"/>
            </a:endParaRPr>
          </a:p>
          <a:p>
            <a:pPr marL="12700" marR="5080">
              <a:lnSpc>
                <a:spcPct val="105600"/>
              </a:lnSpc>
              <a:spcBef>
                <a:spcPts val="1245"/>
              </a:spcBef>
            </a:pPr>
            <a:r>
              <a:rPr lang="en-US" altLang="ko-KR" sz="1500" spc="-270" dirty="0" err="1">
                <a:solidFill>
                  <a:srgbClr val="202024"/>
                </a:solidFill>
                <a:latin typeface="+mn-ea"/>
                <a:ea typeface="+mn-ea"/>
                <a:cs typeface="Dotum"/>
              </a:rPr>
              <a:t>SQLGlot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은 </a:t>
            </a:r>
            <a:r>
              <a:rPr lang="en-US" altLang="ko-KR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SQL 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파서 및 변환기로</a:t>
            </a:r>
            <a:r>
              <a:rPr lang="en-US" altLang="ko-KR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, 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다양한 </a:t>
            </a:r>
            <a:r>
              <a:rPr lang="en-US" altLang="ko-KR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SQL 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방언 간 변환</a:t>
            </a:r>
            <a:r>
              <a:rPr lang="en-US" altLang="ko-KR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, 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문법 검증</a:t>
            </a:r>
            <a:r>
              <a:rPr lang="en-US" altLang="ko-KR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, 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최적화</a:t>
            </a:r>
            <a:r>
              <a:rPr lang="en-US" altLang="ko-KR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, </a:t>
            </a:r>
            <a:r>
              <a:rPr lang="ko-KR" altLang="en-US" sz="1500" spc="-270" dirty="0">
                <a:solidFill>
                  <a:srgbClr val="202024"/>
                </a:solidFill>
                <a:latin typeface="+mn-ea"/>
                <a:ea typeface="+mn-ea"/>
                <a:cs typeface="Dotum"/>
              </a:rPr>
              <a:t>쿼리 해석 등에 사용</a:t>
            </a:r>
            <a:endParaRPr lang="en-US" altLang="ko-KR" sz="1500" spc="-270" dirty="0">
              <a:solidFill>
                <a:srgbClr val="202024"/>
              </a:solidFill>
              <a:latin typeface="+mn-ea"/>
              <a:ea typeface="+mn-ea"/>
              <a:cs typeface="Dotum"/>
            </a:endParaRPr>
          </a:p>
          <a:p>
            <a:pPr marL="12700" marR="5080">
              <a:lnSpc>
                <a:spcPct val="105600"/>
              </a:lnSpc>
              <a:spcBef>
                <a:spcPts val="1245"/>
              </a:spcBef>
            </a:pPr>
            <a:r>
              <a:rPr lang="ko-KR" altLang="en-US" sz="1500" dirty="0">
                <a:latin typeface="+mn-ea"/>
                <a:ea typeface="+mn-ea"/>
                <a:cs typeface="Dotum"/>
              </a:rPr>
              <a:t>쿼리를 </a:t>
            </a:r>
            <a:r>
              <a:rPr lang="en-US" altLang="ko-KR" sz="1500" dirty="0">
                <a:latin typeface="+mn-ea"/>
                <a:ea typeface="+mn-ea"/>
                <a:cs typeface="Dotum"/>
              </a:rPr>
              <a:t>AST(Abstract Syntax Tree, </a:t>
            </a:r>
            <a:r>
              <a:rPr lang="ko-KR" altLang="en-US" sz="1500" dirty="0">
                <a:latin typeface="+mn-ea"/>
                <a:ea typeface="+mn-ea"/>
                <a:cs typeface="Dotum"/>
              </a:rPr>
              <a:t>추상 구문 트리</a:t>
            </a:r>
            <a:r>
              <a:rPr lang="en-US" altLang="ko-KR" sz="1500" dirty="0">
                <a:latin typeface="+mn-ea"/>
                <a:ea typeface="+mn-ea"/>
                <a:cs typeface="Dotum"/>
              </a:rPr>
              <a:t>) </a:t>
            </a:r>
            <a:r>
              <a:rPr lang="ko-KR" altLang="en-US" sz="1500" dirty="0">
                <a:latin typeface="+mn-ea"/>
                <a:ea typeface="+mn-ea"/>
                <a:cs typeface="Dotum"/>
              </a:rPr>
              <a:t>형태로 변환하여 </a:t>
            </a:r>
            <a:r>
              <a:rPr lang="en-US" altLang="ko-KR" sz="1500" dirty="0">
                <a:latin typeface="+mn-ea"/>
                <a:ea typeface="+mn-ea"/>
                <a:cs typeface="Dotum"/>
              </a:rPr>
              <a:t>SQL </a:t>
            </a:r>
            <a:r>
              <a:rPr lang="ko-KR" altLang="en-US" sz="1500" dirty="0">
                <a:latin typeface="+mn-ea"/>
                <a:ea typeface="+mn-ea"/>
                <a:cs typeface="Dotum"/>
              </a:rPr>
              <a:t>문장의 구조를 계층적으로 분석하고 처리</a:t>
            </a:r>
            <a:endParaRPr lang="en-US" altLang="ko-KR" sz="1500" dirty="0">
              <a:latin typeface="+mn-ea"/>
              <a:ea typeface="+mn-ea"/>
              <a:cs typeface="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쿼리</a:t>
            </a:r>
            <a:r>
              <a:rPr sz="3750" spc="-105" dirty="0"/>
              <a:t> </a:t>
            </a:r>
            <a:r>
              <a:rPr sz="3750" spc="-750" dirty="0"/>
              <a:t>문법</a:t>
            </a:r>
            <a:r>
              <a:rPr sz="3750" spc="-105" dirty="0"/>
              <a:t> </a:t>
            </a:r>
            <a:r>
              <a:rPr sz="3750" spc="-750" dirty="0"/>
              <a:t>검증</a:t>
            </a:r>
            <a:r>
              <a:rPr sz="3750" spc="-105" dirty="0"/>
              <a:t> </a:t>
            </a:r>
            <a:r>
              <a:rPr sz="3750" spc="-750" dirty="0"/>
              <a:t>및</a:t>
            </a:r>
            <a:r>
              <a:rPr sz="3750" spc="-105" dirty="0"/>
              <a:t> </a:t>
            </a:r>
            <a:r>
              <a:rPr sz="3750" spc="-750" dirty="0"/>
              <a:t>데이터</a:t>
            </a:r>
            <a:r>
              <a:rPr sz="3750" spc="-105" dirty="0"/>
              <a:t> </a:t>
            </a:r>
            <a:r>
              <a:rPr sz="3750" spc="-750" dirty="0"/>
              <a:t>기술</a:t>
            </a:r>
            <a:r>
              <a:rPr sz="3750" spc="-105" dirty="0"/>
              <a:t> </a:t>
            </a:r>
            <a:r>
              <a:rPr sz="3750" spc="-775" dirty="0"/>
              <a:t>지원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900" y="1710182"/>
            <a:ext cx="10890250" cy="3608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쿼리문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문법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검증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기능은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단계의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세부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체인으로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구성되어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허위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가능성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최소화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성능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향상을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15" dirty="0">
                <a:solidFill>
                  <a:srgbClr val="202024"/>
                </a:solidFill>
                <a:latin typeface="Dotum"/>
                <a:cs typeface="Dotum"/>
              </a:rPr>
              <a:t>실현합니다</a:t>
            </a:r>
            <a:r>
              <a:rPr sz="1800" spc="-315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endParaRPr sz="1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800" dirty="0">
              <a:latin typeface="DejaVu Sans"/>
              <a:cs typeface="DejaVu Sans"/>
            </a:endParaRPr>
          </a:p>
          <a:p>
            <a:pPr marL="101600">
              <a:lnSpc>
                <a:spcPct val="100000"/>
              </a:lnSpc>
              <a:tabLst>
                <a:tab pos="5846445" algn="l"/>
              </a:tabLst>
            </a:pPr>
            <a:r>
              <a:rPr sz="2400" spc="-480" dirty="0" err="1">
                <a:solidFill>
                  <a:srgbClr val="1A73E7"/>
                </a:solidFill>
                <a:latin typeface="Dotum"/>
                <a:cs typeface="Dotum"/>
              </a:rPr>
              <a:t>칼람명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 err="1">
                <a:solidFill>
                  <a:srgbClr val="1A73E7"/>
                </a:solidFill>
                <a:latin typeface="Dotum"/>
                <a:cs typeface="Dotum"/>
              </a:rPr>
              <a:t>보정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505" dirty="0" err="1">
                <a:solidFill>
                  <a:srgbClr val="1A73E7"/>
                </a:solidFill>
                <a:latin typeface="Dotum"/>
                <a:cs typeface="Dotum"/>
              </a:rPr>
              <a:t>체인</a:t>
            </a:r>
            <a:r>
              <a:rPr sz="2400" dirty="0">
                <a:solidFill>
                  <a:srgbClr val="1A73E7"/>
                </a:solidFill>
                <a:latin typeface="Dotum"/>
                <a:cs typeface="Dotum"/>
              </a:rPr>
              <a:t>	</a:t>
            </a:r>
            <a:r>
              <a:rPr sz="2400" spc="-480" dirty="0" err="1">
                <a:solidFill>
                  <a:srgbClr val="1A73E7"/>
                </a:solidFill>
                <a:latin typeface="Dotum"/>
                <a:cs typeface="Dotum"/>
              </a:rPr>
              <a:t>문법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 err="1">
                <a:solidFill>
                  <a:srgbClr val="1A73E7"/>
                </a:solidFill>
                <a:latin typeface="Dotum"/>
                <a:cs typeface="Dotum"/>
              </a:rPr>
              <a:t>검증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 err="1">
                <a:solidFill>
                  <a:srgbClr val="1A73E7"/>
                </a:solidFill>
                <a:latin typeface="Dotum"/>
                <a:cs typeface="Dotum"/>
              </a:rPr>
              <a:t>및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 err="1">
                <a:solidFill>
                  <a:srgbClr val="1A73E7"/>
                </a:solidFill>
                <a:latin typeface="Dotum"/>
                <a:cs typeface="Dotum"/>
              </a:rPr>
              <a:t>최적화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505" dirty="0" err="1">
                <a:solidFill>
                  <a:srgbClr val="1A73E7"/>
                </a:solidFill>
                <a:latin typeface="Dotum"/>
                <a:cs typeface="Dotum"/>
              </a:rPr>
              <a:t>체인</a:t>
            </a:r>
            <a:endParaRPr sz="240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495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  <a:tab pos="5846445" algn="l"/>
              </a:tabLst>
            </a:pPr>
            <a:r>
              <a:rPr sz="1850" spc="-335" dirty="0" err="1">
                <a:solidFill>
                  <a:srgbClr val="202024"/>
                </a:solidFill>
                <a:latin typeface="Dotum"/>
                <a:cs typeface="Dotum"/>
              </a:rPr>
              <a:t>쿼리문에서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 err="1">
                <a:solidFill>
                  <a:srgbClr val="202024"/>
                </a:solidFill>
                <a:latin typeface="Dotum"/>
                <a:cs typeface="Dotum"/>
              </a:rPr>
              <a:t>테이블명과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 err="1">
                <a:solidFill>
                  <a:srgbClr val="202024"/>
                </a:solidFill>
                <a:latin typeface="Dotum"/>
                <a:cs typeface="Dotum"/>
              </a:rPr>
              <a:t>칼람명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 err="1">
                <a:solidFill>
                  <a:srgbClr val="202024"/>
                </a:solidFill>
                <a:latin typeface="Dotum"/>
                <a:cs typeface="Dotum"/>
              </a:rPr>
              <a:t>추출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367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 err="1">
                <a:solidFill>
                  <a:srgbClr val="202024"/>
                </a:solidFill>
                <a:latin typeface="Dotum"/>
                <a:cs typeface="Dotum"/>
              </a:rPr>
              <a:t>보정된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 err="1">
                <a:solidFill>
                  <a:srgbClr val="202024"/>
                </a:solidFill>
                <a:latin typeface="Dotum"/>
                <a:cs typeface="Dotum"/>
              </a:rPr>
              <a:t>쿼리와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 err="1">
                <a:solidFill>
                  <a:srgbClr val="202024"/>
                </a:solidFill>
                <a:latin typeface="Dotum"/>
                <a:cs typeface="Dotum"/>
              </a:rPr>
              <a:t>축소된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DDL</a:t>
            </a:r>
            <a:r>
              <a:rPr sz="1650" spc="-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60" dirty="0" err="1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endParaRPr sz="18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90909"/>
              <a:buChar char="•"/>
              <a:tabLst>
                <a:tab pos="307975" algn="l"/>
                <a:tab pos="5846445" algn="l"/>
              </a:tabLst>
            </a:pP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DDL</a:t>
            </a:r>
            <a:r>
              <a:rPr sz="1650" spc="-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칼람명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오류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확인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보정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412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문법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값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오류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확인</a:t>
            </a:r>
            <a:endParaRPr sz="18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90909"/>
              <a:buChar char="•"/>
              <a:tabLst>
                <a:tab pos="307975" algn="l"/>
                <a:tab pos="5846445" algn="l"/>
              </a:tabLst>
            </a:pP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DDL</a:t>
            </a:r>
            <a:r>
              <a:rPr sz="1650" spc="-2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축소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후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다음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단계로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전달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405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실행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최적화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방안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제안</a:t>
            </a:r>
            <a:endParaRPr sz="18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1A73E7"/>
              </a:buClr>
              <a:buFont typeface="DejaVu Sans"/>
              <a:buChar char="•"/>
            </a:pPr>
            <a:endParaRPr sz="16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기술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지원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함수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데이터베이스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관련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전문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지식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8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향후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계획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로직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메타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구축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가이드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개선</a:t>
            </a:r>
            <a:endParaRPr sz="18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테이블</a:t>
            </a:r>
            <a:r>
              <a:rPr sz="3750" spc="-105" dirty="0"/>
              <a:t> </a:t>
            </a:r>
            <a:r>
              <a:rPr sz="3750" spc="-750" dirty="0"/>
              <a:t>및</a:t>
            </a:r>
            <a:r>
              <a:rPr sz="3750" spc="-105" dirty="0"/>
              <a:t> </a:t>
            </a:r>
            <a:r>
              <a:rPr sz="3750" spc="-750" dirty="0"/>
              <a:t>칼람</a:t>
            </a:r>
            <a:r>
              <a:rPr sz="3750" spc="-105" dirty="0"/>
              <a:t> </a:t>
            </a:r>
            <a:r>
              <a:rPr sz="3750" spc="-750" dirty="0"/>
              <a:t>활용</a:t>
            </a:r>
            <a:r>
              <a:rPr sz="3750" spc="-105" dirty="0"/>
              <a:t> </a:t>
            </a:r>
            <a:r>
              <a:rPr sz="3750" spc="-775" dirty="0"/>
              <a:t>안내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1658213"/>
            <a:ext cx="10989945" cy="3284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marR="68580">
              <a:lnSpc>
                <a:spcPct val="118800"/>
              </a:lnSpc>
              <a:spcBef>
                <a:spcPts val="90"/>
              </a:spcBef>
            </a:pP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사용자가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필요한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쉽게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찾고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활용할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수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있도록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특정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정보를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담고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있는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테이블명과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정보를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0" dirty="0">
                <a:solidFill>
                  <a:srgbClr val="202024"/>
                </a:solidFill>
                <a:latin typeface="Dotum"/>
                <a:cs typeface="Dotum"/>
              </a:rPr>
              <a:t>제공하는 </a:t>
            </a:r>
            <a:r>
              <a:rPr sz="2000" spc="-315" dirty="0">
                <a:solidFill>
                  <a:srgbClr val="202024"/>
                </a:solidFill>
                <a:latin typeface="Dotum"/>
                <a:cs typeface="Dotum"/>
              </a:rPr>
              <a:t>기능입니다</a:t>
            </a:r>
            <a:r>
              <a:rPr sz="1800" spc="-315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endParaRPr sz="1800" dirty="0">
              <a:latin typeface="DejaVu Sans"/>
              <a:cs typeface="DejaVu Sans"/>
            </a:endParaRPr>
          </a:p>
          <a:p>
            <a:pPr marL="282575" indent="-206375">
              <a:lnSpc>
                <a:spcPct val="100000"/>
              </a:lnSpc>
              <a:spcBef>
                <a:spcPts val="1900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82575" algn="l"/>
              </a:tabLst>
            </a:pP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메타데이터</a:t>
            </a:r>
            <a:r>
              <a:rPr sz="190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305" dirty="0" err="1">
                <a:solidFill>
                  <a:srgbClr val="202024"/>
                </a:solidFill>
                <a:latin typeface="Dotum"/>
                <a:cs typeface="Dotum"/>
              </a:rPr>
              <a:t>고도화</a:t>
            </a:r>
            <a:r>
              <a:rPr lang="ko-KR" altLang="en-US" sz="1900" spc="-3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05" dirty="0">
                <a:solidFill>
                  <a:srgbClr val="202024"/>
                </a:solidFill>
                <a:latin typeface="DejaVu Sans"/>
                <a:cs typeface="DejaVu Sans"/>
              </a:rPr>
              <a:t>-</a:t>
            </a:r>
            <a:r>
              <a:rPr lang="ko-KR" altLang="en-US" sz="1650" spc="-30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100" dirty="0" err="1">
                <a:solidFill>
                  <a:srgbClr val="202024"/>
                </a:solidFill>
                <a:latin typeface="DejaVu Sans"/>
                <a:cs typeface="DejaVu Sans"/>
              </a:rPr>
              <a:t>LLM</a:t>
            </a:r>
            <a:r>
              <a:rPr sz="1850" spc="-100" dirty="0" err="1">
                <a:solidFill>
                  <a:srgbClr val="202024"/>
                </a:solidFill>
                <a:latin typeface="Dotum"/>
                <a:cs typeface="Dotum"/>
              </a:rPr>
              <a:t>을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이용해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테이블의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목적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특성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주요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키워드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등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메타데이터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구축</a:t>
            </a:r>
            <a:endParaRPr sz="1850" dirty="0">
              <a:latin typeface="Dotum"/>
              <a:cs typeface="Dotum"/>
            </a:endParaRPr>
          </a:p>
          <a:p>
            <a:pPr marL="282575" indent="-206375">
              <a:lnSpc>
                <a:spcPct val="100000"/>
              </a:lnSpc>
              <a:spcBef>
                <a:spcPts val="1320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82575" algn="l"/>
              </a:tabLst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구체화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270" dirty="0" err="1">
                <a:solidFill>
                  <a:srgbClr val="202024"/>
                </a:solidFill>
                <a:latin typeface="Dotum"/>
                <a:cs typeface="Dotum"/>
              </a:rPr>
              <a:t>체인</a:t>
            </a:r>
            <a:r>
              <a:rPr lang="ko-KR" altLang="en-US" sz="1900" spc="-27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70" dirty="0">
                <a:solidFill>
                  <a:srgbClr val="202024"/>
                </a:solidFill>
                <a:latin typeface="DejaVu Sans"/>
                <a:cs typeface="DejaVu Sans"/>
              </a:rPr>
              <a:t>-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용어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사전과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토픽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모델링을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확장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키워드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선별</a:t>
            </a:r>
            <a:endParaRPr sz="1850" dirty="0">
              <a:latin typeface="Dotum"/>
              <a:cs typeface="Dotum"/>
            </a:endParaRPr>
          </a:p>
          <a:p>
            <a:pPr marL="282575" indent="-206375">
              <a:lnSpc>
                <a:spcPct val="100000"/>
              </a:lnSpc>
              <a:spcBef>
                <a:spcPts val="1320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82575" algn="l"/>
              </a:tabLst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혼합</a:t>
            </a:r>
            <a:r>
              <a:rPr sz="190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검색</a:t>
            </a:r>
            <a:r>
              <a:rPr sz="1900" spc="-5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270" dirty="0" err="1">
                <a:solidFill>
                  <a:srgbClr val="202024"/>
                </a:solidFill>
                <a:latin typeface="Dotum"/>
                <a:cs typeface="Dotum"/>
              </a:rPr>
              <a:t>체인</a:t>
            </a:r>
            <a:r>
              <a:rPr lang="ko-KR" altLang="en-US" sz="1900" spc="-27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70" dirty="0">
                <a:solidFill>
                  <a:srgbClr val="202024"/>
                </a:solidFill>
                <a:latin typeface="DejaVu Sans"/>
                <a:cs typeface="DejaVu Sans"/>
              </a:rPr>
              <a:t>-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메타데이터와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100" dirty="0">
                <a:solidFill>
                  <a:srgbClr val="202024"/>
                </a:solidFill>
                <a:latin typeface="DejaVu Sans"/>
                <a:cs typeface="DejaVu Sans"/>
              </a:rPr>
              <a:t>DDL</a:t>
            </a:r>
            <a:r>
              <a:rPr sz="1850" spc="-100" dirty="0">
                <a:solidFill>
                  <a:srgbClr val="202024"/>
                </a:solidFill>
                <a:latin typeface="Dotum"/>
                <a:cs typeface="Dotum"/>
              </a:rPr>
              <a:t>을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이용한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리트리버와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100" dirty="0">
                <a:solidFill>
                  <a:srgbClr val="202024"/>
                </a:solidFill>
                <a:latin typeface="DejaVu Sans"/>
                <a:cs typeface="DejaVu Sans"/>
              </a:rPr>
              <a:t>LLM</a:t>
            </a:r>
            <a:r>
              <a:rPr sz="1850" spc="-100" dirty="0">
                <a:solidFill>
                  <a:srgbClr val="202024"/>
                </a:solidFill>
                <a:latin typeface="Dotum"/>
                <a:cs typeface="Dotum"/>
              </a:rPr>
              <a:t>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35" dirty="0">
                <a:solidFill>
                  <a:srgbClr val="202024"/>
                </a:solidFill>
                <a:latin typeface="DejaVu Sans"/>
                <a:cs typeface="DejaVu Sans"/>
              </a:rPr>
              <a:t>3</a:t>
            </a:r>
            <a:r>
              <a:rPr sz="1850" spc="-235" dirty="0">
                <a:solidFill>
                  <a:srgbClr val="202024"/>
                </a:solidFill>
                <a:latin typeface="Dotum"/>
                <a:cs typeface="Dotum"/>
              </a:rPr>
              <a:t>단계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검색으로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최적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선별</a:t>
            </a:r>
            <a:endParaRPr sz="1850" dirty="0">
              <a:latin typeface="Dotum"/>
              <a:cs typeface="Dotum"/>
            </a:endParaRPr>
          </a:p>
          <a:p>
            <a:pPr marL="282575" indent="-206375">
              <a:lnSpc>
                <a:spcPct val="100000"/>
              </a:lnSpc>
              <a:spcBef>
                <a:spcPts val="1320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82575" algn="l"/>
              </a:tabLst>
            </a:pPr>
            <a:r>
              <a:rPr sz="1900" spc="-400" dirty="0" err="1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335" dirty="0" err="1">
                <a:solidFill>
                  <a:srgbClr val="202024"/>
                </a:solidFill>
                <a:latin typeface="Dotum"/>
                <a:cs typeface="Dotum"/>
              </a:rPr>
              <a:t>인터페이스</a:t>
            </a:r>
            <a:r>
              <a:rPr lang="ko-KR" altLang="en-US" sz="1900" spc="-33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335" dirty="0">
                <a:solidFill>
                  <a:srgbClr val="202024"/>
                </a:solidFill>
                <a:latin typeface="DejaVu Sans"/>
                <a:cs typeface="DejaVu Sans"/>
              </a:rPr>
              <a:t>-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270" dirty="0">
                <a:solidFill>
                  <a:srgbClr val="202024"/>
                </a:solidFill>
                <a:latin typeface="Dotum"/>
                <a:cs typeface="Dotum"/>
              </a:rPr>
              <a:t>테이블명</a:t>
            </a:r>
            <a:r>
              <a:rPr sz="1650" spc="-270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주요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예시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정보와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함께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카탈로그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링크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8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50" dirty="0">
              <a:latin typeface="Dotum"/>
              <a:cs typeface="Dotum"/>
            </a:endParaRPr>
          </a:p>
          <a:p>
            <a:pPr marL="76200">
              <a:lnSpc>
                <a:spcPct val="100000"/>
              </a:lnSpc>
            </a:pPr>
            <a:r>
              <a:rPr sz="1500" dirty="0">
                <a:solidFill>
                  <a:srgbClr val="5E6267"/>
                </a:solidFill>
                <a:latin typeface="DejaVu Sans"/>
                <a:cs typeface="DejaVu Sans"/>
              </a:rPr>
              <a:t>※</a:t>
            </a:r>
            <a:r>
              <a:rPr sz="1500" spc="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향후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개선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220" dirty="0">
                <a:solidFill>
                  <a:srgbClr val="5E6267"/>
                </a:solidFill>
                <a:latin typeface="Dotum"/>
                <a:cs typeface="Dotum"/>
              </a:rPr>
              <a:t>계획</a:t>
            </a:r>
            <a:r>
              <a:rPr sz="1500" spc="-220" dirty="0">
                <a:solidFill>
                  <a:srgbClr val="5E6267"/>
                </a:solidFill>
                <a:latin typeface="DejaVu Sans"/>
                <a:cs typeface="DejaVu Sans"/>
              </a:rPr>
              <a:t>:</a:t>
            </a:r>
            <a:r>
              <a:rPr sz="1500" spc="5" dirty="0">
                <a:solidFill>
                  <a:srgbClr val="5E6267"/>
                </a:solidFill>
                <a:latin typeface="DejaVu Sans"/>
                <a:cs typeface="DejaVu Sans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메타데이터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생성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프롬프트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고도화와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보완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로직으로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허위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생성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5E6267"/>
                </a:solidFill>
                <a:latin typeface="Dotum"/>
                <a:cs typeface="Dotum"/>
              </a:rPr>
              <a:t>문제</a:t>
            </a:r>
            <a:r>
              <a:rPr sz="1700" spc="-90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5E6267"/>
                </a:solidFill>
                <a:latin typeface="Dotum"/>
                <a:cs typeface="Dotum"/>
              </a:rPr>
              <a:t>해결</a:t>
            </a:r>
            <a:endParaRPr sz="17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095"/>
          </a:xfrm>
          <a:custGeom>
            <a:avLst/>
            <a:gdLst/>
            <a:ahLst/>
            <a:cxnLst/>
            <a:rect l="l" t="t" r="r" b="b"/>
            <a:pathLst>
              <a:path w="11411585" h="6856095">
                <a:moveTo>
                  <a:pt x="11410981" y="6855503"/>
                </a:moveTo>
                <a:lnTo>
                  <a:pt x="0" y="6855503"/>
                </a:lnTo>
                <a:lnTo>
                  <a:pt x="0" y="0"/>
                </a:lnTo>
                <a:lnTo>
                  <a:pt x="11410981" y="0"/>
                </a:lnTo>
                <a:lnTo>
                  <a:pt x="11410981" y="6855503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1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spc="-665" dirty="0"/>
              <a:t>로그</a:t>
            </a:r>
            <a:r>
              <a:rPr sz="3500" spc="-95" dirty="0"/>
              <a:t> </a:t>
            </a:r>
            <a:r>
              <a:rPr sz="3500" spc="-665" dirty="0"/>
              <a:t>데이터</a:t>
            </a:r>
            <a:r>
              <a:rPr sz="3500" spc="-95" dirty="0"/>
              <a:t> </a:t>
            </a:r>
            <a:r>
              <a:rPr sz="3500" spc="-665" dirty="0"/>
              <a:t>활용</a:t>
            </a:r>
            <a:r>
              <a:rPr sz="3500" spc="-95" dirty="0"/>
              <a:t> </a:t>
            </a:r>
            <a:r>
              <a:rPr sz="3500" spc="-690" dirty="0"/>
              <a:t>안내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534889" y="1301565"/>
            <a:ext cx="891540" cy="45085"/>
          </a:xfrm>
          <a:custGeom>
            <a:avLst/>
            <a:gdLst/>
            <a:ahLst/>
            <a:cxnLst/>
            <a:rect l="l" t="t" r="r" b="b"/>
            <a:pathLst>
              <a:path w="891540" h="45084">
                <a:moveTo>
                  <a:pt x="891482" y="44574"/>
                </a:moveTo>
                <a:lnTo>
                  <a:pt x="0" y="44574"/>
                </a:lnTo>
                <a:lnTo>
                  <a:pt x="0" y="0"/>
                </a:lnTo>
                <a:lnTo>
                  <a:pt x="891482" y="0"/>
                </a:lnTo>
                <a:lnTo>
                  <a:pt x="891482" y="4457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2189" y="1593217"/>
            <a:ext cx="516001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체커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기반의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비정형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7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탐색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7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750" spc="-360" dirty="0">
                <a:solidFill>
                  <a:srgbClr val="202024"/>
                </a:solidFill>
                <a:latin typeface="Dotum"/>
                <a:cs typeface="Dotum"/>
              </a:rPr>
              <a:t>기능</a:t>
            </a:r>
            <a:endParaRPr sz="1750">
              <a:latin typeface="Dotum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89" y="4828765"/>
            <a:ext cx="11212611" cy="134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5"/>
              </a:spcBef>
              <a:buClr>
                <a:srgbClr val="1A73E7"/>
              </a:buClr>
              <a:buSzPct val="87500"/>
              <a:buFont typeface="DejaVu Sans"/>
              <a:buChar char="•"/>
              <a:tabLst>
                <a:tab pos="236220" algn="l"/>
              </a:tabLst>
            </a:pPr>
            <a:r>
              <a:rPr sz="1600" spc="-320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600" spc="-5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600" spc="-5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320" dirty="0" err="1">
                <a:solidFill>
                  <a:srgbClr val="202024"/>
                </a:solidFill>
                <a:latin typeface="Dotum"/>
                <a:cs typeface="Dotum"/>
              </a:rPr>
              <a:t>해석의</a:t>
            </a:r>
            <a:r>
              <a:rPr sz="1600" spc="-5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25" dirty="0" err="1">
                <a:solidFill>
                  <a:srgbClr val="202024"/>
                </a:solidFill>
                <a:latin typeface="Dotum"/>
                <a:cs typeface="Dotum"/>
              </a:rPr>
              <a:t>과제</a:t>
            </a:r>
            <a:r>
              <a:rPr lang="ko-KR" altLang="en-US" sz="1600" spc="-22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b="1" spc="-22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400" b="1" spc="-4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185" dirty="0">
                <a:solidFill>
                  <a:srgbClr val="202024"/>
                </a:solidFill>
                <a:latin typeface="DejaVu Sans"/>
                <a:cs typeface="DejaVu Sans"/>
              </a:rPr>
              <a:t>'</a:t>
            </a:r>
            <a:r>
              <a:rPr sz="1550" spc="-18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04" dirty="0">
                <a:solidFill>
                  <a:srgbClr val="202024"/>
                </a:solidFill>
                <a:latin typeface="Dotum"/>
                <a:cs typeface="Dotum"/>
              </a:rPr>
              <a:t>이름</a:t>
            </a:r>
            <a:r>
              <a:rPr sz="1400" spc="-204" dirty="0">
                <a:solidFill>
                  <a:srgbClr val="202024"/>
                </a:solidFill>
                <a:latin typeface="DejaVu Sans"/>
                <a:cs typeface="DejaVu Sans"/>
              </a:rPr>
              <a:t>'</a:t>
            </a:r>
            <a:r>
              <a:rPr sz="1550" spc="-204" dirty="0">
                <a:solidFill>
                  <a:srgbClr val="202024"/>
                </a:solidFill>
                <a:latin typeface="Dotum"/>
                <a:cs typeface="Dotum"/>
              </a:rPr>
              <a:t>의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185" dirty="0">
                <a:solidFill>
                  <a:srgbClr val="202024"/>
                </a:solidFill>
                <a:latin typeface="Dotum"/>
                <a:cs typeface="Dotum"/>
              </a:rPr>
              <a:t>부족</a:t>
            </a:r>
            <a:r>
              <a:rPr sz="1400" spc="-18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40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체커의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고유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80" dirty="0">
                <a:solidFill>
                  <a:srgbClr val="202024"/>
                </a:solidFill>
                <a:latin typeface="Dotum"/>
                <a:cs typeface="Dotum"/>
              </a:rPr>
              <a:t>조합값</a:t>
            </a:r>
            <a:r>
              <a:rPr sz="1400" spc="-80" dirty="0">
                <a:solidFill>
                  <a:srgbClr val="202024"/>
                </a:solidFill>
                <a:latin typeface="DejaVu Sans"/>
                <a:cs typeface="DejaVu Sans"/>
              </a:rPr>
              <a:t>(Screen</a:t>
            </a:r>
            <a:r>
              <a:rPr sz="1400" spc="-3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dirty="0">
                <a:solidFill>
                  <a:srgbClr val="202024"/>
                </a:solidFill>
                <a:latin typeface="DejaVu Sans"/>
                <a:cs typeface="DejaVu Sans"/>
              </a:rPr>
              <a:t>Name, Group,</a:t>
            </a:r>
            <a:r>
              <a:rPr sz="1400" spc="-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dirty="0">
                <a:solidFill>
                  <a:srgbClr val="202024"/>
                </a:solidFill>
                <a:latin typeface="DejaVu Sans"/>
                <a:cs typeface="DejaVu Sans"/>
              </a:rPr>
              <a:t>Event, </a:t>
            </a:r>
            <a:r>
              <a:rPr sz="1400" spc="-30" dirty="0">
                <a:solidFill>
                  <a:srgbClr val="202024"/>
                </a:solidFill>
                <a:latin typeface="DejaVu Sans"/>
                <a:cs typeface="DejaVu Sans"/>
              </a:rPr>
              <a:t>Type)</a:t>
            </a:r>
            <a:r>
              <a:rPr sz="1400" spc="-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55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90" dirty="0">
                <a:solidFill>
                  <a:srgbClr val="202024"/>
                </a:solidFill>
                <a:latin typeface="Dotum"/>
                <a:cs typeface="Dotum"/>
              </a:rPr>
              <a:t>필요</a:t>
            </a:r>
            <a:endParaRPr sz="1550" dirty="0">
              <a:latin typeface="Dotum"/>
              <a:cs typeface="Dotum"/>
            </a:endParaRPr>
          </a:p>
          <a:p>
            <a:pPr marL="236220" indent="-223520">
              <a:lnSpc>
                <a:spcPct val="100000"/>
              </a:lnSpc>
              <a:spcBef>
                <a:spcPts val="1240"/>
              </a:spcBef>
              <a:buClr>
                <a:srgbClr val="1A73E7"/>
              </a:buClr>
              <a:buSzPct val="87500"/>
              <a:buFont typeface="DejaVu Sans"/>
              <a:buChar char="•"/>
              <a:tabLst>
                <a:tab pos="236220" algn="l"/>
              </a:tabLst>
            </a:pPr>
            <a:r>
              <a:rPr sz="1600" spc="-320" dirty="0">
                <a:solidFill>
                  <a:srgbClr val="202024"/>
                </a:solidFill>
                <a:latin typeface="Dotum"/>
                <a:cs typeface="Dotum"/>
              </a:rPr>
              <a:t>주요</a:t>
            </a:r>
            <a:r>
              <a:rPr sz="1600" spc="-4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320" dirty="0" err="1">
                <a:solidFill>
                  <a:srgbClr val="202024"/>
                </a:solidFill>
                <a:latin typeface="Dotum"/>
                <a:cs typeface="Dotum"/>
              </a:rPr>
              <a:t>구현</a:t>
            </a:r>
            <a:r>
              <a:rPr sz="1600" spc="-4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25" dirty="0" err="1">
                <a:solidFill>
                  <a:srgbClr val="202024"/>
                </a:solidFill>
                <a:latin typeface="Dotum"/>
                <a:cs typeface="Dotum"/>
              </a:rPr>
              <a:t>기법</a:t>
            </a:r>
            <a:r>
              <a:rPr lang="ko-KR" altLang="en-US" sz="1600" spc="-22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b="1" spc="-22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400" b="1" spc="-3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용어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사전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165" dirty="0">
                <a:solidFill>
                  <a:srgbClr val="202024"/>
                </a:solidFill>
                <a:latin typeface="Dotum"/>
                <a:cs typeface="Dotum"/>
              </a:rPr>
              <a:t>구축</a:t>
            </a:r>
            <a:r>
              <a:rPr sz="1400" spc="-165" dirty="0">
                <a:solidFill>
                  <a:srgbClr val="202024"/>
                </a:solidFill>
                <a:latin typeface="DejaVu Sans"/>
                <a:cs typeface="DejaVu Sans"/>
              </a:rPr>
              <a:t>(</a:t>
            </a:r>
            <a:r>
              <a:rPr sz="1550" spc="-165" dirty="0">
                <a:solidFill>
                  <a:srgbClr val="202024"/>
                </a:solidFill>
                <a:latin typeface="Dotum"/>
                <a:cs typeface="Dotum"/>
              </a:rPr>
              <a:t>영</a:t>
            </a:r>
            <a:r>
              <a:rPr sz="1400" spc="-165" dirty="0">
                <a:solidFill>
                  <a:srgbClr val="202024"/>
                </a:solidFill>
                <a:latin typeface="DejaVu Sans"/>
                <a:cs typeface="DejaVu Sans"/>
              </a:rPr>
              <a:t>-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한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140" dirty="0">
                <a:solidFill>
                  <a:srgbClr val="202024"/>
                </a:solidFill>
                <a:latin typeface="Dotum"/>
                <a:cs typeface="Dotum"/>
              </a:rPr>
              <a:t>번역</a:t>
            </a:r>
            <a:r>
              <a:rPr sz="1400" spc="-140" dirty="0">
                <a:solidFill>
                  <a:srgbClr val="202024"/>
                </a:solidFill>
                <a:latin typeface="DejaVu Sans"/>
                <a:cs typeface="DejaVu Sans"/>
              </a:rPr>
              <a:t>),</a:t>
            </a:r>
            <a:r>
              <a:rPr sz="14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5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용어보정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사전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20" dirty="0">
                <a:solidFill>
                  <a:srgbClr val="202024"/>
                </a:solidFill>
                <a:latin typeface="Dotum"/>
                <a:cs typeface="Dotum"/>
              </a:rPr>
              <a:t>추가</a:t>
            </a:r>
            <a:r>
              <a:rPr sz="1400" spc="-220" dirty="0">
                <a:solidFill>
                  <a:srgbClr val="202024"/>
                </a:solidFill>
                <a:latin typeface="DejaVu Sans"/>
                <a:cs typeface="DejaVu Sans"/>
              </a:rPr>
              <a:t>(</a:t>
            </a:r>
            <a:r>
              <a:rPr sz="1550" spc="-220" dirty="0">
                <a:solidFill>
                  <a:srgbClr val="202024"/>
                </a:solidFill>
                <a:latin typeface="Dotum"/>
                <a:cs typeface="Dotum"/>
              </a:rPr>
              <a:t>회사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특화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140" dirty="0">
                <a:solidFill>
                  <a:srgbClr val="202024"/>
                </a:solidFill>
                <a:latin typeface="Dotum"/>
                <a:cs typeface="Dotum"/>
              </a:rPr>
              <a:t>용어</a:t>
            </a:r>
            <a:r>
              <a:rPr sz="1400" spc="-140" dirty="0">
                <a:solidFill>
                  <a:srgbClr val="202024"/>
                </a:solidFill>
                <a:latin typeface="DejaVu Sans"/>
                <a:cs typeface="DejaVu Sans"/>
              </a:rPr>
              <a:t>),</a:t>
            </a:r>
            <a:r>
              <a:rPr sz="14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축약어</a:t>
            </a:r>
            <a:r>
              <a:rPr sz="15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유사도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90" dirty="0">
                <a:solidFill>
                  <a:srgbClr val="202024"/>
                </a:solidFill>
                <a:latin typeface="Dotum"/>
                <a:cs typeface="Dotum"/>
              </a:rPr>
              <a:t>매핑</a:t>
            </a:r>
            <a:endParaRPr sz="1550" dirty="0">
              <a:latin typeface="Dotum"/>
              <a:cs typeface="Dotum"/>
            </a:endParaRPr>
          </a:p>
          <a:p>
            <a:pPr marL="23495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solidFill>
                  <a:srgbClr val="202024"/>
                </a:solidFill>
                <a:latin typeface="DejaVu Sans"/>
                <a:cs typeface="DejaVu Sans"/>
              </a:rPr>
              <a:t>('ShopDet'→'Shop </a:t>
            </a:r>
            <a:r>
              <a:rPr sz="1400" spc="-10" dirty="0">
                <a:solidFill>
                  <a:srgbClr val="202024"/>
                </a:solidFill>
                <a:latin typeface="DejaVu Sans"/>
                <a:cs typeface="DejaVu Sans"/>
              </a:rPr>
              <a:t>Detail')</a:t>
            </a:r>
            <a:endParaRPr sz="1400" dirty="0">
              <a:latin typeface="DejaVu Sans"/>
              <a:cs typeface="DejaVu Sans"/>
            </a:endParaRPr>
          </a:p>
          <a:p>
            <a:pPr marL="236220" indent="-223520">
              <a:lnSpc>
                <a:spcPct val="100000"/>
              </a:lnSpc>
              <a:spcBef>
                <a:spcPts val="1280"/>
              </a:spcBef>
              <a:buClr>
                <a:srgbClr val="1A73E7"/>
              </a:buClr>
              <a:buSzPct val="87500"/>
              <a:buFont typeface="DejaVu Sans"/>
              <a:buChar char="•"/>
              <a:tabLst>
                <a:tab pos="236220" algn="l"/>
              </a:tabLst>
            </a:pPr>
            <a:r>
              <a:rPr sz="1600" spc="-225" dirty="0" err="1">
                <a:solidFill>
                  <a:srgbClr val="202024"/>
                </a:solidFill>
                <a:latin typeface="Dotum"/>
                <a:cs typeface="Dotum"/>
              </a:rPr>
              <a:t>성과</a:t>
            </a:r>
            <a:r>
              <a:rPr lang="ko-KR" altLang="en-US" sz="1600" spc="-22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b="1" spc="-22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400" b="1" spc="-3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114" dirty="0">
                <a:solidFill>
                  <a:srgbClr val="202024"/>
                </a:solidFill>
                <a:latin typeface="DejaVu Sans"/>
                <a:cs typeface="DejaVu Sans"/>
              </a:rPr>
              <a:t>LLM</a:t>
            </a:r>
            <a:r>
              <a:rPr sz="1550" spc="-114" dirty="0">
                <a:solidFill>
                  <a:srgbClr val="202024"/>
                </a:solidFill>
                <a:latin typeface="Dotum"/>
                <a:cs typeface="Dotum"/>
              </a:rPr>
              <a:t>으로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복잡한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검색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알고리즘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185" dirty="0">
                <a:solidFill>
                  <a:srgbClr val="202024"/>
                </a:solidFill>
                <a:latin typeface="Dotum"/>
                <a:cs typeface="Dotum"/>
              </a:rPr>
              <a:t>대체</a:t>
            </a:r>
            <a:r>
              <a:rPr sz="1400" spc="-18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4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정확한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5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제공으로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다양한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사용자의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65" dirty="0">
                <a:solidFill>
                  <a:srgbClr val="202024"/>
                </a:solidFill>
                <a:latin typeface="Dotum"/>
                <a:cs typeface="Dotum"/>
              </a:rPr>
              <a:t>이해도</a:t>
            </a:r>
            <a:r>
              <a:rPr sz="155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550" spc="-290" dirty="0">
                <a:solidFill>
                  <a:srgbClr val="202024"/>
                </a:solidFill>
                <a:latin typeface="Dotum"/>
                <a:cs typeface="Dotum"/>
              </a:rPr>
              <a:t>향상</a:t>
            </a:r>
            <a:endParaRPr sz="1550" dirty="0">
              <a:latin typeface="Dotum"/>
              <a:cs typeface="Dotum"/>
            </a:endParaRPr>
          </a:p>
        </p:txBody>
      </p:sp>
      <p:pic>
        <p:nvPicPr>
          <p:cNvPr id="10" name="그림 9" descr="텍스트, 폰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405FDE-F496-1FE8-84A6-4F977FCB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28" y="2063632"/>
            <a:ext cx="5611091" cy="25861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물어보새</a:t>
            </a:r>
            <a:r>
              <a:rPr sz="3750" spc="-105" dirty="0"/>
              <a:t> </a:t>
            </a:r>
            <a:r>
              <a:rPr sz="3750" spc="-750" dirty="0"/>
              <a:t>발전</a:t>
            </a:r>
            <a:r>
              <a:rPr sz="3750" spc="-105" dirty="0"/>
              <a:t> </a:t>
            </a:r>
            <a:r>
              <a:rPr sz="3750" spc="-750" dirty="0"/>
              <a:t>계획</a:t>
            </a:r>
            <a:r>
              <a:rPr sz="3750" spc="-105" dirty="0"/>
              <a:t> </a:t>
            </a:r>
            <a:r>
              <a:rPr sz="3750" spc="-750" dirty="0"/>
              <a:t>및</a:t>
            </a:r>
            <a:r>
              <a:rPr sz="3750" spc="-105" dirty="0"/>
              <a:t> </a:t>
            </a:r>
            <a:r>
              <a:rPr sz="3750" spc="-775" dirty="0"/>
              <a:t>로드맵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1" y="2361406"/>
            <a:ext cx="5461000" cy="15747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57175" indent="-206375">
              <a:lnSpc>
                <a:spcPct val="100000"/>
              </a:lnSpc>
              <a:spcBef>
                <a:spcPts val="1420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57175" algn="l"/>
              </a:tabLst>
            </a:pPr>
            <a:r>
              <a:rPr sz="1400" spc="-400" dirty="0">
                <a:solidFill>
                  <a:srgbClr val="202024"/>
                </a:solidFill>
                <a:latin typeface="Dotum"/>
                <a:cs typeface="Dotum"/>
              </a:rPr>
              <a:t>지식</a:t>
            </a:r>
            <a:r>
              <a:rPr sz="140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400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4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265" dirty="0">
                <a:solidFill>
                  <a:srgbClr val="202024"/>
                </a:solidFill>
                <a:latin typeface="Dotum"/>
                <a:cs typeface="Dotum"/>
              </a:rPr>
              <a:t>단계</a:t>
            </a:r>
            <a:r>
              <a:rPr sz="120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2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인사이트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자동</a:t>
            </a:r>
            <a:r>
              <a:rPr sz="14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지식화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시스템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60" dirty="0">
                <a:solidFill>
                  <a:srgbClr val="202024"/>
                </a:solidFill>
                <a:latin typeface="Dotum"/>
                <a:cs typeface="Dotum"/>
              </a:rPr>
              <a:t>구축</a:t>
            </a:r>
            <a:endParaRPr sz="1400" dirty="0">
              <a:latin typeface="Dotum"/>
              <a:cs typeface="Dotum"/>
            </a:endParaRPr>
          </a:p>
          <a:p>
            <a:pPr marL="257175" indent="-206375">
              <a:lnSpc>
                <a:spcPct val="100000"/>
              </a:lnSpc>
              <a:spcBef>
                <a:spcPts val="1320"/>
              </a:spcBef>
              <a:buClr>
                <a:srgbClr val="1A73E7"/>
              </a:buClr>
              <a:buSzPct val="90909"/>
              <a:buFont typeface="DejaVu Sans"/>
              <a:buChar char="•"/>
              <a:tabLst>
                <a:tab pos="257175" algn="l"/>
              </a:tabLst>
            </a:pPr>
            <a:r>
              <a:rPr sz="1200" b="1" dirty="0">
                <a:solidFill>
                  <a:srgbClr val="202024"/>
                </a:solidFill>
                <a:latin typeface="DejaVu Sans"/>
                <a:cs typeface="DejaVu Sans"/>
              </a:rPr>
              <a:t>AI</a:t>
            </a:r>
            <a:r>
              <a:rPr sz="1200" b="1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400" dirty="0">
                <a:solidFill>
                  <a:srgbClr val="202024"/>
                </a:solidFill>
                <a:latin typeface="Dotum"/>
                <a:cs typeface="Dotum"/>
              </a:rPr>
              <a:t>에이전트</a:t>
            </a:r>
            <a:r>
              <a:rPr sz="14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265" dirty="0">
                <a:solidFill>
                  <a:srgbClr val="202024"/>
                </a:solidFill>
                <a:latin typeface="Dotum"/>
                <a:cs typeface="Dotum"/>
              </a:rPr>
              <a:t>확장</a:t>
            </a:r>
            <a:r>
              <a:rPr sz="120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2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도메인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전문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에이전트로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229" dirty="0">
                <a:solidFill>
                  <a:srgbClr val="202024"/>
                </a:solidFill>
                <a:latin typeface="Dotum"/>
                <a:cs typeface="Dotum"/>
              </a:rPr>
              <a:t>진화</a:t>
            </a:r>
            <a:r>
              <a:rPr sz="120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2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협업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시스템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60" dirty="0">
                <a:solidFill>
                  <a:srgbClr val="202024"/>
                </a:solidFill>
                <a:latin typeface="Dotum"/>
                <a:cs typeface="Dotum"/>
              </a:rPr>
              <a:t>구현</a:t>
            </a:r>
            <a:endParaRPr sz="1400" dirty="0">
              <a:latin typeface="Dotum"/>
              <a:cs typeface="Dotum"/>
            </a:endParaRPr>
          </a:p>
          <a:p>
            <a:pPr marL="257175" indent="-206375">
              <a:lnSpc>
                <a:spcPct val="100000"/>
              </a:lnSpc>
              <a:spcBef>
                <a:spcPts val="1320"/>
              </a:spcBef>
              <a:buClr>
                <a:srgbClr val="1A73E7"/>
              </a:buClr>
              <a:buSzPct val="90909"/>
              <a:buFont typeface="DejaVu Sans"/>
              <a:buChar char="•"/>
              <a:tabLst>
                <a:tab pos="257175" algn="l"/>
              </a:tabLst>
            </a:pPr>
            <a:r>
              <a:rPr sz="1200" b="1" dirty="0">
                <a:solidFill>
                  <a:srgbClr val="202024"/>
                </a:solidFill>
                <a:latin typeface="DejaVu Sans"/>
                <a:cs typeface="DejaVu Sans"/>
              </a:rPr>
              <a:t>BI</a:t>
            </a:r>
            <a:r>
              <a:rPr sz="1200" b="1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45" dirty="0">
                <a:solidFill>
                  <a:srgbClr val="202024"/>
                </a:solidFill>
                <a:latin typeface="Dotum"/>
                <a:cs typeface="Dotum"/>
              </a:rPr>
              <a:t>포털</a:t>
            </a:r>
            <a:r>
              <a:rPr sz="1200" b="1" spc="-345" dirty="0">
                <a:solidFill>
                  <a:srgbClr val="202024"/>
                </a:solidFill>
                <a:latin typeface="DejaVu Sans"/>
                <a:cs typeface="DejaVu Sans"/>
              </a:rPr>
              <a:t>/</a:t>
            </a:r>
            <a:r>
              <a:rPr sz="1400" spc="-345" dirty="0">
                <a:solidFill>
                  <a:srgbClr val="202024"/>
                </a:solidFill>
                <a:latin typeface="Dotum"/>
                <a:cs typeface="Dotum"/>
              </a:rPr>
              <a:t>대시보드</a:t>
            </a:r>
            <a:r>
              <a:rPr sz="14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265" dirty="0">
                <a:solidFill>
                  <a:srgbClr val="202024"/>
                </a:solidFill>
                <a:latin typeface="Dotum"/>
                <a:cs typeface="Dotum"/>
              </a:rPr>
              <a:t>연동</a:t>
            </a:r>
            <a:r>
              <a:rPr sz="120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2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다양한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플랫폼과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229" dirty="0">
                <a:solidFill>
                  <a:srgbClr val="202024"/>
                </a:solidFill>
                <a:latin typeface="Dotum"/>
                <a:cs typeface="Dotum"/>
              </a:rPr>
              <a:t>연계</a:t>
            </a:r>
            <a:r>
              <a:rPr sz="120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2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시각화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자동화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60" dirty="0">
                <a:solidFill>
                  <a:srgbClr val="202024"/>
                </a:solidFill>
                <a:latin typeface="Dotum"/>
                <a:cs typeface="Dotum"/>
              </a:rPr>
              <a:t>구현</a:t>
            </a:r>
            <a:endParaRPr sz="1400" dirty="0">
              <a:latin typeface="Dotum"/>
              <a:cs typeface="Dotum"/>
            </a:endParaRPr>
          </a:p>
          <a:p>
            <a:pPr marL="257175" indent="-206375">
              <a:lnSpc>
                <a:spcPct val="100000"/>
              </a:lnSpc>
              <a:spcBef>
                <a:spcPts val="1320"/>
              </a:spcBef>
              <a:buClr>
                <a:srgbClr val="1A73E7"/>
              </a:buClr>
              <a:buSzPct val="90909"/>
              <a:buFont typeface="DejaVu Sans"/>
              <a:buChar char="•"/>
              <a:tabLst>
                <a:tab pos="257175" algn="l"/>
              </a:tabLst>
            </a:pPr>
            <a:r>
              <a:rPr sz="1200" b="1" spc="-95" dirty="0">
                <a:solidFill>
                  <a:srgbClr val="202024"/>
                </a:solidFill>
                <a:latin typeface="DejaVu Sans"/>
                <a:cs typeface="DejaVu Sans"/>
              </a:rPr>
              <a:t>BADA</a:t>
            </a:r>
            <a:r>
              <a:rPr sz="1400" spc="-95" dirty="0">
                <a:solidFill>
                  <a:srgbClr val="202024"/>
                </a:solidFill>
                <a:latin typeface="Dotum"/>
                <a:cs typeface="Dotum"/>
              </a:rPr>
              <a:t>팀</a:t>
            </a:r>
            <a:r>
              <a:rPr sz="140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265" dirty="0">
                <a:solidFill>
                  <a:srgbClr val="202024"/>
                </a:solidFill>
                <a:latin typeface="Dotum"/>
                <a:cs typeface="Dotum"/>
              </a:rPr>
              <a:t>신설</a:t>
            </a:r>
            <a:r>
              <a:rPr sz="120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2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200" spc="-120" dirty="0">
                <a:solidFill>
                  <a:srgbClr val="202024"/>
                </a:solidFill>
                <a:latin typeface="DejaVu Sans"/>
                <a:cs typeface="DejaVu Sans"/>
              </a:rPr>
              <a:t>AI</a:t>
            </a:r>
            <a:r>
              <a:rPr sz="1400" spc="-120" dirty="0">
                <a:solidFill>
                  <a:srgbClr val="202024"/>
                </a:solidFill>
                <a:latin typeface="Dotum"/>
                <a:cs typeface="Dotum"/>
              </a:rPr>
              <a:t>와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시너지</a:t>
            </a:r>
            <a:r>
              <a:rPr sz="140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확대를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위한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35" dirty="0">
                <a:solidFill>
                  <a:srgbClr val="202024"/>
                </a:solidFill>
                <a:latin typeface="Dotum"/>
                <a:cs typeface="Dotum"/>
              </a:rPr>
              <a:t>조직</a:t>
            </a:r>
            <a:r>
              <a:rPr sz="140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spc="-360" dirty="0">
                <a:solidFill>
                  <a:srgbClr val="202024"/>
                </a:solidFill>
                <a:latin typeface="Dotum"/>
                <a:cs typeface="Dotum"/>
              </a:rPr>
              <a:t>개편</a:t>
            </a:r>
            <a:endParaRPr sz="1400" dirty="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00" y="1710182"/>
            <a:ext cx="5461000" cy="1670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물어보새는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다음과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같은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다단계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업무지능화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로드맵을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통해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지속적으로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발전해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60" dirty="0">
                <a:solidFill>
                  <a:srgbClr val="202024"/>
                </a:solidFill>
                <a:latin typeface="Dotum"/>
                <a:cs typeface="Dotum"/>
              </a:rPr>
              <a:t>나갈</a:t>
            </a:r>
            <a:r>
              <a:rPr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pc="-315" dirty="0">
                <a:solidFill>
                  <a:srgbClr val="202024"/>
                </a:solidFill>
                <a:latin typeface="Dotum"/>
                <a:cs typeface="Dotum"/>
              </a:rPr>
              <a:t>계획입니다</a:t>
            </a:r>
            <a:r>
              <a:rPr sz="1600" spc="-315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endParaRPr sz="16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600" dirty="0">
              <a:latin typeface="DejaVu Sans"/>
              <a:cs typeface="DejaVu Sans"/>
            </a:endParaRPr>
          </a:p>
          <a:p>
            <a:pPr marL="927100">
              <a:lnSpc>
                <a:spcPct val="100000"/>
              </a:lnSpc>
              <a:tabLst>
                <a:tab pos="3192145" algn="l"/>
                <a:tab pos="5457190" algn="l"/>
                <a:tab pos="7722234" algn="l"/>
              </a:tabLst>
            </a:pPr>
            <a:r>
              <a:rPr sz="1600" b="1" spc="-5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sz="16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600" b="1" spc="-5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6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600" b="1" spc="-50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sz="16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600" b="1" spc="-50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endParaRPr sz="1600" dirty="0">
              <a:latin typeface="DejaVu Sans"/>
              <a:cs typeface="DejaVu Sans"/>
            </a:endParaRPr>
          </a:p>
        </p:txBody>
      </p:sp>
      <p:pic>
        <p:nvPicPr>
          <p:cNvPr id="15" name="그림 14" descr="텍스트, 스크린샷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9DCAA4-1B03-1213-F8B6-70CF08255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10182"/>
            <a:ext cx="4826049" cy="35732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3555"/>
          </a:xfrm>
          <a:custGeom>
            <a:avLst/>
            <a:gdLst/>
            <a:ahLst/>
            <a:cxnLst/>
            <a:rect l="l" t="t" r="r" b="b"/>
            <a:pathLst>
              <a:path w="11048365" h="6853555">
                <a:moveTo>
                  <a:pt x="11047925" y="6853166"/>
                </a:moveTo>
                <a:lnTo>
                  <a:pt x="0" y="6853166"/>
                </a:lnTo>
                <a:lnTo>
                  <a:pt x="0" y="0"/>
                </a:lnTo>
                <a:lnTo>
                  <a:pt x="11047925" y="0"/>
                </a:lnTo>
                <a:lnTo>
                  <a:pt x="11047925" y="6853166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361406"/>
            <a:ext cx="10671370" cy="822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68725">
              <a:lnSpc>
                <a:spcPct val="100000"/>
              </a:lnSpc>
              <a:spcBef>
                <a:spcPts val="135"/>
              </a:spcBef>
            </a:pPr>
            <a:r>
              <a:rPr b="1" dirty="0">
                <a:latin typeface="DejaVu Sans"/>
                <a:cs typeface="DejaVu Sans"/>
              </a:rPr>
              <a:t>Q&amp;A </a:t>
            </a:r>
            <a:r>
              <a:rPr sz="3700" spc="-705" dirty="0"/>
              <a:t>및</a:t>
            </a:r>
            <a:r>
              <a:rPr sz="3700" spc="-100" dirty="0"/>
              <a:t> </a:t>
            </a:r>
            <a:r>
              <a:rPr sz="3700" spc="-730" dirty="0"/>
              <a:t>종료</a:t>
            </a:r>
            <a:endParaRPr sz="3700" dirty="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9814" y="3358131"/>
            <a:ext cx="863600" cy="43180"/>
          </a:xfrm>
          <a:custGeom>
            <a:avLst/>
            <a:gdLst/>
            <a:ahLst/>
            <a:cxnLst/>
            <a:rect l="l" t="t" r="r" b="b"/>
            <a:pathLst>
              <a:path w="863600" h="43180">
                <a:moveTo>
                  <a:pt x="863119" y="43155"/>
                </a:moveTo>
                <a:lnTo>
                  <a:pt x="0" y="43155"/>
                </a:lnTo>
                <a:lnTo>
                  <a:pt x="0" y="0"/>
                </a:lnTo>
                <a:lnTo>
                  <a:pt x="863119" y="0"/>
                </a:lnTo>
                <a:lnTo>
                  <a:pt x="863119" y="43155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6385" y="3551198"/>
            <a:ext cx="3910329" cy="3904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50" spc="-470" dirty="0" err="1">
                <a:solidFill>
                  <a:srgbClr val="5E6267"/>
                </a:solidFill>
                <a:latin typeface="Dotum"/>
                <a:cs typeface="Dotum"/>
              </a:rPr>
              <a:t>질문을</a:t>
            </a:r>
            <a:r>
              <a:rPr sz="2450" spc="-125" dirty="0">
                <a:solidFill>
                  <a:srgbClr val="5E6267"/>
                </a:solidFill>
                <a:latin typeface="Dotum"/>
                <a:cs typeface="Dotum"/>
              </a:rPr>
              <a:t> </a:t>
            </a:r>
            <a:r>
              <a:rPr sz="2450" spc="-480" dirty="0" err="1">
                <a:solidFill>
                  <a:srgbClr val="5E6267"/>
                </a:solidFill>
                <a:latin typeface="Dotum"/>
                <a:cs typeface="Dotum"/>
              </a:rPr>
              <a:t>환영합니다</a:t>
            </a:r>
            <a:endParaRPr sz="24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도입</a:t>
            </a:r>
            <a:r>
              <a:rPr sz="3750" spc="-105" dirty="0"/>
              <a:t> </a:t>
            </a:r>
            <a:r>
              <a:rPr sz="3750" spc="-750" dirty="0"/>
              <a:t>및</a:t>
            </a:r>
            <a:r>
              <a:rPr sz="3750" spc="-105" dirty="0"/>
              <a:t> </a:t>
            </a:r>
            <a:r>
              <a:rPr sz="3750" spc="-775" dirty="0"/>
              <a:t>배경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1658213"/>
            <a:ext cx="10660159" cy="1736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800"/>
              </a:lnSpc>
              <a:spcBef>
                <a:spcPts val="90"/>
              </a:spcBef>
            </a:pP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리터러시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향상과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AI</a:t>
            </a:r>
            <a:r>
              <a:rPr sz="1800" spc="-2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분석가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260" dirty="0">
                <a:solidFill>
                  <a:srgbClr val="202024"/>
                </a:solidFill>
                <a:latin typeface="DejaVu Sans"/>
                <a:cs typeface="DejaVu Sans"/>
              </a:rPr>
              <a:t>'</a:t>
            </a:r>
            <a:r>
              <a:rPr sz="2000" spc="-260" dirty="0">
                <a:solidFill>
                  <a:srgbClr val="202024"/>
                </a:solidFill>
                <a:latin typeface="Dotum"/>
                <a:cs typeface="Dotum"/>
              </a:rPr>
              <a:t>물어보새</a:t>
            </a:r>
            <a:r>
              <a:rPr sz="1800" spc="-260" dirty="0">
                <a:solidFill>
                  <a:srgbClr val="202024"/>
                </a:solidFill>
                <a:latin typeface="DejaVu Sans"/>
                <a:cs typeface="DejaVu Sans"/>
              </a:rPr>
              <a:t>'</a:t>
            </a:r>
            <a:r>
              <a:rPr sz="2000" spc="-260" dirty="0">
                <a:solidFill>
                  <a:srgbClr val="202024"/>
                </a:solidFill>
                <a:latin typeface="Dotum"/>
                <a:cs typeface="Dotum"/>
              </a:rPr>
              <a:t>의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개발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계기</a:t>
            </a:r>
            <a:r>
              <a:rPr sz="1800" spc="-95" dirty="0">
                <a:solidFill>
                  <a:srgbClr val="202024"/>
                </a:solidFill>
                <a:latin typeface="DejaVu Sans"/>
                <a:cs typeface="DejaVu Sans"/>
              </a:rPr>
              <a:t>, </a:t>
            </a:r>
            <a:r>
              <a:rPr sz="2000" spc="-250" dirty="0">
                <a:solidFill>
                  <a:srgbClr val="202024"/>
                </a:solidFill>
                <a:latin typeface="Dotum"/>
                <a:cs typeface="Dotum"/>
              </a:rPr>
              <a:t>목적</a:t>
            </a:r>
            <a:r>
              <a:rPr sz="1800" spc="-250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125" dirty="0">
                <a:solidFill>
                  <a:srgbClr val="202024"/>
                </a:solidFill>
                <a:latin typeface="Dotum"/>
                <a:cs typeface="Dotum"/>
              </a:rPr>
              <a:t>핵심기술</a:t>
            </a:r>
            <a:r>
              <a:rPr sz="1800" spc="-125" dirty="0">
                <a:solidFill>
                  <a:srgbClr val="202024"/>
                </a:solidFill>
                <a:latin typeface="DejaVu Sans"/>
                <a:cs typeface="DejaVu Sans"/>
              </a:rPr>
              <a:t>(LLMOps,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 RAG, </a:t>
            </a:r>
            <a:r>
              <a:rPr sz="1800" spc="-80" dirty="0">
                <a:solidFill>
                  <a:srgbClr val="202024"/>
                </a:solidFill>
                <a:latin typeface="DejaVu Sans"/>
                <a:cs typeface="DejaVu Sans"/>
              </a:rPr>
              <a:t>Text-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to-SQL)</a:t>
            </a:r>
            <a:r>
              <a:rPr sz="18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25" dirty="0">
                <a:solidFill>
                  <a:srgbClr val="202024"/>
                </a:solidFill>
                <a:latin typeface="Dotum"/>
                <a:cs typeface="Dotum"/>
              </a:rPr>
              <a:t>소개</a:t>
            </a:r>
            <a:r>
              <a:rPr sz="1800" spc="-25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endParaRPr sz="1800" dirty="0">
              <a:latin typeface="DejaVu Sans"/>
              <a:cs typeface="DejaVu Sans"/>
            </a:endParaRPr>
          </a:p>
          <a:p>
            <a:pPr marL="244475" indent="-206375">
              <a:lnSpc>
                <a:spcPct val="100000"/>
              </a:lnSpc>
              <a:spcBef>
                <a:spcPts val="195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2444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구성원의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역량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향상을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위한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AI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도구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필요성</a:t>
            </a:r>
            <a:endParaRPr sz="1850" dirty="0">
              <a:latin typeface="Dotum"/>
              <a:cs typeface="Dotum"/>
            </a:endParaRPr>
          </a:p>
          <a:p>
            <a:pPr marL="2444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90909"/>
              <a:buChar char="•"/>
              <a:tabLst>
                <a:tab pos="244475" algn="l"/>
              </a:tabLst>
            </a:pPr>
            <a:r>
              <a:rPr sz="1650" spc="-254" dirty="0">
                <a:solidFill>
                  <a:srgbClr val="202024"/>
                </a:solidFill>
                <a:latin typeface="DejaVu Sans"/>
                <a:cs typeface="DejaVu Sans"/>
              </a:rPr>
              <a:t>1</a:t>
            </a:r>
            <a:r>
              <a:rPr sz="1850" spc="-254" dirty="0">
                <a:solidFill>
                  <a:srgbClr val="202024"/>
                </a:solidFill>
                <a:latin typeface="Dotum"/>
                <a:cs typeface="Dotum"/>
              </a:rPr>
              <a:t>편에서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다룬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물어보새의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핵심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기능과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기술</a:t>
            </a:r>
            <a:endParaRPr sz="1850" dirty="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3541458"/>
            <a:ext cx="332486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15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2190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디스커버리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영역으로의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확장</a:t>
            </a:r>
            <a:endParaRPr sz="18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기존</a:t>
            </a:r>
            <a:r>
              <a:rPr sz="3750" spc="-100" dirty="0"/>
              <a:t> </a:t>
            </a:r>
            <a:r>
              <a:rPr sz="3300" b="1" spc="-390" dirty="0">
                <a:latin typeface="DejaVu Sans"/>
                <a:cs typeface="DejaVu Sans"/>
              </a:rPr>
              <a:t>1</a:t>
            </a:r>
            <a:r>
              <a:rPr sz="3750" spc="-390" dirty="0"/>
              <a:t>편</a:t>
            </a:r>
            <a:r>
              <a:rPr sz="3750" spc="-105" dirty="0"/>
              <a:t> </a:t>
            </a:r>
            <a:r>
              <a:rPr sz="3750" spc="-775" dirty="0"/>
              <a:t>요약</a:t>
            </a:r>
            <a:endParaRPr sz="375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1658213"/>
            <a:ext cx="11103610" cy="2651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880">
              <a:lnSpc>
                <a:spcPct val="118800"/>
              </a:lnSpc>
              <a:spcBef>
                <a:spcPts val="90"/>
              </a:spcBef>
            </a:pPr>
            <a:r>
              <a:rPr sz="1800" spc="-295" dirty="0">
                <a:solidFill>
                  <a:srgbClr val="202024"/>
                </a:solidFill>
                <a:latin typeface="DejaVu Sans"/>
                <a:cs typeface="DejaVu Sans"/>
              </a:rPr>
              <a:t>1</a:t>
            </a:r>
            <a:r>
              <a:rPr sz="2000" spc="-295" dirty="0">
                <a:solidFill>
                  <a:srgbClr val="202024"/>
                </a:solidFill>
                <a:latin typeface="Dotum"/>
                <a:cs typeface="Dotum"/>
              </a:rPr>
              <a:t>편에서는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구성원의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리터러시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향상을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돕는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AI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분석가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00" spc="-260" dirty="0">
                <a:solidFill>
                  <a:srgbClr val="202024"/>
                </a:solidFill>
                <a:latin typeface="DejaVu Sans"/>
                <a:cs typeface="DejaVu Sans"/>
              </a:rPr>
              <a:t>'</a:t>
            </a:r>
            <a:r>
              <a:rPr sz="2000" spc="-260" dirty="0">
                <a:solidFill>
                  <a:srgbClr val="202024"/>
                </a:solidFill>
                <a:latin typeface="Dotum"/>
                <a:cs typeface="Dotum"/>
              </a:rPr>
              <a:t>물어보새</a:t>
            </a:r>
            <a:r>
              <a:rPr sz="1800" spc="-260" dirty="0">
                <a:solidFill>
                  <a:srgbClr val="202024"/>
                </a:solidFill>
                <a:latin typeface="DejaVu Sans"/>
                <a:cs typeface="DejaVu Sans"/>
              </a:rPr>
              <a:t>'</a:t>
            </a:r>
            <a:r>
              <a:rPr sz="2000" spc="-260" dirty="0">
                <a:solidFill>
                  <a:srgbClr val="202024"/>
                </a:solidFill>
                <a:latin typeface="Dotum"/>
                <a:cs typeface="Dotum"/>
              </a:rPr>
              <a:t>의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기술과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핵심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기능을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0" dirty="0">
                <a:solidFill>
                  <a:srgbClr val="202024"/>
                </a:solidFill>
                <a:latin typeface="Dotum"/>
                <a:cs typeface="Dotum"/>
              </a:rPr>
              <a:t>다루었습 </a:t>
            </a:r>
            <a:r>
              <a:rPr sz="2000" spc="-25" dirty="0">
                <a:solidFill>
                  <a:srgbClr val="202024"/>
                </a:solidFill>
                <a:latin typeface="Dotum"/>
                <a:cs typeface="Dotum"/>
              </a:rPr>
              <a:t>니다</a:t>
            </a:r>
            <a:r>
              <a:rPr sz="1800" spc="-25" dirty="0">
                <a:solidFill>
                  <a:srgbClr val="202024"/>
                </a:solidFill>
                <a:latin typeface="DejaVu Sans"/>
                <a:cs typeface="DejaVu Sans"/>
              </a:rPr>
              <a:t>.</a:t>
            </a:r>
            <a:endParaRPr sz="1800">
              <a:latin typeface="DejaVu Sans"/>
              <a:cs typeface="DejaVu Sans"/>
            </a:endParaRPr>
          </a:p>
          <a:p>
            <a:pPr marL="269875" indent="-206375">
              <a:lnSpc>
                <a:spcPct val="100000"/>
              </a:lnSpc>
              <a:spcBef>
                <a:spcPts val="1900"/>
              </a:spcBef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개발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계기와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1A73E7"/>
                </a:solidFill>
                <a:latin typeface="Dotum"/>
                <a:cs typeface="Dotum"/>
              </a:rPr>
              <a:t>목적</a:t>
            </a:r>
            <a:r>
              <a:rPr sz="165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구성원의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리터러시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향상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의사결정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지원</a:t>
            </a:r>
            <a:endParaRPr sz="1850">
              <a:latin typeface="Dotum"/>
              <a:cs typeface="Dotum"/>
            </a:endParaRPr>
          </a:p>
          <a:p>
            <a:pPr marL="269875" indent="-206375">
              <a:lnSpc>
                <a:spcPct val="100000"/>
              </a:lnSpc>
              <a:spcBef>
                <a:spcPts val="1320"/>
              </a:spcBef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핵심</a:t>
            </a:r>
            <a:r>
              <a:rPr sz="1900" spc="-6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1A73E7"/>
                </a:solidFill>
                <a:latin typeface="Dotum"/>
                <a:cs typeface="Dotum"/>
              </a:rPr>
              <a:t>기능</a:t>
            </a:r>
            <a:r>
              <a:rPr sz="165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75" dirty="0">
                <a:solidFill>
                  <a:srgbClr val="202024"/>
                </a:solidFill>
                <a:latin typeface="DejaVu Sans"/>
                <a:cs typeface="DejaVu Sans"/>
              </a:rPr>
              <a:t>Text-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to-SQL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기반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분석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지원</a:t>
            </a:r>
            <a:endParaRPr sz="1850">
              <a:latin typeface="Dotum"/>
              <a:cs typeface="Dotum"/>
            </a:endParaRPr>
          </a:p>
          <a:p>
            <a:pPr marL="269875" indent="-206375">
              <a:lnSpc>
                <a:spcPct val="100000"/>
              </a:lnSpc>
              <a:spcBef>
                <a:spcPts val="1320"/>
              </a:spcBef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기술적</a:t>
            </a:r>
            <a:r>
              <a:rPr sz="1900" spc="-5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1A73E7"/>
                </a:solidFill>
                <a:latin typeface="Dotum"/>
                <a:cs typeface="Dotum"/>
              </a:rPr>
              <a:t>구현</a:t>
            </a:r>
            <a:r>
              <a:rPr sz="165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135" dirty="0">
                <a:solidFill>
                  <a:srgbClr val="202024"/>
                </a:solidFill>
                <a:latin typeface="DejaVu Sans"/>
                <a:cs typeface="DejaVu Sans"/>
              </a:rPr>
              <a:t>RAG(</a:t>
            </a:r>
            <a:r>
              <a:rPr sz="1850" spc="-135" dirty="0">
                <a:solidFill>
                  <a:srgbClr val="202024"/>
                </a:solidFill>
                <a:latin typeface="Dotum"/>
                <a:cs typeface="Dotum"/>
              </a:rPr>
              <a:t>검색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증강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175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650" spc="-175" dirty="0">
                <a:solidFill>
                  <a:srgbClr val="202024"/>
                </a:solidFill>
                <a:latin typeface="DejaVu Sans"/>
                <a:cs typeface="DejaVu Sans"/>
              </a:rPr>
              <a:t>),</a:t>
            </a:r>
            <a:r>
              <a:rPr sz="1650" spc="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110" dirty="0">
                <a:solidFill>
                  <a:srgbClr val="202024"/>
                </a:solidFill>
                <a:latin typeface="DejaVu Sans"/>
                <a:cs typeface="DejaVu Sans"/>
              </a:rPr>
              <a:t>LLMOps(</a:t>
            </a:r>
            <a:r>
              <a:rPr sz="1850" spc="-110" dirty="0">
                <a:solidFill>
                  <a:srgbClr val="202024"/>
                </a:solidFill>
                <a:latin typeface="Dotum"/>
                <a:cs typeface="Dotum"/>
              </a:rPr>
              <a:t>대규모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언어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모델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175" dirty="0">
                <a:solidFill>
                  <a:srgbClr val="202024"/>
                </a:solidFill>
                <a:latin typeface="Dotum"/>
                <a:cs typeface="Dotum"/>
              </a:rPr>
              <a:t>운영</a:t>
            </a:r>
            <a:r>
              <a:rPr sz="1650" spc="-175" dirty="0">
                <a:solidFill>
                  <a:srgbClr val="202024"/>
                </a:solidFill>
                <a:latin typeface="DejaVu Sans"/>
                <a:cs typeface="DejaVu Sans"/>
              </a:rPr>
              <a:t>),</a:t>
            </a:r>
            <a:r>
              <a:rPr sz="1650" spc="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spc="-75" dirty="0">
                <a:solidFill>
                  <a:srgbClr val="202024"/>
                </a:solidFill>
                <a:latin typeface="DejaVu Sans"/>
                <a:cs typeface="DejaVu Sans"/>
              </a:rPr>
              <a:t>Text-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to-SQL</a:t>
            </a:r>
            <a:r>
              <a:rPr sz="1650" spc="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기술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endParaRPr sz="1850">
              <a:latin typeface="Dotum"/>
              <a:cs typeface="Dotum"/>
            </a:endParaRPr>
          </a:p>
          <a:p>
            <a:pPr marL="269875" indent="-206375">
              <a:lnSpc>
                <a:spcPct val="100000"/>
              </a:lnSpc>
              <a:spcBef>
                <a:spcPts val="1320"/>
              </a:spcBef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1900" spc="-6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활용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1A73E7"/>
                </a:solidFill>
                <a:latin typeface="Dotum"/>
                <a:cs typeface="Dotum"/>
              </a:rPr>
              <a:t>방식</a:t>
            </a:r>
            <a:r>
              <a:rPr sz="165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문제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해결을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위한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중심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기능</a:t>
            </a:r>
            <a:endParaRPr sz="18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35711"/>
            <a:ext cx="564324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99665" algn="l"/>
              </a:tabLst>
            </a:pPr>
            <a:r>
              <a:rPr sz="3750" spc="-750" dirty="0"/>
              <a:t>새로운</a:t>
            </a:r>
            <a:r>
              <a:rPr sz="3750" spc="-105" dirty="0"/>
              <a:t> </a:t>
            </a:r>
            <a:r>
              <a:rPr sz="3750" spc="-530" dirty="0"/>
              <a:t>확장</a:t>
            </a:r>
            <a:r>
              <a:rPr sz="3300" b="1" spc="-530" dirty="0">
                <a:latin typeface="DejaVu Sans"/>
                <a:cs typeface="DejaVu Sans"/>
              </a:rPr>
              <a:t>:</a:t>
            </a:r>
            <a:r>
              <a:rPr sz="3300" b="1" dirty="0">
                <a:latin typeface="DejaVu Sans"/>
                <a:cs typeface="DejaVu Sans"/>
              </a:rPr>
              <a:t>	</a:t>
            </a:r>
            <a:r>
              <a:rPr sz="3750" spc="-750" dirty="0"/>
              <a:t>데이터</a:t>
            </a:r>
            <a:r>
              <a:rPr sz="3750" spc="-105" dirty="0"/>
              <a:t> </a:t>
            </a:r>
            <a:r>
              <a:rPr sz="3750" spc="-760" dirty="0"/>
              <a:t>디스커버리</a:t>
            </a:r>
            <a:endParaRPr sz="375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0" y="1638249"/>
            <a:ext cx="10954385" cy="334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95"/>
              </a:spcBef>
            </a:pPr>
            <a:r>
              <a:rPr sz="2100" spc="-95" dirty="0">
                <a:solidFill>
                  <a:srgbClr val="202024"/>
                </a:solidFill>
                <a:latin typeface="DejaVu Sans"/>
                <a:cs typeface="DejaVu Sans"/>
              </a:rPr>
              <a:t>Text-</a:t>
            </a:r>
            <a:r>
              <a:rPr sz="2100" dirty="0">
                <a:solidFill>
                  <a:srgbClr val="202024"/>
                </a:solidFill>
                <a:latin typeface="DejaVu Sans"/>
                <a:cs typeface="DejaVu Sans"/>
              </a:rPr>
              <a:t>to-</a:t>
            </a:r>
            <a:r>
              <a:rPr sz="2100" spc="-125" dirty="0">
                <a:solidFill>
                  <a:srgbClr val="202024"/>
                </a:solidFill>
                <a:latin typeface="DejaVu Sans"/>
                <a:cs typeface="DejaVu Sans"/>
              </a:rPr>
              <a:t>SQL</a:t>
            </a:r>
            <a:r>
              <a:rPr sz="2350" spc="-125" dirty="0">
                <a:solidFill>
                  <a:srgbClr val="202024"/>
                </a:solidFill>
                <a:latin typeface="Dotum"/>
                <a:cs typeface="Dotum"/>
              </a:rPr>
              <a:t>을</a:t>
            </a:r>
            <a:r>
              <a:rPr sz="2350" spc="-114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넘어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100" spc="-185" dirty="0">
                <a:solidFill>
                  <a:srgbClr val="202024"/>
                </a:solidFill>
                <a:latin typeface="DejaVu Sans"/>
                <a:cs typeface="DejaVu Sans"/>
              </a:rPr>
              <a:t>LLM</a:t>
            </a:r>
            <a:r>
              <a:rPr sz="2350" spc="-185" dirty="0">
                <a:solidFill>
                  <a:srgbClr val="202024"/>
                </a:solidFill>
                <a:latin typeface="Dotum"/>
                <a:cs typeface="Dotum"/>
              </a:rPr>
              <a:t>으로</a:t>
            </a:r>
            <a:r>
              <a:rPr sz="235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다양한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사내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데이터를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285" dirty="0">
                <a:solidFill>
                  <a:srgbClr val="202024"/>
                </a:solidFill>
                <a:latin typeface="Dotum"/>
                <a:cs typeface="Dotum"/>
              </a:rPr>
              <a:t>탐색</a:t>
            </a:r>
            <a:r>
              <a:rPr sz="2100" spc="-28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2100" spc="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인사이트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도출까지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지원하는</a:t>
            </a:r>
            <a:r>
              <a:rPr sz="235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35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75" dirty="0">
                <a:solidFill>
                  <a:srgbClr val="202024"/>
                </a:solidFill>
                <a:latin typeface="Dotum"/>
                <a:cs typeface="Dotum"/>
              </a:rPr>
              <a:t>디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스커버리</a:t>
            </a:r>
            <a:r>
              <a:rPr sz="2350" spc="-114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25" dirty="0">
                <a:solidFill>
                  <a:srgbClr val="202024"/>
                </a:solidFill>
                <a:latin typeface="Dotum"/>
                <a:cs typeface="Dotum"/>
              </a:rPr>
              <a:t>영역</a:t>
            </a:r>
            <a:r>
              <a:rPr sz="2350" spc="-114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350" spc="-450" dirty="0">
                <a:solidFill>
                  <a:srgbClr val="202024"/>
                </a:solidFill>
                <a:latin typeface="Dotum"/>
                <a:cs typeface="Dotum"/>
              </a:rPr>
              <a:t>확장</a:t>
            </a:r>
            <a:endParaRPr sz="2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100">
              <a:latin typeface="Dotum"/>
              <a:cs typeface="Dotum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1818"/>
              <a:buFont typeface="DejaVu Sans"/>
              <a:buChar char="•"/>
              <a:tabLst>
                <a:tab pos="290195" algn="l"/>
              </a:tabLst>
            </a:pP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탐색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범위</a:t>
            </a:r>
            <a:r>
              <a:rPr sz="2200" spc="-5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1A73E7"/>
                </a:solidFill>
                <a:latin typeface="Dotum"/>
                <a:cs typeface="Dotum"/>
              </a:rPr>
              <a:t>확장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9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사내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모든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테이블과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9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202024"/>
                </a:solidFill>
                <a:latin typeface="Dotum"/>
                <a:cs typeface="Dotum"/>
              </a:rPr>
              <a:t>포함</a:t>
            </a:r>
            <a:endParaRPr sz="2200">
              <a:latin typeface="Dotum"/>
              <a:cs typeface="Dotum"/>
            </a:endParaRPr>
          </a:p>
          <a:p>
            <a:pPr marL="290195" indent="-277495">
              <a:lnSpc>
                <a:spcPct val="100000"/>
              </a:lnSpc>
              <a:spcBef>
                <a:spcPts val="1785"/>
              </a:spcBef>
              <a:buSzPct val="81818"/>
              <a:buFont typeface="DejaVu Sans"/>
              <a:buChar char="•"/>
              <a:tabLst>
                <a:tab pos="290195" algn="l"/>
              </a:tabLst>
            </a:pP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이해</a:t>
            </a:r>
            <a:r>
              <a:rPr sz="2200" spc="-5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수준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1A73E7"/>
                </a:solidFill>
                <a:latin typeface="Dotum"/>
                <a:cs typeface="Dotum"/>
              </a:rPr>
              <a:t>향상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9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쿼리문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202024"/>
                </a:solidFill>
                <a:latin typeface="Dotum"/>
                <a:cs typeface="Dotum"/>
              </a:rPr>
              <a:t>해설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9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202024"/>
                </a:solidFill>
                <a:latin typeface="Dotum"/>
                <a:cs typeface="Dotum"/>
              </a:rPr>
              <a:t>설명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9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40" dirty="0">
                <a:solidFill>
                  <a:srgbClr val="202024"/>
                </a:solidFill>
                <a:latin typeface="Dotum"/>
                <a:cs typeface="Dotum"/>
              </a:rPr>
              <a:t>안내까지</a:t>
            </a:r>
            <a:endParaRPr sz="2200">
              <a:latin typeface="Dotum"/>
              <a:cs typeface="Dotum"/>
            </a:endParaRPr>
          </a:p>
          <a:p>
            <a:pPr marL="290195" indent="-277495">
              <a:lnSpc>
                <a:spcPct val="100000"/>
              </a:lnSpc>
              <a:spcBef>
                <a:spcPts val="1785"/>
              </a:spcBef>
              <a:buSzPct val="81818"/>
              <a:buFont typeface="DejaVu Sans"/>
              <a:buChar char="•"/>
              <a:tabLst>
                <a:tab pos="290195" algn="l"/>
              </a:tabLst>
            </a:pP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활용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1A73E7"/>
                </a:solidFill>
                <a:latin typeface="Dotum"/>
                <a:cs typeface="Dotum"/>
              </a:rPr>
              <a:t>확장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9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다양한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직군과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기술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수준의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구성원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모두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202024"/>
                </a:solidFill>
                <a:latin typeface="Dotum"/>
                <a:cs typeface="Dotum"/>
              </a:rPr>
              <a:t>지원</a:t>
            </a:r>
            <a:endParaRPr sz="2200">
              <a:latin typeface="Dotum"/>
              <a:cs typeface="Dotum"/>
            </a:endParaRPr>
          </a:p>
          <a:p>
            <a:pPr marL="290195" indent="-277495">
              <a:lnSpc>
                <a:spcPct val="100000"/>
              </a:lnSpc>
              <a:spcBef>
                <a:spcPts val="1785"/>
              </a:spcBef>
              <a:buSzPct val="81818"/>
              <a:buFont typeface="DejaVu Sans"/>
              <a:buChar char="•"/>
              <a:tabLst>
                <a:tab pos="290195" algn="l"/>
              </a:tabLst>
            </a:pP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플랫폼</a:t>
            </a:r>
            <a:r>
              <a:rPr sz="2200" spc="-5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285" dirty="0">
                <a:solidFill>
                  <a:srgbClr val="1A73E7"/>
                </a:solidFill>
                <a:latin typeface="Dotum"/>
                <a:cs typeface="Dotum"/>
              </a:rPr>
              <a:t>연계</a:t>
            </a:r>
            <a:r>
              <a:rPr sz="1950" spc="-28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9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340" dirty="0">
                <a:solidFill>
                  <a:srgbClr val="202024"/>
                </a:solidFill>
                <a:latin typeface="Dotum"/>
                <a:cs typeface="Dotum"/>
              </a:rPr>
              <a:t>카탈로그</a:t>
            </a:r>
            <a:r>
              <a:rPr sz="1950" spc="-340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9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체커와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연동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202024"/>
                </a:solidFill>
                <a:latin typeface="Dotum"/>
                <a:cs typeface="Dotum"/>
              </a:rPr>
              <a:t>시너지</a:t>
            </a:r>
            <a:endParaRPr sz="2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베타</a:t>
            </a:r>
            <a:r>
              <a:rPr sz="3750" spc="-105" dirty="0"/>
              <a:t> </a:t>
            </a:r>
            <a:r>
              <a:rPr sz="3750" spc="-750" dirty="0"/>
              <a:t>테스트에서</a:t>
            </a:r>
            <a:r>
              <a:rPr sz="3750" spc="-105" dirty="0"/>
              <a:t> </a:t>
            </a:r>
            <a:r>
              <a:rPr sz="3750" spc="-750" dirty="0"/>
              <a:t>얻은</a:t>
            </a:r>
            <a:r>
              <a:rPr sz="3750" spc="-105" dirty="0"/>
              <a:t> </a:t>
            </a:r>
            <a:r>
              <a:rPr sz="3750" spc="-770" dirty="0"/>
              <a:t>인사이트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900" y="1691436"/>
            <a:ext cx="10671370" cy="383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</a:pP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첫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번째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베타</a:t>
            </a:r>
            <a:r>
              <a:rPr sz="2400" spc="-7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테스트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100" b="1" spc="-365" dirty="0">
                <a:solidFill>
                  <a:srgbClr val="1A73E7"/>
                </a:solidFill>
                <a:latin typeface="DejaVu Sans"/>
                <a:cs typeface="DejaVu Sans"/>
              </a:rPr>
              <a:t>(</a:t>
            </a:r>
            <a:r>
              <a:rPr sz="2400" spc="-365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20" dirty="0">
                <a:solidFill>
                  <a:srgbClr val="1A73E7"/>
                </a:solidFill>
                <a:latin typeface="Dotum"/>
                <a:cs typeface="Dotum"/>
              </a:rPr>
              <a:t>분석가</a:t>
            </a:r>
            <a:r>
              <a:rPr sz="2100" b="1" spc="-420" dirty="0">
                <a:solidFill>
                  <a:srgbClr val="1A73E7"/>
                </a:solidFill>
                <a:latin typeface="DejaVu Sans"/>
                <a:cs typeface="DejaVu Sans"/>
              </a:rPr>
              <a:t>/</a:t>
            </a:r>
            <a:r>
              <a:rPr sz="2400" spc="-420" dirty="0">
                <a:solidFill>
                  <a:srgbClr val="1A73E7"/>
                </a:solidFill>
                <a:latin typeface="Dotum"/>
                <a:cs typeface="Dotum"/>
              </a:rPr>
              <a:t>엔지니어</a:t>
            </a:r>
            <a:r>
              <a:rPr sz="2400" spc="-7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350" dirty="0">
                <a:solidFill>
                  <a:srgbClr val="1A73E7"/>
                </a:solidFill>
                <a:latin typeface="Dotum"/>
                <a:cs typeface="Dotum"/>
              </a:rPr>
              <a:t>대상</a:t>
            </a:r>
            <a:r>
              <a:rPr sz="2100" b="1" spc="-350" dirty="0">
                <a:solidFill>
                  <a:srgbClr val="1A73E7"/>
                </a:solidFill>
                <a:latin typeface="DejaVu Sans"/>
                <a:cs typeface="DejaVu Sans"/>
              </a:rPr>
              <a:t>)</a:t>
            </a:r>
            <a:endParaRPr sz="2100" dirty="0">
              <a:latin typeface="DejaVu Sans"/>
              <a:cs typeface="DejaVu Sans"/>
            </a:endParaRPr>
          </a:p>
          <a:p>
            <a:pPr marL="307975" indent="-206375">
              <a:lnSpc>
                <a:spcPct val="100000"/>
              </a:lnSpc>
              <a:spcBef>
                <a:spcPts val="1495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185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선별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정확도와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로직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반영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피드백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수집</a:t>
            </a:r>
            <a:endParaRPr sz="18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135" dirty="0">
                <a:solidFill>
                  <a:srgbClr val="202024"/>
                </a:solidFill>
                <a:latin typeface="Dotum"/>
                <a:cs typeface="Dotum"/>
              </a:rPr>
              <a:t>트리노</a:t>
            </a:r>
            <a:r>
              <a:rPr sz="1650" spc="-135" dirty="0">
                <a:solidFill>
                  <a:srgbClr val="202024"/>
                </a:solidFill>
                <a:latin typeface="DejaVu Sans"/>
                <a:cs typeface="DejaVu Sans"/>
              </a:rPr>
              <a:t>(Trino)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함수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응답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시간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개선</a:t>
            </a:r>
            <a:r>
              <a:rPr sz="185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필요성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확인</a:t>
            </a:r>
            <a:endParaRPr sz="18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생성뿐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아니라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쿼리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해설에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대한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요구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확인</a:t>
            </a:r>
            <a:endParaRPr sz="18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1A73E7"/>
              </a:buClr>
              <a:buFont typeface="DejaVu Sans"/>
              <a:buChar char="•"/>
            </a:pPr>
            <a:endParaRPr sz="1650" dirty="0">
              <a:latin typeface="Dotum"/>
              <a:cs typeface="Dotum"/>
            </a:endParaRPr>
          </a:p>
          <a:p>
            <a:pPr marL="101600">
              <a:lnSpc>
                <a:spcPct val="100000"/>
              </a:lnSpc>
            </a:pP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두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번째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베타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400" spc="-480" dirty="0">
                <a:solidFill>
                  <a:srgbClr val="1A73E7"/>
                </a:solidFill>
                <a:latin typeface="Dotum"/>
                <a:cs typeface="Dotum"/>
              </a:rPr>
              <a:t>테스트</a:t>
            </a:r>
            <a:r>
              <a:rPr sz="2400" spc="-7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100" b="1" dirty="0">
                <a:solidFill>
                  <a:srgbClr val="1A73E7"/>
                </a:solidFill>
                <a:latin typeface="DejaVu Sans"/>
                <a:cs typeface="DejaVu Sans"/>
              </a:rPr>
              <a:t>(PM </a:t>
            </a:r>
            <a:r>
              <a:rPr sz="2400" spc="-350" dirty="0">
                <a:solidFill>
                  <a:srgbClr val="1A73E7"/>
                </a:solidFill>
                <a:latin typeface="Dotum"/>
                <a:cs typeface="Dotum"/>
              </a:rPr>
              <a:t>대상</a:t>
            </a:r>
            <a:r>
              <a:rPr sz="2100" b="1" spc="-350" dirty="0">
                <a:solidFill>
                  <a:srgbClr val="1A73E7"/>
                </a:solidFill>
                <a:latin typeface="DejaVu Sans"/>
                <a:cs typeface="DejaVu Sans"/>
              </a:rPr>
              <a:t>)</a:t>
            </a:r>
            <a:endParaRPr sz="2100" dirty="0">
              <a:latin typeface="DejaVu Sans"/>
              <a:cs typeface="DejaVu Sans"/>
            </a:endParaRPr>
          </a:p>
          <a:p>
            <a:pPr marL="307975" indent="-206375">
              <a:lnSpc>
                <a:spcPct val="100000"/>
              </a:lnSpc>
              <a:spcBef>
                <a:spcPts val="1495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물어보새의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실무적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비개발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직군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사용성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검증</a:t>
            </a:r>
            <a:endParaRPr sz="1850" dirty="0">
              <a:latin typeface="Dotum"/>
              <a:cs typeface="Dotum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다양한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형태의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디스커버리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수집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50" spc="-254" dirty="0">
                <a:solidFill>
                  <a:srgbClr val="202024"/>
                </a:solidFill>
                <a:latin typeface="DejaVu Sans"/>
                <a:cs typeface="DejaVu Sans"/>
              </a:rPr>
              <a:t>(</a:t>
            </a:r>
            <a:r>
              <a:rPr sz="1850" spc="-254" dirty="0">
                <a:solidFill>
                  <a:srgbClr val="202024"/>
                </a:solidFill>
                <a:latin typeface="Dotum"/>
                <a:cs typeface="Dotum"/>
              </a:rPr>
              <a:t>쿼리문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해설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테이블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해설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칼람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29" dirty="0">
                <a:solidFill>
                  <a:srgbClr val="202024"/>
                </a:solidFill>
                <a:latin typeface="Dotum"/>
                <a:cs typeface="Dotum"/>
              </a:rPr>
              <a:t>탐색</a:t>
            </a:r>
            <a:r>
              <a:rPr sz="1650" spc="-229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65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5" dirty="0">
                <a:solidFill>
                  <a:srgbClr val="202024"/>
                </a:solidFill>
                <a:latin typeface="Dotum"/>
                <a:cs typeface="Dotum"/>
              </a:rPr>
              <a:t>등</a:t>
            </a:r>
            <a:r>
              <a:rPr sz="1650" spc="-25" dirty="0">
                <a:solidFill>
                  <a:srgbClr val="202024"/>
                </a:solidFill>
                <a:latin typeface="DejaVu Sans"/>
                <a:cs typeface="DejaVu Sans"/>
              </a:rPr>
              <a:t>)</a:t>
            </a:r>
            <a:endParaRPr sz="1650" dirty="0">
              <a:latin typeface="DejaVu Sans"/>
              <a:cs typeface="DejaVu Sans"/>
            </a:endParaRPr>
          </a:p>
          <a:p>
            <a:pPr marL="30797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307975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분석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직군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사용자를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위한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추가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기능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요구사항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파악</a:t>
            </a:r>
            <a:endParaRPr sz="1850" dirty="0">
              <a:latin typeface="Dotum"/>
              <a:cs typeface="Dotum"/>
            </a:endParaRPr>
          </a:p>
        </p:txBody>
      </p:sp>
      <p:pic>
        <p:nvPicPr>
          <p:cNvPr id="5" name="그림 4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5EF02D-5723-6CBA-DB19-CAE556EB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91436"/>
            <a:ext cx="3282344" cy="2891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데이터</a:t>
            </a:r>
            <a:r>
              <a:rPr sz="3750" spc="-105" dirty="0"/>
              <a:t> </a:t>
            </a:r>
            <a:r>
              <a:rPr sz="3750" spc="-750" dirty="0"/>
              <a:t>디스커버리</a:t>
            </a:r>
            <a:r>
              <a:rPr sz="3750" spc="-105" dirty="0"/>
              <a:t> </a:t>
            </a:r>
            <a:r>
              <a:rPr sz="3750" spc="-750" dirty="0"/>
              <a:t>기능</a:t>
            </a:r>
            <a:r>
              <a:rPr sz="3750" spc="-105" dirty="0"/>
              <a:t> </a:t>
            </a:r>
            <a:r>
              <a:rPr sz="3750" spc="-775" dirty="0"/>
              <a:t>개요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1499" y="4391024"/>
            <a:ext cx="11049000" cy="600075"/>
            <a:chOff x="571499" y="4391024"/>
            <a:chExt cx="11049000" cy="600075"/>
          </a:xfrm>
        </p:grpSpPr>
        <p:sp>
          <p:nvSpPr>
            <p:cNvPr id="5" name="object 5"/>
            <p:cNvSpPr/>
            <p:nvPr/>
          </p:nvSpPr>
          <p:spPr>
            <a:xfrm>
              <a:off x="590549" y="4391024"/>
              <a:ext cx="11029950" cy="600075"/>
            </a:xfrm>
            <a:custGeom>
              <a:avLst/>
              <a:gdLst/>
              <a:ahLst/>
              <a:cxnLst/>
              <a:rect l="l" t="t" r="r" b="b"/>
              <a:pathLst>
                <a:path w="11029950" h="600075">
                  <a:moveTo>
                    <a:pt x="10996901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10996901" y="0"/>
                  </a:lnTo>
                  <a:lnTo>
                    <a:pt x="11001760" y="966"/>
                  </a:lnTo>
                  <a:lnTo>
                    <a:pt x="11028981" y="28187"/>
                  </a:lnTo>
                  <a:lnTo>
                    <a:pt x="11029947" y="33047"/>
                  </a:lnTo>
                  <a:lnTo>
                    <a:pt x="11029947" y="567027"/>
                  </a:lnTo>
                  <a:lnTo>
                    <a:pt x="11001760" y="599107"/>
                  </a:lnTo>
                  <a:lnTo>
                    <a:pt x="10996901" y="600074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4391024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000" y="1658213"/>
            <a:ext cx="10894695" cy="3165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880">
              <a:lnSpc>
                <a:spcPct val="118800"/>
              </a:lnSpc>
              <a:spcBef>
                <a:spcPts val="90"/>
              </a:spcBef>
            </a:pPr>
            <a:r>
              <a:rPr sz="2000" spc="-360" dirty="0" err="1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베타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테스트에서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얻은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인사이트를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바탕으로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사내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플랫폼과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연동하여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다양한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이해하고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답변하는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 err="1">
                <a:solidFill>
                  <a:srgbClr val="202024"/>
                </a:solidFill>
                <a:latin typeface="Dotum"/>
                <a:cs typeface="Dotum"/>
              </a:rPr>
              <a:t>디스커버리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 err="1">
                <a:solidFill>
                  <a:srgbClr val="202024"/>
                </a:solidFill>
                <a:latin typeface="Dotum"/>
                <a:cs typeface="Dotum"/>
              </a:rPr>
              <a:t>기능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20" dirty="0" err="1">
                <a:solidFill>
                  <a:srgbClr val="202024"/>
                </a:solidFill>
                <a:latin typeface="Dotum"/>
                <a:cs typeface="Dotum"/>
              </a:rPr>
              <a:t>추가</a:t>
            </a:r>
            <a:endParaRPr sz="1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800" dirty="0">
              <a:latin typeface="DejaVu Sans"/>
              <a:cs typeface="DejaVu Sans"/>
            </a:endParaRPr>
          </a:p>
          <a:p>
            <a:pPr marL="269875" indent="-206375">
              <a:lnSpc>
                <a:spcPct val="100000"/>
              </a:lnSpc>
              <a:buClr>
                <a:srgbClr val="1A73E7"/>
              </a:buClr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185" dirty="0">
                <a:solidFill>
                  <a:srgbClr val="202024"/>
                </a:solidFill>
                <a:latin typeface="Dotum"/>
                <a:cs typeface="Dotum"/>
              </a:rPr>
              <a:t>카탈로그</a:t>
            </a:r>
            <a:r>
              <a:rPr sz="1650" b="1" spc="-185" dirty="0">
                <a:solidFill>
                  <a:srgbClr val="202024"/>
                </a:solidFill>
                <a:latin typeface="DejaVu Sans"/>
                <a:cs typeface="DejaVu Sans"/>
              </a:rPr>
              <a:t>(Data</a:t>
            </a:r>
            <a:r>
              <a:rPr sz="1650" b="1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b="1" dirty="0">
                <a:solidFill>
                  <a:srgbClr val="202024"/>
                </a:solidFill>
                <a:latin typeface="DejaVu Sans"/>
                <a:cs typeface="DejaVu Sans"/>
              </a:rPr>
              <a:t>Catalog)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사내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모든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테이블과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칼람에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대한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상세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저장</a:t>
            </a:r>
            <a:endParaRPr sz="1850" dirty="0">
              <a:latin typeface="Dotum"/>
              <a:cs typeface="Dotum"/>
            </a:endParaRPr>
          </a:p>
          <a:p>
            <a:pPr marL="269875" indent="-206375">
              <a:lnSpc>
                <a:spcPct val="100000"/>
              </a:lnSpc>
              <a:spcBef>
                <a:spcPts val="1545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90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135" dirty="0">
                <a:solidFill>
                  <a:srgbClr val="202024"/>
                </a:solidFill>
                <a:latin typeface="Dotum"/>
                <a:cs typeface="Dotum"/>
              </a:rPr>
              <a:t>체커</a:t>
            </a:r>
            <a:r>
              <a:rPr sz="1650" b="1" spc="-135" dirty="0">
                <a:solidFill>
                  <a:srgbClr val="202024"/>
                </a:solidFill>
                <a:latin typeface="DejaVu Sans"/>
                <a:cs typeface="DejaVu Sans"/>
              </a:rPr>
              <a:t>(Log</a:t>
            </a:r>
            <a:r>
              <a:rPr sz="1650" b="1" spc="-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50" b="1" dirty="0">
                <a:solidFill>
                  <a:srgbClr val="202024"/>
                </a:solidFill>
                <a:latin typeface="DejaVu Sans"/>
                <a:cs typeface="DejaVu Sans"/>
              </a:rPr>
              <a:t>Checker)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spc="-4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앱과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웹에서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발생하는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행동과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이벤트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정보를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로그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단위로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통합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관리</a:t>
            </a:r>
            <a:endParaRPr sz="1850" dirty="0">
              <a:latin typeface="Dotum"/>
              <a:cs typeface="Dotum"/>
            </a:endParaRPr>
          </a:p>
          <a:p>
            <a:pPr marL="269875" indent="-206375">
              <a:lnSpc>
                <a:spcPct val="100000"/>
              </a:lnSpc>
              <a:spcBef>
                <a:spcPts val="1545"/>
              </a:spcBef>
              <a:buClr>
                <a:srgbClr val="1A73E7"/>
              </a:buClr>
              <a:buSzPct val="78947"/>
              <a:buFont typeface="DejaVu Sans"/>
              <a:buChar char="•"/>
              <a:tabLst>
                <a:tab pos="269875" algn="l"/>
              </a:tabLst>
            </a:pP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벡터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202024"/>
                </a:solidFill>
                <a:latin typeface="Dotum"/>
                <a:cs typeface="Dotum"/>
              </a:rPr>
              <a:t>스토어</a:t>
            </a:r>
            <a:r>
              <a:rPr sz="190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650" spc="-265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65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질문의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의도를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파악하고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관련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정보를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찾아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답변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7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8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1650" dirty="0">
              <a:latin typeface="Dotum"/>
              <a:cs typeface="Dotum"/>
            </a:endParaRPr>
          </a:p>
          <a:p>
            <a:pPr marL="291465">
              <a:lnSpc>
                <a:spcPct val="100000"/>
              </a:lnSpc>
            </a:pPr>
            <a:r>
              <a:rPr sz="1650" b="1" dirty="0">
                <a:solidFill>
                  <a:srgbClr val="1A73E7"/>
                </a:solidFill>
                <a:latin typeface="DejaVu Sans"/>
                <a:cs typeface="DejaVu Sans"/>
              </a:rPr>
              <a:t>→ </a:t>
            </a:r>
            <a:r>
              <a:rPr sz="1900" spc="-345" dirty="0">
                <a:solidFill>
                  <a:srgbClr val="1A73E7"/>
                </a:solidFill>
                <a:latin typeface="Dotum"/>
                <a:cs typeface="Dotum"/>
              </a:rPr>
              <a:t>쿼리문</a:t>
            </a:r>
            <a:r>
              <a:rPr sz="1650" b="1" spc="-345" dirty="0">
                <a:solidFill>
                  <a:srgbClr val="1A73E7"/>
                </a:solidFill>
                <a:latin typeface="DejaVu Sans"/>
                <a:cs typeface="DejaVu Sans"/>
              </a:rPr>
              <a:t>/</a:t>
            </a:r>
            <a:r>
              <a:rPr sz="1900" spc="-345" dirty="0">
                <a:solidFill>
                  <a:srgbClr val="1A73E7"/>
                </a:solidFill>
                <a:latin typeface="Dotum"/>
                <a:cs typeface="Dotum"/>
              </a:rPr>
              <a:t>테이블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270" dirty="0">
                <a:solidFill>
                  <a:srgbClr val="1A73E7"/>
                </a:solidFill>
                <a:latin typeface="Dotum"/>
                <a:cs typeface="Dotum"/>
              </a:rPr>
              <a:t>해설</a:t>
            </a:r>
            <a:r>
              <a:rPr sz="1650" b="1" spc="-270" dirty="0">
                <a:solidFill>
                  <a:srgbClr val="1A73E7"/>
                </a:solidFill>
                <a:latin typeface="DejaVu Sans"/>
                <a:cs typeface="DejaVu Sans"/>
              </a:rPr>
              <a:t>,</a:t>
            </a:r>
            <a:r>
              <a:rPr sz="1650" b="1" spc="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칼람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270" dirty="0">
                <a:solidFill>
                  <a:srgbClr val="1A73E7"/>
                </a:solidFill>
                <a:latin typeface="Dotum"/>
                <a:cs typeface="Dotum"/>
              </a:rPr>
              <a:t>안내</a:t>
            </a:r>
            <a:r>
              <a:rPr sz="1650" b="1" spc="-270" dirty="0">
                <a:solidFill>
                  <a:srgbClr val="1A73E7"/>
                </a:solidFill>
                <a:latin typeface="DejaVu Sans"/>
                <a:cs typeface="DejaVu Sans"/>
              </a:rPr>
              <a:t>,</a:t>
            </a:r>
            <a:r>
              <a:rPr sz="1650" b="1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로그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활용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등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다양한</a:t>
            </a:r>
            <a:r>
              <a:rPr sz="1900" spc="-6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정보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획득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기능으로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데이터</a:t>
            </a:r>
            <a:r>
              <a:rPr sz="1900" spc="-6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활용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00" dirty="0">
                <a:solidFill>
                  <a:srgbClr val="1A73E7"/>
                </a:solidFill>
                <a:latin typeface="Dotum"/>
                <a:cs typeface="Dotum"/>
              </a:rPr>
              <a:t>시너지</a:t>
            </a:r>
            <a:r>
              <a:rPr sz="19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1900" spc="-425" dirty="0">
                <a:solidFill>
                  <a:srgbClr val="1A73E7"/>
                </a:solidFill>
                <a:latin typeface="Dotum"/>
                <a:cs typeface="Dotum"/>
              </a:rPr>
              <a:t>극대화</a:t>
            </a:r>
            <a:endParaRPr sz="19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1609070" h="6856730">
                <a:moveTo>
                  <a:pt x="11608971" y="6856548"/>
                </a:moveTo>
                <a:lnTo>
                  <a:pt x="0" y="6856548"/>
                </a:lnTo>
                <a:lnTo>
                  <a:pt x="0" y="0"/>
                </a:lnTo>
                <a:lnTo>
                  <a:pt x="11608971" y="0"/>
                </a:lnTo>
                <a:lnTo>
                  <a:pt x="11608971" y="6856548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6969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3600" spc="-720" dirty="0"/>
              <a:t>데이터</a:t>
            </a:r>
            <a:r>
              <a:rPr sz="3600" spc="-110" dirty="0"/>
              <a:t> </a:t>
            </a:r>
            <a:r>
              <a:rPr sz="3600" spc="-720" dirty="0"/>
              <a:t>디스커버리</a:t>
            </a:r>
            <a:r>
              <a:rPr sz="3600" spc="-110" dirty="0"/>
              <a:t> </a:t>
            </a:r>
            <a:r>
              <a:rPr sz="3600" spc="-720" dirty="0"/>
              <a:t>계층</a:t>
            </a:r>
            <a:r>
              <a:rPr sz="3600" spc="-110" dirty="0"/>
              <a:t> </a:t>
            </a:r>
            <a:r>
              <a:rPr sz="3600" spc="-745" dirty="0"/>
              <a:t>구조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44170" y="1324148"/>
            <a:ext cx="907415" cy="45720"/>
          </a:xfrm>
          <a:custGeom>
            <a:avLst/>
            <a:gdLst/>
            <a:ahLst/>
            <a:cxnLst/>
            <a:rect l="l" t="t" r="r" b="b"/>
            <a:pathLst>
              <a:path w="907415" h="45719">
                <a:moveTo>
                  <a:pt x="906950" y="45347"/>
                </a:moveTo>
                <a:lnTo>
                  <a:pt x="0" y="45347"/>
                </a:lnTo>
                <a:lnTo>
                  <a:pt x="0" y="0"/>
                </a:lnTo>
                <a:lnTo>
                  <a:pt x="906950" y="0"/>
                </a:lnTo>
                <a:lnTo>
                  <a:pt x="906950" y="45347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27297" y="3097415"/>
            <a:ext cx="255460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260" dirty="0">
                <a:solidFill>
                  <a:srgbClr val="6A7280"/>
                </a:solidFill>
                <a:latin typeface="Dotum"/>
                <a:cs typeface="Dotum"/>
              </a:rPr>
              <a:t>이미지</a:t>
            </a:r>
            <a:r>
              <a:rPr sz="1300" spc="-7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260" dirty="0">
                <a:solidFill>
                  <a:srgbClr val="6A7280"/>
                </a:solidFill>
                <a:latin typeface="Dotum"/>
                <a:cs typeface="Dotum"/>
              </a:rPr>
              <a:t>공간</a:t>
            </a:r>
            <a:r>
              <a:rPr sz="1300" spc="-7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80" dirty="0">
                <a:solidFill>
                  <a:srgbClr val="6A7280"/>
                </a:solidFill>
                <a:latin typeface="DejaVu Sans"/>
                <a:cs typeface="DejaVu Sans"/>
              </a:rPr>
              <a:t>(</a:t>
            </a:r>
            <a:r>
              <a:rPr sz="1300" spc="-180" dirty="0">
                <a:solidFill>
                  <a:srgbClr val="6A7280"/>
                </a:solidFill>
                <a:latin typeface="Dotum"/>
                <a:cs typeface="Dotum"/>
              </a:rPr>
              <a:t>계층</a:t>
            </a:r>
            <a:r>
              <a:rPr sz="1300" spc="-7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260" dirty="0">
                <a:solidFill>
                  <a:srgbClr val="6A7280"/>
                </a:solidFill>
                <a:latin typeface="Dotum"/>
                <a:cs typeface="Dotum"/>
              </a:rPr>
              <a:t>구조</a:t>
            </a:r>
            <a:r>
              <a:rPr sz="1300" spc="-6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220" dirty="0">
                <a:solidFill>
                  <a:srgbClr val="6A7280"/>
                </a:solidFill>
                <a:latin typeface="Dotum"/>
                <a:cs typeface="Dotum"/>
              </a:rPr>
              <a:t>도식</a:t>
            </a:r>
            <a:r>
              <a:rPr sz="1150" spc="-220" dirty="0">
                <a:solidFill>
                  <a:srgbClr val="6A7280"/>
                </a:solidFill>
                <a:latin typeface="DejaVu Sans"/>
                <a:cs typeface="DejaVu Sans"/>
              </a:rPr>
              <a:t>/</a:t>
            </a:r>
            <a:r>
              <a:rPr sz="1300" spc="-220" dirty="0">
                <a:solidFill>
                  <a:srgbClr val="6A7280"/>
                </a:solidFill>
                <a:latin typeface="Dotum"/>
                <a:cs typeface="Dotum"/>
              </a:rPr>
              <a:t>플로우</a:t>
            </a:r>
            <a:r>
              <a:rPr sz="1300" spc="-7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300" spc="-105" dirty="0">
                <a:solidFill>
                  <a:srgbClr val="6A7280"/>
                </a:solidFill>
                <a:latin typeface="Dotum"/>
                <a:cs typeface="Dotum"/>
              </a:rPr>
              <a:t>차트</a:t>
            </a:r>
            <a:r>
              <a:rPr sz="1150" spc="-105" dirty="0">
                <a:solidFill>
                  <a:srgbClr val="6A7280"/>
                </a:solidFill>
                <a:latin typeface="DejaVu Sans"/>
                <a:cs typeface="DejaVu Sans"/>
              </a:rPr>
              <a:t>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470" y="5066950"/>
            <a:ext cx="6861809" cy="1091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5"/>
              </a:spcBef>
              <a:buClr>
                <a:srgbClr val="1A73E7"/>
              </a:buClr>
              <a:buSzPct val="87500"/>
              <a:buFont typeface="DejaVu Sans"/>
              <a:buChar char="•"/>
              <a:tabLst>
                <a:tab pos="240029" algn="l"/>
              </a:tabLst>
            </a:pP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600" spc="-3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이해</a:t>
            </a:r>
            <a:r>
              <a:rPr sz="1600" spc="-3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b="1" dirty="0">
                <a:solidFill>
                  <a:srgbClr val="202024"/>
                </a:solidFill>
                <a:latin typeface="DejaVu Sans"/>
                <a:cs typeface="DejaVu Sans"/>
              </a:rPr>
              <a:t>–</a:t>
            </a:r>
            <a:r>
              <a:rPr sz="1400" b="1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1600" spc="-3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획득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순으로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계층화된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구조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202024"/>
                </a:solidFill>
                <a:latin typeface="Dotum"/>
                <a:cs typeface="Dotum"/>
              </a:rPr>
              <a:t>설계</a:t>
            </a:r>
            <a:endParaRPr sz="1600">
              <a:latin typeface="Dotum"/>
              <a:cs typeface="Dotum"/>
            </a:endParaRPr>
          </a:p>
          <a:p>
            <a:pPr marL="240029" indent="-227329">
              <a:lnSpc>
                <a:spcPct val="100000"/>
              </a:lnSpc>
              <a:spcBef>
                <a:spcPts val="1295"/>
              </a:spcBef>
              <a:buClr>
                <a:srgbClr val="1A73E7"/>
              </a:buClr>
              <a:buSzPct val="87500"/>
              <a:buFont typeface="DejaVu Sans"/>
              <a:buChar char="•"/>
              <a:tabLst>
                <a:tab pos="240029" algn="l"/>
              </a:tabLst>
            </a:pP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라우터</a:t>
            </a:r>
            <a:r>
              <a:rPr sz="1600" spc="-3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슈퍼바이저</a:t>
            </a:r>
            <a:r>
              <a:rPr sz="1600" spc="-3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체인</a:t>
            </a:r>
            <a:r>
              <a:rPr sz="1600" spc="-7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이용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dirty="0">
                <a:solidFill>
                  <a:srgbClr val="202024"/>
                </a:solidFill>
                <a:latin typeface="DejaVu Sans"/>
                <a:cs typeface="DejaVu Sans"/>
              </a:rPr>
              <a:t>-</a:t>
            </a:r>
            <a:r>
              <a:rPr sz="1400" spc="1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질문의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의도를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정확히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파악하고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적절한</a:t>
            </a:r>
            <a:r>
              <a:rPr sz="1600" spc="-8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답변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325" dirty="0">
                <a:solidFill>
                  <a:srgbClr val="202024"/>
                </a:solidFill>
                <a:latin typeface="Dotum"/>
                <a:cs typeface="Dotum"/>
              </a:rPr>
              <a:t>전달</a:t>
            </a:r>
            <a:endParaRPr sz="1600">
              <a:latin typeface="Dotum"/>
              <a:cs typeface="Dotum"/>
            </a:endParaRPr>
          </a:p>
          <a:p>
            <a:pPr marL="240029" indent="-227329">
              <a:lnSpc>
                <a:spcPct val="100000"/>
              </a:lnSpc>
              <a:spcBef>
                <a:spcPts val="1295"/>
              </a:spcBef>
              <a:buClr>
                <a:srgbClr val="1A73E7"/>
              </a:buClr>
              <a:buSzPct val="87500"/>
              <a:buFont typeface="DejaVu Sans"/>
              <a:buChar char="•"/>
              <a:tabLst>
                <a:tab pos="240029" algn="l"/>
              </a:tabLst>
            </a:pP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계층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구조를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통해</a:t>
            </a:r>
            <a:r>
              <a:rPr sz="1600" spc="-7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400" b="1" dirty="0">
                <a:solidFill>
                  <a:srgbClr val="202024"/>
                </a:solidFill>
                <a:latin typeface="DejaVu Sans"/>
                <a:cs typeface="DejaVu Sans"/>
              </a:rPr>
              <a:t>LLM</a:t>
            </a:r>
            <a:r>
              <a:rPr sz="1400" b="1" spc="1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환각</a:t>
            </a:r>
            <a:r>
              <a:rPr sz="1600" spc="-2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문제</a:t>
            </a:r>
            <a:r>
              <a:rPr sz="1600" spc="-3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최소화와</a:t>
            </a:r>
            <a:r>
              <a:rPr sz="1600" spc="-6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확장성</a:t>
            </a:r>
            <a:r>
              <a:rPr sz="1600" spc="-3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202024"/>
                </a:solidFill>
                <a:latin typeface="Dotum"/>
                <a:cs typeface="Dotum"/>
              </a:rPr>
              <a:t>확보</a:t>
            </a:r>
            <a:r>
              <a:rPr sz="1600" spc="-7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202024"/>
                </a:solidFill>
                <a:latin typeface="Dotum"/>
                <a:cs typeface="Dotum"/>
              </a:rPr>
              <a:t>가능</a:t>
            </a:r>
            <a:endParaRPr sz="1600">
              <a:latin typeface="Dotum"/>
              <a:cs typeface="Dotum"/>
            </a:endParaRPr>
          </a:p>
        </p:txBody>
      </p:sp>
      <p:pic>
        <p:nvPicPr>
          <p:cNvPr id="9" name="그림 8" descr="도표, 스크린샷, 라인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D60B2-7141-E54D-464A-BA0024200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17" y="1630587"/>
            <a:ext cx="4431764" cy="3288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질문</a:t>
            </a:r>
            <a:r>
              <a:rPr sz="3750" spc="-105" dirty="0"/>
              <a:t> </a:t>
            </a:r>
            <a:r>
              <a:rPr sz="3750" spc="-750" dirty="0"/>
              <a:t>이해</a:t>
            </a:r>
            <a:r>
              <a:rPr sz="3750" spc="-105" dirty="0"/>
              <a:t> </a:t>
            </a:r>
            <a:r>
              <a:rPr sz="3750" spc="-750" dirty="0"/>
              <a:t>단계</a:t>
            </a:r>
            <a:r>
              <a:rPr sz="3750" spc="-105" dirty="0"/>
              <a:t> </a:t>
            </a:r>
            <a:r>
              <a:rPr sz="3750" spc="-785" dirty="0"/>
              <a:t>설계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0" y="1694218"/>
            <a:ext cx="10261600" cy="2495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280" dirty="0">
                <a:solidFill>
                  <a:srgbClr val="202024"/>
                </a:solidFill>
                <a:latin typeface="Dotum"/>
                <a:cs typeface="Dotum"/>
              </a:rPr>
              <a:t>목표</a:t>
            </a:r>
            <a:r>
              <a:rPr sz="1950" b="1" spc="-28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950" b="1" spc="-5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질문의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의도와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수준을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정확히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파악하여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답변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품질을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높이고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완성도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높은</a:t>
            </a:r>
            <a:r>
              <a:rPr sz="2200" spc="-10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202024"/>
                </a:solidFill>
                <a:latin typeface="Dotum"/>
                <a:cs typeface="Dotum"/>
              </a:rPr>
              <a:t>질문으로</a:t>
            </a:r>
            <a:r>
              <a:rPr sz="2200" spc="-11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202024"/>
                </a:solidFill>
                <a:latin typeface="Dotum"/>
                <a:cs typeface="Dotum"/>
              </a:rPr>
              <a:t>연결</a:t>
            </a:r>
            <a:endParaRPr sz="2200" dirty="0">
              <a:latin typeface="Dotum"/>
              <a:cs typeface="Dotum"/>
            </a:endParaRPr>
          </a:p>
          <a:p>
            <a:pPr marL="250190" indent="-237490">
              <a:lnSpc>
                <a:spcPct val="100000"/>
              </a:lnSpc>
              <a:spcBef>
                <a:spcPts val="2160"/>
              </a:spcBef>
              <a:buClr>
                <a:srgbClr val="1A73E7"/>
              </a:buClr>
              <a:buSzPct val="80487"/>
              <a:buFont typeface="DejaVu Sans"/>
              <a:buChar char="•"/>
              <a:tabLst>
                <a:tab pos="250190" algn="l"/>
              </a:tabLst>
            </a:pP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라우터</a:t>
            </a:r>
            <a:r>
              <a:rPr sz="20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슈퍼바이저</a:t>
            </a:r>
            <a:r>
              <a:rPr sz="205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280" dirty="0">
                <a:solidFill>
                  <a:srgbClr val="202024"/>
                </a:solidFill>
                <a:latin typeface="Dotum"/>
                <a:cs typeface="Dotum"/>
              </a:rPr>
              <a:t>체인</a:t>
            </a:r>
            <a:r>
              <a:rPr sz="1800" spc="-28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800" spc="-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의도를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파악하고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적절한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답변을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전달하기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위한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구조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구현</a:t>
            </a:r>
            <a:endParaRPr sz="2000" dirty="0">
              <a:latin typeface="Dotum"/>
              <a:cs typeface="Dotum"/>
            </a:endParaRPr>
          </a:p>
          <a:p>
            <a:pPr marL="250190" indent="-237490">
              <a:lnSpc>
                <a:spcPct val="100000"/>
              </a:lnSpc>
              <a:spcBef>
                <a:spcPts val="1590"/>
              </a:spcBef>
              <a:buClr>
                <a:srgbClr val="1A73E7"/>
              </a:buClr>
              <a:buSzPct val="80487"/>
              <a:buFont typeface="DejaVu Sans"/>
              <a:buChar char="•"/>
              <a:tabLst>
                <a:tab pos="250190" algn="l"/>
              </a:tabLst>
            </a:pP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205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분류</a:t>
            </a:r>
            <a:r>
              <a:rPr sz="205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310" dirty="0">
                <a:solidFill>
                  <a:srgbClr val="202024"/>
                </a:solidFill>
                <a:latin typeface="Dotum"/>
                <a:cs typeface="Dotum"/>
              </a:rPr>
              <a:t>시스템</a:t>
            </a:r>
            <a:r>
              <a:rPr sz="1800" spc="-31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질문을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20" dirty="0">
                <a:solidFill>
                  <a:srgbClr val="202024"/>
                </a:solidFill>
                <a:latin typeface="Dotum"/>
                <a:cs typeface="Dotum"/>
              </a:rPr>
              <a:t>데이터</a:t>
            </a:r>
            <a:r>
              <a:rPr sz="1800" spc="-320" dirty="0">
                <a:solidFill>
                  <a:srgbClr val="202024"/>
                </a:solidFill>
                <a:latin typeface="DejaVu Sans"/>
                <a:cs typeface="DejaVu Sans"/>
              </a:rPr>
              <a:t>/</a:t>
            </a:r>
            <a:r>
              <a:rPr sz="2000" spc="-320" dirty="0">
                <a:solidFill>
                  <a:srgbClr val="202024"/>
                </a:solidFill>
                <a:latin typeface="Dotum"/>
                <a:cs typeface="Dotum"/>
              </a:rPr>
              <a:t>비즈니스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관련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여부로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분류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190" dirty="0">
                <a:solidFill>
                  <a:srgbClr val="202024"/>
                </a:solidFill>
                <a:latin typeface="Dotum"/>
                <a:cs typeface="Dotum"/>
              </a:rPr>
              <a:t>후</a:t>
            </a:r>
            <a:r>
              <a:rPr sz="1800" spc="-190" dirty="0">
                <a:solidFill>
                  <a:srgbClr val="202024"/>
                </a:solidFill>
                <a:latin typeface="DejaVu Sans"/>
                <a:cs typeface="DejaVu Sans"/>
              </a:rPr>
              <a:t>,</a:t>
            </a:r>
            <a:r>
              <a:rPr sz="1800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정보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획득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유형별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추가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분류</a:t>
            </a:r>
            <a:endParaRPr sz="2000" dirty="0">
              <a:latin typeface="Dotum"/>
              <a:cs typeface="Dotum"/>
            </a:endParaRPr>
          </a:p>
          <a:p>
            <a:pPr marL="250190" indent="-237490">
              <a:lnSpc>
                <a:spcPct val="100000"/>
              </a:lnSpc>
              <a:spcBef>
                <a:spcPts val="1590"/>
              </a:spcBef>
              <a:buClr>
                <a:srgbClr val="1A73E7"/>
              </a:buClr>
              <a:buSzPct val="80487"/>
              <a:buFont typeface="DejaVu Sans"/>
              <a:buChar char="•"/>
              <a:tabLst>
                <a:tab pos="250190" algn="l"/>
              </a:tabLst>
            </a:pP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20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품질</a:t>
            </a:r>
            <a:r>
              <a:rPr sz="2050" spc="-5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280" dirty="0">
                <a:solidFill>
                  <a:srgbClr val="202024"/>
                </a:solidFill>
                <a:latin typeface="Dotum"/>
                <a:cs typeface="Dotum"/>
              </a:rPr>
              <a:t>평가</a:t>
            </a:r>
            <a:r>
              <a:rPr sz="1800" spc="-28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800" spc="-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프롬프트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엔지니어링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기법으로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질문의</a:t>
            </a:r>
            <a:r>
              <a:rPr sz="200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완성도와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품질을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점수화</a:t>
            </a:r>
            <a:endParaRPr sz="2000" dirty="0">
              <a:latin typeface="Dotum"/>
              <a:cs typeface="Dotum"/>
            </a:endParaRPr>
          </a:p>
          <a:p>
            <a:pPr marL="250190" indent="-237490">
              <a:lnSpc>
                <a:spcPct val="100000"/>
              </a:lnSpc>
              <a:spcBef>
                <a:spcPts val="1590"/>
              </a:spcBef>
              <a:buClr>
                <a:srgbClr val="1A73E7"/>
              </a:buClr>
              <a:buSzPct val="80487"/>
              <a:buFont typeface="DejaVu Sans"/>
              <a:buChar char="•"/>
              <a:tabLst>
                <a:tab pos="250190" algn="l"/>
              </a:tabLst>
            </a:pP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20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202024"/>
                </a:solidFill>
                <a:latin typeface="Dotum"/>
                <a:cs typeface="Dotum"/>
              </a:rPr>
              <a:t>개선</a:t>
            </a:r>
            <a:r>
              <a:rPr sz="2050" spc="-6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50" spc="-310" dirty="0">
                <a:solidFill>
                  <a:srgbClr val="202024"/>
                </a:solidFill>
                <a:latin typeface="Dotum"/>
                <a:cs typeface="Dotum"/>
              </a:rPr>
              <a:t>피드백</a:t>
            </a:r>
            <a:r>
              <a:rPr sz="1800" spc="-310" dirty="0">
                <a:solidFill>
                  <a:srgbClr val="202024"/>
                </a:solidFill>
                <a:latin typeface="DejaVu Sans"/>
                <a:cs typeface="DejaVu Sans"/>
              </a:rPr>
              <a:t>:</a:t>
            </a:r>
            <a:r>
              <a:rPr sz="1800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품질이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낮은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대해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개선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방향과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구체적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예시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0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3750" spc="-750" dirty="0"/>
              <a:t>질문</a:t>
            </a:r>
            <a:r>
              <a:rPr sz="3750" spc="-105" dirty="0"/>
              <a:t> </a:t>
            </a:r>
            <a:r>
              <a:rPr sz="3750" spc="-750" dirty="0"/>
              <a:t>평가와</a:t>
            </a:r>
            <a:r>
              <a:rPr sz="3750" spc="-105" dirty="0"/>
              <a:t> </a:t>
            </a:r>
            <a:r>
              <a:rPr sz="3750" spc="-775" dirty="0"/>
              <a:t>개선</a:t>
            </a:r>
            <a:endParaRPr sz="3750"/>
          </a:p>
        </p:txBody>
      </p:sp>
      <p:sp>
        <p:nvSpPr>
          <p:cNvPr id="3" name="object 3"/>
          <p:cNvSpPr/>
          <p:nvPr/>
        </p:nvSpPr>
        <p:spPr>
          <a:xfrm>
            <a:off x="571499" y="1390649"/>
            <a:ext cx="952500" cy="47625"/>
          </a:xfrm>
          <a:custGeom>
            <a:avLst/>
            <a:gdLst/>
            <a:ahLst/>
            <a:cxnLst/>
            <a:rect l="l" t="t" r="r" b="b"/>
            <a:pathLst>
              <a:path w="952500" h="47625">
                <a:moveTo>
                  <a:pt x="952499" y="47624"/>
                </a:moveTo>
                <a:lnTo>
                  <a:pt x="0" y="47624"/>
                </a:lnTo>
                <a:lnTo>
                  <a:pt x="0" y="0"/>
                </a:lnTo>
                <a:lnTo>
                  <a:pt x="952499" y="0"/>
                </a:lnTo>
                <a:lnTo>
                  <a:pt x="952499" y="4762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1710182"/>
            <a:ext cx="9638030" cy="2741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프롬프트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엔지니어링을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활용한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품질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향상과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사용자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202024"/>
                </a:solidFill>
                <a:latin typeface="Dotum"/>
                <a:cs typeface="Dotum"/>
              </a:rPr>
              <a:t>역량</a:t>
            </a:r>
            <a:r>
              <a:rPr sz="2000" spc="-10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202024"/>
                </a:solidFill>
                <a:latin typeface="Dotum"/>
                <a:cs typeface="Dotum"/>
              </a:rPr>
              <a:t>강화</a:t>
            </a:r>
            <a:endParaRPr sz="2000">
              <a:latin typeface="Dotum"/>
              <a:cs typeface="Dotum"/>
            </a:endParaRPr>
          </a:p>
          <a:p>
            <a:pPr marL="218440">
              <a:lnSpc>
                <a:spcPct val="100000"/>
              </a:lnSpc>
              <a:spcBef>
                <a:spcPts val="1825"/>
              </a:spcBef>
              <a:tabLst>
                <a:tab pos="5742940" algn="l"/>
              </a:tabLst>
            </a:pP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질문</a:t>
            </a:r>
            <a:r>
              <a:rPr sz="22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해석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능력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1A73E7"/>
                </a:solidFill>
                <a:latin typeface="Dotum"/>
                <a:cs typeface="Dotum"/>
              </a:rPr>
              <a:t>개선</a:t>
            </a:r>
            <a:r>
              <a:rPr sz="2200" dirty="0">
                <a:solidFill>
                  <a:srgbClr val="1A73E7"/>
                </a:solidFill>
                <a:latin typeface="Dotum"/>
                <a:cs typeface="Dotum"/>
              </a:rPr>
              <a:t>	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질문</a:t>
            </a:r>
            <a:r>
              <a:rPr sz="2200" spc="-60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생성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20" dirty="0">
                <a:solidFill>
                  <a:srgbClr val="1A73E7"/>
                </a:solidFill>
                <a:latin typeface="Dotum"/>
                <a:cs typeface="Dotum"/>
              </a:rPr>
              <a:t>능력</a:t>
            </a:r>
            <a:r>
              <a:rPr sz="2200" spc="-55" dirty="0">
                <a:solidFill>
                  <a:srgbClr val="1A73E7"/>
                </a:solidFill>
                <a:latin typeface="Dotum"/>
                <a:cs typeface="Dotum"/>
              </a:rPr>
              <a:t> </a:t>
            </a:r>
            <a:r>
              <a:rPr sz="2200" spc="-445" dirty="0">
                <a:solidFill>
                  <a:srgbClr val="1A73E7"/>
                </a:solidFill>
                <a:latin typeface="Dotum"/>
                <a:cs typeface="Dotum"/>
              </a:rPr>
              <a:t>개선</a:t>
            </a:r>
            <a:endParaRPr sz="2200">
              <a:latin typeface="Dotum"/>
              <a:cs typeface="Dotum"/>
            </a:endParaRPr>
          </a:p>
          <a:p>
            <a:pPr marL="424815" indent="-206375">
              <a:lnSpc>
                <a:spcPct val="100000"/>
              </a:lnSpc>
              <a:spcBef>
                <a:spcPts val="146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424815" algn="l"/>
                <a:tab pos="5742940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평가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기준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수립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점수화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시스템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405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기준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미달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자동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피드백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850">
              <a:latin typeface="Dotum"/>
              <a:cs typeface="Dotum"/>
            </a:endParaRPr>
          </a:p>
          <a:p>
            <a:pPr marL="42481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424815" algn="l"/>
                <a:tab pos="5742940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프롬프트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엔지니어링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기법으로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일관된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평가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412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650" i="1" spc="-180" dirty="0">
                <a:solidFill>
                  <a:srgbClr val="202024"/>
                </a:solidFill>
                <a:latin typeface="DejaVu Sans"/>
                <a:cs typeface="DejaVu Sans"/>
              </a:rPr>
              <a:t>"</a:t>
            </a:r>
            <a:r>
              <a:rPr sz="1850" spc="-180" dirty="0">
                <a:solidFill>
                  <a:srgbClr val="202024"/>
                </a:solidFill>
                <a:latin typeface="Dotum"/>
                <a:cs typeface="Dotum"/>
              </a:rPr>
              <a:t>더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구체적으로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80" dirty="0">
                <a:solidFill>
                  <a:srgbClr val="202024"/>
                </a:solidFill>
                <a:latin typeface="Dotum"/>
                <a:cs typeface="Dotum"/>
              </a:rPr>
              <a:t>질문하세요</a:t>
            </a:r>
            <a:r>
              <a:rPr sz="1650" i="1" spc="-280" dirty="0">
                <a:solidFill>
                  <a:srgbClr val="202024"/>
                </a:solidFill>
                <a:latin typeface="DejaVu Sans"/>
                <a:cs typeface="DejaVu Sans"/>
              </a:rPr>
              <a:t>"</a:t>
            </a:r>
            <a:r>
              <a:rPr sz="1650" i="1" spc="5" dirty="0">
                <a:solidFill>
                  <a:srgbClr val="202024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안내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생성</a:t>
            </a:r>
            <a:endParaRPr sz="1850">
              <a:latin typeface="Dotum"/>
              <a:cs typeface="Dotum"/>
            </a:endParaRPr>
          </a:p>
          <a:p>
            <a:pPr marL="42481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424815" algn="l"/>
                <a:tab pos="5742940" algn="l"/>
              </a:tabLst>
            </a:pP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벡터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스토어로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사내</a:t>
            </a:r>
            <a:r>
              <a:rPr sz="1850" spc="-8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270" dirty="0">
                <a:solidFill>
                  <a:srgbClr val="202024"/>
                </a:solidFill>
                <a:latin typeface="Dotum"/>
                <a:cs typeface="Dotum"/>
              </a:rPr>
              <a:t>용어</a:t>
            </a:r>
            <a:r>
              <a:rPr sz="1650" i="1" spc="-270" dirty="0">
                <a:solidFill>
                  <a:srgbClr val="202024"/>
                </a:solidFill>
                <a:latin typeface="DejaVu Sans"/>
                <a:cs typeface="DejaVu Sans"/>
              </a:rPr>
              <a:t>·</a:t>
            </a:r>
            <a:r>
              <a:rPr sz="1850" spc="-270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결합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405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적합한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예시로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가이드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제공</a:t>
            </a:r>
            <a:endParaRPr sz="1850">
              <a:latin typeface="Dotum"/>
              <a:cs typeface="Dotum"/>
            </a:endParaRPr>
          </a:p>
          <a:p>
            <a:pPr marL="424815" indent="-206375">
              <a:lnSpc>
                <a:spcPct val="100000"/>
              </a:lnSpc>
              <a:spcBef>
                <a:spcPts val="1380"/>
              </a:spcBef>
              <a:buClr>
                <a:srgbClr val="1A73E7"/>
              </a:buClr>
              <a:buSzPct val="81081"/>
              <a:buFont typeface="DejaVu Sans"/>
              <a:buChar char="•"/>
              <a:tabLst>
                <a:tab pos="424815" algn="l"/>
                <a:tab pos="5742940" algn="l"/>
              </a:tabLst>
            </a:pPr>
            <a:r>
              <a:rPr sz="1850" spc="-285" dirty="0">
                <a:solidFill>
                  <a:srgbClr val="202024"/>
                </a:solidFill>
                <a:latin typeface="Dotum"/>
                <a:cs typeface="Dotum"/>
              </a:rPr>
              <a:t>추상적</a:t>
            </a:r>
            <a:r>
              <a:rPr sz="1650" i="1" spc="-285" dirty="0">
                <a:solidFill>
                  <a:srgbClr val="202024"/>
                </a:solidFill>
                <a:latin typeface="DejaVu Sans"/>
                <a:cs typeface="DejaVu Sans"/>
              </a:rPr>
              <a:t>/</a:t>
            </a:r>
            <a:r>
              <a:rPr sz="1850" spc="-285" dirty="0">
                <a:solidFill>
                  <a:srgbClr val="202024"/>
                </a:solidFill>
                <a:latin typeface="Dotum"/>
                <a:cs typeface="Dotum"/>
              </a:rPr>
              <a:t>전문적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질문을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이해하기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쉽게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변환</a:t>
            </a:r>
            <a:r>
              <a:rPr sz="1850" dirty="0">
                <a:solidFill>
                  <a:srgbClr val="202024"/>
                </a:solidFill>
                <a:latin typeface="Dotum"/>
                <a:cs typeface="Dotum"/>
              </a:rPr>
              <a:t>	</a:t>
            </a:r>
            <a:r>
              <a:rPr sz="2250" baseline="5555" dirty="0">
                <a:solidFill>
                  <a:srgbClr val="1A73E7"/>
                </a:solidFill>
                <a:latin typeface="DejaVu Sans"/>
                <a:cs typeface="DejaVu Sans"/>
              </a:rPr>
              <a:t>•</a:t>
            </a:r>
            <a:r>
              <a:rPr sz="2250" spc="405" baseline="5555" dirty="0">
                <a:solidFill>
                  <a:srgbClr val="1A73E7"/>
                </a:solidFill>
                <a:latin typeface="DejaVu Sans"/>
                <a:cs typeface="DejaVu Sans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슬랙앱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튜토리얼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및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활용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안내</a:t>
            </a:r>
            <a:r>
              <a:rPr sz="1850" spc="-90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35" dirty="0">
                <a:solidFill>
                  <a:srgbClr val="202024"/>
                </a:solidFill>
                <a:latin typeface="Dotum"/>
                <a:cs typeface="Dotum"/>
              </a:rPr>
              <a:t>화면</a:t>
            </a:r>
            <a:r>
              <a:rPr sz="1850" spc="-95" dirty="0">
                <a:solidFill>
                  <a:srgbClr val="202024"/>
                </a:solidFill>
                <a:latin typeface="Dotum"/>
                <a:cs typeface="Dotum"/>
              </a:rPr>
              <a:t> </a:t>
            </a:r>
            <a:r>
              <a:rPr sz="1850" spc="-360" dirty="0">
                <a:solidFill>
                  <a:srgbClr val="202024"/>
                </a:solidFill>
                <a:latin typeface="Dotum"/>
                <a:cs typeface="Dotum"/>
              </a:rPr>
              <a:t>개발</a:t>
            </a:r>
            <a:endParaRPr sz="18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1299</Words>
  <Application>Microsoft Office PowerPoint</Application>
  <PresentationFormat>사용자 지정</PresentationFormat>
  <Paragraphs>128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DejaVu Sans</vt:lpstr>
      <vt:lpstr>Dotum</vt:lpstr>
      <vt:lpstr>Calibri</vt:lpstr>
      <vt:lpstr>Times New Roman</vt:lpstr>
      <vt:lpstr>Office Theme</vt:lpstr>
      <vt:lpstr>AI 데이터 분석가 '물어보새' 등장 2부</vt:lpstr>
      <vt:lpstr>도입 및 배경</vt:lpstr>
      <vt:lpstr>기존 1편 요약</vt:lpstr>
      <vt:lpstr>새로운 확장: 데이터 디스커버리</vt:lpstr>
      <vt:lpstr>베타 테스트에서 얻은 인사이트</vt:lpstr>
      <vt:lpstr>데이터 디스커버리 기능 개요</vt:lpstr>
      <vt:lpstr>데이터 디스커버리 계층 구조</vt:lpstr>
      <vt:lpstr>질문 이해 단계 설계</vt:lpstr>
      <vt:lpstr>질문 평가와 개선</vt:lpstr>
      <vt:lpstr>대화 유형별 처리 방식</vt:lpstr>
      <vt:lpstr>정보 획득 단계 설계</vt:lpstr>
      <vt:lpstr>쿼리문 및 테이블 해설 기능</vt:lpstr>
      <vt:lpstr>쿼리 문법 검증 및 데이터 기술 지원</vt:lpstr>
      <vt:lpstr>테이블 및 칼람 활용 안내</vt:lpstr>
      <vt:lpstr>로그 데이터 활용 안내</vt:lpstr>
      <vt:lpstr>물어보새 발전 계획 및 로드맵</vt:lpstr>
      <vt:lpstr>Q&amp;A 및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Yxz0294</cp:lastModifiedBy>
  <cp:revision>40</cp:revision>
  <dcterms:created xsi:type="dcterms:W3CDTF">2025-07-31T09:23:22Z</dcterms:created>
  <dcterms:modified xsi:type="dcterms:W3CDTF">2025-07-31T23:19:32Z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