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6"/>
    <p:restoredTop sz="94610"/>
  </p:normalViewPr>
  <p:slideViewPr>
    <p:cSldViewPr snapToGrid="0" snapToObjects="1">
      <p:cViewPr>
        <p:scale>
          <a:sx n="125" d="100"/>
          <a:sy n="125" d="100"/>
        </p:scale>
        <p:origin x="5776" y="1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0486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  <a:effectLst>
            <a:outerShdw blurRad="63500" dist="381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 txBox="1"/>
          <p:nvPr/>
        </p:nvSpPr>
        <p:spPr>
          <a:xfrm>
            <a:off x="3346109" y="514807"/>
            <a:ext cx="5846948" cy="6675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3600" b="1" dirty="0">
                <a:solidFill>
                  <a:srgbClr val="1A365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주간 극값의 달력 기반 군집</a:t>
            </a:r>
            <a:endParaRPr lang="en-US" sz="3600" dirty="0"/>
          </a:p>
        </p:txBody>
      </p:sp>
      <p:sp>
        <p:nvSpPr>
          <p:cNvPr id="5" name="Text 3"/>
          <p:cNvSpPr txBox="1"/>
          <p:nvPr/>
        </p:nvSpPr>
        <p:spPr>
          <a:xfrm>
            <a:off x="4661611" y="1266444"/>
            <a:ext cx="3091586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2200" dirty="0">
                <a:solidFill>
                  <a:srgbClr val="2C5282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확률 모형의 실증적 실패</a:t>
            </a:r>
            <a:endParaRPr lang="en-US" sz="2200" dirty="0"/>
          </a:p>
        </p:txBody>
      </p:sp>
      <p:sp>
        <p:nvSpPr>
          <p:cNvPr id="6" name="Shape 4"/>
          <p:cNvSpPr/>
          <p:nvPr/>
        </p:nvSpPr>
        <p:spPr>
          <a:xfrm>
            <a:off x="5143500" y="2104949"/>
            <a:ext cx="1904695" cy="57607"/>
          </a:xfrm>
          <a:prstGeom prst="rect">
            <a:avLst/>
          </a:prstGeom>
          <a:solidFill>
            <a:srgbClr val="2B6CB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7" name="Text 5"/>
          <p:cNvSpPr txBox="1"/>
          <p:nvPr/>
        </p:nvSpPr>
        <p:spPr>
          <a:xfrm>
            <a:off x="3602736" y="2752344"/>
            <a:ext cx="5162702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8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Calendar-based clustering of weekly extremes:</a:t>
            </a:r>
            <a:endParaRPr lang="en-US" sz="1800" dirty="0"/>
          </a:p>
        </p:txBody>
      </p:sp>
      <p:sp>
        <p:nvSpPr>
          <p:cNvPr id="8" name="Text 6"/>
          <p:cNvSpPr txBox="1"/>
          <p:nvPr/>
        </p:nvSpPr>
        <p:spPr>
          <a:xfrm>
            <a:off x="4087368" y="3133649"/>
            <a:ext cx="4191610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8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Empirical failure of stochastic models</a:t>
            </a:r>
            <a:endParaRPr lang="en-US" sz="1800" dirty="0"/>
          </a:p>
        </p:txBody>
      </p:sp>
      <p:sp>
        <p:nvSpPr>
          <p:cNvPr id="9" name="Text 7"/>
          <p:cNvSpPr txBox="1"/>
          <p:nvPr/>
        </p:nvSpPr>
        <p:spPr>
          <a:xfrm>
            <a:off x="5780837" y="4352544"/>
            <a:ext cx="810158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dirty="0" err="1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r>
              <a:rPr lang="en-US" sz="1800" dirty="0" err="1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임현</a:t>
            </a:r>
            <a:endParaRPr lang="en-US" sz="1800" dirty="0"/>
          </a:p>
        </p:txBody>
      </p:sp>
      <p:sp>
        <p:nvSpPr>
          <p:cNvPr id="10" name="Text 8"/>
          <p:cNvSpPr txBox="1"/>
          <p:nvPr/>
        </p:nvSpPr>
        <p:spPr>
          <a:xfrm>
            <a:off x="5017365" y="4815922"/>
            <a:ext cx="2347631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800" dirty="0" err="1">
                <a:solidFill>
                  <a:srgbClr val="374151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동아대학교</a:t>
            </a:r>
            <a:r>
              <a:rPr lang="en-US" sz="1800" dirty="0">
                <a:solidFill>
                  <a:srgbClr val="374151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800" dirty="0">
                <a:solidFill>
                  <a:srgbClr val="374151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금융공학과</a:t>
            </a:r>
            <a:endParaRPr lang="en-US" sz="1800" dirty="0"/>
          </a:p>
        </p:txBody>
      </p:sp>
      <p:sp>
        <p:nvSpPr>
          <p:cNvPr id="11" name="Text 9"/>
          <p:cNvSpPr txBox="1"/>
          <p:nvPr/>
        </p:nvSpPr>
        <p:spPr>
          <a:xfrm>
            <a:off x="4216298" y="5201107"/>
            <a:ext cx="3905402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500" dirty="0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Department of Finance, Dong-A University</a:t>
            </a:r>
            <a:endParaRPr lang="en-US" sz="1500" dirty="0"/>
          </a:p>
        </p:txBody>
      </p:sp>
      <p:pic>
        <p:nvPicPr>
          <p:cNvPr id="1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863694" y="5600700"/>
            <a:ext cx="342900" cy="342900"/>
          </a:xfrm>
          <a:prstGeom prst="rect">
            <a:avLst/>
          </a:prstGeom>
        </p:spPr>
      </p:pic>
      <p:sp>
        <p:nvSpPr>
          <p:cNvPr id="13" name="Text 10"/>
          <p:cNvSpPr txBox="1"/>
          <p:nvPr/>
        </p:nvSpPr>
        <p:spPr>
          <a:xfrm>
            <a:off x="4684471" y="6019495"/>
            <a:ext cx="8193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금융시계열</a:t>
            </a:r>
            <a:endParaRPr lang="en-US" sz="1200" dirty="0"/>
          </a:p>
        </p:txBody>
      </p:sp>
      <p:pic>
        <p:nvPicPr>
          <p:cNvPr id="14" name="Image 1" descr="preencoded.png"/>
          <p:cNvPicPr>
            <a:picLocks noChangeAspect="1"/>
          </p:cNvPicPr>
          <p:nvPr/>
        </p:nvPicPr>
        <p:blipFill>
          <a:blip r:embed="rId4"/>
          <a:srcRect l="-743" r="-743"/>
          <a:stretch/>
        </p:blipFill>
        <p:spPr>
          <a:xfrm>
            <a:off x="5992063" y="5600700"/>
            <a:ext cx="304495" cy="342900"/>
          </a:xfrm>
          <a:prstGeom prst="rect">
            <a:avLst/>
          </a:prstGeom>
        </p:spPr>
      </p:pic>
      <p:sp>
        <p:nvSpPr>
          <p:cNvPr id="15" name="Text 11"/>
          <p:cNvSpPr txBox="1"/>
          <p:nvPr/>
        </p:nvSpPr>
        <p:spPr>
          <a:xfrm>
            <a:off x="5843016" y="6019495"/>
            <a:ext cx="7242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달력 이상</a:t>
            </a:r>
            <a:endParaRPr lang="en-US" sz="1200" dirty="0"/>
          </a:p>
        </p:txBody>
      </p:sp>
      <p:pic>
        <p:nvPicPr>
          <p:cNvPr id="16" name="Image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034479" y="5600700"/>
            <a:ext cx="342900" cy="342900"/>
          </a:xfrm>
          <a:prstGeom prst="rect">
            <a:avLst/>
          </a:prstGeom>
        </p:spPr>
      </p:pic>
      <p:sp>
        <p:nvSpPr>
          <p:cNvPr id="17" name="Text 12"/>
          <p:cNvSpPr txBox="1"/>
          <p:nvPr/>
        </p:nvSpPr>
        <p:spPr>
          <a:xfrm>
            <a:off x="6903720" y="6019495"/>
            <a:ext cx="7242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확률 모형</a:t>
            </a:r>
            <a:endParaRPr lang="en-US" sz="1200" dirty="0"/>
          </a:p>
        </p:txBody>
      </p:sp>
      <p:sp>
        <p:nvSpPr>
          <p:cNvPr id="18" name="Text 13"/>
          <p:cNvSpPr txBox="1"/>
          <p:nvPr/>
        </p:nvSpPr>
        <p:spPr>
          <a:xfrm>
            <a:off x="10789006" y="6400800"/>
            <a:ext cx="12198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6B72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2025년 10월 7일</a:t>
            </a:r>
            <a:endParaRPr lang="en-US" sz="1200" dirty="0"/>
          </a:p>
        </p:txBody>
      </p:sp>
      <p:sp>
        <p:nvSpPr>
          <p:cNvPr id="19" name="Shape 14"/>
          <p:cNvSpPr/>
          <p:nvPr/>
        </p:nvSpPr>
        <p:spPr>
          <a:xfrm>
            <a:off x="0" y="6743700"/>
            <a:ext cx="12191695" cy="114300"/>
          </a:xfrm>
          <a:prstGeom prst="rect">
            <a:avLst/>
          </a:prstGeom>
          <a:solidFill>
            <a:srgbClr val="2B6CB0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 txBox="1"/>
          <p:nvPr/>
        </p:nvSpPr>
        <p:spPr>
          <a:xfrm>
            <a:off x="914400" y="552298"/>
            <a:ext cx="5610758" cy="4956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700" b="1" dirty="0">
                <a:solidFill>
                  <a:srgbClr val="1A365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실증 결과 ①: 확률 모형별 KL/G-검정</a:t>
            </a:r>
            <a:endParaRPr lang="en-US" sz="2700" dirty="0"/>
          </a:p>
        </p:txBody>
      </p:sp>
      <p:sp>
        <p:nvSpPr>
          <p:cNvPr id="5" name="Shape 3"/>
          <p:cNvSpPr/>
          <p:nvPr/>
        </p:nvSpPr>
        <p:spPr>
          <a:xfrm>
            <a:off x="914400" y="1218895"/>
            <a:ext cx="761695" cy="38405"/>
          </a:xfrm>
          <a:prstGeom prst="rect">
            <a:avLst/>
          </a:prstGeom>
          <a:solidFill>
            <a:srgbClr val="2B6CB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Shape 4"/>
          <p:cNvSpPr/>
          <p:nvPr/>
        </p:nvSpPr>
        <p:spPr>
          <a:xfrm>
            <a:off x="918972" y="1823923"/>
            <a:ext cx="10353751" cy="381305"/>
          </a:xfrm>
          <a:prstGeom prst="rect">
            <a:avLst/>
          </a:prstGeom>
          <a:solidFill>
            <a:srgbClr val="F7FAF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7" name="Shape 5"/>
          <p:cNvSpPr/>
          <p:nvPr/>
        </p:nvSpPr>
        <p:spPr>
          <a:xfrm>
            <a:off x="918972" y="1445362"/>
            <a:ext cx="961949" cy="761695"/>
          </a:xfrm>
          <a:prstGeom prst="rect">
            <a:avLst/>
          </a:prstGeom>
          <a:solidFill>
            <a:srgbClr val="EDF2F7"/>
          </a:solidFill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" name="Shape 6"/>
          <p:cNvSpPr/>
          <p:nvPr/>
        </p:nvSpPr>
        <p:spPr>
          <a:xfrm>
            <a:off x="1873606" y="1445362"/>
            <a:ext cx="1705356" cy="761695"/>
          </a:xfrm>
          <a:prstGeom prst="rect">
            <a:avLst/>
          </a:prstGeom>
          <a:solidFill>
            <a:srgbClr val="EDF2F7"/>
          </a:solidFill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" name="Shape 7"/>
          <p:cNvSpPr/>
          <p:nvPr/>
        </p:nvSpPr>
        <p:spPr>
          <a:xfrm>
            <a:off x="3576218" y="1445362"/>
            <a:ext cx="2324405" cy="381305"/>
          </a:xfrm>
          <a:prstGeom prst="rect">
            <a:avLst/>
          </a:prstGeom>
          <a:solidFill>
            <a:srgbClr val="EDF2F7"/>
          </a:solidFill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" name="Shape 8"/>
          <p:cNvSpPr/>
          <p:nvPr/>
        </p:nvSpPr>
        <p:spPr>
          <a:xfrm>
            <a:off x="5893308" y="1445362"/>
            <a:ext cx="2276856" cy="381305"/>
          </a:xfrm>
          <a:prstGeom prst="rect">
            <a:avLst/>
          </a:prstGeom>
          <a:solidFill>
            <a:srgbClr val="EDF2F7"/>
          </a:solidFill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9"/>
          <p:cNvSpPr/>
          <p:nvPr/>
        </p:nvSpPr>
        <p:spPr>
          <a:xfrm>
            <a:off x="8163763" y="1445362"/>
            <a:ext cx="3114446" cy="381305"/>
          </a:xfrm>
          <a:prstGeom prst="rect">
            <a:avLst/>
          </a:prstGeom>
          <a:solidFill>
            <a:srgbClr val="EDF2F7"/>
          </a:solidFill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" name="Shape 10"/>
          <p:cNvSpPr/>
          <p:nvPr/>
        </p:nvSpPr>
        <p:spPr>
          <a:xfrm>
            <a:off x="3576218" y="1823923"/>
            <a:ext cx="1162202" cy="381305"/>
          </a:xfrm>
          <a:prstGeom prst="rect">
            <a:avLst/>
          </a:prstGeom>
          <a:solidFill>
            <a:srgbClr val="EDF2F7"/>
          </a:solidFill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" name="Shape 11"/>
          <p:cNvSpPr/>
          <p:nvPr/>
        </p:nvSpPr>
        <p:spPr>
          <a:xfrm>
            <a:off x="4734763" y="1823923"/>
            <a:ext cx="1162202" cy="381305"/>
          </a:xfrm>
          <a:prstGeom prst="rect">
            <a:avLst/>
          </a:prstGeom>
          <a:solidFill>
            <a:srgbClr val="EDF2F7"/>
          </a:solidFill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" name="Shape 12"/>
          <p:cNvSpPr/>
          <p:nvPr/>
        </p:nvSpPr>
        <p:spPr>
          <a:xfrm>
            <a:off x="5893308" y="1823923"/>
            <a:ext cx="1143000" cy="381305"/>
          </a:xfrm>
          <a:prstGeom prst="rect">
            <a:avLst/>
          </a:prstGeom>
          <a:solidFill>
            <a:srgbClr val="EDF2F7"/>
          </a:solidFill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" name="Shape 13"/>
          <p:cNvSpPr/>
          <p:nvPr/>
        </p:nvSpPr>
        <p:spPr>
          <a:xfrm>
            <a:off x="7028078" y="1823923"/>
            <a:ext cx="1143000" cy="381305"/>
          </a:xfrm>
          <a:prstGeom prst="rect">
            <a:avLst/>
          </a:prstGeom>
          <a:solidFill>
            <a:srgbClr val="EDF2F7"/>
          </a:solidFill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6" name="Shape 14"/>
          <p:cNvSpPr/>
          <p:nvPr/>
        </p:nvSpPr>
        <p:spPr>
          <a:xfrm>
            <a:off x="8163763" y="1823923"/>
            <a:ext cx="1561795" cy="381305"/>
          </a:xfrm>
          <a:prstGeom prst="rect">
            <a:avLst/>
          </a:prstGeom>
          <a:solidFill>
            <a:srgbClr val="EDF2F7"/>
          </a:solidFill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7" name="Shape 15"/>
          <p:cNvSpPr/>
          <p:nvPr/>
        </p:nvSpPr>
        <p:spPr>
          <a:xfrm>
            <a:off x="9718243" y="1823923"/>
            <a:ext cx="1561795" cy="381305"/>
          </a:xfrm>
          <a:prstGeom prst="rect">
            <a:avLst/>
          </a:prstGeom>
          <a:solidFill>
            <a:srgbClr val="EDF2F7"/>
          </a:solidFill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8" name="Text 16"/>
          <p:cNvSpPr txBox="1"/>
          <p:nvPr/>
        </p:nvSpPr>
        <p:spPr>
          <a:xfrm>
            <a:off x="1263701" y="1715110"/>
            <a:ext cx="375818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b="1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자산</a:t>
            </a:r>
            <a:endParaRPr lang="en-US" sz="1100" dirty="0"/>
          </a:p>
        </p:txBody>
      </p:sp>
      <p:sp>
        <p:nvSpPr>
          <p:cNvPr id="19" name="Text 17"/>
          <p:cNvSpPr txBox="1"/>
          <p:nvPr/>
        </p:nvSpPr>
        <p:spPr>
          <a:xfrm>
            <a:off x="2592324" y="1715110"/>
            <a:ext cx="375818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b="1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모형</a:t>
            </a:r>
            <a:endParaRPr lang="en-US" sz="1100" dirty="0"/>
          </a:p>
        </p:txBody>
      </p:sp>
      <p:sp>
        <p:nvSpPr>
          <p:cNvPr id="20" name="Text 18"/>
          <p:cNvSpPr txBox="1"/>
          <p:nvPr/>
        </p:nvSpPr>
        <p:spPr>
          <a:xfrm>
            <a:off x="4241902" y="1525829"/>
            <a:ext cx="1100023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b="1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KL divergence</a:t>
            </a:r>
            <a:endParaRPr lang="en-US" sz="1100" dirty="0"/>
          </a:p>
        </p:txBody>
      </p:sp>
      <p:sp>
        <p:nvSpPr>
          <p:cNvPr id="21" name="Text 19"/>
          <p:cNvSpPr txBox="1"/>
          <p:nvPr/>
        </p:nvSpPr>
        <p:spPr>
          <a:xfrm>
            <a:off x="6751015" y="1525829"/>
            <a:ext cx="671170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b="1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G-통계량</a:t>
            </a:r>
            <a:endParaRPr lang="en-US" sz="1100" dirty="0"/>
          </a:p>
        </p:txBody>
      </p:sp>
      <p:sp>
        <p:nvSpPr>
          <p:cNvPr id="22" name="Text 20"/>
          <p:cNvSpPr txBox="1"/>
          <p:nvPr/>
        </p:nvSpPr>
        <p:spPr>
          <a:xfrm>
            <a:off x="9455810" y="1525829"/>
            <a:ext cx="642823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b="1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p-value</a:t>
            </a:r>
            <a:endParaRPr lang="en-US" sz="1100" dirty="0"/>
          </a:p>
        </p:txBody>
      </p:sp>
      <p:sp>
        <p:nvSpPr>
          <p:cNvPr id="23" name="Text 21"/>
          <p:cNvSpPr txBox="1"/>
          <p:nvPr/>
        </p:nvSpPr>
        <p:spPr>
          <a:xfrm>
            <a:off x="3992270" y="1905305"/>
            <a:ext cx="442570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b="1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High</a:t>
            </a:r>
            <a:endParaRPr lang="en-US" sz="1100" dirty="0"/>
          </a:p>
        </p:txBody>
      </p:sp>
      <p:sp>
        <p:nvSpPr>
          <p:cNvPr id="24" name="Text 22"/>
          <p:cNvSpPr txBox="1"/>
          <p:nvPr/>
        </p:nvSpPr>
        <p:spPr>
          <a:xfrm>
            <a:off x="5169103" y="1905305"/>
            <a:ext cx="404165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b="1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Low</a:t>
            </a:r>
            <a:endParaRPr lang="en-US" sz="1100" dirty="0"/>
          </a:p>
        </p:txBody>
      </p:sp>
      <p:sp>
        <p:nvSpPr>
          <p:cNvPr id="25" name="Text 23"/>
          <p:cNvSpPr txBox="1"/>
          <p:nvPr/>
        </p:nvSpPr>
        <p:spPr>
          <a:xfrm>
            <a:off x="6297473" y="1905305"/>
            <a:ext cx="442570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b="1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High</a:t>
            </a:r>
            <a:endParaRPr lang="en-US" sz="1100" dirty="0"/>
          </a:p>
        </p:txBody>
      </p:sp>
      <p:sp>
        <p:nvSpPr>
          <p:cNvPr id="26" name="Text 24"/>
          <p:cNvSpPr txBox="1"/>
          <p:nvPr/>
        </p:nvSpPr>
        <p:spPr>
          <a:xfrm>
            <a:off x="7451446" y="1905305"/>
            <a:ext cx="404165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b="1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Low</a:t>
            </a:r>
            <a:endParaRPr lang="en-US" sz="1100" dirty="0"/>
          </a:p>
        </p:txBody>
      </p:sp>
      <p:sp>
        <p:nvSpPr>
          <p:cNvPr id="27" name="Text 25"/>
          <p:cNvSpPr txBox="1"/>
          <p:nvPr/>
        </p:nvSpPr>
        <p:spPr>
          <a:xfrm>
            <a:off x="8777326" y="1905305"/>
            <a:ext cx="442570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b="1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High</a:t>
            </a:r>
            <a:endParaRPr lang="en-US" sz="1100" dirty="0"/>
          </a:p>
        </p:txBody>
      </p:sp>
      <p:sp>
        <p:nvSpPr>
          <p:cNvPr id="28" name="Text 26"/>
          <p:cNvSpPr txBox="1"/>
          <p:nvPr/>
        </p:nvSpPr>
        <p:spPr>
          <a:xfrm>
            <a:off x="10350094" y="1905305"/>
            <a:ext cx="404165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b="1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Low</a:t>
            </a:r>
            <a:endParaRPr lang="en-US" sz="1100" dirty="0"/>
          </a:p>
        </p:txBody>
      </p:sp>
      <p:sp>
        <p:nvSpPr>
          <p:cNvPr id="29" name="Shape 27"/>
          <p:cNvSpPr/>
          <p:nvPr/>
        </p:nvSpPr>
        <p:spPr>
          <a:xfrm>
            <a:off x="918972" y="2581961"/>
            <a:ext cx="10353751" cy="381305"/>
          </a:xfrm>
          <a:prstGeom prst="rect">
            <a:avLst/>
          </a:prstGeom>
          <a:solidFill>
            <a:srgbClr val="F7FAF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0" name="Shape 28"/>
          <p:cNvSpPr/>
          <p:nvPr/>
        </p:nvSpPr>
        <p:spPr>
          <a:xfrm>
            <a:off x="918972" y="3339998"/>
            <a:ext cx="10353751" cy="381305"/>
          </a:xfrm>
          <a:prstGeom prst="rect">
            <a:avLst/>
          </a:prstGeom>
          <a:solidFill>
            <a:srgbClr val="F7FAF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1" name="Shape 29"/>
          <p:cNvSpPr/>
          <p:nvPr/>
        </p:nvSpPr>
        <p:spPr>
          <a:xfrm>
            <a:off x="918972" y="4098036"/>
            <a:ext cx="10353751" cy="381305"/>
          </a:xfrm>
          <a:prstGeom prst="rect">
            <a:avLst/>
          </a:prstGeom>
          <a:solidFill>
            <a:srgbClr val="F7FAF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Shape 30"/>
          <p:cNvSpPr/>
          <p:nvPr/>
        </p:nvSpPr>
        <p:spPr>
          <a:xfrm>
            <a:off x="918972" y="2203399"/>
            <a:ext cx="961949" cy="1143000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3" name="Shape 31"/>
          <p:cNvSpPr/>
          <p:nvPr/>
        </p:nvSpPr>
        <p:spPr>
          <a:xfrm>
            <a:off x="1873606" y="2203399"/>
            <a:ext cx="1705356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4" name="Shape 32"/>
          <p:cNvSpPr/>
          <p:nvPr/>
        </p:nvSpPr>
        <p:spPr>
          <a:xfrm>
            <a:off x="3576218" y="2203399"/>
            <a:ext cx="1162202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5" name="Shape 33"/>
          <p:cNvSpPr/>
          <p:nvPr/>
        </p:nvSpPr>
        <p:spPr>
          <a:xfrm>
            <a:off x="4734763" y="2203399"/>
            <a:ext cx="1162202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6" name="Shape 34"/>
          <p:cNvSpPr/>
          <p:nvPr/>
        </p:nvSpPr>
        <p:spPr>
          <a:xfrm>
            <a:off x="5893308" y="2203399"/>
            <a:ext cx="1143000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7" name="Shape 35"/>
          <p:cNvSpPr/>
          <p:nvPr/>
        </p:nvSpPr>
        <p:spPr>
          <a:xfrm>
            <a:off x="7028078" y="2203399"/>
            <a:ext cx="1143000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8" name="Shape 36"/>
          <p:cNvSpPr/>
          <p:nvPr/>
        </p:nvSpPr>
        <p:spPr>
          <a:xfrm>
            <a:off x="1873606" y="2581961"/>
            <a:ext cx="1705356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9" name="Shape 37"/>
          <p:cNvSpPr/>
          <p:nvPr/>
        </p:nvSpPr>
        <p:spPr>
          <a:xfrm>
            <a:off x="3576218" y="2581961"/>
            <a:ext cx="1162202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0" name="Shape 38"/>
          <p:cNvSpPr/>
          <p:nvPr/>
        </p:nvSpPr>
        <p:spPr>
          <a:xfrm>
            <a:off x="4734763" y="2581961"/>
            <a:ext cx="1162202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1" name="Shape 39"/>
          <p:cNvSpPr/>
          <p:nvPr/>
        </p:nvSpPr>
        <p:spPr>
          <a:xfrm>
            <a:off x="5893308" y="2581961"/>
            <a:ext cx="1143000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2" name="Shape 40"/>
          <p:cNvSpPr/>
          <p:nvPr/>
        </p:nvSpPr>
        <p:spPr>
          <a:xfrm>
            <a:off x="7028078" y="2581961"/>
            <a:ext cx="1143000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3" name="Shape 41"/>
          <p:cNvSpPr/>
          <p:nvPr/>
        </p:nvSpPr>
        <p:spPr>
          <a:xfrm>
            <a:off x="1873606" y="2961437"/>
            <a:ext cx="1705356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4" name="Shape 42"/>
          <p:cNvSpPr/>
          <p:nvPr/>
        </p:nvSpPr>
        <p:spPr>
          <a:xfrm>
            <a:off x="3576218" y="2961437"/>
            <a:ext cx="1162202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5" name="Shape 43"/>
          <p:cNvSpPr/>
          <p:nvPr/>
        </p:nvSpPr>
        <p:spPr>
          <a:xfrm>
            <a:off x="4734763" y="2961437"/>
            <a:ext cx="1162202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6" name="Shape 44"/>
          <p:cNvSpPr/>
          <p:nvPr/>
        </p:nvSpPr>
        <p:spPr>
          <a:xfrm>
            <a:off x="5893308" y="2961437"/>
            <a:ext cx="1143000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7" name="Shape 45"/>
          <p:cNvSpPr/>
          <p:nvPr/>
        </p:nvSpPr>
        <p:spPr>
          <a:xfrm>
            <a:off x="7028078" y="2961437"/>
            <a:ext cx="1143000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8" name="Shape 46"/>
          <p:cNvSpPr/>
          <p:nvPr/>
        </p:nvSpPr>
        <p:spPr>
          <a:xfrm>
            <a:off x="8163763" y="2961437"/>
            <a:ext cx="1561795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9" name="Shape 47"/>
          <p:cNvSpPr/>
          <p:nvPr/>
        </p:nvSpPr>
        <p:spPr>
          <a:xfrm>
            <a:off x="918972" y="3339998"/>
            <a:ext cx="961949" cy="1143000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0" name="Shape 48"/>
          <p:cNvSpPr/>
          <p:nvPr/>
        </p:nvSpPr>
        <p:spPr>
          <a:xfrm>
            <a:off x="1873606" y="3339998"/>
            <a:ext cx="1705356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1" name="Shape 49"/>
          <p:cNvSpPr/>
          <p:nvPr/>
        </p:nvSpPr>
        <p:spPr>
          <a:xfrm>
            <a:off x="3576218" y="3339998"/>
            <a:ext cx="1162202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2" name="Shape 50"/>
          <p:cNvSpPr/>
          <p:nvPr/>
        </p:nvSpPr>
        <p:spPr>
          <a:xfrm>
            <a:off x="4734763" y="3339998"/>
            <a:ext cx="1162202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3" name="Shape 51"/>
          <p:cNvSpPr/>
          <p:nvPr/>
        </p:nvSpPr>
        <p:spPr>
          <a:xfrm>
            <a:off x="5893308" y="3339998"/>
            <a:ext cx="1143000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4" name="Shape 52"/>
          <p:cNvSpPr/>
          <p:nvPr/>
        </p:nvSpPr>
        <p:spPr>
          <a:xfrm>
            <a:off x="7028078" y="3339998"/>
            <a:ext cx="1143000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5" name="Shape 53"/>
          <p:cNvSpPr/>
          <p:nvPr/>
        </p:nvSpPr>
        <p:spPr>
          <a:xfrm>
            <a:off x="8163763" y="3339998"/>
            <a:ext cx="1561795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6" name="Shape 54"/>
          <p:cNvSpPr/>
          <p:nvPr/>
        </p:nvSpPr>
        <p:spPr>
          <a:xfrm>
            <a:off x="1873606" y="3719474"/>
            <a:ext cx="1705356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55"/>
          <p:cNvSpPr/>
          <p:nvPr/>
        </p:nvSpPr>
        <p:spPr>
          <a:xfrm>
            <a:off x="3576218" y="3719474"/>
            <a:ext cx="1162202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8" name="Shape 56"/>
          <p:cNvSpPr/>
          <p:nvPr/>
        </p:nvSpPr>
        <p:spPr>
          <a:xfrm>
            <a:off x="4734763" y="3719474"/>
            <a:ext cx="1162202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9" name="Shape 57"/>
          <p:cNvSpPr/>
          <p:nvPr/>
        </p:nvSpPr>
        <p:spPr>
          <a:xfrm>
            <a:off x="5893308" y="3719474"/>
            <a:ext cx="1143000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0" name="Shape 58"/>
          <p:cNvSpPr/>
          <p:nvPr/>
        </p:nvSpPr>
        <p:spPr>
          <a:xfrm>
            <a:off x="7028078" y="3719474"/>
            <a:ext cx="1143000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1" name="Shape 59"/>
          <p:cNvSpPr/>
          <p:nvPr/>
        </p:nvSpPr>
        <p:spPr>
          <a:xfrm>
            <a:off x="8163763" y="3719474"/>
            <a:ext cx="1561795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2" name="Shape 60"/>
          <p:cNvSpPr/>
          <p:nvPr/>
        </p:nvSpPr>
        <p:spPr>
          <a:xfrm>
            <a:off x="1873606" y="4098036"/>
            <a:ext cx="1705356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3" name="Shape 61"/>
          <p:cNvSpPr/>
          <p:nvPr/>
        </p:nvSpPr>
        <p:spPr>
          <a:xfrm>
            <a:off x="3576218" y="4098036"/>
            <a:ext cx="1162202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62"/>
          <p:cNvSpPr/>
          <p:nvPr/>
        </p:nvSpPr>
        <p:spPr>
          <a:xfrm>
            <a:off x="4734763" y="4098036"/>
            <a:ext cx="1162202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5" name="Shape 63"/>
          <p:cNvSpPr/>
          <p:nvPr/>
        </p:nvSpPr>
        <p:spPr>
          <a:xfrm>
            <a:off x="5893308" y="4098036"/>
            <a:ext cx="1143000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6" name="Shape 64"/>
          <p:cNvSpPr/>
          <p:nvPr/>
        </p:nvSpPr>
        <p:spPr>
          <a:xfrm>
            <a:off x="7028078" y="4098036"/>
            <a:ext cx="1143000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7" name="Shape 65"/>
          <p:cNvSpPr/>
          <p:nvPr/>
        </p:nvSpPr>
        <p:spPr>
          <a:xfrm>
            <a:off x="8163763" y="4098036"/>
            <a:ext cx="1561795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8" name="Text 66"/>
          <p:cNvSpPr txBox="1"/>
          <p:nvPr/>
        </p:nvSpPr>
        <p:spPr>
          <a:xfrm>
            <a:off x="1310335" y="2663342"/>
            <a:ext cx="280721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ES</a:t>
            </a:r>
            <a:endParaRPr lang="en-US" sz="1100" dirty="0"/>
          </a:p>
        </p:txBody>
      </p:sp>
      <p:sp>
        <p:nvSpPr>
          <p:cNvPr id="69" name="Text 67"/>
          <p:cNvSpPr txBox="1"/>
          <p:nvPr/>
        </p:nvSpPr>
        <p:spPr>
          <a:xfrm>
            <a:off x="2569464" y="2283866"/>
            <a:ext cx="423367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GBM</a:t>
            </a:r>
            <a:endParaRPr lang="en-US" sz="1100" dirty="0"/>
          </a:p>
        </p:txBody>
      </p:sp>
      <p:sp>
        <p:nvSpPr>
          <p:cNvPr id="70" name="Text 68"/>
          <p:cNvSpPr txBox="1"/>
          <p:nvPr/>
        </p:nvSpPr>
        <p:spPr>
          <a:xfrm>
            <a:off x="3974897" y="2283866"/>
            <a:ext cx="470916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0.015</a:t>
            </a:r>
            <a:endParaRPr lang="en-US" sz="1100" dirty="0"/>
          </a:p>
        </p:txBody>
      </p:sp>
      <p:sp>
        <p:nvSpPr>
          <p:cNvPr id="71" name="Text 69"/>
          <p:cNvSpPr txBox="1"/>
          <p:nvPr/>
        </p:nvSpPr>
        <p:spPr>
          <a:xfrm>
            <a:off x="5133442" y="2283866"/>
            <a:ext cx="470916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0.006</a:t>
            </a:r>
            <a:endParaRPr lang="en-US" sz="1100" dirty="0"/>
          </a:p>
        </p:txBody>
      </p:sp>
      <p:sp>
        <p:nvSpPr>
          <p:cNvPr id="72" name="Text 70"/>
          <p:cNvSpPr txBox="1"/>
          <p:nvPr/>
        </p:nvSpPr>
        <p:spPr>
          <a:xfrm>
            <a:off x="6280099" y="2283866"/>
            <a:ext cx="470916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30.98</a:t>
            </a:r>
            <a:endParaRPr lang="en-US" sz="1100" dirty="0"/>
          </a:p>
        </p:txBody>
      </p:sp>
      <p:sp>
        <p:nvSpPr>
          <p:cNvPr id="73" name="Text 71"/>
          <p:cNvSpPr txBox="1"/>
          <p:nvPr/>
        </p:nvSpPr>
        <p:spPr>
          <a:xfrm>
            <a:off x="7414870" y="2283866"/>
            <a:ext cx="470916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12.79</a:t>
            </a:r>
            <a:endParaRPr lang="en-US" sz="1100" dirty="0"/>
          </a:p>
        </p:txBody>
      </p:sp>
      <p:sp>
        <p:nvSpPr>
          <p:cNvPr id="74" name="Text 72"/>
          <p:cNvSpPr txBox="1"/>
          <p:nvPr/>
        </p:nvSpPr>
        <p:spPr>
          <a:xfrm>
            <a:off x="2486254" y="2663342"/>
            <a:ext cx="594360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Heston</a:t>
            </a:r>
            <a:endParaRPr lang="en-US" sz="1100" dirty="0"/>
          </a:p>
        </p:txBody>
      </p:sp>
      <p:sp>
        <p:nvSpPr>
          <p:cNvPr id="75" name="Text 73"/>
          <p:cNvSpPr txBox="1"/>
          <p:nvPr/>
        </p:nvSpPr>
        <p:spPr>
          <a:xfrm>
            <a:off x="3974897" y="2663342"/>
            <a:ext cx="470916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0.011</a:t>
            </a:r>
            <a:endParaRPr lang="en-US" sz="1100" dirty="0"/>
          </a:p>
        </p:txBody>
      </p:sp>
      <p:sp>
        <p:nvSpPr>
          <p:cNvPr id="76" name="Text 74"/>
          <p:cNvSpPr txBox="1"/>
          <p:nvPr/>
        </p:nvSpPr>
        <p:spPr>
          <a:xfrm>
            <a:off x="5133442" y="2663342"/>
            <a:ext cx="470916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0.006</a:t>
            </a:r>
            <a:endParaRPr lang="en-US" sz="1100" dirty="0"/>
          </a:p>
        </p:txBody>
      </p:sp>
      <p:sp>
        <p:nvSpPr>
          <p:cNvPr id="77" name="Text 75"/>
          <p:cNvSpPr txBox="1"/>
          <p:nvPr/>
        </p:nvSpPr>
        <p:spPr>
          <a:xfrm>
            <a:off x="6280099" y="2663342"/>
            <a:ext cx="470916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23.22</a:t>
            </a:r>
            <a:endParaRPr lang="en-US" sz="1100" dirty="0"/>
          </a:p>
        </p:txBody>
      </p:sp>
      <p:sp>
        <p:nvSpPr>
          <p:cNvPr id="78" name="Text 76"/>
          <p:cNvSpPr txBox="1"/>
          <p:nvPr/>
        </p:nvSpPr>
        <p:spPr>
          <a:xfrm>
            <a:off x="7414870" y="2663342"/>
            <a:ext cx="470916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11.43</a:t>
            </a:r>
            <a:endParaRPr lang="en-US" sz="1100" dirty="0"/>
          </a:p>
        </p:txBody>
      </p:sp>
      <p:sp>
        <p:nvSpPr>
          <p:cNvPr id="79" name="Text 77"/>
          <p:cNvSpPr txBox="1"/>
          <p:nvPr/>
        </p:nvSpPr>
        <p:spPr>
          <a:xfrm>
            <a:off x="2393899" y="3041904"/>
            <a:ext cx="775411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Jump-diff</a:t>
            </a:r>
            <a:endParaRPr lang="en-US" sz="1100" dirty="0"/>
          </a:p>
        </p:txBody>
      </p:sp>
      <p:sp>
        <p:nvSpPr>
          <p:cNvPr id="80" name="Text 78"/>
          <p:cNvSpPr txBox="1"/>
          <p:nvPr/>
        </p:nvSpPr>
        <p:spPr>
          <a:xfrm>
            <a:off x="3974897" y="3041904"/>
            <a:ext cx="470916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0.001</a:t>
            </a:r>
            <a:endParaRPr lang="en-US" sz="1100" dirty="0"/>
          </a:p>
        </p:txBody>
      </p:sp>
      <p:sp>
        <p:nvSpPr>
          <p:cNvPr id="81" name="Text 79"/>
          <p:cNvSpPr txBox="1"/>
          <p:nvPr/>
        </p:nvSpPr>
        <p:spPr>
          <a:xfrm>
            <a:off x="5133442" y="3041904"/>
            <a:ext cx="470916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0.007</a:t>
            </a:r>
            <a:endParaRPr lang="en-US" sz="1100" dirty="0"/>
          </a:p>
        </p:txBody>
      </p:sp>
      <p:sp>
        <p:nvSpPr>
          <p:cNvPr id="82" name="Text 80"/>
          <p:cNvSpPr txBox="1"/>
          <p:nvPr/>
        </p:nvSpPr>
        <p:spPr>
          <a:xfrm>
            <a:off x="6320333" y="3041904"/>
            <a:ext cx="395021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2.39</a:t>
            </a:r>
            <a:endParaRPr lang="en-US" sz="1100" dirty="0"/>
          </a:p>
        </p:txBody>
      </p:sp>
      <p:sp>
        <p:nvSpPr>
          <p:cNvPr id="83" name="Text 81"/>
          <p:cNvSpPr txBox="1"/>
          <p:nvPr/>
        </p:nvSpPr>
        <p:spPr>
          <a:xfrm>
            <a:off x="7414870" y="3041904"/>
            <a:ext cx="470916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14.44</a:t>
            </a:r>
            <a:endParaRPr lang="en-US" sz="1100" dirty="0"/>
          </a:p>
        </p:txBody>
      </p:sp>
      <p:sp>
        <p:nvSpPr>
          <p:cNvPr id="84" name="Text 82"/>
          <p:cNvSpPr txBox="1"/>
          <p:nvPr/>
        </p:nvSpPr>
        <p:spPr>
          <a:xfrm>
            <a:off x="8759952" y="3041904"/>
            <a:ext cx="470916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0.665</a:t>
            </a:r>
            <a:endParaRPr lang="en-US" sz="1100" dirty="0"/>
          </a:p>
        </p:txBody>
      </p:sp>
      <p:sp>
        <p:nvSpPr>
          <p:cNvPr id="85" name="Text 83"/>
          <p:cNvSpPr txBox="1"/>
          <p:nvPr/>
        </p:nvSpPr>
        <p:spPr>
          <a:xfrm>
            <a:off x="1304849" y="3799942"/>
            <a:ext cx="299923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ZB</a:t>
            </a:r>
            <a:endParaRPr lang="en-US" sz="1100" dirty="0"/>
          </a:p>
        </p:txBody>
      </p:sp>
      <p:sp>
        <p:nvSpPr>
          <p:cNvPr id="86" name="Text 84"/>
          <p:cNvSpPr txBox="1"/>
          <p:nvPr/>
        </p:nvSpPr>
        <p:spPr>
          <a:xfrm>
            <a:off x="2569464" y="3421380"/>
            <a:ext cx="423367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GBM</a:t>
            </a:r>
            <a:endParaRPr lang="en-US" sz="1100" dirty="0"/>
          </a:p>
        </p:txBody>
      </p:sp>
      <p:sp>
        <p:nvSpPr>
          <p:cNvPr id="87" name="Text 85"/>
          <p:cNvSpPr txBox="1"/>
          <p:nvPr/>
        </p:nvSpPr>
        <p:spPr>
          <a:xfrm>
            <a:off x="3974897" y="3421380"/>
            <a:ext cx="470916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0.002</a:t>
            </a:r>
            <a:endParaRPr lang="en-US" sz="1100" dirty="0"/>
          </a:p>
        </p:txBody>
      </p:sp>
      <p:sp>
        <p:nvSpPr>
          <p:cNvPr id="88" name="Text 86"/>
          <p:cNvSpPr txBox="1"/>
          <p:nvPr/>
        </p:nvSpPr>
        <p:spPr>
          <a:xfrm>
            <a:off x="5133442" y="3421380"/>
            <a:ext cx="470916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0.006</a:t>
            </a:r>
            <a:endParaRPr lang="en-US" sz="1100" dirty="0"/>
          </a:p>
        </p:txBody>
      </p:sp>
      <p:sp>
        <p:nvSpPr>
          <p:cNvPr id="89" name="Text 87"/>
          <p:cNvSpPr txBox="1"/>
          <p:nvPr/>
        </p:nvSpPr>
        <p:spPr>
          <a:xfrm>
            <a:off x="6320333" y="3421380"/>
            <a:ext cx="395021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4.37</a:t>
            </a:r>
            <a:endParaRPr lang="en-US" sz="1100" dirty="0"/>
          </a:p>
        </p:txBody>
      </p:sp>
      <p:sp>
        <p:nvSpPr>
          <p:cNvPr id="90" name="Text 88"/>
          <p:cNvSpPr txBox="1"/>
          <p:nvPr/>
        </p:nvSpPr>
        <p:spPr>
          <a:xfrm>
            <a:off x="7414870" y="3421380"/>
            <a:ext cx="470916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11.67</a:t>
            </a:r>
            <a:endParaRPr lang="en-US" sz="1100" dirty="0"/>
          </a:p>
        </p:txBody>
      </p:sp>
      <p:sp>
        <p:nvSpPr>
          <p:cNvPr id="91" name="Text 89"/>
          <p:cNvSpPr txBox="1"/>
          <p:nvPr/>
        </p:nvSpPr>
        <p:spPr>
          <a:xfrm>
            <a:off x="8759952" y="3421380"/>
            <a:ext cx="470916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0.358</a:t>
            </a:r>
            <a:endParaRPr lang="en-US" sz="1100" dirty="0"/>
          </a:p>
        </p:txBody>
      </p:sp>
      <p:sp>
        <p:nvSpPr>
          <p:cNvPr id="92" name="Text 90"/>
          <p:cNvSpPr txBox="1"/>
          <p:nvPr/>
        </p:nvSpPr>
        <p:spPr>
          <a:xfrm>
            <a:off x="2486254" y="3799942"/>
            <a:ext cx="594360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Heston</a:t>
            </a:r>
            <a:endParaRPr lang="en-US" sz="1100" dirty="0"/>
          </a:p>
        </p:txBody>
      </p:sp>
      <p:sp>
        <p:nvSpPr>
          <p:cNvPr id="93" name="Text 91"/>
          <p:cNvSpPr txBox="1"/>
          <p:nvPr/>
        </p:nvSpPr>
        <p:spPr>
          <a:xfrm>
            <a:off x="3974897" y="3799942"/>
            <a:ext cx="470916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0.001</a:t>
            </a:r>
            <a:endParaRPr lang="en-US" sz="1100" dirty="0"/>
          </a:p>
        </p:txBody>
      </p:sp>
      <p:sp>
        <p:nvSpPr>
          <p:cNvPr id="94" name="Text 92"/>
          <p:cNvSpPr txBox="1"/>
          <p:nvPr/>
        </p:nvSpPr>
        <p:spPr>
          <a:xfrm>
            <a:off x="5133442" y="3799942"/>
            <a:ext cx="470916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0.008</a:t>
            </a:r>
            <a:endParaRPr lang="en-US" sz="1100" dirty="0"/>
          </a:p>
        </p:txBody>
      </p:sp>
      <p:sp>
        <p:nvSpPr>
          <p:cNvPr id="95" name="Text 93"/>
          <p:cNvSpPr txBox="1"/>
          <p:nvPr/>
        </p:nvSpPr>
        <p:spPr>
          <a:xfrm>
            <a:off x="6320333" y="3799942"/>
            <a:ext cx="395021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2.71</a:t>
            </a:r>
            <a:endParaRPr lang="en-US" sz="1100" dirty="0"/>
          </a:p>
        </p:txBody>
      </p:sp>
      <p:sp>
        <p:nvSpPr>
          <p:cNvPr id="96" name="Text 94"/>
          <p:cNvSpPr txBox="1"/>
          <p:nvPr/>
        </p:nvSpPr>
        <p:spPr>
          <a:xfrm>
            <a:off x="7414870" y="3799942"/>
            <a:ext cx="470916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17.42</a:t>
            </a:r>
            <a:endParaRPr lang="en-US" sz="1100" dirty="0"/>
          </a:p>
        </p:txBody>
      </p:sp>
      <p:sp>
        <p:nvSpPr>
          <p:cNvPr id="97" name="Text 95"/>
          <p:cNvSpPr txBox="1"/>
          <p:nvPr/>
        </p:nvSpPr>
        <p:spPr>
          <a:xfrm>
            <a:off x="8759952" y="3799942"/>
            <a:ext cx="470916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0.608</a:t>
            </a:r>
            <a:endParaRPr lang="en-US" sz="1100" dirty="0"/>
          </a:p>
        </p:txBody>
      </p:sp>
      <p:sp>
        <p:nvSpPr>
          <p:cNvPr id="98" name="Text 96"/>
          <p:cNvSpPr txBox="1"/>
          <p:nvPr/>
        </p:nvSpPr>
        <p:spPr>
          <a:xfrm>
            <a:off x="2393899" y="3986378"/>
            <a:ext cx="775411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Jump-diff</a:t>
            </a:r>
            <a:endParaRPr lang="en-US" sz="1100" dirty="0"/>
          </a:p>
        </p:txBody>
      </p:sp>
      <p:sp>
        <p:nvSpPr>
          <p:cNvPr id="99" name="Text 97"/>
          <p:cNvSpPr txBox="1"/>
          <p:nvPr/>
        </p:nvSpPr>
        <p:spPr>
          <a:xfrm>
            <a:off x="3974897" y="3986378"/>
            <a:ext cx="470916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0.001</a:t>
            </a:r>
            <a:endParaRPr lang="en-US" sz="1100" dirty="0"/>
          </a:p>
        </p:txBody>
      </p:sp>
      <p:sp>
        <p:nvSpPr>
          <p:cNvPr id="100" name="Text 98"/>
          <p:cNvSpPr txBox="1"/>
          <p:nvPr/>
        </p:nvSpPr>
        <p:spPr>
          <a:xfrm>
            <a:off x="5133442" y="3986378"/>
            <a:ext cx="470916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0.014</a:t>
            </a:r>
            <a:endParaRPr lang="en-US" sz="1100" dirty="0"/>
          </a:p>
        </p:txBody>
      </p:sp>
      <p:sp>
        <p:nvSpPr>
          <p:cNvPr id="101" name="Text 99"/>
          <p:cNvSpPr txBox="1"/>
          <p:nvPr/>
        </p:nvSpPr>
        <p:spPr>
          <a:xfrm>
            <a:off x="6320333" y="3986378"/>
            <a:ext cx="395021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2.32</a:t>
            </a:r>
            <a:endParaRPr lang="en-US" sz="1100" dirty="0"/>
          </a:p>
        </p:txBody>
      </p:sp>
      <p:sp>
        <p:nvSpPr>
          <p:cNvPr id="102" name="Text 100"/>
          <p:cNvSpPr txBox="1"/>
          <p:nvPr/>
        </p:nvSpPr>
        <p:spPr>
          <a:xfrm>
            <a:off x="7414870" y="3986378"/>
            <a:ext cx="470916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28.92</a:t>
            </a:r>
            <a:endParaRPr lang="en-US" sz="1100" dirty="0"/>
          </a:p>
        </p:txBody>
      </p:sp>
      <p:sp>
        <p:nvSpPr>
          <p:cNvPr id="103" name="Text 101"/>
          <p:cNvSpPr txBox="1"/>
          <p:nvPr/>
        </p:nvSpPr>
        <p:spPr>
          <a:xfrm>
            <a:off x="8759952" y="3986378"/>
            <a:ext cx="470916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0.677</a:t>
            </a:r>
            <a:endParaRPr lang="en-US" sz="1100" dirty="0"/>
          </a:p>
        </p:txBody>
      </p:sp>
      <p:sp>
        <p:nvSpPr>
          <p:cNvPr id="104" name="Shape 102"/>
          <p:cNvSpPr/>
          <p:nvPr/>
        </p:nvSpPr>
        <p:spPr>
          <a:xfrm>
            <a:off x="8163763" y="2203399"/>
            <a:ext cx="1561795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5" name="Shape 103"/>
          <p:cNvSpPr/>
          <p:nvPr/>
        </p:nvSpPr>
        <p:spPr>
          <a:xfrm>
            <a:off x="9718243" y="2203399"/>
            <a:ext cx="1561795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6" name="Shape 104"/>
          <p:cNvSpPr/>
          <p:nvPr/>
        </p:nvSpPr>
        <p:spPr>
          <a:xfrm>
            <a:off x="8163763" y="2581961"/>
            <a:ext cx="1561795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7" name="Shape 105"/>
          <p:cNvSpPr/>
          <p:nvPr/>
        </p:nvSpPr>
        <p:spPr>
          <a:xfrm>
            <a:off x="9718243" y="2581961"/>
            <a:ext cx="1561795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8" name="Shape 106"/>
          <p:cNvSpPr/>
          <p:nvPr/>
        </p:nvSpPr>
        <p:spPr>
          <a:xfrm>
            <a:off x="9718243" y="2961437"/>
            <a:ext cx="1561795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9" name="Shape 107"/>
          <p:cNvSpPr/>
          <p:nvPr/>
        </p:nvSpPr>
        <p:spPr>
          <a:xfrm>
            <a:off x="9718243" y="3339998"/>
            <a:ext cx="1561795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0" name="Shape 108"/>
          <p:cNvSpPr/>
          <p:nvPr/>
        </p:nvSpPr>
        <p:spPr>
          <a:xfrm>
            <a:off x="9718243" y="3719474"/>
            <a:ext cx="1561795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1" name="Shape 109"/>
          <p:cNvSpPr/>
          <p:nvPr/>
        </p:nvSpPr>
        <p:spPr>
          <a:xfrm>
            <a:off x="9718243" y="4098036"/>
            <a:ext cx="1561795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2" name="Text 110"/>
          <p:cNvSpPr txBox="1"/>
          <p:nvPr/>
        </p:nvSpPr>
        <p:spPr>
          <a:xfrm>
            <a:off x="8649310" y="2283866"/>
            <a:ext cx="699516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C5303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0.000***</a:t>
            </a:r>
            <a:endParaRPr lang="en-US" sz="1100" dirty="0"/>
          </a:p>
        </p:txBody>
      </p:sp>
      <p:sp>
        <p:nvSpPr>
          <p:cNvPr id="113" name="Text 111"/>
          <p:cNvSpPr txBox="1"/>
          <p:nvPr/>
        </p:nvSpPr>
        <p:spPr>
          <a:xfrm>
            <a:off x="10238537" y="2283866"/>
            <a:ext cx="623621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C5303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0.012**</a:t>
            </a:r>
            <a:endParaRPr lang="en-US" sz="1100" dirty="0"/>
          </a:p>
        </p:txBody>
      </p:sp>
      <p:sp>
        <p:nvSpPr>
          <p:cNvPr id="114" name="Text 112"/>
          <p:cNvSpPr txBox="1"/>
          <p:nvPr/>
        </p:nvSpPr>
        <p:spPr>
          <a:xfrm>
            <a:off x="8649310" y="2663342"/>
            <a:ext cx="699516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C5303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0.000***</a:t>
            </a:r>
            <a:endParaRPr lang="en-US" sz="1100" dirty="0"/>
          </a:p>
        </p:txBody>
      </p:sp>
      <p:sp>
        <p:nvSpPr>
          <p:cNvPr id="115" name="Text 113"/>
          <p:cNvSpPr txBox="1"/>
          <p:nvPr/>
        </p:nvSpPr>
        <p:spPr>
          <a:xfrm>
            <a:off x="10238537" y="2663342"/>
            <a:ext cx="623621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C5303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0.022**</a:t>
            </a:r>
            <a:endParaRPr lang="en-US" sz="1100" dirty="0"/>
          </a:p>
        </p:txBody>
      </p:sp>
      <p:sp>
        <p:nvSpPr>
          <p:cNvPr id="116" name="Text 114"/>
          <p:cNvSpPr txBox="1"/>
          <p:nvPr/>
        </p:nvSpPr>
        <p:spPr>
          <a:xfrm>
            <a:off x="10203790" y="3041904"/>
            <a:ext cx="699516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C5303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0.006***</a:t>
            </a:r>
            <a:endParaRPr lang="en-US" sz="1100" dirty="0"/>
          </a:p>
        </p:txBody>
      </p:sp>
      <p:sp>
        <p:nvSpPr>
          <p:cNvPr id="117" name="Text 115"/>
          <p:cNvSpPr txBox="1"/>
          <p:nvPr/>
        </p:nvSpPr>
        <p:spPr>
          <a:xfrm>
            <a:off x="10238537" y="3421380"/>
            <a:ext cx="623621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C5303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0.020**</a:t>
            </a:r>
            <a:endParaRPr lang="en-US" sz="1100" dirty="0"/>
          </a:p>
        </p:txBody>
      </p:sp>
      <p:sp>
        <p:nvSpPr>
          <p:cNvPr id="118" name="Text 116"/>
          <p:cNvSpPr txBox="1"/>
          <p:nvPr/>
        </p:nvSpPr>
        <p:spPr>
          <a:xfrm>
            <a:off x="10203790" y="3799942"/>
            <a:ext cx="699516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C5303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0.002***</a:t>
            </a:r>
            <a:endParaRPr lang="en-US" sz="1100" dirty="0"/>
          </a:p>
        </p:txBody>
      </p:sp>
      <p:sp>
        <p:nvSpPr>
          <p:cNvPr id="119" name="Text 117"/>
          <p:cNvSpPr txBox="1"/>
          <p:nvPr/>
        </p:nvSpPr>
        <p:spPr>
          <a:xfrm>
            <a:off x="10203790" y="3986378"/>
            <a:ext cx="699516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C5303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0.000***</a:t>
            </a:r>
            <a:endParaRPr lang="en-US" sz="1100" dirty="0"/>
          </a:p>
        </p:txBody>
      </p:sp>
      <p:sp>
        <p:nvSpPr>
          <p:cNvPr id="120" name="Shape 118"/>
          <p:cNvSpPr/>
          <p:nvPr/>
        </p:nvSpPr>
        <p:spPr>
          <a:xfrm>
            <a:off x="914400" y="4715459"/>
            <a:ext cx="10362895" cy="1104595"/>
          </a:xfrm>
          <a:prstGeom prst="roundRect">
            <a:avLst>
              <a:gd name="adj" fmla="val 5709"/>
            </a:avLst>
          </a:prstGeom>
          <a:solidFill>
            <a:srgbClr val="EBF8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21" name="Shape 119"/>
          <p:cNvSpPr/>
          <p:nvPr/>
        </p:nvSpPr>
        <p:spPr>
          <a:xfrm>
            <a:off x="914400" y="4715459"/>
            <a:ext cx="38405" cy="1104595"/>
          </a:xfrm>
          <a:prstGeom prst="rect">
            <a:avLst/>
          </a:prstGeom>
          <a:solidFill>
            <a:srgbClr val="3182CE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2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04595" y="4906569"/>
            <a:ext cx="190195" cy="190195"/>
          </a:xfrm>
          <a:prstGeom prst="rect">
            <a:avLst/>
          </a:prstGeom>
        </p:spPr>
      </p:pic>
      <p:sp>
        <p:nvSpPr>
          <p:cNvPr id="123" name="Text 120"/>
          <p:cNvSpPr txBox="1"/>
          <p:nvPr/>
        </p:nvSpPr>
        <p:spPr>
          <a:xfrm>
            <a:off x="1410005" y="4878222"/>
            <a:ext cx="814730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1E40A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주요 발견</a:t>
            </a:r>
            <a:endParaRPr lang="en-US" sz="1300" dirty="0"/>
          </a:p>
        </p:txBody>
      </p:sp>
      <p:sp>
        <p:nvSpPr>
          <p:cNvPr id="124" name="Text 121"/>
          <p:cNvSpPr txBox="1"/>
          <p:nvPr/>
        </p:nvSpPr>
        <p:spPr>
          <a:xfrm>
            <a:off x="1410005" y="5211064"/>
            <a:ext cx="6753758" cy="1211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확률 모형들(GBM, Heston, 점프-확산)은 대부분 G-검정에서 통계적으로 유의한 결과를 보임</a:t>
            </a:r>
            <a:endParaRPr lang="en-US" sz="1200" dirty="0"/>
          </a:p>
        </p:txBody>
      </p:sp>
      <p:sp>
        <p:nvSpPr>
          <p:cNvPr id="125" name="Text 122"/>
          <p:cNvSpPr txBox="1"/>
          <p:nvPr/>
        </p:nvSpPr>
        <p:spPr>
          <a:xfrm>
            <a:off x="1410004" y="5439664"/>
            <a:ext cx="5854395" cy="12801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→ 기존 확률 모형으로는 주간 극값의 요일별 군집을 설명할 수 없음</a:t>
            </a:r>
            <a:endParaRPr lang="en-US" sz="1200" dirty="0"/>
          </a:p>
        </p:txBody>
      </p:sp>
      <p:sp>
        <p:nvSpPr>
          <p:cNvPr id="126" name="Text 123"/>
          <p:cNvSpPr txBox="1"/>
          <p:nvPr/>
        </p:nvSpPr>
        <p:spPr>
          <a:xfrm>
            <a:off x="914400" y="6125464"/>
            <a:ext cx="191018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*** p&lt;0.01, ** p&lt;0.05, * p&lt;0.1</a:t>
            </a:r>
            <a:endParaRPr lang="en-US" sz="1000" dirty="0"/>
          </a:p>
        </p:txBody>
      </p:sp>
      <p:sp>
        <p:nvSpPr>
          <p:cNvPr id="127" name="Text 124"/>
          <p:cNvSpPr txBox="1"/>
          <p:nvPr/>
        </p:nvSpPr>
        <p:spPr>
          <a:xfrm>
            <a:off x="2875788" y="6125464"/>
            <a:ext cx="279623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KL divergence: 값이 작을수록 실제 분포와 유사</a:t>
            </a:r>
            <a:endParaRPr lang="en-US" sz="1000" dirty="0"/>
          </a:p>
        </p:txBody>
      </p:sp>
      <p:sp>
        <p:nvSpPr>
          <p:cNvPr id="128" name="Text 125"/>
          <p:cNvSpPr txBox="1"/>
          <p:nvPr/>
        </p:nvSpPr>
        <p:spPr>
          <a:xfrm>
            <a:off x="11510467" y="6125464"/>
            <a:ext cx="25328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</a:t>
            </a:r>
            <a:endParaRPr lang="en-US" sz="1000" dirty="0"/>
          </a:p>
        </p:txBody>
      </p:sp>
      <p:pic>
        <p:nvPicPr>
          <p:cNvPr id="129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734495" y="6144666"/>
            <a:ext cx="152705" cy="152705"/>
          </a:xfrm>
          <a:prstGeom prst="rect">
            <a:avLst/>
          </a:prstGeom>
        </p:spPr>
      </p:pic>
      <p:sp>
        <p:nvSpPr>
          <p:cNvPr id="131" name="Shape 43">
            <a:extLst>
              <a:ext uri="{FF2B5EF4-FFF2-40B4-BE49-F238E27FC236}">
                <a16:creationId xmlns:a16="http://schemas.microsoft.com/office/drawing/2014/main" id="{251E9E55-9269-838D-D0AC-90431DC49512}"/>
              </a:ext>
            </a:extLst>
          </p:cNvPr>
          <p:cNvSpPr/>
          <p:nvPr/>
        </p:nvSpPr>
        <p:spPr>
          <a:xfrm>
            <a:off x="6350" y="6743700"/>
            <a:ext cx="12191695" cy="114300"/>
          </a:xfrm>
          <a:prstGeom prst="rect">
            <a:avLst/>
          </a:prstGeom>
          <a:solidFill>
            <a:srgbClr val="2B6CB0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 txBox="1"/>
          <p:nvPr/>
        </p:nvSpPr>
        <p:spPr>
          <a:xfrm>
            <a:off x="914400" y="552298"/>
            <a:ext cx="6363310" cy="4956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700" b="1" dirty="0">
                <a:solidFill>
                  <a:srgbClr val="1A365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실증 결과 ②: 주간 극값 분포 비교 (그림 1)</a:t>
            </a:r>
            <a:endParaRPr lang="en-US" sz="2700" dirty="0"/>
          </a:p>
        </p:txBody>
      </p:sp>
      <p:sp>
        <p:nvSpPr>
          <p:cNvPr id="5" name="Shape 3"/>
          <p:cNvSpPr/>
          <p:nvPr/>
        </p:nvSpPr>
        <p:spPr>
          <a:xfrm>
            <a:off x="914400" y="1218895"/>
            <a:ext cx="761695" cy="38405"/>
          </a:xfrm>
          <a:prstGeom prst="rect">
            <a:avLst/>
          </a:prstGeom>
          <a:solidFill>
            <a:srgbClr val="2B6CB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 txBox="1"/>
          <p:nvPr/>
        </p:nvSpPr>
        <p:spPr>
          <a:xfrm>
            <a:off x="2053742" y="1256894"/>
            <a:ext cx="2882189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300" b="1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E-mini S&amp;P 500 (ES) 주간 고가 분포</a:t>
            </a:r>
            <a:endParaRPr lang="en-US" sz="1300" dirty="0"/>
          </a:p>
        </p:txBody>
      </p:sp>
      <p:sp>
        <p:nvSpPr>
          <p:cNvPr id="7" name="Text 5"/>
          <p:cNvSpPr txBox="1"/>
          <p:nvPr/>
        </p:nvSpPr>
        <p:spPr>
          <a:xfrm>
            <a:off x="7502652" y="1256894"/>
            <a:ext cx="2653589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300" b="1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30년 국채선물 (ZB) 주간 고가 분포</a:t>
            </a:r>
            <a:endParaRPr lang="en-US" sz="1300" dirty="0"/>
          </a:p>
        </p:txBody>
      </p:sp>
      <p:pic>
        <p:nvPicPr>
          <p:cNvPr id="8" name="Image 0" descr="preencoded.png"/>
          <p:cNvPicPr>
            <a:picLocks noChangeAspect="1"/>
          </p:cNvPicPr>
          <p:nvPr/>
        </p:nvPicPr>
        <p:blipFill>
          <a:blip r:embed="rId3"/>
          <a:srcRect l="-8" r="-8"/>
          <a:stretch/>
        </p:blipFill>
        <p:spPr>
          <a:xfrm>
            <a:off x="914400" y="1589735"/>
            <a:ext cx="5029200" cy="1904695"/>
          </a:xfrm>
          <a:prstGeom prst="rect">
            <a:avLst/>
          </a:prstGeom>
        </p:spPr>
      </p:pic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rcRect l="-8" r="-8"/>
          <a:stretch/>
        </p:blipFill>
        <p:spPr>
          <a:xfrm>
            <a:off x="6248095" y="1589735"/>
            <a:ext cx="5029200" cy="1904695"/>
          </a:xfrm>
          <a:prstGeom prst="rect">
            <a:avLst/>
          </a:prstGeom>
        </p:spPr>
      </p:pic>
      <p:sp>
        <p:nvSpPr>
          <p:cNvPr id="10" name="Text 6"/>
          <p:cNvSpPr txBox="1"/>
          <p:nvPr/>
        </p:nvSpPr>
        <p:spPr>
          <a:xfrm>
            <a:off x="2363724" y="3483864"/>
            <a:ext cx="2262226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200" b="1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원자재 (GSCI) 주간 저가 분포</a:t>
            </a:r>
            <a:endParaRPr lang="en-US" sz="1200" dirty="0"/>
          </a:p>
        </p:txBody>
      </p:sp>
      <p:sp>
        <p:nvSpPr>
          <p:cNvPr id="11" name="Text 7"/>
          <p:cNvSpPr txBox="1"/>
          <p:nvPr/>
        </p:nvSpPr>
        <p:spPr>
          <a:xfrm>
            <a:off x="7591349" y="3483864"/>
            <a:ext cx="2481682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200" b="1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통화 (EUR/USD) 주간 저가 분포</a:t>
            </a:r>
            <a:endParaRPr lang="en-US" sz="1200" dirty="0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rcRect l="-8" r="-8"/>
          <a:stretch/>
        </p:blipFill>
        <p:spPr>
          <a:xfrm>
            <a:off x="914400" y="3817620"/>
            <a:ext cx="5029200" cy="1904695"/>
          </a:xfrm>
          <a:prstGeom prst="rect">
            <a:avLst/>
          </a:prstGeom>
        </p:spPr>
      </p:pic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rcRect l="-8" r="-8"/>
          <a:stretch/>
        </p:blipFill>
        <p:spPr>
          <a:xfrm>
            <a:off x="6248095" y="3817620"/>
            <a:ext cx="5029200" cy="1904695"/>
          </a:xfrm>
          <a:prstGeom prst="rect">
            <a:avLst/>
          </a:prstGeom>
        </p:spPr>
      </p:pic>
      <p:sp>
        <p:nvSpPr>
          <p:cNvPr id="14" name="Shape 8"/>
          <p:cNvSpPr/>
          <p:nvPr/>
        </p:nvSpPr>
        <p:spPr>
          <a:xfrm>
            <a:off x="914400" y="5793928"/>
            <a:ext cx="10362895" cy="829898"/>
          </a:xfrm>
          <a:prstGeom prst="roundRect">
            <a:avLst>
              <a:gd name="adj" fmla="val 5709"/>
            </a:avLst>
          </a:prstGeom>
          <a:solidFill>
            <a:srgbClr val="EBF8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5" name="Shape 9"/>
          <p:cNvSpPr/>
          <p:nvPr/>
        </p:nvSpPr>
        <p:spPr>
          <a:xfrm>
            <a:off x="914400" y="5793928"/>
            <a:ext cx="38405" cy="829898"/>
          </a:xfrm>
          <a:prstGeom prst="rect">
            <a:avLst/>
          </a:prstGeom>
          <a:solidFill>
            <a:srgbClr val="3182CE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6" name="Image 4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1128244" y="5900904"/>
            <a:ext cx="142896" cy="142896"/>
          </a:xfrm>
          <a:prstGeom prst="rect">
            <a:avLst/>
          </a:prstGeom>
        </p:spPr>
      </p:pic>
      <p:sp>
        <p:nvSpPr>
          <p:cNvPr id="17" name="Text 10"/>
          <p:cNvSpPr txBox="1"/>
          <p:nvPr/>
        </p:nvSpPr>
        <p:spPr>
          <a:xfrm>
            <a:off x="1410005" y="5879722"/>
            <a:ext cx="814730" cy="1861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1E40A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주요 발견</a:t>
            </a:r>
            <a:endParaRPr lang="en-US" sz="1300" dirty="0"/>
          </a:p>
        </p:txBody>
      </p:sp>
      <p:sp>
        <p:nvSpPr>
          <p:cNvPr id="18" name="Text 11"/>
          <p:cNvSpPr txBox="1"/>
          <p:nvPr/>
        </p:nvSpPr>
        <p:spPr>
          <a:xfrm>
            <a:off x="1410004" y="6146624"/>
            <a:ext cx="6789115" cy="2009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확률 모형들은 실제 시장에서 관찰되는 주간 극값의 요일별 분포 패턴을 잘 포착하지 못함</a:t>
            </a:r>
            <a:endParaRPr lang="en-US" sz="1200" dirty="0"/>
          </a:p>
        </p:txBody>
      </p:sp>
      <p:sp>
        <p:nvSpPr>
          <p:cNvPr id="19" name="Text 12"/>
          <p:cNvSpPr txBox="1"/>
          <p:nvPr/>
        </p:nvSpPr>
        <p:spPr>
          <a:xfrm>
            <a:off x="1410005" y="6409210"/>
            <a:ext cx="5867705" cy="1717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특히, 월요일과 금요일에 나타나는 극단값 집중 현상을 재현하는 데 한계를 보임</a:t>
            </a:r>
            <a:endParaRPr lang="en-US" sz="1200" dirty="0"/>
          </a:p>
        </p:txBody>
      </p:sp>
      <p:sp>
        <p:nvSpPr>
          <p:cNvPr id="20" name="Shape 13"/>
          <p:cNvSpPr/>
          <p:nvPr/>
        </p:nvSpPr>
        <p:spPr>
          <a:xfrm>
            <a:off x="8062773" y="939444"/>
            <a:ext cx="152705" cy="152705"/>
          </a:xfrm>
          <a:prstGeom prst="rect">
            <a:avLst/>
          </a:prstGeom>
          <a:solidFill>
            <a:srgbClr val="2563E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1" name="Text 14"/>
          <p:cNvSpPr txBox="1"/>
          <p:nvPr/>
        </p:nvSpPr>
        <p:spPr>
          <a:xfrm>
            <a:off x="8291373" y="920242"/>
            <a:ext cx="75803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실제 데이터</a:t>
            </a:r>
            <a:endParaRPr lang="en-US" sz="1000" dirty="0"/>
          </a:p>
        </p:txBody>
      </p:sp>
      <p:sp>
        <p:nvSpPr>
          <p:cNvPr id="22" name="Text 15"/>
          <p:cNvSpPr txBox="1"/>
          <p:nvPr/>
        </p:nvSpPr>
        <p:spPr>
          <a:xfrm>
            <a:off x="9475521" y="920242"/>
            <a:ext cx="217718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모형 평균 (GBM, Heston, 점프-확산)</a:t>
            </a:r>
            <a:endParaRPr lang="en-US" sz="1000" dirty="0"/>
          </a:p>
        </p:txBody>
      </p:sp>
      <p:sp>
        <p:nvSpPr>
          <p:cNvPr id="23" name="Shape 16"/>
          <p:cNvSpPr/>
          <p:nvPr/>
        </p:nvSpPr>
        <p:spPr>
          <a:xfrm>
            <a:off x="9246921" y="939444"/>
            <a:ext cx="152705" cy="152705"/>
          </a:xfrm>
          <a:prstGeom prst="rect">
            <a:avLst/>
          </a:prstGeom>
          <a:solidFill>
            <a:srgbClr val="9CA3A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4" name="Text 17"/>
          <p:cNvSpPr txBox="1"/>
          <p:nvPr/>
        </p:nvSpPr>
        <p:spPr>
          <a:xfrm>
            <a:off x="11510467" y="6456680"/>
            <a:ext cx="25328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</a:t>
            </a:r>
            <a:endParaRPr lang="en-US" sz="1000" dirty="0"/>
          </a:p>
        </p:txBody>
      </p:sp>
      <p:pic>
        <p:nvPicPr>
          <p:cNvPr id="25" name="Image 5" descr="preencoded.png"/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11734495" y="6475882"/>
            <a:ext cx="152705" cy="152705"/>
          </a:xfrm>
          <a:prstGeom prst="rect">
            <a:avLst/>
          </a:prstGeom>
        </p:spPr>
      </p:pic>
      <p:sp>
        <p:nvSpPr>
          <p:cNvPr id="27" name="Shape 43">
            <a:extLst>
              <a:ext uri="{FF2B5EF4-FFF2-40B4-BE49-F238E27FC236}">
                <a16:creationId xmlns:a16="http://schemas.microsoft.com/office/drawing/2014/main" id="{93F7B810-E948-B742-473A-CEAD4CD181C3}"/>
              </a:ext>
            </a:extLst>
          </p:cNvPr>
          <p:cNvSpPr/>
          <p:nvPr/>
        </p:nvSpPr>
        <p:spPr>
          <a:xfrm>
            <a:off x="6350" y="6743700"/>
            <a:ext cx="12191695" cy="114300"/>
          </a:xfrm>
          <a:prstGeom prst="rect">
            <a:avLst/>
          </a:prstGeom>
          <a:solidFill>
            <a:srgbClr val="2B6CB0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 txBox="1"/>
          <p:nvPr/>
        </p:nvSpPr>
        <p:spPr>
          <a:xfrm>
            <a:off x="914400" y="552298"/>
            <a:ext cx="5962802" cy="4956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700" b="1" dirty="0">
                <a:solidFill>
                  <a:srgbClr val="1A365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실증 결과 ③: MSGARCH 성능 (그림 2)</a:t>
            </a:r>
            <a:endParaRPr lang="en-US" sz="2700" dirty="0"/>
          </a:p>
        </p:txBody>
      </p:sp>
      <p:sp>
        <p:nvSpPr>
          <p:cNvPr id="5" name="Shape 3"/>
          <p:cNvSpPr/>
          <p:nvPr/>
        </p:nvSpPr>
        <p:spPr>
          <a:xfrm>
            <a:off x="914400" y="1218895"/>
            <a:ext cx="761695" cy="38405"/>
          </a:xfrm>
          <a:prstGeom prst="rect">
            <a:avLst/>
          </a:prstGeom>
          <a:solidFill>
            <a:srgbClr val="2B6CB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 txBox="1"/>
          <p:nvPr/>
        </p:nvSpPr>
        <p:spPr>
          <a:xfrm>
            <a:off x="2734970" y="1561795"/>
            <a:ext cx="15435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200" b="1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주간 고가 (High) 분포</a:t>
            </a:r>
            <a:endParaRPr lang="en-US" sz="1200" dirty="0"/>
          </a:p>
        </p:txBody>
      </p:sp>
      <p:sp>
        <p:nvSpPr>
          <p:cNvPr id="7" name="Text 5"/>
          <p:cNvSpPr txBox="1"/>
          <p:nvPr/>
        </p:nvSpPr>
        <p:spPr>
          <a:xfrm>
            <a:off x="8050378" y="1561795"/>
            <a:ext cx="15051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200" b="1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주간 저가 (Low) 분포</a:t>
            </a:r>
            <a:endParaRPr lang="en-US" sz="1200" dirty="0"/>
          </a:p>
        </p:txBody>
      </p:sp>
      <p:pic>
        <p:nvPicPr>
          <p:cNvPr id="8" name="Image 0" descr="preencoded.png"/>
          <p:cNvPicPr>
            <a:picLocks noChangeAspect="1"/>
          </p:cNvPicPr>
          <p:nvPr/>
        </p:nvPicPr>
        <p:blipFill>
          <a:blip r:embed="rId3"/>
          <a:srcRect l="-6" r="-6"/>
          <a:stretch/>
        </p:blipFill>
        <p:spPr>
          <a:xfrm>
            <a:off x="914400" y="1867205"/>
            <a:ext cx="5067605" cy="2381098"/>
          </a:xfrm>
          <a:prstGeom prst="rect">
            <a:avLst/>
          </a:prstGeom>
        </p:spPr>
      </p:pic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rcRect l="-6" r="-6"/>
          <a:stretch/>
        </p:blipFill>
        <p:spPr>
          <a:xfrm>
            <a:off x="6210605" y="1867205"/>
            <a:ext cx="5067605" cy="2381098"/>
          </a:xfrm>
          <a:prstGeom prst="rect">
            <a:avLst/>
          </a:prstGeom>
        </p:spPr>
      </p:pic>
      <p:sp>
        <p:nvSpPr>
          <p:cNvPr id="10" name="Shape 6"/>
          <p:cNvSpPr/>
          <p:nvPr/>
        </p:nvSpPr>
        <p:spPr>
          <a:xfrm>
            <a:off x="914400" y="4319118"/>
            <a:ext cx="10362895" cy="1181405"/>
          </a:xfrm>
          <a:prstGeom prst="roundRect">
            <a:avLst>
              <a:gd name="adj" fmla="val 4994"/>
            </a:avLst>
          </a:prstGeom>
          <a:solidFill>
            <a:srgbClr val="EBF8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7"/>
          <p:cNvSpPr/>
          <p:nvPr/>
        </p:nvSpPr>
        <p:spPr>
          <a:xfrm>
            <a:off x="914400" y="4319118"/>
            <a:ext cx="38405" cy="1181405"/>
          </a:xfrm>
          <a:prstGeom prst="rect">
            <a:avLst/>
          </a:prstGeom>
          <a:solidFill>
            <a:srgbClr val="3182CE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104595" y="4510227"/>
            <a:ext cx="190195" cy="190195"/>
          </a:xfrm>
          <a:prstGeom prst="rect">
            <a:avLst/>
          </a:prstGeom>
        </p:spPr>
      </p:pic>
      <p:sp>
        <p:nvSpPr>
          <p:cNvPr id="13" name="Text 8"/>
          <p:cNvSpPr txBox="1"/>
          <p:nvPr/>
        </p:nvSpPr>
        <p:spPr>
          <a:xfrm>
            <a:off x="1410005" y="4480966"/>
            <a:ext cx="814730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1E40A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주요 발견</a:t>
            </a:r>
            <a:endParaRPr lang="en-US" sz="1300" dirty="0"/>
          </a:p>
        </p:txBody>
      </p:sp>
      <p:sp>
        <p:nvSpPr>
          <p:cNvPr id="14" name="Text 9"/>
          <p:cNvSpPr txBox="1"/>
          <p:nvPr/>
        </p:nvSpPr>
        <p:spPr>
          <a:xfrm>
            <a:off x="1410005" y="4814722"/>
            <a:ext cx="6892950" cy="15179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요일 의존적 MSGARCH 모형이 실제 데이터의 주간 극값 분포를 효과적으로 재현</a:t>
            </a:r>
            <a:endParaRPr lang="en-US" sz="1200" dirty="0"/>
          </a:p>
        </p:txBody>
      </p:sp>
      <p:sp>
        <p:nvSpPr>
          <p:cNvPr id="15" name="Text 10"/>
          <p:cNvSpPr txBox="1"/>
          <p:nvPr/>
        </p:nvSpPr>
        <p:spPr>
          <a:xfrm>
            <a:off x="1410005" y="5119218"/>
            <a:ext cx="7085990" cy="15179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4개 자산 모두에서 기존 확률 모형과 달리 G-검정에서 통계적으로 유의한 차이 없음</a:t>
            </a:r>
            <a:endParaRPr lang="en-US" sz="1200" dirty="0"/>
          </a:p>
        </p:txBody>
      </p:sp>
      <p:sp>
        <p:nvSpPr>
          <p:cNvPr id="16" name="Text 11"/>
          <p:cNvSpPr txBox="1"/>
          <p:nvPr/>
        </p:nvSpPr>
        <p:spPr>
          <a:xfrm>
            <a:off x="923544" y="5966866"/>
            <a:ext cx="165323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ES = E-mini S&amp;P 500 선물</a:t>
            </a:r>
            <a:endParaRPr lang="en-US" sz="1000" dirty="0"/>
          </a:p>
        </p:txBody>
      </p:sp>
      <p:sp>
        <p:nvSpPr>
          <p:cNvPr id="17" name="Text 12"/>
          <p:cNvSpPr txBox="1"/>
          <p:nvPr/>
        </p:nvSpPr>
        <p:spPr>
          <a:xfrm>
            <a:off x="3346704" y="5966866"/>
            <a:ext cx="137708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ZB = 미 30년 국채선물</a:t>
            </a:r>
            <a:endParaRPr lang="en-US" sz="1000" dirty="0"/>
          </a:p>
        </p:txBody>
      </p:sp>
      <p:sp>
        <p:nvSpPr>
          <p:cNvPr id="18" name="Text 13"/>
          <p:cNvSpPr txBox="1"/>
          <p:nvPr/>
        </p:nvSpPr>
        <p:spPr>
          <a:xfrm>
            <a:off x="923544" y="6176264"/>
            <a:ext cx="2214677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GSCI = Goldman Sachs 원자재 지수</a:t>
            </a:r>
            <a:endParaRPr lang="en-US" sz="1000" dirty="0"/>
          </a:p>
        </p:txBody>
      </p:sp>
      <p:sp>
        <p:nvSpPr>
          <p:cNvPr id="19" name="Text 14"/>
          <p:cNvSpPr txBox="1"/>
          <p:nvPr/>
        </p:nvSpPr>
        <p:spPr>
          <a:xfrm>
            <a:off x="3346704" y="6176264"/>
            <a:ext cx="165323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EUR/USD = 유로/달러 환율</a:t>
            </a:r>
            <a:endParaRPr lang="en-US" sz="1000" dirty="0"/>
          </a:p>
        </p:txBody>
      </p:sp>
      <p:sp>
        <p:nvSpPr>
          <p:cNvPr id="20" name="Text 15"/>
          <p:cNvSpPr txBox="1"/>
          <p:nvPr/>
        </p:nvSpPr>
        <p:spPr>
          <a:xfrm>
            <a:off x="7665415" y="6072022"/>
            <a:ext cx="371977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파란색: 실제 데이터 | 주황색: 요일 의존적 MSGARCH 시뮬레이션</a:t>
            </a:r>
            <a:endParaRPr lang="en-US" sz="1000" dirty="0"/>
          </a:p>
        </p:txBody>
      </p:sp>
      <p:sp>
        <p:nvSpPr>
          <p:cNvPr id="21" name="Text 16"/>
          <p:cNvSpPr txBox="1"/>
          <p:nvPr/>
        </p:nvSpPr>
        <p:spPr>
          <a:xfrm>
            <a:off x="11510467" y="6186322"/>
            <a:ext cx="25328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</a:t>
            </a:r>
            <a:endParaRPr lang="en-US" sz="1000" dirty="0"/>
          </a:p>
        </p:txBody>
      </p:sp>
      <p:pic>
        <p:nvPicPr>
          <p:cNvPr id="22" name="Image 3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1734495" y="6205525"/>
            <a:ext cx="152705" cy="152705"/>
          </a:xfrm>
          <a:prstGeom prst="rect">
            <a:avLst/>
          </a:prstGeom>
        </p:spPr>
      </p:pic>
      <p:sp>
        <p:nvSpPr>
          <p:cNvPr id="24" name="Shape 43">
            <a:extLst>
              <a:ext uri="{FF2B5EF4-FFF2-40B4-BE49-F238E27FC236}">
                <a16:creationId xmlns:a16="http://schemas.microsoft.com/office/drawing/2014/main" id="{E6BF2B5D-E419-71B8-7D3E-CF2411A886D6}"/>
              </a:ext>
            </a:extLst>
          </p:cNvPr>
          <p:cNvSpPr/>
          <p:nvPr/>
        </p:nvSpPr>
        <p:spPr>
          <a:xfrm>
            <a:off x="6350" y="6743700"/>
            <a:ext cx="12191695" cy="114300"/>
          </a:xfrm>
          <a:prstGeom prst="rect">
            <a:avLst/>
          </a:prstGeom>
          <a:solidFill>
            <a:srgbClr val="2B6CB0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 txBox="1"/>
          <p:nvPr/>
        </p:nvSpPr>
        <p:spPr>
          <a:xfrm>
            <a:off x="914400" y="552298"/>
            <a:ext cx="2343607" cy="4956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700" b="1" dirty="0">
                <a:solidFill>
                  <a:srgbClr val="1A365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모형 비교 결과</a:t>
            </a:r>
            <a:endParaRPr lang="en-US" sz="2700" dirty="0"/>
          </a:p>
        </p:txBody>
      </p:sp>
      <p:sp>
        <p:nvSpPr>
          <p:cNvPr id="5" name="Shape 3"/>
          <p:cNvSpPr/>
          <p:nvPr/>
        </p:nvSpPr>
        <p:spPr>
          <a:xfrm>
            <a:off x="914400" y="1218895"/>
            <a:ext cx="761695" cy="38405"/>
          </a:xfrm>
          <a:prstGeom prst="rect">
            <a:avLst/>
          </a:prstGeom>
          <a:solidFill>
            <a:srgbClr val="2B6CB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 txBox="1"/>
          <p:nvPr/>
        </p:nvSpPr>
        <p:spPr>
          <a:xfrm>
            <a:off x="914400" y="1552651"/>
            <a:ext cx="2600554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1E40A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기존 확률 모형 vs. MSGARCH</a:t>
            </a:r>
            <a:endParaRPr lang="en-US" sz="1500" dirty="0"/>
          </a:p>
        </p:txBody>
      </p:sp>
      <p:sp>
        <p:nvSpPr>
          <p:cNvPr id="7" name="Text 5"/>
          <p:cNvSpPr txBox="1"/>
          <p:nvPr/>
        </p:nvSpPr>
        <p:spPr>
          <a:xfrm>
            <a:off x="6248095" y="1552651"/>
            <a:ext cx="2286000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1E40A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요일 의존 MSGARCH 성능</a:t>
            </a:r>
            <a:endParaRPr lang="en-US" sz="1500" dirty="0"/>
          </a:p>
        </p:txBody>
      </p:sp>
      <p:sp>
        <p:nvSpPr>
          <p:cNvPr id="8" name="Shape 6"/>
          <p:cNvSpPr/>
          <p:nvPr/>
        </p:nvSpPr>
        <p:spPr>
          <a:xfrm>
            <a:off x="918972" y="2364638"/>
            <a:ext cx="5020056" cy="381305"/>
          </a:xfrm>
          <a:prstGeom prst="rect">
            <a:avLst/>
          </a:prstGeom>
          <a:solidFill>
            <a:srgbClr val="F7FAF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" name="Shape 7"/>
          <p:cNvSpPr/>
          <p:nvPr/>
        </p:nvSpPr>
        <p:spPr>
          <a:xfrm>
            <a:off x="6253582" y="2364638"/>
            <a:ext cx="5020056" cy="381305"/>
          </a:xfrm>
          <a:prstGeom prst="rect">
            <a:avLst/>
          </a:prstGeom>
          <a:solidFill>
            <a:srgbClr val="F7FAF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" name="Shape 8"/>
          <p:cNvSpPr/>
          <p:nvPr/>
        </p:nvSpPr>
        <p:spPr>
          <a:xfrm>
            <a:off x="918972" y="1986077"/>
            <a:ext cx="590702" cy="381305"/>
          </a:xfrm>
          <a:prstGeom prst="rect">
            <a:avLst/>
          </a:prstGeom>
          <a:solidFill>
            <a:srgbClr val="EDF2F7"/>
          </a:solidFill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9"/>
          <p:cNvSpPr/>
          <p:nvPr/>
        </p:nvSpPr>
        <p:spPr>
          <a:xfrm>
            <a:off x="1509674" y="1986077"/>
            <a:ext cx="1076249" cy="381305"/>
          </a:xfrm>
          <a:prstGeom prst="rect">
            <a:avLst/>
          </a:prstGeom>
          <a:solidFill>
            <a:srgbClr val="EDF2F7"/>
          </a:solidFill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" name="Shape 10"/>
          <p:cNvSpPr/>
          <p:nvPr/>
        </p:nvSpPr>
        <p:spPr>
          <a:xfrm>
            <a:off x="2584094" y="1986077"/>
            <a:ext cx="1438351" cy="381305"/>
          </a:xfrm>
          <a:prstGeom prst="rect">
            <a:avLst/>
          </a:prstGeom>
          <a:solidFill>
            <a:srgbClr val="EDF2F7"/>
          </a:solidFill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" name="Shape 11"/>
          <p:cNvSpPr/>
          <p:nvPr/>
        </p:nvSpPr>
        <p:spPr>
          <a:xfrm>
            <a:off x="4016045" y="1986077"/>
            <a:ext cx="1923898" cy="381305"/>
          </a:xfrm>
          <a:prstGeom prst="rect">
            <a:avLst/>
          </a:prstGeom>
          <a:solidFill>
            <a:srgbClr val="EDF2F7"/>
          </a:solidFill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" name="Shape 12"/>
          <p:cNvSpPr/>
          <p:nvPr/>
        </p:nvSpPr>
        <p:spPr>
          <a:xfrm>
            <a:off x="918972" y="2364638"/>
            <a:ext cx="590702" cy="381305"/>
          </a:xfrm>
          <a:prstGeom prst="rect">
            <a:avLst/>
          </a:prstGeom>
          <a:solidFill>
            <a:srgbClr val="EDF2F7"/>
          </a:solidFill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" name="Shape 13"/>
          <p:cNvSpPr/>
          <p:nvPr/>
        </p:nvSpPr>
        <p:spPr>
          <a:xfrm>
            <a:off x="1509674" y="2364638"/>
            <a:ext cx="1076249" cy="381305"/>
          </a:xfrm>
          <a:prstGeom prst="rect">
            <a:avLst/>
          </a:prstGeom>
          <a:solidFill>
            <a:srgbClr val="EDF2F7"/>
          </a:solidFill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6" name="Shape 14"/>
          <p:cNvSpPr/>
          <p:nvPr/>
        </p:nvSpPr>
        <p:spPr>
          <a:xfrm>
            <a:off x="2584094" y="2364638"/>
            <a:ext cx="724205" cy="381305"/>
          </a:xfrm>
          <a:prstGeom prst="rect">
            <a:avLst/>
          </a:prstGeom>
          <a:solidFill>
            <a:srgbClr val="EDF2F7"/>
          </a:solidFill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7" name="Shape 15"/>
          <p:cNvSpPr/>
          <p:nvPr/>
        </p:nvSpPr>
        <p:spPr>
          <a:xfrm>
            <a:off x="3300070" y="2364638"/>
            <a:ext cx="724205" cy="381305"/>
          </a:xfrm>
          <a:prstGeom prst="rect">
            <a:avLst/>
          </a:prstGeom>
          <a:solidFill>
            <a:srgbClr val="EDF2F7"/>
          </a:solidFill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8" name="Shape 16"/>
          <p:cNvSpPr/>
          <p:nvPr/>
        </p:nvSpPr>
        <p:spPr>
          <a:xfrm>
            <a:off x="4016045" y="2364638"/>
            <a:ext cx="961949" cy="381305"/>
          </a:xfrm>
          <a:prstGeom prst="rect">
            <a:avLst/>
          </a:prstGeom>
          <a:solidFill>
            <a:srgbClr val="EDF2F7"/>
          </a:solidFill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9" name="Shape 17"/>
          <p:cNvSpPr/>
          <p:nvPr/>
        </p:nvSpPr>
        <p:spPr>
          <a:xfrm>
            <a:off x="4977079" y="2364638"/>
            <a:ext cx="961949" cy="381305"/>
          </a:xfrm>
          <a:prstGeom prst="rect">
            <a:avLst/>
          </a:prstGeom>
          <a:solidFill>
            <a:srgbClr val="EDF2F7"/>
          </a:solidFill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" name="Shape 18"/>
          <p:cNvSpPr/>
          <p:nvPr/>
        </p:nvSpPr>
        <p:spPr>
          <a:xfrm>
            <a:off x="6253582" y="1986077"/>
            <a:ext cx="990295" cy="381305"/>
          </a:xfrm>
          <a:prstGeom prst="rect">
            <a:avLst/>
          </a:prstGeom>
          <a:solidFill>
            <a:srgbClr val="EDF2F7"/>
          </a:solidFill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1" name="Shape 19"/>
          <p:cNvSpPr/>
          <p:nvPr/>
        </p:nvSpPr>
        <p:spPr>
          <a:xfrm>
            <a:off x="7242962" y="1986077"/>
            <a:ext cx="1410005" cy="381305"/>
          </a:xfrm>
          <a:prstGeom prst="rect">
            <a:avLst/>
          </a:prstGeom>
          <a:solidFill>
            <a:srgbClr val="EDF2F7"/>
          </a:solidFill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" name="Shape 20"/>
          <p:cNvSpPr/>
          <p:nvPr/>
        </p:nvSpPr>
        <p:spPr>
          <a:xfrm>
            <a:off x="8645652" y="1986077"/>
            <a:ext cx="1257300" cy="381305"/>
          </a:xfrm>
          <a:prstGeom prst="rect">
            <a:avLst/>
          </a:prstGeom>
          <a:solidFill>
            <a:srgbClr val="EDF2F7"/>
          </a:solidFill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3" name="Shape 21"/>
          <p:cNvSpPr/>
          <p:nvPr/>
        </p:nvSpPr>
        <p:spPr>
          <a:xfrm>
            <a:off x="9898380" y="1986077"/>
            <a:ext cx="1380744" cy="381305"/>
          </a:xfrm>
          <a:prstGeom prst="rect">
            <a:avLst/>
          </a:prstGeom>
          <a:solidFill>
            <a:srgbClr val="EDF2F7"/>
          </a:solidFill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4" name="Shape 22"/>
          <p:cNvSpPr/>
          <p:nvPr/>
        </p:nvSpPr>
        <p:spPr>
          <a:xfrm>
            <a:off x="6253582" y="2364638"/>
            <a:ext cx="990295" cy="381305"/>
          </a:xfrm>
          <a:prstGeom prst="rect">
            <a:avLst/>
          </a:prstGeom>
          <a:solidFill>
            <a:srgbClr val="EDF2F7"/>
          </a:solidFill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5" name="Shape 23"/>
          <p:cNvSpPr/>
          <p:nvPr/>
        </p:nvSpPr>
        <p:spPr>
          <a:xfrm>
            <a:off x="7242962" y="2364638"/>
            <a:ext cx="705002" cy="381305"/>
          </a:xfrm>
          <a:prstGeom prst="rect">
            <a:avLst/>
          </a:prstGeom>
          <a:solidFill>
            <a:srgbClr val="EDF2F7"/>
          </a:solidFill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6" name="Shape 24"/>
          <p:cNvSpPr/>
          <p:nvPr/>
        </p:nvSpPr>
        <p:spPr>
          <a:xfrm>
            <a:off x="7944307" y="2364638"/>
            <a:ext cx="705002" cy="381305"/>
          </a:xfrm>
          <a:prstGeom prst="rect">
            <a:avLst/>
          </a:prstGeom>
          <a:solidFill>
            <a:srgbClr val="EDF2F7"/>
          </a:solidFill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7" name="Shape 25"/>
          <p:cNvSpPr/>
          <p:nvPr/>
        </p:nvSpPr>
        <p:spPr>
          <a:xfrm>
            <a:off x="8645652" y="2364638"/>
            <a:ext cx="657454" cy="381305"/>
          </a:xfrm>
          <a:prstGeom prst="rect">
            <a:avLst/>
          </a:prstGeom>
          <a:solidFill>
            <a:srgbClr val="EDF2F7"/>
          </a:solidFill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8" name="Shape 26"/>
          <p:cNvSpPr/>
          <p:nvPr/>
        </p:nvSpPr>
        <p:spPr>
          <a:xfrm>
            <a:off x="9293047" y="2364638"/>
            <a:ext cx="609905" cy="381305"/>
          </a:xfrm>
          <a:prstGeom prst="rect">
            <a:avLst/>
          </a:prstGeom>
          <a:solidFill>
            <a:srgbClr val="EDF2F7"/>
          </a:solidFill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9" name="Shape 27"/>
          <p:cNvSpPr/>
          <p:nvPr/>
        </p:nvSpPr>
        <p:spPr>
          <a:xfrm>
            <a:off x="9898380" y="2364638"/>
            <a:ext cx="694944" cy="381305"/>
          </a:xfrm>
          <a:prstGeom prst="rect">
            <a:avLst/>
          </a:prstGeom>
          <a:solidFill>
            <a:srgbClr val="EDF2F7"/>
          </a:solidFill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" name="Shape 28"/>
          <p:cNvSpPr/>
          <p:nvPr/>
        </p:nvSpPr>
        <p:spPr>
          <a:xfrm>
            <a:off x="10585094" y="2364638"/>
            <a:ext cx="694944" cy="381305"/>
          </a:xfrm>
          <a:prstGeom prst="rect">
            <a:avLst/>
          </a:prstGeom>
          <a:solidFill>
            <a:srgbClr val="EDF2F7"/>
          </a:solidFill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1" name="Text 29"/>
          <p:cNvSpPr txBox="1"/>
          <p:nvPr/>
        </p:nvSpPr>
        <p:spPr>
          <a:xfrm>
            <a:off x="1080821" y="2066544"/>
            <a:ext cx="375818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b="1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자산</a:t>
            </a:r>
            <a:endParaRPr lang="en-US" sz="1100" dirty="0"/>
          </a:p>
        </p:txBody>
      </p:sp>
      <p:sp>
        <p:nvSpPr>
          <p:cNvPr id="32" name="Text 30"/>
          <p:cNvSpPr txBox="1"/>
          <p:nvPr/>
        </p:nvSpPr>
        <p:spPr>
          <a:xfrm>
            <a:off x="1912925" y="2066544"/>
            <a:ext cx="375818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b="1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모형</a:t>
            </a:r>
            <a:endParaRPr lang="en-US" sz="1100" dirty="0"/>
          </a:p>
        </p:txBody>
      </p:sp>
      <p:sp>
        <p:nvSpPr>
          <p:cNvPr id="33" name="Text 31"/>
          <p:cNvSpPr txBox="1"/>
          <p:nvPr/>
        </p:nvSpPr>
        <p:spPr>
          <a:xfrm>
            <a:off x="2807208" y="2066544"/>
            <a:ext cx="1100023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b="1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KL divergence</a:t>
            </a:r>
            <a:endParaRPr lang="en-US" sz="1100" dirty="0"/>
          </a:p>
        </p:txBody>
      </p:sp>
      <p:sp>
        <p:nvSpPr>
          <p:cNvPr id="34" name="Text 32"/>
          <p:cNvSpPr txBox="1"/>
          <p:nvPr/>
        </p:nvSpPr>
        <p:spPr>
          <a:xfrm>
            <a:off x="4715561" y="2066544"/>
            <a:ext cx="642823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b="1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p-value</a:t>
            </a:r>
            <a:endParaRPr lang="en-US" sz="1100" dirty="0"/>
          </a:p>
        </p:txBody>
      </p:sp>
      <p:sp>
        <p:nvSpPr>
          <p:cNvPr id="35" name="Text 33"/>
          <p:cNvSpPr txBox="1"/>
          <p:nvPr/>
        </p:nvSpPr>
        <p:spPr>
          <a:xfrm>
            <a:off x="2777947" y="2446020"/>
            <a:ext cx="442570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b="1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High</a:t>
            </a:r>
            <a:endParaRPr lang="en-US" sz="1100" dirty="0"/>
          </a:p>
        </p:txBody>
      </p:sp>
      <p:sp>
        <p:nvSpPr>
          <p:cNvPr id="36" name="Text 34"/>
          <p:cNvSpPr txBox="1"/>
          <p:nvPr/>
        </p:nvSpPr>
        <p:spPr>
          <a:xfrm>
            <a:off x="3513125" y="2446020"/>
            <a:ext cx="404165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b="1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Low</a:t>
            </a:r>
            <a:endParaRPr lang="en-US" sz="1100" dirty="0"/>
          </a:p>
        </p:txBody>
      </p:sp>
      <p:sp>
        <p:nvSpPr>
          <p:cNvPr id="37" name="Text 35"/>
          <p:cNvSpPr txBox="1"/>
          <p:nvPr/>
        </p:nvSpPr>
        <p:spPr>
          <a:xfrm>
            <a:off x="4332427" y="2446020"/>
            <a:ext cx="442570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b="1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High</a:t>
            </a:r>
            <a:endParaRPr lang="en-US" sz="1100" dirty="0"/>
          </a:p>
        </p:txBody>
      </p:sp>
      <p:sp>
        <p:nvSpPr>
          <p:cNvPr id="38" name="Text 36"/>
          <p:cNvSpPr txBox="1"/>
          <p:nvPr/>
        </p:nvSpPr>
        <p:spPr>
          <a:xfrm>
            <a:off x="5313578" y="2446020"/>
            <a:ext cx="404165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b="1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Low</a:t>
            </a:r>
            <a:endParaRPr lang="en-US" sz="1100" dirty="0"/>
          </a:p>
        </p:txBody>
      </p:sp>
      <p:sp>
        <p:nvSpPr>
          <p:cNvPr id="39" name="Text 37"/>
          <p:cNvSpPr txBox="1"/>
          <p:nvPr/>
        </p:nvSpPr>
        <p:spPr>
          <a:xfrm>
            <a:off x="6614770" y="2066544"/>
            <a:ext cx="375818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b="1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자산</a:t>
            </a:r>
            <a:endParaRPr lang="en-US" sz="1100" dirty="0"/>
          </a:p>
        </p:txBody>
      </p:sp>
      <p:sp>
        <p:nvSpPr>
          <p:cNvPr id="40" name="Text 38"/>
          <p:cNvSpPr txBox="1"/>
          <p:nvPr/>
        </p:nvSpPr>
        <p:spPr>
          <a:xfrm>
            <a:off x="7451446" y="2066544"/>
            <a:ext cx="1100023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b="1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KL divergence</a:t>
            </a:r>
            <a:endParaRPr lang="en-US" sz="1100" dirty="0"/>
          </a:p>
        </p:txBody>
      </p:sp>
      <p:sp>
        <p:nvSpPr>
          <p:cNvPr id="41" name="Text 39"/>
          <p:cNvSpPr txBox="1"/>
          <p:nvPr/>
        </p:nvSpPr>
        <p:spPr>
          <a:xfrm>
            <a:off x="8994038" y="2066544"/>
            <a:ext cx="671170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b="1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G-통계량</a:t>
            </a:r>
            <a:endParaRPr lang="en-US" sz="1100" dirty="0"/>
          </a:p>
        </p:txBody>
      </p:sp>
      <p:sp>
        <p:nvSpPr>
          <p:cNvPr id="42" name="Text 40"/>
          <p:cNvSpPr txBox="1"/>
          <p:nvPr/>
        </p:nvSpPr>
        <p:spPr>
          <a:xfrm>
            <a:off x="10323576" y="2066544"/>
            <a:ext cx="642823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b="1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p-value</a:t>
            </a:r>
            <a:endParaRPr lang="en-US" sz="1100" dirty="0"/>
          </a:p>
        </p:txBody>
      </p:sp>
      <p:sp>
        <p:nvSpPr>
          <p:cNvPr id="43" name="Text 41"/>
          <p:cNvSpPr txBox="1"/>
          <p:nvPr/>
        </p:nvSpPr>
        <p:spPr>
          <a:xfrm>
            <a:off x="7429500" y="2446020"/>
            <a:ext cx="442570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b="1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High</a:t>
            </a:r>
            <a:endParaRPr lang="en-US" sz="1100" dirty="0"/>
          </a:p>
        </p:txBody>
      </p:sp>
      <p:sp>
        <p:nvSpPr>
          <p:cNvPr id="44" name="Text 42"/>
          <p:cNvSpPr txBox="1"/>
          <p:nvPr/>
        </p:nvSpPr>
        <p:spPr>
          <a:xfrm>
            <a:off x="8150047" y="2446020"/>
            <a:ext cx="404165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b="1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Low</a:t>
            </a:r>
            <a:endParaRPr lang="en-US" sz="1100" dirty="0"/>
          </a:p>
        </p:txBody>
      </p:sp>
      <p:sp>
        <p:nvSpPr>
          <p:cNvPr id="45" name="Text 43"/>
          <p:cNvSpPr txBox="1"/>
          <p:nvPr/>
        </p:nvSpPr>
        <p:spPr>
          <a:xfrm>
            <a:off x="8805672" y="2446020"/>
            <a:ext cx="442570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b="1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High</a:t>
            </a:r>
            <a:endParaRPr lang="en-US" sz="1100" dirty="0"/>
          </a:p>
        </p:txBody>
      </p:sp>
      <p:sp>
        <p:nvSpPr>
          <p:cNvPr id="46" name="Text 44"/>
          <p:cNvSpPr txBox="1"/>
          <p:nvPr/>
        </p:nvSpPr>
        <p:spPr>
          <a:xfrm>
            <a:off x="9451238" y="2446020"/>
            <a:ext cx="404165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b="1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Low</a:t>
            </a:r>
            <a:endParaRPr lang="en-US" sz="1100" dirty="0"/>
          </a:p>
        </p:txBody>
      </p:sp>
      <p:sp>
        <p:nvSpPr>
          <p:cNvPr id="47" name="Text 45"/>
          <p:cNvSpPr txBox="1"/>
          <p:nvPr/>
        </p:nvSpPr>
        <p:spPr>
          <a:xfrm>
            <a:off x="10077602" y="2446020"/>
            <a:ext cx="442570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b="1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High</a:t>
            </a:r>
            <a:endParaRPr lang="en-US" sz="1100" dirty="0"/>
          </a:p>
        </p:txBody>
      </p:sp>
      <p:sp>
        <p:nvSpPr>
          <p:cNvPr id="48" name="Text 46"/>
          <p:cNvSpPr txBox="1"/>
          <p:nvPr/>
        </p:nvSpPr>
        <p:spPr>
          <a:xfrm>
            <a:off x="10784434" y="2446020"/>
            <a:ext cx="404165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b="1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Low</a:t>
            </a:r>
            <a:endParaRPr lang="en-US" sz="1100" dirty="0"/>
          </a:p>
        </p:txBody>
      </p:sp>
      <p:sp>
        <p:nvSpPr>
          <p:cNvPr id="49" name="Shape 47"/>
          <p:cNvSpPr/>
          <p:nvPr/>
        </p:nvSpPr>
        <p:spPr>
          <a:xfrm>
            <a:off x="918972" y="3123590"/>
            <a:ext cx="5020056" cy="381305"/>
          </a:xfrm>
          <a:prstGeom prst="rect">
            <a:avLst/>
          </a:prstGeom>
          <a:solidFill>
            <a:srgbClr val="F7FAF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0" name="Shape 48"/>
          <p:cNvSpPr/>
          <p:nvPr/>
        </p:nvSpPr>
        <p:spPr>
          <a:xfrm>
            <a:off x="918972" y="3881628"/>
            <a:ext cx="5020056" cy="381305"/>
          </a:xfrm>
          <a:prstGeom prst="rect">
            <a:avLst/>
          </a:prstGeom>
          <a:solidFill>
            <a:srgbClr val="F7FAF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1" name="Shape 49"/>
          <p:cNvSpPr/>
          <p:nvPr/>
        </p:nvSpPr>
        <p:spPr>
          <a:xfrm>
            <a:off x="6253582" y="3123590"/>
            <a:ext cx="5020056" cy="381305"/>
          </a:xfrm>
          <a:prstGeom prst="rect">
            <a:avLst/>
          </a:prstGeom>
          <a:solidFill>
            <a:srgbClr val="F7FAF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Shape 50"/>
          <p:cNvSpPr/>
          <p:nvPr/>
        </p:nvSpPr>
        <p:spPr>
          <a:xfrm>
            <a:off x="6253582" y="3881628"/>
            <a:ext cx="5020056" cy="381305"/>
          </a:xfrm>
          <a:prstGeom prst="rect">
            <a:avLst/>
          </a:prstGeom>
          <a:solidFill>
            <a:srgbClr val="F7FAF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3" name="Shape 51"/>
          <p:cNvSpPr/>
          <p:nvPr/>
        </p:nvSpPr>
        <p:spPr>
          <a:xfrm>
            <a:off x="918972" y="2744114"/>
            <a:ext cx="590702" cy="76169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4" name="Shape 52"/>
          <p:cNvSpPr/>
          <p:nvPr/>
        </p:nvSpPr>
        <p:spPr>
          <a:xfrm>
            <a:off x="1509674" y="2744114"/>
            <a:ext cx="1076249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5" name="Shape 53"/>
          <p:cNvSpPr/>
          <p:nvPr/>
        </p:nvSpPr>
        <p:spPr>
          <a:xfrm>
            <a:off x="2584094" y="2744114"/>
            <a:ext cx="724205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6" name="Shape 54"/>
          <p:cNvSpPr/>
          <p:nvPr/>
        </p:nvSpPr>
        <p:spPr>
          <a:xfrm>
            <a:off x="3300070" y="2744114"/>
            <a:ext cx="724205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55"/>
          <p:cNvSpPr/>
          <p:nvPr/>
        </p:nvSpPr>
        <p:spPr>
          <a:xfrm>
            <a:off x="1509674" y="3123590"/>
            <a:ext cx="1076249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8" name="Shape 56"/>
          <p:cNvSpPr/>
          <p:nvPr/>
        </p:nvSpPr>
        <p:spPr>
          <a:xfrm>
            <a:off x="918972" y="3502152"/>
            <a:ext cx="590702" cy="76169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9" name="Shape 57"/>
          <p:cNvSpPr/>
          <p:nvPr/>
        </p:nvSpPr>
        <p:spPr>
          <a:xfrm>
            <a:off x="1509674" y="3502152"/>
            <a:ext cx="1076249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0" name="Shape 58"/>
          <p:cNvSpPr/>
          <p:nvPr/>
        </p:nvSpPr>
        <p:spPr>
          <a:xfrm>
            <a:off x="2584094" y="3502152"/>
            <a:ext cx="724205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1" name="Shape 59"/>
          <p:cNvSpPr/>
          <p:nvPr/>
        </p:nvSpPr>
        <p:spPr>
          <a:xfrm>
            <a:off x="3300070" y="3502152"/>
            <a:ext cx="724205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2" name="Shape 60"/>
          <p:cNvSpPr/>
          <p:nvPr/>
        </p:nvSpPr>
        <p:spPr>
          <a:xfrm>
            <a:off x="4016045" y="3502152"/>
            <a:ext cx="961949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3" name="Shape 61"/>
          <p:cNvSpPr/>
          <p:nvPr/>
        </p:nvSpPr>
        <p:spPr>
          <a:xfrm>
            <a:off x="1509674" y="3881628"/>
            <a:ext cx="1076249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62"/>
          <p:cNvSpPr/>
          <p:nvPr/>
        </p:nvSpPr>
        <p:spPr>
          <a:xfrm>
            <a:off x="2584094" y="3881628"/>
            <a:ext cx="724205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5" name="Shape 63"/>
          <p:cNvSpPr/>
          <p:nvPr/>
        </p:nvSpPr>
        <p:spPr>
          <a:xfrm>
            <a:off x="4016045" y="3881628"/>
            <a:ext cx="961949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6" name="Shape 64"/>
          <p:cNvSpPr/>
          <p:nvPr/>
        </p:nvSpPr>
        <p:spPr>
          <a:xfrm>
            <a:off x="6253582" y="2744114"/>
            <a:ext cx="990295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7" name="Shape 65"/>
          <p:cNvSpPr/>
          <p:nvPr/>
        </p:nvSpPr>
        <p:spPr>
          <a:xfrm>
            <a:off x="7242962" y="2744114"/>
            <a:ext cx="705002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8" name="Shape 66"/>
          <p:cNvSpPr/>
          <p:nvPr/>
        </p:nvSpPr>
        <p:spPr>
          <a:xfrm>
            <a:off x="7944307" y="2744114"/>
            <a:ext cx="705002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9" name="Shape 67"/>
          <p:cNvSpPr/>
          <p:nvPr/>
        </p:nvSpPr>
        <p:spPr>
          <a:xfrm>
            <a:off x="8645652" y="2744114"/>
            <a:ext cx="657454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0" name="Shape 68"/>
          <p:cNvSpPr/>
          <p:nvPr/>
        </p:nvSpPr>
        <p:spPr>
          <a:xfrm>
            <a:off x="9293047" y="2744114"/>
            <a:ext cx="609905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1" name="Shape 69"/>
          <p:cNvSpPr/>
          <p:nvPr/>
        </p:nvSpPr>
        <p:spPr>
          <a:xfrm>
            <a:off x="9898380" y="2744114"/>
            <a:ext cx="694944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2" name="Shape 70"/>
          <p:cNvSpPr/>
          <p:nvPr/>
        </p:nvSpPr>
        <p:spPr>
          <a:xfrm>
            <a:off x="10585094" y="2744114"/>
            <a:ext cx="694944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3" name="Shape 71"/>
          <p:cNvSpPr/>
          <p:nvPr/>
        </p:nvSpPr>
        <p:spPr>
          <a:xfrm>
            <a:off x="6253582" y="3123590"/>
            <a:ext cx="990295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4" name="Shape 72"/>
          <p:cNvSpPr/>
          <p:nvPr/>
        </p:nvSpPr>
        <p:spPr>
          <a:xfrm>
            <a:off x="7242962" y="3123590"/>
            <a:ext cx="705002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5" name="Shape 73"/>
          <p:cNvSpPr/>
          <p:nvPr/>
        </p:nvSpPr>
        <p:spPr>
          <a:xfrm>
            <a:off x="7944307" y="3123590"/>
            <a:ext cx="705002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6" name="Shape 74"/>
          <p:cNvSpPr/>
          <p:nvPr/>
        </p:nvSpPr>
        <p:spPr>
          <a:xfrm>
            <a:off x="8645652" y="3123590"/>
            <a:ext cx="657454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7" name="Shape 75"/>
          <p:cNvSpPr/>
          <p:nvPr/>
        </p:nvSpPr>
        <p:spPr>
          <a:xfrm>
            <a:off x="9293047" y="3123590"/>
            <a:ext cx="609905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8" name="Shape 76"/>
          <p:cNvSpPr/>
          <p:nvPr/>
        </p:nvSpPr>
        <p:spPr>
          <a:xfrm>
            <a:off x="9898380" y="3123590"/>
            <a:ext cx="694944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9" name="Shape 77"/>
          <p:cNvSpPr/>
          <p:nvPr/>
        </p:nvSpPr>
        <p:spPr>
          <a:xfrm>
            <a:off x="10585094" y="3123590"/>
            <a:ext cx="694944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0" name="Shape 78"/>
          <p:cNvSpPr/>
          <p:nvPr/>
        </p:nvSpPr>
        <p:spPr>
          <a:xfrm>
            <a:off x="6253582" y="3502152"/>
            <a:ext cx="990295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1" name="Shape 79"/>
          <p:cNvSpPr/>
          <p:nvPr/>
        </p:nvSpPr>
        <p:spPr>
          <a:xfrm>
            <a:off x="7242962" y="3502152"/>
            <a:ext cx="705002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2" name="Shape 80"/>
          <p:cNvSpPr/>
          <p:nvPr/>
        </p:nvSpPr>
        <p:spPr>
          <a:xfrm>
            <a:off x="7944307" y="3502152"/>
            <a:ext cx="705002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3" name="Shape 81"/>
          <p:cNvSpPr/>
          <p:nvPr/>
        </p:nvSpPr>
        <p:spPr>
          <a:xfrm>
            <a:off x="8645652" y="3502152"/>
            <a:ext cx="657454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4" name="Shape 82"/>
          <p:cNvSpPr/>
          <p:nvPr/>
        </p:nvSpPr>
        <p:spPr>
          <a:xfrm>
            <a:off x="9293047" y="3502152"/>
            <a:ext cx="609905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5" name="Shape 83"/>
          <p:cNvSpPr/>
          <p:nvPr/>
        </p:nvSpPr>
        <p:spPr>
          <a:xfrm>
            <a:off x="9898380" y="3502152"/>
            <a:ext cx="694944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6" name="Shape 84"/>
          <p:cNvSpPr/>
          <p:nvPr/>
        </p:nvSpPr>
        <p:spPr>
          <a:xfrm>
            <a:off x="10585094" y="3502152"/>
            <a:ext cx="694944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7" name="Shape 85"/>
          <p:cNvSpPr/>
          <p:nvPr/>
        </p:nvSpPr>
        <p:spPr>
          <a:xfrm>
            <a:off x="6253582" y="3881628"/>
            <a:ext cx="990295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8" name="Shape 86"/>
          <p:cNvSpPr/>
          <p:nvPr/>
        </p:nvSpPr>
        <p:spPr>
          <a:xfrm>
            <a:off x="7242962" y="3881628"/>
            <a:ext cx="705002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9" name="Shape 87"/>
          <p:cNvSpPr/>
          <p:nvPr/>
        </p:nvSpPr>
        <p:spPr>
          <a:xfrm>
            <a:off x="7944307" y="3881628"/>
            <a:ext cx="705002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0" name="Shape 88"/>
          <p:cNvSpPr/>
          <p:nvPr/>
        </p:nvSpPr>
        <p:spPr>
          <a:xfrm>
            <a:off x="8645652" y="3881628"/>
            <a:ext cx="657454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1" name="Shape 89"/>
          <p:cNvSpPr/>
          <p:nvPr/>
        </p:nvSpPr>
        <p:spPr>
          <a:xfrm>
            <a:off x="9293047" y="3881628"/>
            <a:ext cx="609905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2" name="Shape 90"/>
          <p:cNvSpPr/>
          <p:nvPr/>
        </p:nvSpPr>
        <p:spPr>
          <a:xfrm>
            <a:off x="9898380" y="3881628"/>
            <a:ext cx="694944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3" name="Shape 91"/>
          <p:cNvSpPr/>
          <p:nvPr/>
        </p:nvSpPr>
        <p:spPr>
          <a:xfrm>
            <a:off x="10585094" y="3881628"/>
            <a:ext cx="694944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4" name="Text 92"/>
          <p:cNvSpPr txBox="1"/>
          <p:nvPr/>
        </p:nvSpPr>
        <p:spPr>
          <a:xfrm>
            <a:off x="1128370" y="3014777"/>
            <a:ext cx="280721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ES</a:t>
            </a:r>
            <a:endParaRPr lang="en-US" sz="1100" dirty="0"/>
          </a:p>
        </p:txBody>
      </p:sp>
      <p:sp>
        <p:nvSpPr>
          <p:cNvPr id="95" name="Text 93"/>
          <p:cNvSpPr txBox="1"/>
          <p:nvPr/>
        </p:nvSpPr>
        <p:spPr>
          <a:xfrm>
            <a:off x="1760220" y="2825496"/>
            <a:ext cx="690372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확률 모형</a:t>
            </a:r>
            <a:endParaRPr lang="en-US" sz="1100" dirty="0"/>
          </a:p>
        </p:txBody>
      </p:sp>
      <p:sp>
        <p:nvSpPr>
          <p:cNvPr id="96" name="Text 94"/>
          <p:cNvSpPr txBox="1"/>
          <p:nvPr/>
        </p:nvSpPr>
        <p:spPr>
          <a:xfrm>
            <a:off x="2760574" y="2825496"/>
            <a:ext cx="470916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0.011</a:t>
            </a:r>
            <a:endParaRPr lang="en-US" sz="1100" dirty="0"/>
          </a:p>
        </p:txBody>
      </p:sp>
      <p:sp>
        <p:nvSpPr>
          <p:cNvPr id="97" name="Text 95"/>
          <p:cNvSpPr txBox="1"/>
          <p:nvPr/>
        </p:nvSpPr>
        <p:spPr>
          <a:xfrm>
            <a:off x="3477463" y="2825496"/>
            <a:ext cx="470916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0.006</a:t>
            </a:r>
            <a:endParaRPr lang="en-US" sz="1100" dirty="0"/>
          </a:p>
        </p:txBody>
      </p:sp>
      <p:sp>
        <p:nvSpPr>
          <p:cNvPr id="98" name="Text 96"/>
          <p:cNvSpPr txBox="1"/>
          <p:nvPr/>
        </p:nvSpPr>
        <p:spPr>
          <a:xfrm>
            <a:off x="1706270" y="3204058"/>
            <a:ext cx="794614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MSGARCH</a:t>
            </a:r>
            <a:endParaRPr lang="en-US" sz="1100" dirty="0"/>
          </a:p>
        </p:txBody>
      </p:sp>
      <p:sp>
        <p:nvSpPr>
          <p:cNvPr id="99" name="Text 97"/>
          <p:cNvSpPr txBox="1"/>
          <p:nvPr/>
        </p:nvSpPr>
        <p:spPr>
          <a:xfrm>
            <a:off x="1122883" y="3772814"/>
            <a:ext cx="299923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ZB</a:t>
            </a:r>
            <a:endParaRPr lang="en-US" sz="1100" dirty="0"/>
          </a:p>
        </p:txBody>
      </p:sp>
      <p:sp>
        <p:nvSpPr>
          <p:cNvPr id="100" name="Text 98"/>
          <p:cNvSpPr txBox="1"/>
          <p:nvPr/>
        </p:nvSpPr>
        <p:spPr>
          <a:xfrm>
            <a:off x="1760220" y="3583534"/>
            <a:ext cx="690372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확률 모형</a:t>
            </a:r>
            <a:endParaRPr lang="en-US" sz="1100" dirty="0"/>
          </a:p>
        </p:txBody>
      </p:sp>
      <p:sp>
        <p:nvSpPr>
          <p:cNvPr id="101" name="Text 99"/>
          <p:cNvSpPr txBox="1"/>
          <p:nvPr/>
        </p:nvSpPr>
        <p:spPr>
          <a:xfrm>
            <a:off x="2760574" y="3583534"/>
            <a:ext cx="470916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0.001</a:t>
            </a:r>
            <a:endParaRPr lang="en-US" sz="1100" dirty="0"/>
          </a:p>
        </p:txBody>
      </p:sp>
      <p:sp>
        <p:nvSpPr>
          <p:cNvPr id="102" name="Text 100"/>
          <p:cNvSpPr txBox="1"/>
          <p:nvPr/>
        </p:nvSpPr>
        <p:spPr>
          <a:xfrm>
            <a:off x="3477463" y="3583534"/>
            <a:ext cx="470916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0.008</a:t>
            </a:r>
            <a:endParaRPr lang="en-US" sz="1100" dirty="0"/>
          </a:p>
        </p:txBody>
      </p:sp>
      <p:sp>
        <p:nvSpPr>
          <p:cNvPr id="103" name="Text 101"/>
          <p:cNvSpPr txBox="1"/>
          <p:nvPr/>
        </p:nvSpPr>
        <p:spPr>
          <a:xfrm>
            <a:off x="4315968" y="3583534"/>
            <a:ext cx="470916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0.608</a:t>
            </a:r>
            <a:endParaRPr lang="en-US" sz="1100" dirty="0"/>
          </a:p>
        </p:txBody>
      </p:sp>
      <p:sp>
        <p:nvSpPr>
          <p:cNvPr id="104" name="Text 102"/>
          <p:cNvSpPr txBox="1"/>
          <p:nvPr/>
        </p:nvSpPr>
        <p:spPr>
          <a:xfrm>
            <a:off x="1706270" y="3962095"/>
            <a:ext cx="794614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MSGARCH</a:t>
            </a:r>
            <a:endParaRPr lang="en-US" sz="1100" dirty="0"/>
          </a:p>
        </p:txBody>
      </p:sp>
      <p:sp>
        <p:nvSpPr>
          <p:cNvPr id="105" name="Text 103"/>
          <p:cNvSpPr txBox="1"/>
          <p:nvPr/>
        </p:nvSpPr>
        <p:spPr>
          <a:xfrm>
            <a:off x="2760574" y="3962095"/>
            <a:ext cx="470916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0.003</a:t>
            </a:r>
            <a:endParaRPr lang="en-US" sz="1100" dirty="0"/>
          </a:p>
        </p:txBody>
      </p:sp>
      <p:sp>
        <p:nvSpPr>
          <p:cNvPr id="106" name="Text 104"/>
          <p:cNvSpPr txBox="1"/>
          <p:nvPr/>
        </p:nvSpPr>
        <p:spPr>
          <a:xfrm>
            <a:off x="4315968" y="3962095"/>
            <a:ext cx="470916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0.151</a:t>
            </a:r>
            <a:endParaRPr lang="en-US" sz="1100" dirty="0"/>
          </a:p>
        </p:txBody>
      </p:sp>
      <p:sp>
        <p:nvSpPr>
          <p:cNvPr id="107" name="Text 105"/>
          <p:cNvSpPr txBox="1"/>
          <p:nvPr/>
        </p:nvSpPr>
        <p:spPr>
          <a:xfrm>
            <a:off x="6662318" y="2825496"/>
            <a:ext cx="280721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ES</a:t>
            </a:r>
            <a:endParaRPr lang="en-US" sz="1100" dirty="0"/>
          </a:p>
        </p:txBody>
      </p:sp>
      <p:sp>
        <p:nvSpPr>
          <p:cNvPr id="108" name="Text 106"/>
          <p:cNvSpPr txBox="1"/>
          <p:nvPr/>
        </p:nvSpPr>
        <p:spPr>
          <a:xfrm>
            <a:off x="7413041" y="2825496"/>
            <a:ext cx="470916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0.002</a:t>
            </a:r>
            <a:endParaRPr lang="en-US" sz="1100" dirty="0"/>
          </a:p>
        </p:txBody>
      </p:sp>
      <p:sp>
        <p:nvSpPr>
          <p:cNvPr id="109" name="Text 107"/>
          <p:cNvSpPr txBox="1"/>
          <p:nvPr/>
        </p:nvSpPr>
        <p:spPr>
          <a:xfrm>
            <a:off x="8114386" y="2825496"/>
            <a:ext cx="470916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0.001</a:t>
            </a:r>
            <a:endParaRPr lang="en-US" sz="1100" dirty="0"/>
          </a:p>
        </p:txBody>
      </p:sp>
      <p:sp>
        <p:nvSpPr>
          <p:cNvPr id="110" name="Text 108"/>
          <p:cNvSpPr txBox="1"/>
          <p:nvPr/>
        </p:nvSpPr>
        <p:spPr>
          <a:xfrm>
            <a:off x="8828532" y="2825496"/>
            <a:ext cx="395021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3.84</a:t>
            </a:r>
            <a:endParaRPr lang="en-US" sz="1100" dirty="0"/>
          </a:p>
        </p:txBody>
      </p:sp>
      <p:sp>
        <p:nvSpPr>
          <p:cNvPr id="111" name="Text 109"/>
          <p:cNvSpPr txBox="1"/>
          <p:nvPr/>
        </p:nvSpPr>
        <p:spPr>
          <a:xfrm>
            <a:off x="9454896" y="2825496"/>
            <a:ext cx="395021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3.25</a:t>
            </a:r>
            <a:endParaRPr lang="en-US" sz="1100" dirty="0"/>
          </a:p>
        </p:txBody>
      </p:sp>
      <p:sp>
        <p:nvSpPr>
          <p:cNvPr id="112" name="Text 110"/>
          <p:cNvSpPr txBox="1"/>
          <p:nvPr/>
        </p:nvSpPr>
        <p:spPr>
          <a:xfrm>
            <a:off x="10061143" y="2825496"/>
            <a:ext cx="470916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0.428</a:t>
            </a:r>
            <a:endParaRPr lang="en-US" sz="1100" dirty="0"/>
          </a:p>
        </p:txBody>
      </p:sp>
      <p:sp>
        <p:nvSpPr>
          <p:cNvPr id="113" name="Text 111"/>
          <p:cNvSpPr txBox="1"/>
          <p:nvPr/>
        </p:nvSpPr>
        <p:spPr>
          <a:xfrm>
            <a:off x="10747858" y="2825496"/>
            <a:ext cx="470916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0.516</a:t>
            </a:r>
            <a:endParaRPr lang="en-US" sz="1100" dirty="0"/>
          </a:p>
        </p:txBody>
      </p:sp>
      <p:sp>
        <p:nvSpPr>
          <p:cNvPr id="114" name="Text 112"/>
          <p:cNvSpPr txBox="1"/>
          <p:nvPr/>
        </p:nvSpPr>
        <p:spPr>
          <a:xfrm>
            <a:off x="6656832" y="3204058"/>
            <a:ext cx="299923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ZB</a:t>
            </a:r>
            <a:endParaRPr lang="en-US" sz="1100" dirty="0"/>
          </a:p>
        </p:txBody>
      </p:sp>
      <p:sp>
        <p:nvSpPr>
          <p:cNvPr id="115" name="Text 113"/>
          <p:cNvSpPr txBox="1"/>
          <p:nvPr/>
        </p:nvSpPr>
        <p:spPr>
          <a:xfrm>
            <a:off x="7413041" y="3204058"/>
            <a:ext cx="470916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0.003</a:t>
            </a:r>
            <a:endParaRPr lang="en-US" sz="1100" dirty="0"/>
          </a:p>
        </p:txBody>
      </p:sp>
      <p:sp>
        <p:nvSpPr>
          <p:cNvPr id="116" name="Text 114"/>
          <p:cNvSpPr txBox="1"/>
          <p:nvPr/>
        </p:nvSpPr>
        <p:spPr>
          <a:xfrm>
            <a:off x="8114386" y="3204058"/>
            <a:ext cx="470916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0.002</a:t>
            </a:r>
            <a:endParaRPr lang="en-US" sz="1100" dirty="0"/>
          </a:p>
        </p:txBody>
      </p:sp>
      <p:sp>
        <p:nvSpPr>
          <p:cNvPr id="117" name="Text 115"/>
          <p:cNvSpPr txBox="1"/>
          <p:nvPr/>
        </p:nvSpPr>
        <p:spPr>
          <a:xfrm>
            <a:off x="8828532" y="3204058"/>
            <a:ext cx="395021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6.76</a:t>
            </a:r>
            <a:endParaRPr lang="en-US" sz="1100" dirty="0"/>
          </a:p>
        </p:txBody>
      </p:sp>
      <p:sp>
        <p:nvSpPr>
          <p:cNvPr id="118" name="Text 116"/>
          <p:cNvSpPr txBox="1"/>
          <p:nvPr/>
        </p:nvSpPr>
        <p:spPr>
          <a:xfrm>
            <a:off x="9454896" y="3204058"/>
            <a:ext cx="395021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4.90</a:t>
            </a:r>
            <a:endParaRPr lang="en-US" sz="1100" dirty="0"/>
          </a:p>
        </p:txBody>
      </p:sp>
      <p:sp>
        <p:nvSpPr>
          <p:cNvPr id="119" name="Text 117"/>
          <p:cNvSpPr txBox="1"/>
          <p:nvPr/>
        </p:nvSpPr>
        <p:spPr>
          <a:xfrm>
            <a:off x="10061143" y="3204058"/>
            <a:ext cx="470916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0.151</a:t>
            </a:r>
            <a:endParaRPr lang="en-US" sz="1100" dirty="0"/>
          </a:p>
        </p:txBody>
      </p:sp>
      <p:sp>
        <p:nvSpPr>
          <p:cNvPr id="120" name="Text 118"/>
          <p:cNvSpPr txBox="1"/>
          <p:nvPr/>
        </p:nvSpPr>
        <p:spPr>
          <a:xfrm>
            <a:off x="10747858" y="3204058"/>
            <a:ext cx="470916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0.298</a:t>
            </a:r>
            <a:endParaRPr lang="en-US" sz="1100" dirty="0"/>
          </a:p>
        </p:txBody>
      </p:sp>
      <p:sp>
        <p:nvSpPr>
          <p:cNvPr id="121" name="Text 119"/>
          <p:cNvSpPr txBox="1"/>
          <p:nvPr/>
        </p:nvSpPr>
        <p:spPr>
          <a:xfrm>
            <a:off x="6588252" y="3583534"/>
            <a:ext cx="432511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GSCI</a:t>
            </a:r>
            <a:endParaRPr lang="en-US" sz="1100" dirty="0"/>
          </a:p>
        </p:txBody>
      </p:sp>
      <p:sp>
        <p:nvSpPr>
          <p:cNvPr id="122" name="Text 120"/>
          <p:cNvSpPr txBox="1"/>
          <p:nvPr/>
        </p:nvSpPr>
        <p:spPr>
          <a:xfrm>
            <a:off x="7413041" y="3583534"/>
            <a:ext cx="470916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0.001</a:t>
            </a:r>
            <a:endParaRPr lang="en-US" sz="1100" dirty="0"/>
          </a:p>
        </p:txBody>
      </p:sp>
      <p:sp>
        <p:nvSpPr>
          <p:cNvPr id="123" name="Text 121"/>
          <p:cNvSpPr txBox="1"/>
          <p:nvPr/>
        </p:nvSpPr>
        <p:spPr>
          <a:xfrm>
            <a:off x="8114386" y="3583534"/>
            <a:ext cx="470916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0.000</a:t>
            </a:r>
            <a:endParaRPr lang="en-US" sz="1100" dirty="0"/>
          </a:p>
        </p:txBody>
      </p:sp>
      <p:sp>
        <p:nvSpPr>
          <p:cNvPr id="124" name="Text 122"/>
          <p:cNvSpPr txBox="1"/>
          <p:nvPr/>
        </p:nvSpPr>
        <p:spPr>
          <a:xfrm>
            <a:off x="8828532" y="3583534"/>
            <a:ext cx="395021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2.68</a:t>
            </a:r>
            <a:endParaRPr lang="en-US" sz="1100" dirty="0"/>
          </a:p>
        </p:txBody>
      </p:sp>
      <p:sp>
        <p:nvSpPr>
          <p:cNvPr id="125" name="Text 123"/>
          <p:cNvSpPr txBox="1"/>
          <p:nvPr/>
        </p:nvSpPr>
        <p:spPr>
          <a:xfrm>
            <a:off x="9454896" y="3583534"/>
            <a:ext cx="395021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0.45</a:t>
            </a:r>
            <a:endParaRPr lang="en-US" sz="1100" dirty="0"/>
          </a:p>
        </p:txBody>
      </p:sp>
      <p:sp>
        <p:nvSpPr>
          <p:cNvPr id="126" name="Text 124"/>
          <p:cNvSpPr txBox="1"/>
          <p:nvPr/>
        </p:nvSpPr>
        <p:spPr>
          <a:xfrm>
            <a:off x="10061143" y="3583534"/>
            <a:ext cx="470916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0.610</a:t>
            </a:r>
            <a:endParaRPr lang="en-US" sz="1100" dirty="0"/>
          </a:p>
        </p:txBody>
      </p:sp>
      <p:sp>
        <p:nvSpPr>
          <p:cNvPr id="127" name="Text 125"/>
          <p:cNvSpPr txBox="1"/>
          <p:nvPr/>
        </p:nvSpPr>
        <p:spPr>
          <a:xfrm>
            <a:off x="10747858" y="3583534"/>
            <a:ext cx="470916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0.987</a:t>
            </a:r>
            <a:endParaRPr lang="en-US" sz="1100" dirty="0"/>
          </a:p>
        </p:txBody>
      </p:sp>
      <p:sp>
        <p:nvSpPr>
          <p:cNvPr id="128" name="Text 126"/>
          <p:cNvSpPr txBox="1"/>
          <p:nvPr/>
        </p:nvSpPr>
        <p:spPr>
          <a:xfrm>
            <a:off x="6434633" y="3962095"/>
            <a:ext cx="737921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EUR/USD</a:t>
            </a:r>
            <a:endParaRPr lang="en-US" sz="1100" dirty="0"/>
          </a:p>
        </p:txBody>
      </p:sp>
      <p:sp>
        <p:nvSpPr>
          <p:cNvPr id="129" name="Text 127"/>
          <p:cNvSpPr txBox="1"/>
          <p:nvPr/>
        </p:nvSpPr>
        <p:spPr>
          <a:xfrm>
            <a:off x="7413041" y="3962095"/>
            <a:ext cx="470916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0.001</a:t>
            </a:r>
            <a:endParaRPr lang="en-US" sz="1100" dirty="0"/>
          </a:p>
        </p:txBody>
      </p:sp>
      <p:sp>
        <p:nvSpPr>
          <p:cNvPr id="130" name="Text 128"/>
          <p:cNvSpPr txBox="1"/>
          <p:nvPr/>
        </p:nvSpPr>
        <p:spPr>
          <a:xfrm>
            <a:off x="8114386" y="3962095"/>
            <a:ext cx="470916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0.002</a:t>
            </a:r>
            <a:endParaRPr lang="en-US" sz="1100" dirty="0"/>
          </a:p>
        </p:txBody>
      </p:sp>
      <p:sp>
        <p:nvSpPr>
          <p:cNvPr id="131" name="Text 129"/>
          <p:cNvSpPr txBox="1"/>
          <p:nvPr/>
        </p:nvSpPr>
        <p:spPr>
          <a:xfrm>
            <a:off x="8828532" y="3962095"/>
            <a:ext cx="395021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3.05</a:t>
            </a:r>
            <a:endParaRPr lang="en-US" sz="1100" dirty="0"/>
          </a:p>
        </p:txBody>
      </p:sp>
      <p:sp>
        <p:nvSpPr>
          <p:cNvPr id="132" name="Text 130"/>
          <p:cNvSpPr txBox="1"/>
          <p:nvPr/>
        </p:nvSpPr>
        <p:spPr>
          <a:xfrm>
            <a:off x="9454896" y="3962095"/>
            <a:ext cx="395021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5.57</a:t>
            </a:r>
            <a:endParaRPr lang="en-US" sz="1100" dirty="0"/>
          </a:p>
        </p:txBody>
      </p:sp>
      <p:sp>
        <p:nvSpPr>
          <p:cNvPr id="133" name="Text 131"/>
          <p:cNvSpPr txBox="1"/>
          <p:nvPr/>
        </p:nvSpPr>
        <p:spPr>
          <a:xfrm>
            <a:off x="10061143" y="3962095"/>
            <a:ext cx="470916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0.550</a:t>
            </a:r>
            <a:endParaRPr lang="en-US" sz="1100" dirty="0"/>
          </a:p>
        </p:txBody>
      </p:sp>
      <p:sp>
        <p:nvSpPr>
          <p:cNvPr id="134" name="Text 132"/>
          <p:cNvSpPr txBox="1"/>
          <p:nvPr/>
        </p:nvSpPr>
        <p:spPr>
          <a:xfrm>
            <a:off x="10747858" y="3962095"/>
            <a:ext cx="470916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0.234</a:t>
            </a:r>
            <a:endParaRPr lang="en-US" sz="1100" dirty="0"/>
          </a:p>
        </p:txBody>
      </p:sp>
      <p:sp>
        <p:nvSpPr>
          <p:cNvPr id="135" name="Shape 133"/>
          <p:cNvSpPr/>
          <p:nvPr/>
        </p:nvSpPr>
        <p:spPr>
          <a:xfrm>
            <a:off x="4016045" y="2744114"/>
            <a:ext cx="961949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6" name="Shape 134"/>
          <p:cNvSpPr/>
          <p:nvPr/>
        </p:nvSpPr>
        <p:spPr>
          <a:xfrm>
            <a:off x="4977079" y="2744114"/>
            <a:ext cx="961949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7" name="Shape 135"/>
          <p:cNvSpPr/>
          <p:nvPr/>
        </p:nvSpPr>
        <p:spPr>
          <a:xfrm>
            <a:off x="4977079" y="3502152"/>
            <a:ext cx="961949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8" name="Text 136"/>
          <p:cNvSpPr txBox="1"/>
          <p:nvPr/>
        </p:nvSpPr>
        <p:spPr>
          <a:xfrm>
            <a:off x="4205326" y="2825496"/>
            <a:ext cx="699516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C5303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0.000***</a:t>
            </a:r>
            <a:endParaRPr lang="en-US" sz="1100" dirty="0"/>
          </a:p>
        </p:txBody>
      </p:sp>
      <p:sp>
        <p:nvSpPr>
          <p:cNvPr id="139" name="Text 137"/>
          <p:cNvSpPr txBox="1"/>
          <p:nvPr/>
        </p:nvSpPr>
        <p:spPr>
          <a:xfrm>
            <a:off x="5201107" y="2825496"/>
            <a:ext cx="623621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C5303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0.022**</a:t>
            </a:r>
            <a:endParaRPr lang="en-US" sz="1100" dirty="0"/>
          </a:p>
        </p:txBody>
      </p:sp>
      <p:sp>
        <p:nvSpPr>
          <p:cNvPr id="140" name="Text 138"/>
          <p:cNvSpPr txBox="1"/>
          <p:nvPr/>
        </p:nvSpPr>
        <p:spPr>
          <a:xfrm>
            <a:off x="5166360" y="3583534"/>
            <a:ext cx="699516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C5303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0.002***</a:t>
            </a:r>
            <a:endParaRPr lang="en-US" sz="1100" dirty="0"/>
          </a:p>
        </p:txBody>
      </p:sp>
      <p:sp>
        <p:nvSpPr>
          <p:cNvPr id="141" name="Shape 139"/>
          <p:cNvSpPr/>
          <p:nvPr/>
        </p:nvSpPr>
        <p:spPr>
          <a:xfrm>
            <a:off x="2584094" y="3123590"/>
            <a:ext cx="724205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2" name="Shape 140"/>
          <p:cNvSpPr/>
          <p:nvPr/>
        </p:nvSpPr>
        <p:spPr>
          <a:xfrm>
            <a:off x="3300070" y="3123590"/>
            <a:ext cx="724205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3" name="Shape 141"/>
          <p:cNvSpPr/>
          <p:nvPr/>
        </p:nvSpPr>
        <p:spPr>
          <a:xfrm>
            <a:off x="4016045" y="3123590"/>
            <a:ext cx="961949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4" name="Shape 142"/>
          <p:cNvSpPr/>
          <p:nvPr/>
        </p:nvSpPr>
        <p:spPr>
          <a:xfrm>
            <a:off x="4977079" y="3123590"/>
            <a:ext cx="961949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5" name="Shape 143"/>
          <p:cNvSpPr/>
          <p:nvPr/>
        </p:nvSpPr>
        <p:spPr>
          <a:xfrm>
            <a:off x="3300070" y="3881628"/>
            <a:ext cx="724205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6" name="Shape 144"/>
          <p:cNvSpPr/>
          <p:nvPr/>
        </p:nvSpPr>
        <p:spPr>
          <a:xfrm>
            <a:off x="4977079" y="3881628"/>
            <a:ext cx="961949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7" name="Text 145"/>
          <p:cNvSpPr txBox="1"/>
          <p:nvPr/>
        </p:nvSpPr>
        <p:spPr>
          <a:xfrm>
            <a:off x="2755087" y="3204058"/>
            <a:ext cx="490118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0.002</a:t>
            </a:r>
            <a:endParaRPr lang="en-US" sz="1100" dirty="0"/>
          </a:p>
        </p:txBody>
      </p:sp>
      <p:sp>
        <p:nvSpPr>
          <p:cNvPr id="148" name="Text 146"/>
          <p:cNvSpPr txBox="1"/>
          <p:nvPr/>
        </p:nvSpPr>
        <p:spPr>
          <a:xfrm>
            <a:off x="3471062" y="3204058"/>
            <a:ext cx="490118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0.001</a:t>
            </a:r>
            <a:endParaRPr lang="en-US" sz="1100" dirty="0"/>
          </a:p>
        </p:txBody>
      </p:sp>
      <p:sp>
        <p:nvSpPr>
          <p:cNvPr id="149" name="Text 147"/>
          <p:cNvSpPr txBox="1"/>
          <p:nvPr/>
        </p:nvSpPr>
        <p:spPr>
          <a:xfrm>
            <a:off x="4310482" y="3204058"/>
            <a:ext cx="490118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0.428</a:t>
            </a:r>
            <a:endParaRPr lang="en-US" sz="1100" dirty="0"/>
          </a:p>
        </p:txBody>
      </p:sp>
      <p:sp>
        <p:nvSpPr>
          <p:cNvPr id="150" name="Text 148"/>
          <p:cNvSpPr txBox="1"/>
          <p:nvPr/>
        </p:nvSpPr>
        <p:spPr>
          <a:xfrm>
            <a:off x="5271516" y="3204058"/>
            <a:ext cx="490118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0.516</a:t>
            </a:r>
            <a:endParaRPr lang="en-US" sz="1100" dirty="0"/>
          </a:p>
        </p:txBody>
      </p:sp>
      <p:sp>
        <p:nvSpPr>
          <p:cNvPr id="151" name="Text 149"/>
          <p:cNvSpPr txBox="1"/>
          <p:nvPr/>
        </p:nvSpPr>
        <p:spPr>
          <a:xfrm>
            <a:off x="3471062" y="3962095"/>
            <a:ext cx="490118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0.002</a:t>
            </a:r>
            <a:endParaRPr lang="en-US" sz="1100" dirty="0"/>
          </a:p>
        </p:txBody>
      </p:sp>
      <p:sp>
        <p:nvSpPr>
          <p:cNvPr id="152" name="Text 150"/>
          <p:cNvSpPr txBox="1"/>
          <p:nvPr/>
        </p:nvSpPr>
        <p:spPr>
          <a:xfrm>
            <a:off x="5271516" y="3962095"/>
            <a:ext cx="490118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0.298</a:t>
            </a:r>
            <a:endParaRPr lang="en-US" sz="1100" dirty="0"/>
          </a:p>
        </p:txBody>
      </p:sp>
      <p:sp>
        <p:nvSpPr>
          <p:cNvPr id="153" name="Shape 151"/>
          <p:cNvSpPr/>
          <p:nvPr/>
        </p:nvSpPr>
        <p:spPr>
          <a:xfrm>
            <a:off x="914400" y="4377131"/>
            <a:ext cx="10362895" cy="1561795"/>
          </a:xfrm>
          <a:prstGeom prst="roundRect">
            <a:avLst>
              <a:gd name="adj" fmla="val 2856"/>
            </a:avLst>
          </a:prstGeom>
          <a:solidFill>
            <a:srgbClr val="EBF8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54" name="Shape 152"/>
          <p:cNvSpPr/>
          <p:nvPr/>
        </p:nvSpPr>
        <p:spPr>
          <a:xfrm>
            <a:off x="914400" y="4377131"/>
            <a:ext cx="38405" cy="1561795"/>
          </a:xfrm>
          <a:prstGeom prst="rect">
            <a:avLst/>
          </a:prstGeom>
          <a:solidFill>
            <a:srgbClr val="3182CE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55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04595" y="4567326"/>
            <a:ext cx="142646" cy="190195"/>
          </a:xfrm>
          <a:prstGeom prst="rect">
            <a:avLst/>
          </a:prstGeom>
        </p:spPr>
      </p:pic>
      <p:sp>
        <p:nvSpPr>
          <p:cNvPr id="156" name="Text 153"/>
          <p:cNvSpPr txBox="1"/>
          <p:nvPr/>
        </p:nvSpPr>
        <p:spPr>
          <a:xfrm>
            <a:off x="1362456" y="4538980"/>
            <a:ext cx="814730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1E40A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핵심 결과</a:t>
            </a:r>
            <a:endParaRPr lang="en-US" sz="1300" dirty="0"/>
          </a:p>
        </p:txBody>
      </p:sp>
      <p:sp>
        <p:nvSpPr>
          <p:cNvPr id="157" name="Text 154"/>
          <p:cNvSpPr txBox="1"/>
          <p:nvPr/>
        </p:nvSpPr>
        <p:spPr>
          <a:xfrm>
            <a:off x="1552651" y="4871822"/>
            <a:ext cx="46204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기존 확률 모형: 8개 중 5개의 검정에서 귀무가설 기각 (p-value &lt; 0.05)</a:t>
            </a:r>
            <a:endParaRPr lang="en-US" sz="1200" dirty="0"/>
          </a:p>
        </p:txBody>
      </p:sp>
      <p:sp>
        <p:nvSpPr>
          <p:cNvPr id="158" name="Text 155"/>
          <p:cNvSpPr txBox="1"/>
          <p:nvPr/>
        </p:nvSpPr>
        <p:spPr>
          <a:xfrm>
            <a:off x="1552651" y="5100422"/>
            <a:ext cx="35917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일반 MSGARCH: 8개 중 3개의 검정에서 귀무가설 기각</a:t>
            </a:r>
            <a:endParaRPr lang="en-US" sz="1200" dirty="0"/>
          </a:p>
        </p:txBody>
      </p:sp>
      <p:sp>
        <p:nvSpPr>
          <p:cNvPr id="159" name="Text 156"/>
          <p:cNvSpPr txBox="1"/>
          <p:nvPr/>
        </p:nvSpPr>
        <p:spPr>
          <a:xfrm>
            <a:off x="1552651" y="5329022"/>
            <a:ext cx="49057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요일 의존 MSGARCH: 모든 검정에서 귀무가설 기각 실패 (p-value ≥ 0.05)</a:t>
            </a:r>
            <a:endParaRPr lang="en-US" sz="1200" dirty="0"/>
          </a:p>
        </p:txBody>
      </p:sp>
      <p:sp>
        <p:nvSpPr>
          <p:cNvPr id="160" name="Text 157"/>
          <p:cNvSpPr txBox="1"/>
          <p:nvPr/>
        </p:nvSpPr>
        <p:spPr>
          <a:xfrm>
            <a:off x="1552651" y="5557622"/>
            <a:ext cx="57726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KL divergence도 전반적으로 요일 의존 MSGARCH 모형이 더 낮음 (현실 분포와 더 유사)</a:t>
            </a:r>
            <a:endParaRPr lang="en-US" sz="1200" dirty="0"/>
          </a:p>
        </p:txBody>
      </p:sp>
      <p:sp>
        <p:nvSpPr>
          <p:cNvPr id="161" name="Text 158"/>
          <p:cNvSpPr txBox="1"/>
          <p:nvPr/>
        </p:nvSpPr>
        <p:spPr>
          <a:xfrm>
            <a:off x="914400" y="6167526"/>
            <a:ext cx="191018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*** p&lt;0.01, ** p&lt;0.05, * p&lt;0.1</a:t>
            </a:r>
            <a:endParaRPr lang="en-US" sz="1000" dirty="0"/>
          </a:p>
        </p:txBody>
      </p:sp>
      <p:sp>
        <p:nvSpPr>
          <p:cNvPr id="162" name="Text 159"/>
          <p:cNvSpPr txBox="1"/>
          <p:nvPr/>
        </p:nvSpPr>
        <p:spPr>
          <a:xfrm>
            <a:off x="2875788" y="6167526"/>
            <a:ext cx="245333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확률 모형은 각 자산별 최적 결과 모형 표시</a:t>
            </a:r>
            <a:endParaRPr lang="en-US" sz="1000" dirty="0"/>
          </a:p>
        </p:txBody>
      </p:sp>
      <p:sp>
        <p:nvSpPr>
          <p:cNvPr id="163" name="Text 160"/>
          <p:cNvSpPr txBox="1"/>
          <p:nvPr/>
        </p:nvSpPr>
        <p:spPr>
          <a:xfrm>
            <a:off x="11510467" y="6167526"/>
            <a:ext cx="25328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13</a:t>
            </a:r>
            <a:endParaRPr lang="en-US" sz="1000" dirty="0"/>
          </a:p>
        </p:txBody>
      </p:sp>
      <p:pic>
        <p:nvPicPr>
          <p:cNvPr id="164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734495" y="6186729"/>
            <a:ext cx="152705" cy="152705"/>
          </a:xfrm>
          <a:prstGeom prst="rect">
            <a:avLst/>
          </a:prstGeom>
        </p:spPr>
      </p:pic>
      <p:sp>
        <p:nvSpPr>
          <p:cNvPr id="166" name="Shape 43">
            <a:extLst>
              <a:ext uri="{FF2B5EF4-FFF2-40B4-BE49-F238E27FC236}">
                <a16:creationId xmlns:a16="http://schemas.microsoft.com/office/drawing/2014/main" id="{7DAC769F-AF34-2DF6-23D9-C14FE0CB8342}"/>
              </a:ext>
            </a:extLst>
          </p:cNvPr>
          <p:cNvSpPr/>
          <p:nvPr/>
        </p:nvSpPr>
        <p:spPr>
          <a:xfrm>
            <a:off x="6350" y="6743700"/>
            <a:ext cx="12191695" cy="114300"/>
          </a:xfrm>
          <a:prstGeom prst="rect">
            <a:avLst/>
          </a:prstGeom>
          <a:solidFill>
            <a:srgbClr val="2B6CB0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 txBox="1"/>
          <p:nvPr/>
        </p:nvSpPr>
        <p:spPr>
          <a:xfrm>
            <a:off x="914400" y="552298"/>
            <a:ext cx="2667305" cy="4956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700" b="1" dirty="0">
                <a:solidFill>
                  <a:srgbClr val="1A365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강건성 검정 결과</a:t>
            </a:r>
            <a:endParaRPr lang="en-US" sz="2700" dirty="0"/>
          </a:p>
        </p:txBody>
      </p:sp>
      <p:sp>
        <p:nvSpPr>
          <p:cNvPr id="5" name="Shape 3"/>
          <p:cNvSpPr/>
          <p:nvPr/>
        </p:nvSpPr>
        <p:spPr>
          <a:xfrm>
            <a:off x="914400" y="1218895"/>
            <a:ext cx="761695" cy="38405"/>
          </a:xfrm>
          <a:prstGeom prst="rect">
            <a:avLst/>
          </a:prstGeom>
          <a:solidFill>
            <a:srgbClr val="2B6CB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 txBox="1"/>
          <p:nvPr/>
        </p:nvSpPr>
        <p:spPr>
          <a:xfrm>
            <a:off x="914400" y="1552651"/>
            <a:ext cx="2610612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1E40A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샘플외 검정 (Out-of-Sample)</a:t>
            </a:r>
            <a:endParaRPr lang="en-US" sz="1500" dirty="0"/>
          </a:p>
        </p:txBody>
      </p:sp>
      <p:sp>
        <p:nvSpPr>
          <p:cNvPr id="7" name="Text 5"/>
          <p:cNvSpPr txBox="1"/>
          <p:nvPr/>
        </p:nvSpPr>
        <p:spPr>
          <a:xfrm>
            <a:off x="6248095" y="1552651"/>
            <a:ext cx="188640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1E40A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롤링 윈도우 분석 성능</a:t>
            </a:r>
            <a:endParaRPr lang="en-US" sz="1500" dirty="0"/>
          </a:p>
        </p:txBody>
      </p:sp>
      <p:sp>
        <p:nvSpPr>
          <p:cNvPr id="8" name="Shape 6"/>
          <p:cNvSpPr/>
          <p:nvPr/>
        </p:nvSpPr>
        <p:spPr>
          <a:xfrm>
            <a:off x="918972" y="2364638"/>
            <a:ext cx="5020056" cy="381305"/>
          </a:xfrm>
          <a:prstGeom prst="rect">
            <a:avLst/>
          </a:prstGeom>
          <a:solidFill>
            <a:srgbClr val="F7FAF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" name="Shape 7"/>
          <p:cNvSpPr/>
          <p:nvPr/>
        </p:nvSpPr>
        <p:spPr>
          <a:xfrm>
            <a:off x="918972" y="1986077"/>
            <a:ext cx="1190549" cy="381305"/>
          </a:xfrm>
          <a:prstGeom prst="rect">
            <a:avLst/>
          </a:prstGeom>
          <a:solidFill>
            <a:srgbClr val="EDF2F7"/>
          </a:solidFill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" name="Shape 8"/>
          <p:cNvSpPr/>
          <p:nvPr/>
        </p:nvSpPr>
        <p:spPr>
          <a:xfrm>
            <a:off x="2104034" y="1986077"/>
            <a:ext cx="1686154" cy="381305"/>
          </a:xfrm>
          <a:prstGeom prst="rect">
            <a:avLst/>
          </a:prstGeom>
          <a:solidFill>
            <a:srgbClr val="EDF2F7"/>
          </a:solidFill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9"/>
          <p:cNvSpPr/>
          <p:nvPr/>
        </p:nvSpPr>
        <p:spPr>
          <a:xfrm>
            <a:off x="3782873" y="1986077"/>
            <a:ext cx="2162556" cy="381305"/>
          </a:xfrm>
          <a:prstGeom prst="rect">
            <a:avLst/>
          </a:prstGeom>
          <a:solidFill>
            <a:srgbClr val="EDF2F7"/>
          </a:solidFill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" name="Shape 10"/>
          <p:cNvSpPr/>
          <p:nvPr/>
        </p:nvSpPr>
        <p:spPr>
          <a:xfrm>
            <a:off x="918972" y="2364638"/>
            <a:ext cx="1190549" cy="381305"/>
          </a:xfrm>
          <a:prstGeom prst="rect">
            <a:avLst/>
          </a:prstGeom>
          <a:solidFill>
            <a:srgbClr val="EDF2F7"/>
          </a:solidFill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" name="Shape 11"/>
          <p:cNvSpPr/>
          <p:nvPr/>
        </p:nvSpPr>
        <p:spPr>
          <a:xfrm>
            <a:off x="2104034" y="2364638"/>
            <a:ext cx="847649" cy="381305"/>
          </a:xfrm>
          <a:prstGeom prst="rect">
            <a:avLst/>
          </a:prstGeom>
          <a:solidFill>
            <a:srgbClr val="EDF2F7"/>
          </a:solidFill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" name="Shape 12"/>
          <p:cNvSpPr/>
          <p:nvPr/>
        </p:nvSpPr>
        <p:spPr>
          <a:xfrm>
            <a:off x="2943454" y="2364638"/>
            <a:ext cx="847649" cy="381305"/>
          </a:xfrm>
          <a:prstGeom prst="rect">
            <a:avLst/>
          </a:prstGeom>
          <a:solidFill>
            <a:srgbClr val="EDF2F7"/>
          </a:solidFill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" name="Shape 13"/>
          <p:cNvSpPr/>
          <p:nvPr/>
        </p:nvSpPr>
        <p:spPr>
          <a:xfrm>
            <a:off x="3782873" y="2364638"/>
            <a:ext cx="1133856" cy="381305"/>
          </a:xfrm>
          <a:prstGeom prst="rect">
            <a:avLst/>
          </a:prstGeom>
          <a:solidFill>
            <a:srgbClr val="EDF2F7"/>
          </a:solidFill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6" name="Shape 14"/>
          <p:cNvSpPr/>
          <p:nvPr/>
        </p:nvSpPr>
        <p:spPr>
          <a:xfrm>
            <a:off x="4908499" y="2364638"/>
            <a:ext cx="1037844" cy="381305"/>
          </a:xfrm>
          <a:prstGeom prst="rect">
            <a:avLst/>
          </a:prstGeom>
          <a:solidFill>
            <a:srgbClr val="EDF2F7"/>
          </a:solidFill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7" name="Text 15"/>
          <p:cNvSpPr txBox="1"/>
          <p:nvPr/>
        </p:nvSpPr>
        <p:spPr>
          <a:xfrm>
            <a:off x="1378915" y="2066544"/>
            <a:ext cx="375818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b="1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자산</a:t>
            </a:r>
            <a:endParaRPr lang="en-US" sz="1100" dirty="0"/>
          </a:p>
        </p:txBody>
      </p:sp>
      <p:sp>
        <p:nvSpPr>
          <p:cNvPr id="18" name="Text 16"/>
          <p:cNvSpPr txBox="1"/>
          <p:nvPr/>
        </p:nvSpPr>
        <p:spPr>
          <a:xfrm>
            <a:off x="2450592" y="2066544"/>
            <a:ext cx="1100023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b="1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KL divergence</a:t>
            </a:r>
            <a:endParaRPr lang="en-US" sz="1100" dirty="0"/>
          </a:p>
        </p:txBody>
      </p:sp>
      <p:sp>
        <p:nvSpPr>
          <p:cNvPr id="19" name="Text 17"/>
          <p:cNvSpPr txBox="1"/>
          <p:nvPr/>
        </p:nvSpPr>
        <p:spPr>
          <a:xfrm>
            <a:off x="4598518" y="2066544"/>
            <a:ext cx="642823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b="1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p-value</a:t>
            </a:r>
            <a:endParaRPr lang="en-US" sz="1100" dirty="0"/>
          </a:p>
        </p:txBody>
      </p:sp>
      <p:sp>
        <p:nvSpPr>
          <p:cNvPr id="20" name="Text 18"/>
          <p:cNvSpPr txBox="1"/>
          <p:nvPr/>
        </p:nvSpPr>
        <p:spPr>
          <a:xfrm>
            <a:off x="2360066" y="2446020"/>
            <a:ext cx="442570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b="1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High</a:t>
            </a:r>
            <a:endParaRPr lang="en-US" sz="1100" dirty="0"/>
          </a:p>
        </p:txBody>
      </p:sp>
      <p:sp>
        <p:nvSpPr>
          <p:cNvPr id="21" name="Text 19"/>
          <p:cNvSpPr txBox="1"/>
          <p:nvPr/>
        </p:nvSpPr>
        <p:spPr>
          <a:xfrm>
            <a:off x="3217774" y="2446020"/>
            <a:ext cx="404165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b="1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Low</a:t>
            </a:r>
            <a:endParaRPr lang="en-US" sz="1100" dirty="0"/>
          </a:p>
        </p:txBody>
      </p:sp>
      <p:sp>
        <p:nvSpPr>
          <p:cNvPr id="22" name="Text 20"/>
          <p:cNvSpPr txBox="1"/>
          <p:nvPr/>
        </p:nvSpPr>
        <p:spPr>
          <a:xfrm>
            <a:off x="4181551" y="2446020"/>
            <a:ext cx="442570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b="1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High</a:t>
            </a:r>
            <a:endParaRPr lang="en-US" sz="1100" dirty="0"/>
          </a:p>
        </p:txBody>
      </p:sp>
      <p:sp>
        <p:nvSpPr>
          <p:cNvPr id="23" name="Text 21"/>
          <p:cNvSpPr txBox="1"/>
          <p:nvPr/>
        </p:nvSpPr>
        <p:spPr>
          <a:xfrm>
            <a:off x="5278831" y="2446020"/>
            <a:ext cx="404165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b="1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Low</a:t>
            </a:r>
            <a:endParaRPr lang="en-US" sz="1100" dirty="0"/>
          </a:p>
        </p:txBody>
      </p:sp>
      <p:sp>
        <p:nvSpPr>
          <p:cNvPr id="24" name="Shape 22"/>
          <p:cNvSpPr/>
          <p:nvPr/>
        </p:nvSpPr>
        <p:spPr>
          <a:xfrm>
            <a:off x="918972" y="3123590"/>
            <a:ext cx="5020056" cy="381305"/>
          </a:xfrm>
          <a:prstGeom prst="rect">
            <a:avLst/>
          </a:prstGeom>
          <a:solidFill>
            <a:srgbClr val="F7FAF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5" name="Shape 23"/>
          <p:cNvSpPr/>
          <p:nvPr/>
        </p:nvSpPr>
        <p:spPr>
          <a:xfrm>
            <a:off x="918972" y="3881628"/>
            <a:ext cx="5020056" cy="381305"/>
          </a:xfrm>
          <a:prstGeom prst="rect">
            <a:avLst/>
          </a:prstGeom>
          <a:solidFill>
            <a:srgbClr val="F7FAF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6" name="Shape 24"/>
          <p:cNvSpPr/>
          <p:nvPr/>
        </p:nvSpPr>
        <p:spPr>
          <a:xfrm>
            <a:off x="918972" y="2744114"/>
            <a:ext cx="1190549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7" name="Shape 25"/>
          <p:cNvSpPr/>
          <p:nvPr/>
        </p:nvSpPr>
        <p:spPr>
          <a:xfrm>
            <a:off x="2104034" y="2744114"/>
            <a:ext cx="847649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8" name="Shape 26"/>
          <p:cNvSpPr/>
          <p:nvPr/>
        </p:nvSpPr>
        <p:spPr>
          <a:xfrm>
            <a:off x="2943454" y="2744114"/>
            <a:ext cx="847649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9" name="Shape 27"/>
          <p:cNvSpPr/>
          <p:nvPr/>
        </p:nvSpPr>
        <p:spPr>
          <a:xfrm>
            <a:off x="3782873" y="2744114"/>
            <a:ext cx="1133856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" name="Shape 28"/>
          <p:cNvSpPr/>
          <p:nvPr/>
        </p:nvSpPr>
        <p:spPr>
          <a:xfrm>
            <a:off x="4908499" y="2744114"/>
            <a:ext cx="1037844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1" name="Shape 29"/>
          <p:cNvSpPr/>
          <p:nvPr/>
        </p:nvSpPr>
        <p:spPr>
          <a:xfrm>
            <a:off x="918972" y="3123590"/>
            <a:ext cx="1190549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2" name="Shape 30"/>
          <p:cNvSpPr/>
          <p:nvPr/>
        </p:nvSpPr>
        <p:spPr>
          <a:xfrm>
            <a:off x="2104034" y="3123590"/>
            <a:ext cx="847649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3" name="Shape 31"/>
          <p:cNvSpPr/>
          <p:nvPr/>
        </p:nvSpPr>
        <p:spPr>
          <a:xfrm>
            <a:off x="2943454" y="3123590"/>
            <a:ext cx="847649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4" name="Shape 32"/>
          <p:cNvSpPr/>
          <p:nvPr/>
        </p:nvSpPr>
        <p:spPr>
          <a:xfrm>
            <a:off x="4908499" y="3123590"/>
            <a:ext cx="1037844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5" name="Shape 33"/>
          <p:cNvSpPr/>
          <p:nvPr/>
        </p:nvSpPr>
        <p:spPr>
          <a:xfrm>
            <a:off x="918972" y="3502152"/>
            <a:ext cx="1190549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6" name="Shape 34"/>
          <p:cNvSpPr/>
          <p:nvPr/>
        </p:nvSpPr>
        <p:spPr>
          <a:xfrm>
            <a:off x="2104034" y="3502152"/>
            <a:ext cx="847649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7" name="Shape 35"/>
          <p:cNvSpPr/>
          <p:nvPr/>
        </p:nvSpPr>
        <p:spPr>
          <a:xfrm>
            <a:off x="2943454" y="3502152"/>
            <a:ext cx="847649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8" name="Shape 36"/>
          <p:cNvSpPr/>
          <p:nvPr/>
        </p:nvSpPr>
        <p:spPr>
          <a:xfrm>
            <a:off x="3782873" y="3502152"/>
            <a:ext cx="1133856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9" name="Shape 37"/>
          <p:cNvSpPr/>
          <p:nvPr/>
        </p:nvSpPr>
        <p:spPr>
          <a:xfrm>
            <a:off x="918972" y="3881628"/>
            <a:ext cx="1190549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0" name="Shape 38"/>
          <p:cNvSpPr/>
          <p:nvPr/>
        </p:nvSpPr>
        <p:spPr>
          <a:xfrm>
            <a:off x="2104034" y="3881628"/>
            <a:ext cx="847649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1" name="Shape 39"/>
          <p:cNvSpPr/>
          <p:nvPr/>
        </p:nvSpPr>
        <p:spPr>
          <a:xfrm>
            <a:off x="2943454" y="3881628"/>
            <a:ext cx="847649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2" name="Shape 40"/>
          <p:cNvSpPr/>
          <p:nvPr/>
        </p:nvSpPr>
        <p:spPr>
          <a:xfrm>
            <a:off x="4908499" y="3881628"/>
            <a:ext cx="1037844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3" name="Text 41"/>
          <p:cNvSpPr txBox="1"/>
          <p:nvPr/>
        </p:nvSpPr>
        <p:spPr>
          <a:xfrm>
            <a:off x="1425550" y="2825496"/>
            <a:ext cx="280721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ES</a:t>
            </a:r>
            <a:endParaRPr lang="en-US" sz="1100" dirty="0"/>
          </a:p>
        </p:txBody>
      </p:sp>
      <p:sp>
        <p:nvSpPr>
          <p:cNvPr id="44" name="Text 42"/>
          <p:cNvSpPr txBox="1"/>
          <p:nvPr/>
        </p:nvSpPr>
        <p:spPr>
          <a:xfrm>
            <a:off x="2342693" y="2825496"/>
            <a:ext cx="470916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0.012</a:t>
            </a:r>
            <a:endParaRPr lang="en-US" sz="1100" dirty="0"/>
          </a:p>
        </p:txBody>
      </p:sp>
      <p:sp>
        <p:nvSpPr>
          <p:cNvPr id="45" name="Text 43"/>
          <p:cNvSpPr txBox="1"/>
          <p:nvPr/>
        </p:nvSpPr>
        <p:spPr>
          <a:xfrm>
            <a:off x="3182112" y="2825496"/>
            <a:ext cx="470916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0.003</a:t>
            </a:r>
            <a:endParaRPr lang="en-US" sz="1100" dirty="0"/>
          </a:p>
        </p:txBody>
      </p:sp>
      <p:sp>
        <p:nvSpPr>
          <p:cNvPr id="46" name="Text 44"/>
          <p:cNvSpPr txBox="1"/>
          <p:nvPr/>
        </p:nvSpPr>
        <p:spPr>
          <a:xfrm>
            <a:off x="4165092" y="2825496"/>
            <a:ext cx="470916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0.223</a:t>
            </a:r>
            <a:endParaRPr lang="en-US" sz="1100" dirty="0"/>
          </a:p>
        </p:txBody>
      </p:sp>
      <p:sp>
        <p:nvSpPr>
          <p:cNvPr id="47" name="Text 45"/>
          <p:cNvSpPr txBox="1"/>
          <p:nvPr/>
        </p:nvSpPr>
        <p:spPr>
          <a:xfrm>
            <a:off x="5243170" y="2825496"/>
            <a:ext cx="470916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0.878</a:t>
            </a:r>
            <a:endParaRPr lang="en-US" sz="1100" dirty="0"/>
          </a:p>
        </p:txBody>
      </p:sp>
      <p:sp>
        <p:nvSpPr>
          <p:cNvPr id="48" name="Text 46"/>
          <p:cNvSpPr txBox="1"/>
          <p:nvPr/>
        </p:nvSpPr>
        <p:spPr>
          <a:xfrm>
            <a:off x="1420978" y="3204058"/>
            <a:ext cx="299923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ZB</a:t>
            </a:r>
            <a:endParaRPr lang="en-US" sz="1100" dirty="0"/>
          </a:p>
        </p:txBody>
      </p:sp>
      <p:sp>
        <p:nvSpPr>
          <p:cNvPr id="49" name="Text 47"/>
          <p:cNvSpPr txBox="1"/>
          <p:nvPr/>
        </p:nvSpPr>
        <p:spPr>
          <a:xfrm>
            <a:off x="2342693" y="3204058"/>
            <a:ext cx="470916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0.037</a:t>
            </a:r>
            <a:endParaRPr lang="en-US" sz="1100" dirty="0"/>
          </a:p>
        </p:txBody>
      </p:sp>
      <p:sp>
        <p:nvSpPr>
          <p:cNvPr id="50" name="Text 48"/>
          <p:cNvSpPr txBox="1"/>
          <p:nvPr/>
        </p:nvSpPr>
        <p:spPr>
          <a:xfrm>
            <a:off x="3182112" y="3204058"/>
            <a:ext cx="470916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0.009</a:t>
            </a:r>
            <a:endParaRPr lang="en-US" sz="1100" dirty="0"/>
          </a:p>
        </p:txBody>
      </p:sp>
      <p:sp>
        <p:nvSpPr>
          <p:cNvPr id="51" name="Text 49"/>
          <p:cNvSpPr txBox="1"/>
          <p:nvPr/>
        </p:nvSpPr>
        <p:spPr>
          <a:xfrm>
            <a:off x="5243170" y="3204058"/>
            <a:ext cx="470916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0.375</a:t>
            </a:r>
            <a:endParaRPr lang="en-US" sz="1100" dirty="0"/>
          </a:p>
        </p:txBody>
      </p:sp>
      <p:sp>
        <p:nvSpPr>
          <p:cNvPr id="52" name="Text 50"/>
          <p:cNvSpPr txBox="1"/>
          <p:nvPr/>
        </p:nvSpPr>
        <p:spPr>
          <a:xfrm>
            <a:off x="1351483" y="3583534"/>
            <a:ext cx="432511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GSCI</a:t>
            </a:r>
            <a:endParaRPr lang="en-US" sz="1100" dirty="0"/>
          </a:p>
        </p:txBody>
      </p:sp>
      <p:sp>
        <p:nvSpPr>
          <p:cNvPr id="53" name="Text 51"/>
          <p:cNvSpPr txBox="1"/>
          <p:nvPr/>
        </p:nvSpPr>
        <p:spPr>
          <a:xfrm>
            <a:off x="2342693" y="3583534"/>
            <a:ext cx="470916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0.002</a:t>
            </a:r>
            <a:endParaRPr lang="en-US" sz="1100" dirty="0"/>
          </a:p>
        </p:txBody>
      </p:sp>
      <p:sp>
        <p:nvSpPr>
          <p:cNvPr id="54" name="Text 52"/>
          <p:cNvSpPr txBox="1"/>
          <p:nvPr/>
        </p:nvSpPr>
        <p:spPr>
          <a:xfrm>
            <a:off x="3182112" y="3583534"/>
            <a:ext cx="470916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0.020</a:t>
            </a:r>
            <a:endParaRPr lang="en-US" sz="1100" dirty="0"/>
          </a:p>
        </p:txBody>
      </p:sp>
      <p:sp>
        <p:nvSpPr>
          <p:cNvPr id="55" name="Text 53"/>
          <p:cNvSpPr txBox="1"/>
          <p:nvPr/>
        </p:nvSpPr>
        <p:spPr>
          <a:xfrm>
            <a:off x="4165092" y="3583534"/>
            <a:ext cx="470916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0.913</a:t>
            </a:r>
            <a:endParaRPr lang="en-US" sz="1100" dirty="0"/>
          </a:p>
        </p:txBody>
      </p:sp>
      <p:sp>
        <p:nvSpPr>
          <p:cNvPr id="56" name="Text 54"/>
          <p:cNvSpPr txBox="1"/>
          <p:nvPr/>
        </p:nvSpPr>
        <p:spPr>
          <a:xfrm>
            <a:off x="1198778" y="3962095"/>
            <a:ext cx="737921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EUR/USD</a:t>
            </a:r>
            <a:endParaRPr lang="en-US" sz="1100" dirty="0"/>
          </a:p>
        </p:txBody>
      </p:sp>
      <p:sp>
        <p:nvSpPr>
          <p:cNvPr id="57" name="Text 55"/>
          <p:cNvSpPr txBox="1"/>
          <p:nvPr/>
        </p:nvSpPr>
        <p:spPr>
          <a:xfrm>
            <a:off x="2342693" y="3962095"/>
            <a:ext cx="470916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0.042</a:t>
            </a:r>
            <a:endParaRPr lang="en-US" sz="1100" dirty="0"/>
          </a:p>
        </p:txBody>
      </p:sp>
      <p:sp>
        <p:nvSpPr>
          <p:cNvPr id="58" name="Text 56"/>
          <p:cNvSpPr txBox="1"/>
          <p:nvPr/>
        </p:nvSpPr>
        <p:spPr>
          <a:xfrm>
            <a:off x="3182112" y="3962095"/>
            <a:ext cx="470916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0.009</a:t>
            </a:r>
            <a:endParaRPr lang="en-US" sz="1100" dirty="0"/>
          </a:p>
        </p:txBody>
      </p:sp>
      <p:sp>
        <p:nvSpPr>
          <p:cNvPr id="59" name="Text 57"/>
          <p:cNvSpPr txBox="1"/>
          <p:nvPr/>
        </p:nvSpPr>
        <p:spPr>
          <a:xfrm>
            <a:off x="5243170" y="3962095"/>
            <a:ext cx="470916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0.336</a:t>
            </a:r>
            <a:endParaRPr lang="en-US" sz="1100" dirty="0"/>
          </a:p>
        </p:txBody>
      </p:sp>
      <p:sp>
        <p:nvSpPr>
          <p:cNvPr id="60" name="Shape 58"/>
          <p:cNvSpPr/>
          <p:nvPr/>
        </p:nvSpPr>
        <p:spPr>
          <a:xfrm>
            <a:off x="3782873" y="3123590"/>
            <a:ext cx="1133856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1" name="Shape 59"/>
          <p:cNvSpPr/>
          <p:nvPr/>
        </p:nvSpPr>
        <p:spPr>
          <a:xfrm>
            <a:off x="4908499" y="3502152"/>
            <a:ext cx="1037844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2" name="Shape 60"/>
          <p:cNvSpPr/>
          <p:nvPr/>
        </p:nvSpPr>
        <p:spPr>
          <a:xfrm>
            <a:off x="3782873" y="3881628"/>
            <a:ext cx="1133856" cy="381305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3" name="Text 61"/>
          <p:cNvSpPr txBox="1"/>
          <p:nvPr/>
        </p:nvSpPr>
        <p:spPr>
          <a:xfrm>
            <a:off x="4053535" y="3204058"/>
            <a:ext cx="699516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C5303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0.001***</a:t>
            </a:r>
            <a:endParaRPr lang="en-US" sz="1100" dirty="0"/>
          </a:p>
        </p:txBody>
      </p:sp>
      <p:sp>
        <p:nvSpPr>
          <p:cNvPr id="64" name="Text 62"/>
          <p:cNvSpPr txBox="1"/>
          <p:nvPr/>
        </p:nvSpPr>
        <p:spPr>
          <a:xfrm>
            <a:off x="5167274" y="3583534"/>
            <a:ext cx="623621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C5303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0.045**</a:t>
            </a:r>
            <a:endParaRPr lang="en-US" sz="1100" dirty="0"/>
          </a:p>
        </p:txBody>
      </p:sp>
      <p:sp>
        <p:nvSpPr>
          <p:cNvPr id="65" name="Text 63"/>
          <p:cNvSpPr txBox="1"/>
          <p:nvPr/>
        </p:nvSpPr>
        <p:spPr>
          <a:xfrm>
            <a:off x="4053535" y="3962095"/>
            <a:ext cx="699516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C5303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0.000***</a:t>
            </a:r>
            <a:endParaRPr lang="en-US" sz="1100" dirty="0"/>
          </a:p>
        </p:txBody>
      </p:sp>
      <p:sp>
        <p:nvSpPr>
          <p:cNvPr id="66" name="Text 64"/>
          <p:cNvSpPr txBox="1"/>
          <p:nvPr/>
        </p:nvSpPr>
        <p:spPr>
          <a:xfrm>
            <a:off x="914400" y="4417466"/>
            <a:ext cx="306232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8개 중 5개(62.5%)의 G-검정 귀무가설 기각 (p&lt;0.05)</a:t>
            </a:r>
            <a:endParaRPr lang="en-US" sz="1000" dirty="0"/>
          </a:p>
        </p:txBody>
      </p:sp>
      <p:sp>
        <p:nvSpPr>
          <p:cNvPr id="67" name="Text 65"/>
          <p:cNvSpPr txBox="1"/>
          <p:nvPr/>
        </p:nvSpPr>
        <p:spPr>
          <a:xfrm>
            <a:off x="6248095" y="1981505"/>
            <a:ext cx="2953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ES</a:t>
            </a:r>
            <a:endParaRPr lang="en-US" sz="1200" dirty="0"/>
          </a:p>
        </p:txBody>
      </p:sp>
      <p:sp>
        <p:nvSpPr>
          <p:cNvPr id="68" name="Text 66"/>
          <p:cNvSpPr txBox="1"/>
          <p:nvPr/>
        </p:nvSpPr>
        <p:spPr>
          <a:xfrm>
            <a:off x="10424160" y="1981505"/>
            <a:ext cx="9720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77% (20/26)</a:t>
            </a:r>
            <a:endParaRPr lang="en-US" sz="1200" dirty="0"/>
          </a:p>
        </p:txBody>
      </p:sp>
      <p:sp>
        <p:nvSpPr>
          <p:cNvPr id="69" name="Text 67"/>
          <p:cNvSpPr txBox="1"/>
          <p:nvPr/>
        </p:nvSpPr>
        <p:spPr>
          <a:xfrm>
            <a:off x="6248095" y="2590495"/>
            <a:ext cx="4572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GSCI</a:t>
            </a:r>
            <a:endParaRPr lang="en-US" sz="1200" dirty="0"/>
          </a:p>
        </p:txBody>
      </p:sp>
      <p:sp>
        <p:nvSpPr>
          <p:cNvPr id="70" name="Text 68"/>
          <p:cNvSpPr txBox="1"/>
          <p:nvPr/>
        </p:nvSpPr>
        <p:spPr>
          <a:xfrm>
            <a:off x="10297058" y="2590495"/>
            <a:ext cx="10954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80.8% (21/26)</a:t>
            </a:r>
            <a:endParaRPr lang="en-US" sz="1200" dirty="0"/>
          </a:p>
        </p:txBody>
      </p:sp>
      <p:sp>
        <p:nvSpPr>
          <p:cNvPr id="71" name="Text 69"/>
          <p:cNvSpPr txBox="1"/>
          <p:nvPr/>
        </p:nvSpPr>
        <p:spPr>
          <a:xfrm>
            <a:off x="6248095" y="3200400"/>
            <a:ext cx="3145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ZB</a:t>
            </a:r>
            <a:endParaRPr lang="en-US" sz="1200" dirty="0"/>
          </a:p>
        </p:txBody>
      </p:sp>
      <p:sp>
        <p:nvSpPr>
          <p:cNvPr id="72" name="Text 70"/>
          <p:cNvSpPr txBox="1"/>
          <p:nvPr/>
        </p:nvSpPr>
        <p:spPr>
          <a:xfrm>
            <a:off x="10297058" y="3200400"/>
            <a:ext cx="10954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57.7% (15/26)</a:t>
            </a:r>
            <a:endParaRPr lang="en-US" sz="1200" dirty="0"/>
          </a:p>
        </p:txBody>
      </p:sp>
      <p:sp>
        <p:nvSpPr>
          <p:cNvPr id="73" name="Text 71"/>
          <p:cNvSpPr txBox="1"/>
          <p:nvPr/>
        </p:nvSpPr>
        <p:spPr>
          <a:xfrm>
            <a:off x="6248095" y="3810305"/>
            <a:ext cx="7818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EUR/USD</a:t>
            </a:r>
            <a:endParaRPr lang="en-US" sz="1200" dirty="0"/>
          </a:p>
        </p:txBody>
      </p:sp>
      <p:sp>
        <p:nvSpPr>
          <p:cNvPr id="74" name="Text 72"/>
          <p:cNvSpPr txBox="1"/>
          <p:nvPr/>
        </p:nvSpPr>
        <p:spPr>
          <a:xfrm>
            <a:off x="10297058" y="3810305"/>
            <a:ext cx="10954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46.2% (12/26)</a:t>
            </a:r>
            <a:endParaRPr lang="en-US" sz="1200" dirty="0"/>
          </a:p>
        </p:txBody>
      </p:sp>
      <p:sp>
        <p:nvSpPr>
          <p:cNvPr id="75" name="Shape 73"/>
          <p:cNvSpPr/>
          <p:nvPr/>
        </p:nvSpPr>
        <p:spPr>
          <a:xfrm>
            <a:off x="6248095" y="2247595"/>
            <a:ext cx="5029200" cy="228600"/>
          </a:xfrm>
          <a:prstGeom prst="roundRect">
            <a:avLst>
              <a:gd name="adj" fmla="val 200000"/>
            </a:avLst>
          </a:prstGeom>
          <a:solidFill>
            <a:srgbClr val="E2E8F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76" name="Shape 74"/>
          <p:cNvSpPr/>
          <p:nvPr/>
        </p:nvSpPr>
        <p:spPr>
          <a:xfrm>
            <a:off x="6248095" y="2857500"/>
            <a:ext cx="5029200" cy="228600"/>
          </a:xfrm>
          <a:prstGeom prst="roundRect">
            <a:avLst>
              <a:gd name="adj" fmla="val 200000"/>
            </a:avLst>
          </a:prstGeom>
          <a:solidFill>
            <a:srgbClr val="E2E8F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77" name="Shape 75"/>
          <p:cNvSpPr/>
          <p:nvPr/>
        </p:nvSpPr>
        <p:spPr>
          <a:xfrm>
            <a:off x="6248095" y="3467405"/>
            <a:ext cx="5029200" cy="228600"/>
          </a:xfrm>
          <a:prstGeom prst="roundRect">
            <a:avLst>
              <a:gd name="adj" fmla="val 200000"/>
            </a:avLst>
          </a:prstGeom>
          <a:solidFill>
            <a:srgbClr val="E2E8F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78" name="Shape 76"/>
          <p:cNvSpPr/>
          <p:nvPr/>
        </p:nvSpPr>
        <p:spPr>
          <a:xfrm>
            <a:off x="6248095" y="4076395"/>
            <a:ext cx="5029200" cy="228600"/>
          </a:xfrm>
          <a:prstGeom prst="roundRect">
            <a:avLst>
              <a:gd name="adj" fmla="val 200000"/>
            </a:avLst>
          </a:prstGeom>
          <a:solidFill>
            <a:srgbClr val="E2E8F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79" name="Shape 77"/>
          <p:cNvSpPr/>
          <p:nvPr/>
        </p:nvSpPr>
        <p:spPr>
          <a:xfrm>
            <a:off x="6248095" y="2247595"/>
            <a:ext cx="3877056" cy="228600"/>
          </a:xfrm>
          <a:prstGeom prst="rect">
            <a:avLst/>
          </a:prstGeom>
          <a:solidFill>
            <a:srgbClr val="4299E1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80" name="Shape 78"/>
          <p:cNvSpPr/>
          <p:nvPr/>
        </p:nvSpPr>
        <p:spPr>
          <a:xfrm>
            <a:off x="6248095" y="2857500"/>
            <a:ext cx="4067251" cy="228600"/>
          </a:xfrm>
          <a:prstGeom prst="rect">
            <a:avLst/>
          </a:prstGeom>
          <a:solidFill>
            <a:srgbClr val="4299E1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81" name="Shape 79"/>
          <p:cNvSpPr/>
          <p:nvPr/>
        </p:nvSpPr>
        <p:spPr>
          <a:xfrm>
            <a:off x="6248095" y="3467405"/>
            <a:ext cx="2905049" cy="228600"/>
          </a:xfrm>
          <a:prstGeom prst="rect">
            <a:avLst/>
          </a:prstGeom>
          <a:solidFill>
            <a:srgbClr val="4299E1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82" name="Shape 80"/>
          <p:cNvSpPr/>
          <p:nvPr/>
        </p:nvSpPr>
        <p:spPr>
          <a:xfrm>
            <a:off x="6248095" y="4076395"/>
            <a:ext cx="2324405" cy="228600"/>
          </a:xfrm>
          <a:prstGeom prst="rect">
            <a:avLst/>
          </a:prstGeom>
          <a:solidFill>
            <a:srgbClr val="4299E1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83" name="Text 81"/>
          <p:cNvSpPr txBox="1"/>
          <p:nvPr/>
        </p:nvSpPr>
        <p:spPr>
          <a:xfrm>
            <a:off x="6324905" y="2247595"/>
            <a:ext cx="4389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2D374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77%</a:t>
            </a:r>
            <a:endParaRPr lang="en-US" sz="1200" dirty="0"/>
          </a:p>
        </p:txBody>
      </p:sp>
      <p:sp>
        <p:nvSpPr>
          <p:cNvPr id="84" name="Text 82"/>
          <p:cNvSpPr txBox="1"/>
          <p:nvPr/>
        </p:nvSpPr>
        <p:spPr>
          <a:xfrm>
            <a:off x="6324905" y="2857500"/>
            <a:ext cx="5715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2D374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80.8%</a:t>
            </a:r>
            <a:endParaRPr lang="en-US" sz="1200" dirty="0"/>
          </a:p>
        </p:txBody>
      </p:sp>
      <p:sp>
        <p:nvSpPr>
          <p:cNvPr id="85" name="Text 83"/>
          <p:cNvSpPr txBox="1"/>
          <p:nvPr/>
        </p:nvSpPr>
        <p:spPr>
          <a:xfrm>
            <a:off x="6324905" y="3467405"/>
            <a:ext cx="5715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2D374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57.7%</a:t>
            </a:r>
            <a:endParaRPr lang="en-US" sz="1200" dirty="0"/>
          </a:p>
        </p:txBody>
      </p:sp>
      <p:sp>
        <p:nvSpPr>
          <p:cNvPr id="86" name="Text 84"/>
          <p:cNvSpPr txBox="1"/>
          <p:nvPr/>
        </p:nvSpPr>
        <p:spPr>
          <a:xfrm>
            <a:off x="6324905" y="4076395"/>
            <a:ext cx="5715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2D374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46.2%</a:t>
            </a:r>
            <a:endParaRPr lang="en-US" sz="1200" dirty="0"/>
          </a:p>
        </p:txBody>
      </p:sp>
      <p:sp>
        <p:nvSpPr>
          <p:cNvPr id="87" name="Text 85"/>
          <p:cNvSpPr txBox="1"/>
          <p:nvPr/>
        </p:nvSpPr>
        <p:spPr>
          <a:xfrm>
            <a:off x="6248095" y="4419295"/>
            <a:ext cx="3243377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전체: 104개 중 64개(65.4%) 귀무가설 비기각 (p≥0.05)</a:t>
            </a:r>
            <a:endParaRPr lang="en-US" sz="1000" dirty="0"/>
          </a:p>
        </p:txBody>
      </p:sp>
      <p:sp>
        <p:nvSpPr>
          <p:cNvPr id="88" name="Shape 86"/>
          <p:cNvSpPr/>
          <p:nvPr/>
        </p:nvSpPr>
        <p:spPr>
          <a:xfrm>
            <a:off x="914400" y="4852371"/>
            <a:ext cx="10362895" cy="1385203"/>
          </a:xfrm>
          <a:prstGeom prst="roundRect">
            <a:avLst>
              <a:gd name="adj" fmla="val 2480"/>
            </a:avLst>
          </a:prstGeom>
          <a:solidFill>
            <a:srgbClr val="EBF8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89" name="Shape 87"/>
          <p:cNvSpPr/>
          <p:nvPr/>
        </p:nvSpPr>
        <p:spPr>
          <a:xfrm>
            <a:off x="914400" y="4852371"/>
            <a:ext cx="38405" cy="1385203"/>
          </a:xfrm>
          <a:prstGeom prst="rect">
            <a:avLst/>
          </a:prstGeom>
          <a:solidFill>
            <a:srgbClr val="3182CE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90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04595" y="4897120"/>
            <a:ext cx="190195" cy="190195"/>
          </a:xfrm>
          <a:prstGeom prst="rect">
            <a:avLst/>
          </a:prstGeom>
        </p:spPr>
      </p:pic>
      <p:sp>
        <p:nvSpPr>
          <p:cNvPr id="91" name="Text 88"/>
          <p:cNvSpPr txBox="1"/>
          <p:nvPr/>
        </p:nvSpPr>
        <p:spPr>
          <a:xfrm>
            <a:off x="1410005" y="4868774"/>
            <a:ext cx="814730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1E40A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주요 발견</a:t>
            </a:r>
            <a:endParaRPr lang="en-US" sz="1300" dirty="0"/>
          </a:p>
        </p:txBody>
      </p:sp>
      <p:sp>
        <p:nvSpPr>
          <p:cNvPr id="92" name="Text 89"/>
          <p:cNvSpPr txBox="1"/>
          <p:nvPr/>
        </p:nvSpPr>
        <p:spPr>
          <a:xfrm>
            <a:off x="1600200" y="5201615"/>
            <a:ext cx="36960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요일 의존적 MSGARCH: 기본 확률 모형보다 설명력 향상</a:t>
            </a:r>
            <a:endParaRPr lang="en-US" sz="1200" dirty="0"/>
          </a:p>
        </p:txBody>
      </p:sp>
      <p:sp>
        <p:nvSpPr>
          <p:cNvPr id="93" name="Text 90"/>
          <p:cNvSpPr txBox="1"/>
          <p:nvPr/>
        </p:nvSpPr>
        <p:spPr>
          <a:xfrm>
            <a:off x="1600199" y="5468619"/>
            <a:ext cx="3152851" cy="2445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분포 변화 환경에서는 여전히 강건성 부족</a:t>
            </a:r>
            <a:endParaRPr lang="en-US" sz="1200" dirty="0"/>
          </a:p>
        </p:txBody>
      </p:sp>
      <p:sp>
        <p:nvSpPr>
          <p:cNvPr id="94" name="Text 91"/>
          <p:cNvSpPr txBox="1"/>
          <p:nvPr/>
        </p:nvSpPr>
        <p:spPr>
          <a:xfrm>
            <a:off x="1600200" y="5735625"/>
            <a:ext cx="29818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자산별 성능 차이: ES, GSCI &gt; ZB, EUR/USD</a:t>
            </a:r>
            <a:endParaRPr lang="en-US" sz="1200" dirty="0"/>
          </a:p>
        </p:txBody>
      </p:sp>
      <p:sp>
        <p:nvSpPr>
          <p:cNvPr id="95" name="Text 92"/>
          <p:cNvSpPr txBox="1"/>
          <p:nvPr/>
        </p:nvSpPr>
        <p:spPr>
          <a:xfrm>
            <a:off x="1600200" y="6001715"/>
            <a:ext cx="50776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향후 개선 방향: Bayesian MCMC, 순차적 몬테카를로, 시간가변 매개변수 구조</a:t>
            </a:r>
            <a:endParaRPr lang="en-US" sz="1200" dirty="0"/>
          </a:p>
        </p:txBody>
      </p:sp>
      <p:sp>
        <p:nvSpPr>
          <p:cNvPr id="96" name="Text 93"/>
          <p:cNvSpPr txBox="1"/>
          <p:nvPr/>
        </p:nvSpPr>
        <p:spPr>
          <a:xfrm>
            <a:off x="11510467" y="6192825"/>
            <a:ext cx="25328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14</a:t>
            </a:r>
            <a:endParaRPr lang="en-US" sz="1000" dirty="0"/>
          </a:p>
        </p:txBody>
      </p:sp>
      <p:pic>
        <p:nvPicPr>
          <p:cNvPr id="97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734495" y="6212027"/>
            <a:ext cx="152705" cy="152705"/>
          </a:xfrm>
          <a:prstGeom prst="rect">
            <a:avLst/>
          </a:prstGeom>
        </p:spPr>
      </p:pic>
      <p:sp>
        <p:nvSpPr>
          <p:cNvPr id="99" name="Shape 43">
            <a:extLst>
              <a:ext uri="{FF2B5EF4-FFF2-40B4-BE49-F238E27FC236}">
                <a16:creationId xmlns:a16="http://schemas.microsoft.com/office/drawing/2014/main" id="{34D8F3C1-C00C-22F8-1320-17DDBDEA5F45}"/>
              </a:ext>
            </a:extLst>
          </p:cNvPr>
          <p:cNvSpPr/>
          <p:nvPr/>
        </p:nvSpPr>
        <p:spPr>
          <a:xfrm>
            <a:off x="6350" y="6743700"/>
            <a:ext cx="12191695" cy="114300"/>
          </a:xfrm>
          <a:prstGeom prst="rect">
            <a:avLst/>
          </a:prstGeom>
          <a:solidFill>
            <a:srgbClr val="2B6CB0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 txBox="1"/>
          <p:nvPr/>
        </p:nvSpPr>
        <p:spPr>
          <a:xfrm>
            <a:off x="914400" y="552298"/>
            <a:ext cx="2343607" cy="4956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700" b="1" dirty="0">
                <a:solidFill>
                  <a:srgbClr val="1A365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토론 및 시사점</a:t>
            </a:r>
            <a:endParaRPr lang="en-US" sz="2700" dirty="0"/>
          </a:p>
        </p:txBody>
      </p:sp>
      <p:sp>
        <p:nvSpPr>
          <p:cNvPr id="5" name="Shape 3"/>
          <p:cNvSpPr/>
          <p:nvPr/>
        </p:nvSpPr>
        <p:spPr>
          <a:xfrm>
            <a:off x="914400" y="1218895"/>
            <a:ext cx="761695" cy="38405"/>
          </a:xfrm>
          <a:prstGeom prst="rect">
            <a:avLst/>
          </a:prstGeom>
          <a:solidFill>
            <a:srgbClr val="2B6CB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 txBox="1"/>
          <p:nvPr/>
        </p:nvSpPr>
        <p:spPr>
          <a:xfrm>
            <a:off x="914400" y="1695298"/>
            <a:ext cx="2953512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800" dirty="0">
                <a:solidFill>
                  <a:srgbClr val="1E40A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자산군별 정보 흡수 경로 차이</a:t>
            </a:r>
            <a:endParaRPr lang="en-US" sz="1800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14400" y="2286000"/>
            <a:ext cx="133502" cy="133502"/>
          </a:xfrm>
          <a:prstGeom prst="rect">
            <a:avLst/>
          </a:prstGeom>
        </p:spPr>
      </p:pic>
      <p:sp>
        <p:nvSpPr>
          <p:cNvPr id="8" name="Text 5"/>
          <p:cNvSpPr txBox="1"/>
          <p:nvPr/>
        </p:nvSpPr>
        <p:spPr>
          <a:xfrm>
            <a:off x="6248095" y="1695298"/>
            <a:ext cx="2200961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800" dirty="0">
                <a:solidFill>
                  <a:srgbClr val="1E40A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실무적·학술적 시사점</a:t>
            </a:r>
            <a:endParaRPr lang="en-US" sz="1800" dirty="0"/>
          </a:p>
        </p:txBody>
      </p:sp>
      <p:sp>
        <p:nvSpPr>
          <p:cNvPr id="9" name="Text 6"/>
          <p:cNvSpPr txBox="1"/>
          <p:nvPr/>
        </p:nvSpPr>
        <p:spPr>
          <a:xfrm>
            <a:off x="1200607" y="2200046"/>
            <a:ext cx="933602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ES, GSCI</a:t>
            </a:r>
            <a:endParaRPr lang="en-US" sz="1500" dirty="0"/>
          </a:p>
        </p:txBody>
      </p:sp>
      <p:sp>
        <p:nvSpPr>
          <p:cNvPr id="10" name="Text 7"/>
          <p:cNvSpPr txBox="1"/>
          <p:nvPr/>
        </p:nvSpPr>
        <p:spPr>
          <a:xfrm>
            <a:off x="6534302" y="2200046"/>
            <a:ext cx="1077163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리스크 관리</a:t>
            </a:r>
            <a:endParaRPr lang="en-US" sz="1500" dirty="0"/>
          </a:p>
        </p:txBody>
      </p:sp>
      <p:sp>
        <p:nvSpPr>
          <p:cNvPr id="11" name="Text 8"/>
          <p:cNvSpPr txBox="1"/>
          <p:nvPr/>
        </p:nvSpPr>
        <p:spPr>
          <a:xfrm>
            <a:off x="1983333" y="2200046"/>
            <a:ext cx="3464661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정보가 분산적, 비동기적으로 반영됨</a:t>
            </a:r>
            <a:endParaRPr lang="en-US" sz="1500" dirty="0"/>
          </a:p>
        </p:txBody>
      </p:sp>
      <p:pic>
        <p:nvPicPr>
          <p:cNvPr id="12" name="Image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14400" y="2781605"/>
            <a:ext cx="133502" cy="133502"/>
          </a:xfrm>
          <a:prstGeom prst="rect">
            <a:avLst/>
          </a:prstGeom>
        </p:spPr>
      </p:pic>
      <p:sp>
        <p:nvSpPr>
          <p:cNvPr id="13" name="Text 9"/>
          <p:cNvSpPr txBox="1"/>
          <p:nvPr/>
        </p:nvSpPr>
        <p:spPr>
          <a:xfrm>
            <a:off x="1200607" y="2695651"/>
            <a:ext cx="1353312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ZB, EUR/USD</a:t>
            </a:r>
            <a:endParaRPr lang="en-US" sz="1500" dirty="0"/>
          </a:p>
        </p:txBody>
      </p:sp>
      <p:sp>
        <p:nvSpPr>
          <p:cNvPr id="14" name="Text 10"/>
          <p:cNvSpPr txBox="1"/>
          <p:nvPr/>
        </p:nvSpPr>
        <p:spPr>
          <a:xfrm>
            <a:off x="2406701" y="2695651"/>
            <a:ext cx="3688689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정보가 거의 즉각적으로 가격에 반영됨</a:t>
            </a:r>
            <a:endParaRPr lang="en-US" sz="1500" dirty="0"/>
          </a:p>
        </p:txBody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14400" y="3276295"/>
            <a:ext cx="133502" cy="133502"/>
          </a:xfrm>
          <a:prstGeom prst="rect">
            <a:avLst/>
          </a:prstGeom>
        </p:spPr>
      </p:pic>
      <p:sp>
        <p:nvSpPr>
          <p:cNvPr id="16" name="Text 11"/>
          <p:cNvSpPr txBox="1"/>
          <p:nvPr/>
        </p:nvSpPr>
        <p:spPr>
          <a:xfrm>
            <a:off x="1200607" y="3191256"/>
            <a:ext cx="4782312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정보 반영의 일상적 패턴이 ES, GSCI에서 더 강하게 나타남</a:t>
            </a:r>
            <a:endParaRPr lang="en-US" sz="1500" dirty="0"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48095" y="2286000"/>
            <a:ext cx="133502" cy="133502"/>
          </a:xfrm>
          <a:prstGeom prst="rect">
            <a:avLst/>
          </a:prstGeom>
        </p:spPr>
      </p:pic>
      <p:sp>
        <p:nvSpPr>
          <p:cNvPr id="18" name="Text 12"/>
          <p:cNvSpPr txBox="1"/>
          <p:nvPr/>
        </p:nvSpPr>
        <p:spPr>
          <a:xfrm>
            <a:off x="6534302" y="2695651"/>
            <a:ext cx="1248156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트레이딩 전략</a:t>
            </a:r>
            <a:endParaRPr lang="en-US" sz="1500" dirty="0"/>
          </a:p>
        </p:txBody>
      </p:sp>
      <p:sp>
        <p:nvSpPr>
          <p:cNvPr id="19" name="Text 13"/>
          <p:cNvSpPr txBox="1"/>
          <p:nvPr/>
        </p:nvSpPr>
        <p:spPr>
          <a:xfrm>
            <a:off x="7464247" y="2200046"/>
            <a:ext cx="2953512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요일별 극값 위험 반영한 VaR 추정</a:t>
            </a:r>
            <a:endParaRPr lang="en-US" sz="1500" dirty="0"/>
          </a:p>
        </p:txBody>
      </p:sp>
      <p:pic>
        <p:nvPicPr>
          <p:cNvPr id="20" name="Image 4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48095" y="2781605"/>
            <a:ext cx="133502" cy="133502"/>
          </a:xfrm>
          <a:prstGeom prst="rect">
            <a:avLst/>
          </a:prstGeom>
        </p:spPr>
      </p:pic>
      <p:sp>
        <p:nvSpPr>
          <p:cNvPr id="21" name="Text 14"/>
          <p:cNvSpPr txBox="1"/>
          <p:nvPr/>
        </p:nvSpPr>
        <p:spPr>
          <a:xfrm>
            <a:off x="6534302" y="3191256"/>
            <a:ext cx="905256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시장 설계</a:t>
            </a:r>
            <a:endParaRPr lang="en-US" sz="1500" dirty="0"/>
          </a:p>
        </p:txBody>
      </p:sp>
      <p:sp>
        <p:nvSpPr>
          <p:cNvPr id="22" name="Text 15"/>
          <p:cNvSpPr txBox="1"/>
          <p:nvPr/>
        </p:nvSpPr>
        <p:spPr>
          <a:xfrm>
            <a:off x="7638898" y="2695651"/>
            <a:ext cx="2743200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요일 패턴을 고려한 포지션 조정</a:t>
            </a:r>
            <a:endParaRPr lang="en-US" sz="1500" dirty="0"/>
          </a:p>
        </p:txBody>
      </p:sp>
      <p:pic>
        <p:nvPicPr>
          <p:cNvPr id="23" name="Image 5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48095" y="3276295"/>
            <a:ext cx="133502" cy="133502"/>
          </a:xfrm>
          <a:prstGeom prst="rect">
            <a:avLst/>
          </a:prstGeom>
        </p:spPr>
      </p:pic>
      <p:sp>
        <p:nvSpPr>
          <p:cNvPr id="24" name="Text 16"/>
          <p:cNvSpPr txBox="1"/>
          <p:nvPr/>
        </p:nvSpPr>
        <p:spPr>
          <a:xfrm>
            <a:off x="7288682" y="3191256"/>
            <a:ext cx="280080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달력 기반 변동성 관리 제도 고려</a:t>
            </a:r>
            <a:endParaRPr lang="en-US" sz="1500" dirty="0"/>
          </a:p>
        </p:txBody>
      </p:sp>
      <p:sp>
        <p:nvSpPr>
          <p:cNvPr id="25" name="Shape 17"/>
          <p:cNvSpPr/>
          <p:nvPr/>
        </p:nvSpPr>
        <p:spPr>
          <a:xfrm>
            <a:off x="914400" y="3962095"/>
            <a:ext cx="10362895" cy="1104595"/>
          </a:xfrm>
          <a:prstGeom prst="roundRect">
            <a:avLst>
              <a:gd name="adj" fmla="val 5709"/>
            </a:avLst>
          </a:prstGeom>
          <a:solidFill>
            <a:srgbClr val="EFF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6" name="Shape 18"/>
          <p:cNvSpPr/>
          <p:nvPr/>
        </p:nvSpPr>
        <p:spPr>
          <a:xfrm>
            <a:off x="914400" y="3962095"/>
            <a:ext cx="38405" cy="1104595"/>
          </a:xfrm>
          <a:prstGeom prst="rect">
            <a:avLst/>
          </a:prstGeom>
          <a:solidFill>
            <a:srgbClr val="3B82F6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7" name="Image 6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04595" y="4153205"/>
            <a:ext cx="142646" cy="190195"/>
          </a:xfrm>
          <a:prstGeom prst="rect">
            <a:avLst/>
          </a:prstGeom>
        </p:spPr>
      </p:pic>
      <p:sp>
        <p:nvSpPr>
          <p:cNvPr id="28" name="Text 19"/>
          <p:cNvSpPr txBox="1"/>
          <p:nvPr/>
        </p:nvSpPr>
        <p:spPr>
          <a:xfrm>
            <a:off x="1362456" y="4123944"/>
            <a:ext cx="967435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1E40A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이론적 함의</a:t>
            </a:r>
            <a:endParaRPr lang="en-US" sz="1300" dirty="0"/>
          </a:p>
        </p:txBody>
      </p:sp>
      <p:sp>
        <p:nvSpPr>
          <p:cNvPr id="29" name="Text 20"/>
          <p:cNvSpPr txBox="1"/>
          <p:nvPr/>
        </p:nvSpPr>
        <p:spPr>
          <a:xfrm>
            <a:off x="1362456" y="4390949"/>
            <a:ext cx="9835286" cy="5148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효율적 시장가설과 달리, 시장에는 달력 구동 역학(calendar-driven dynamics)이 존재하며, 이는 일반적인 확률 모형으로 포착되지 않는 규칙적 패턴을 형성함</a:t>
            </a:r>
            <a:endParaRPr lang="en-US" sz="1300" dirty="0"/>
          </a:p>
        </p:txBody>
      </p:sp>
      <p:sp>
        <p:nvSpPr>
          <p:cNvPr id="30" name="Text 21"/>
          <p:cNvSpPr txBox="1"/>
          <p:nvPr/>
        </p:nvSpPr>
        <p:spPr>
          <a:xfrm>
            <a:off x="11548872" y="6057900"/>
            <a:ext cx="25328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15</a:t>
            </a:r>
            <a:endParaRPr lang="en-US" sz="1000" dirty="0"/>
          </a:p>
        </p:txBody>
      </p:sp>
      <p:pic>
        <p:nvPicPr>
          <p:cNvPr id="31" name="Image 7" descr="preencoded.png"/>
          <p:cNvPicPr>
            <a:picLocks noChangeAspect="1"/>
          </p:cNvPicPr>
          <p:nvPr/>
        </p:nvPicPr>
        <p:blipFill>
          <a:blip r:embed="rId5"/>
          <a:srcRect t="-100" b="-100"/>
          <a:stretch/>
        </p:blipFill>
        <p:spPr>
          <a:xfrm>
            <a:off x="11772900" y="6077102"/>
            <a:ext cx="114300" cy="152705"/>
          </a:xfrm>
          <a:prstGeom prst="rect">
            <a:avLst/>
          </a:prstGeom>
        </p:spPr>
      </p:pic>
      <p:sp>
        <p:nvSpPr>
          <p:cNvPr id="33" name="Shape 43">
            <a:extLst>
              <a:ext uri="{FF2B5EF4-FFF2-40B4-BE49-F238E27FC236}">
                <a16:creationId xmlns:a16="http://schemas.microsoft.com/office/drawing/2014/main" id="{6E0F3D5C-8303-34E7-1A11-D0C6D1E039E8}"/>
              </a:ext>
            </a:extLst>
          </p:cNvPr>
          <p:cNvSpPr/>
          <p:nvPr/>
        </p:nvSpPr>
        <p:spPr>
          <a:xfrm>
            <a:off x="6350" y="6743700"/>
            <a:ext cx="12191695" cy="114300"/>
          </a:xfrm>
          <a:prstGeom prst="rect">
            <a:avLst/>
          </a:prstGeom>
          <a:solidFill>
            <a:srgbClr val="2B6CB0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 txBox="1"/>
          <p:nvPr/>
        </p:nvSpPr>
        <p:spPr>
          <a:xfrm>
            <a:off x="914400" y="552298"/>
            <a:ext cx="3801161" cy="4956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700" b="1" dirty="0">
                <a:solidFill>
                  <a:srgbClr val="1A365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한계점 및 향후 연구 방향</a:t>
            </a:r>
            <a:endParaRPr lang="en-US" sz="2700" dirty="0"/>
          </a:p>
        </p:txBody>
      </p:sp>
      <p:sp>
        <p:nvSpPr>
          <p:cNvPr id="5" name="Shape 3"/>
          <p:cNvSpPr/>
          <p:nvPr/>
        </p:nvSpPr>
        <p:spPr>
          <a:xfrm>
            <a:off x="914400" y="1218895"/>
            <a:ext cx="761695" cy="38405"/>
          </a:xfrm>
          <a:prstGeom prst="rect">
            <a:avLst/>
          </a:prstGeom>
          <a:solidFill>
            <a:srgbClr val="2B6CB0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14400" y="1529080"/>
            <a:ext cx="133502" cy="133502"/>
          </a:xfrm>
          <a:prstGeom prst="rect">
            <a:avLst/>
          </a:prstGeom>
        </p:spPr>
      </p:pic>
      <p:sp>
        <p:nvSpPr>
          <p:cNvPr id="7" name="Text 4"/>
          <p:cNvSpPr txBox="1"/>
          <p:nvPr/>
        </p:nvSpPr>
        <p:spPr>
          <a:xfrm>
            <a:off x="1200607" y="1443126"/>
            <a:ext cx="2057400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샘플외 검정 결과의 한계</a:t>
            </a:r>
            <a:endParaRPr lang="en-US" sz="1500" dirty="0"/>
          </a:p>
        </p:txBody>
      </p:sp>
      <p:sp>
        <p:nvSpPr>
          <p:cNvPr id="8" name="Text 5"/>
          <p:cNvSpPr txBox="1"/>
          <p:nvPr/>
        </p:nvSpPr>
        <p:spPr>
          <a:xfrm>
            <a:off x="3305658" y="1443126"/>
            <a:ext cx="3886200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8개 중 5개 G-검정(62.5%)에서 귀무가설 기각</a:t>
            </a:r>
            <a:endParaRPr lang="en-US" sz="150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14400" y="2024685"/>
            <a:ext cx="133502" cy="133502"/>
          </a:xfrm>
          <a:prstGeom prst="rect">
            <a:avLst/>
          </a:prstGeom>
        </p:spPr>
      </p:pic>
      <p:sp>
        <p:nvSpPr>
          <p:cNvPr id="10" name="Text 6"/>
          <p:cNvSpPr txBox="1"/>
          <p:nvPr/>
        </p:nvSpPr>
        <p:spPr>
          <a:xfrm>
            <a:off x="1200607" y="1938731"/>
            <a:ext cx="1476756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자산별 성능 차이</a:t>
            </a:r>
            <a:endParaRPr lang="en-US" sz="1500" dirty="0"/>
          </a:p>
        </p:txBody>
      </p:sp>
      <p:sp>
        <p:nvSpPr>
          <p:cNvPr id="11" name="Text 7"/>
          <p:cNvSpPr txBox="1"/>
          <p:nvPr/>
        </p:nvSpPr>
        <p:spPr>
          <a:xfrm>
            <a:off x="2726842" y="1938731"/>
            <a:ext cx="8032598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ES(77%), GSCI(80.8%)는 상대적으로 높은 반면, ZB(57.7%), EUR/USD(46.2%)는 낮은 설명력</a:t>
            </a:r>
            <a:endParaRPr lang="en-US" sz="1500" dirty="0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14400" y="2519375"/>
            <a:ext cx="133502" cy="133502"/>
          </a:xfrm>
          <a:prstGeom prst="rect">
            <a:avLst/>
          </a:prstGeom>
        </p:spPr>
      </p:pic>
      <p:sp>
        <p:nvSpPr>
          <p:cNvPr id="13" name="Text 8"/>
          <p:cNvSpPr txBox="1"/>
          <p:nvPr/>
        </p:nvSpPr>
        <p:spPr>
          <a:xfrm>
            <a:off x="1200607" y="2434336"/>
            <a:ext cx="1600200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시간가변성 미반영</a:t>
            </a:r>
            <a:endParaRPr lang="en-US" sz="1500" dirty="0"/>
          </a:p>
        </p:txBody>
      </p:sp>
      <p:sp>
        <p:nvSpPr>
          <p:cNvPr id="14" name="Text 9"/>
          <p:cNvSpPr txBox="1"/>
          <p:nvPr/>
        </p:nvSpPr>
        <p:spPr>
          <a:xfrm>
            <a:off x="2848458" y="2434336"/>
            <a:ext cx="5259222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시장 구조 변화에 대한 모형의 적응력 부족</a:t>
            </a:r>
            <a:endParaRPr lang="en-US" sz="1500" dirty="0"/>
          </a:p>
        </p:txBody>
      </p:sp>
      <p:sp>
        <p:nvSpPr>
          <p:cNvPr id="15" name="Text 10"/>
          <p:cNvSpPr txBox="1"/>
          <p:nvPr/>
        </p:nvSpPr>
        <p:spPr>
          <a:xfrm>
            <a:off x="914400" y="3338678"/>
            <a:ext cx="1562710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800" b="1" dirty="0">
                <a:solidFill>
                  <a:srgbClr val="1E40A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향후 연구 방향</a:t>
            </a:r>
            <a:endParaRPr lang="en-US" sz="1800" dirty="0"/>
          </a:p>
        </p:txBody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4"/>
          <a:srcRect l="-1648" r="-1648"/>
          <a:stretch/>
        </p:blipFill>
        <p:spPr>
          <a:xfrm>
            <a:off x="914400" y="3872687"/>
            <a:ext cx="171907" cy="190195"/>
          </a:xfrm>
          <a:prstGeom prst="rect">
            <a:avLst/>
          </a:prstGeom>
        </p:spPr>
      </p:pic>
      <p:sp>
        <p:nvSpPr>
          <p:cNvPr id="17" name="Text 11"/>
          <p:cNvSpPr txBox="1"/>
          <p:nvPr/>
        </p:nvSpPr>
        <p:spPr>
          <a:xfrm>
            <a:off x="1238098" y="3843426"/>
            <a:ext cx="3038551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베이지안 MCMC, 순차적 몬테카를로</a:t>
            </a:r>
            <a:endParaRPr lang="en-US" sz="1500" dirty="0"/>
          </a:p>
        </p:txBody>
      </p:sp>
      <p:sp>
        <p:nvSpPr>
          <p:cNvPr id="18" name="Text 12"/>
          <p:cNvSpPr txBox="1"/>
          <p:nvPr/>
        </p:nvSpPr>
        <p:spPr>
          <a:xfrm>
            <a:off x="4552914" y="3843426"/>
            <a:ext cx="2326508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등 유연한 추론 절차 도입</a:t>
            </a:r>
            <a:endParaRPr lang="en-US" sz="1500" dirty="0"/>
          </a:p>
        </p:txBody>
      </p:sp>
      <p:pic>
        <p:nvPicPr>
          <p:cNvPr id="19" name="Image 4" descr="preencoded.png"/>
          <p:cNvPicPr>
            <a:picLocks noChangeAspect="1"/>
          </p:cNvPicPr>
          <p:nvPr/>
        </p:nvPicPr>
        <p:blipFill>
          <a:blip r:embed="rId4"/>
          <a:srcRect l="-1648" r="-1648"/>
          <a:stretch/>
        </p:blipFill>
        <p:spPr>
          <a:xfrm>
            <a:off x="914400" y="4367378"/>
            <a:ext cx="171907" cy="190195"/>
          </a:xfrm>
          <a:prstGeom prst="rect">
            <a:avLst/>
          </a:prstGeom>
        </p:spPr>
      </p:pic>
      <p:sp>
        <p:nvSpPr>
          <p:cNvPr id="20" name="Text 13"/>
          <p:cNvSpPr txBox="1"/>
          <p:nvPr/>
        </p:nvSpPr>
        <p:spPr>
          <a:xfrm>
            <a:off x="1236976" y="4339031"/>
            <a:ext cx="2483419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거시경제/시장 공변량 포함</a:t>
            </a:r>
            <a:endParaRPr lang="en-US" sz="1500" dirty="0"/>
          </a:p>
        </p:txBody>
      </p:sp>
      <p:sp>
        <p:nvSpPr>
          <p:cNvPr id="21" name="Text 14"/>
          <p:cNvSpPr txBox="1"/>
          <p:nvPr/>
        </p:nvSpPr>
        <p:spPr>
          <a:xfrm>
            <a:off x="3701150" y="4339031"/>
            <a:ext cx="3845326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전이행렬과 변동성 구조에 외부 변수 반영</a:t>
            </a:r>
            <a:endParaRPr lang="en-US" sz="1500" dirty="0"/>
          </a:p>
        </p:txBody>
      </p:sp>
      <p:pic>
        <p:nvPicPr>
          <p:cNvPr id="22" name="Image 5" descr="preencoded.png"/>
          <p:cNvPicPr>
            <a:picLocks noChangeAspect="1"/>
          </p:cNvPicPr>
          <p:nvPr/>
        </p:nvPicPr>
        <p:blipFill>
          <a:blip r:embed="rId4"/>
          <a:srcRect l="-1648" r="-1648"/>
          <a:stretch/>
        </p:blipFill>
        <p:spPr>
          <a:xfrm>
            <a:off x="914400" y="4862982"/>
            <a:ext cx="171907" cy="190195"/>
          </a:xfrm>
          <a:prstGeom prst="rect">
            <a:avLst/>
          </a:prstGeom>
        </p:spPr>
      </p:pic>
      <p:sp>
        <p:nvSpPr>
          <p:cNvPr id="23" name="Text 15"/>
          <p:cNvSpPr txBox="1"/>
          <p:nvPr/>
        </p:nvSpPr>
        <p:spPr>
          <a:xfrm>
            <a:off x="1188878" y="4834636"/>
            <a:ext cx="3541562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윈도우 민감도 분석 및 시계열 교차검증</a:t>
            </a:r>
            <a:endParaRPr lang="en-US" sz="1500" dirty="0"/>
          </a:p>
        </p:txBody>
      </p:sp>
      <p:sp>
        <p:nvSpPr>
          <p:cNvPr id="24" name="Text 16"/>
          <p:cNvSpPr txBox="1"/>
          <p:nvPr/>
        </p:nvSpPr>
        <p:spPr>
          <a:xfrm>
            <a:off x="4725964" y="4834636"/>
            <a:ext cx="2462296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적용으로 표본 의존성 완화</a:t>
            </a:r>
            <a:endParaRPr lang="en-US" sz="1500" dirty="0"/>
          </a:p>
        </p:txBody>
      </p:sp>
      <p:sp>
        <p:nvSpPr>
          <p:cNvPr id="25" name="Shape 17"/>
          <p:cNvSpPr/>
          <p:nvPr/>
        </p:nvSpPr>
        <p:spPr>
          <a:xfrm>
            <a:off x="914400" y="5529885"/>
            <a:ext cx="10362895" cy="571500"/>
          </a:xfrm>
          <a:prstGeom prst="roundRect">
            <a:avLst>
              <a:gd name="adj" fmla="val 21333"/>
            </a:avLst>
          </a:prstGeom>
          <a:solidFill>
            <a:srgbClr val="FFFBE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6" name="Shape 18"/>
          <p:cNvSpPr/>
          <p:nvPr/>
        </p:nvSpPr>
        <p:spPr>
          <a:xfrm>
            <a:off x="914400" y="5529885"/>
            <a:ext cx="38405" cy="571500"/>
          </a:xfrm>
          <a:prstGeom prst="rect">
            <a:avLst/>
          </a:prstGeom>
          <a:solidFill>
            <a:srgbClr val="F59E0B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7" name="Image 6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104595" y="5720080"/>
            <a:ext cx="190195" cy="190195"/>
          </a:xfrm>
          <a:prstGeom prst="rect">
            <a:avLst/>
          </a:prstGeom>
        </p:spPr>
      </p:pic>
      <p:sp>
        <p:nvSpPr>
          <p:cNvPr id="28" name="Text 19"/>
          <p:cNvSpPr txBox="1"/>
          <p:nvPr/>
        </p:nvSpPr>
        <p:spPr>
          <a:xfrm>
            <a:off x="1410005" y="5691734"/>
            <a:ext cx="9224467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제안 모형의 구조적 설계는 타당성이 확인되나, 동적인 시장 환경에서의 일반화 보장을 위해 방법론적 개선이 요구됨</a:t>
            </a:r>
            <a:endParaRPr lang="en-US" sz="1300" dirty="0"/>
          </a:p>
        </p:txBody>
      </p:sp>
      <p:sp>
        <p:nvSpPr>
          <p:cNvPr id="29" name="Text 20"/>
          <p:cNvSpPr txBox="1"/>
          <p:nvPr/>
        </p:nvSpPr>
        <p:spPr>
          <a:xfrm>
            <a:off x="11548872" y="6225235"/>
            <a:ext cx="25328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16</a:t>
            </a:r>
            <a:endParaRPr lang="en-US" sz="1000" dirty="0"/>
          </a:p>
        </p:txBody>
      </p:sp>
      <p:pic>
        <p:nvPicPr>
          <p:cNvPr id="30" name="Image 7" descr="preencoded.png"/>
          <p:cNvPicPr>
            <a:picLocks noChangeAspect="1"/>
          </p:cNvPicPr>
          <p:nvPr/>
        </p:nvPicPr>
        <p:blipFill>
          <a:blip r:embed="rId6"/>
          <a:srcRect t="-100" b="-100"/>
          <a:stretch/>
        </p:blipFill>
        <p:spPr>
          <a:xfrm>
            <a:off x="11772900" y="6244438"/>
            <a:ext cx="114300" cy="152705"/>
          </a:xfrm>
          <a:prstGeom prst="rect">
            <a:avLst/>
          </a:prstGeom>
        </p:spPr>
      </p:pic>
      <p:sp>
        <p:nvSpPr>
          <p:cNvPr id="32" name="Shape 43">
            <a:extLst>
              <a:ext uri="{FF2B5EF4-FFF2-40B4-BE49-F238E27FC236}">
                <a16:creationId xmlns:a16="http://schemas.microsoft.com/office/drawing/2014/main" id="{C3672F17-AD0B-6205-E4D5-11D977122B35}"/>
              </a:ext>
            </a:extLst>
          </p:cNvPr>
          <p:cNvSpPr/>
          <p:nvPr/>
        </p:nvSpPr>
        <p:spPr>
          <a:xfrm>
            <a:off x="6350" y="6743700"/>
            <a:ext cx="12191695" cy="114300"/>
          </a:xfrm>
          <a:prstGeom prst="rect">
            <a:avLst/>
          </a:prstGeom>
          <a:solidFill>
            <a:srgbClr val="2B6CB0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  <a:effectLst>
            <a:outerShdw blurRad="63500" dist="381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 txBox="1"/>
          <p:nvPr/>
        </p:nvSpPr>
        <p:spPr>
          <a:xfrm>
            <a:off x="914400" y="552298"/>
            <a:ext cx="896112" cy="4956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700" b="1" dirty="0">
                <a:solidFill>
                  <a:srgbClr val="1A365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결론</a:t>
            </a:r>
            <a:endParaRPr lang="en-US" sz="2700" dirty="0"/>
          </a:p>
        </p:txBody>
      </p:sp>
      <p:sp>
        <p:nvSpPr>
          <p:cNvPr id="5" name="Shape 3"/>
          <p:cNvSpPr/>
          <p:nvPr/>
        </p:nvSpPr>
        <p:spPr>
          <a:xfrm>
            <a:off x="914400" y="1218895"/>
            <a:ext cx="761695" cy="38405"/>
          </a:xfrm>
          <a:prstGeom prst="rect">
            <a:avLst/>
          </a:prstGeom>
          <a:solidFill>
            <a:srgbClr val="2B6CB0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14400" y="1714500"/>
            <a:ext cx="228600" cy="228600"/>
          </a:xfrm>
          <a:prstGeom prst="rect">
            <a:avLst/>
          </a:prstGeom>
        </p:spPr>
      </p:pic>
      <p:sp>
        <p:nvSpPr>
          <p:cNvPr id="7" name="Text 4"/>
          <p:cNvSpPr txBox="1"/>
          <p:nvPr/>
        </p:nvSpPr>
        <p:spPr>
          <a:xfrm>
            <a:off x="1224585" y="1723644"/>
            <a:ext cx="120060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금융시장에서</a:t>
            </a:r>
            <a:endParaRPr lang="en-US" sz="1500" dirty="0"/>
          </a:p>
        </p:txBody>
      </p:sp>
      <p:sp>
        <p:nvSpPr>
          <p:cNvPr id="8" name="Text 5"/>
          <p:cNvSpPr txBox="1"/>
          <p:nvPr/>
        </p:nvSpPr>
        <p:spPr>
          <a:xfrm>
            <a:off x="5547238" y="1723644"/>
            <a:ext cx="2651394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되는 현상을 실증적으로 확인</a:t>
            </a:r>
            <a:endParaRPr lang="en-US" sz="1500" dirty="0"/>
          </a:p>
        </p:txBody>
      </p:sp>
      <p:sp>
        <p:nvSpPr>
          <p:cNvPr id="9" name="Text 6"/>
          <p:cNvSpPr txBox="1"/>
          <p:nvPr/>
        </p:nvSpPr>
        <p:spPr>
          <a:xfrm>
            <a:off x="1224585" y="2238451"/>
            <a:ext cx="4874260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기존 확률 모형(GBM, Heston, 점프-확산)으로는 이 현상을</a:t>
            </a:r>
            <a:endParaRPr lang="en-US" sz="1500" dirty="0"/>
          </a:p>
        </p:txBody>
      </p:sp>
      <p:sp>
        <p:nvSpPr>
          <p:cNvPr id="10" name="Text 7"/>
          <p:cNvSpPr txBox="1"/>
          <p:nvPr/>
        </p:nvSpPr>
        <p:spPr>
          <a:xfrm>
            <a:off x="6467653" y="2752344"/>
            <a:ext cx="2467051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 이 현상을 효과적으로 포착</a:t>
            </a:r>
            <a:endParaRPr lang="en-US" sz="1500" dirty="0"/>
          </a:p>
        </p:txBody>
      </p:sp>
      <p:sp>
        <p:nvSpPr>
          <p:cNvPr id="11" name="Text 8"/>
          <p:cNvSpPr txBox="1"/>
          <p:nvPr/>
        </p:nvSpPr>
        <p:spPr>
          <a:xfrm>
            <a:off x="1066292" y="3267151"/>
            <a:ext cx="7282282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시장의 달력 구조에 대한 이해를 높이고, 리스크 관리 및 트레이딩 전략에 활용 가능</a:t>
            </a:r>
            <a:endParaRPr lang="en-US" sz="1500" dirty="0"/>
          </a:p>
        </p:txBody>
      </p:sp>
      <p:sp>
        <p:nvSpPr>
          <p:cNvPr id="12" name="Text 9"/>
          <p:cNvSpPr txBox="1"/>
          <p:nvPr/>
        </p:nvSpPr>
        <p:spPr>
          <a:xfrm>
            <a:off x="2507727" y="1723644"/>
            <a:ext cx="317543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주간 고가/저가가 특정 요일에 군집</a:t>
            </a:r>
            <a:endParaRPr lang="en-US" sz="1500" dirty="0"/>
          </a:p>
        </p:txBody>
      </p:sp>
      <p:pic>
        <p:nvPicPr>
          <p:cNvPr id="13" name="Image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14400" y="2229307"/>
            <a:ext cx="228600" cy="228600"/>
          </a:xfrm>
          <a:prstGeom prst="rect">
            <a:avLst/>
          </a:prstGeom>
        </p:spPr>
      </p:pic>
      <p:sp>
        <p:nvSpPr>
          <p:cNvPr id="14" name="Text 10"/>
          <p:cNvSpPr txBox="1"/>
          <p:nvPr/>
        </p:nvSpPr>
        <p:spPr>
          <a:xfrm>
            <a:off x="6098845" y="2238451"/>
            <a:ext cx="188640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충분히 설명할 수 없음</a:t>
            </a:r>
            <a:endParaRPr lang="en-US" sz="1500" dirty="0"/>
          </a:p>
        </p:txBody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14400" y="2743200"/>
            <a:ext cx="228600" cy="228600"/>
          </a:xfrm>
          <a:prstGeom prst="rect">
            <a:avLst/>
          </a:prstGeom>
        </p:spPr>
      </p:pic>
      <p:sp>
        <p:nvSpPr>
          <p:cNvPr id="16" name="Text 11"/>
          <p:cNvSpPr txBox="1"/>
          <p:nvPr/>
        </p:nvSpPr>
        <p:spPr>
          <a:xfrm>
            <a:off x="1207247" y="2752344"/>
            <a:ext cx="418127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요일 의존적 상태 전이와 변동성 구조를 반영한</a:t>
            </a:r>
            <a:endParaRPr lang="en-US" sz="1500" dirty="0"/>
          </a:p>
        </p:txBody>
      </p:sp>
      <p:sp>
        <p:nvSpPr>
          <p:cNvPr id="17" name="Text 12"/>
          <p:cNvSpPr txBox="1"/>
          <p:nvPr/>
        </p:nvSpPr>
        <p:spPr>
          <a:xfrm>
            <a:off x="5077155" y="2752344"/>
            <a:ext cx="1476756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MSGARCH 모형</a:t>
            </a:r>
            <a:endParaRPr lang="en-US" sz="1500" dirty="0"/>
          </a:p>
        </p:txBody>
      </p:sp>
      <p:pic>
        <p:nvPicPr>
          <p:cNvPr id="18" name="Image 3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14400" y="3258007"/>
            <a:ext cx="228600" cy="228600"/>
          </a:xfrm>
          <a:prstGeom prst="rect">
            <a:avLst/>
          </a:prstGeom>
        </p:spPr>
      </p:pic>
      <p:sp>
        <p:nvSpPr>
          <p:cNvPr id="19" name="Shape 13"/>
          <p:cNvSpPr/>
          <p:nvPr/>
        </p:nvSpPr>
        <p:spPr>
          <a:xfrm>
            <a:off x="914400" y="4000500"/>
            <a:ext cx="10362895" cy="1790395"/>
          </a:xfrm>
          <a:prstGeom prst="roundRect">
            <a:avLst>
              <a:gd name="adj" fmla="val 2173"/>
            </a:avLst>
          </a:prstGeom>
          <a:solidFill>
            <a:srgbClr val="EBF8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0" name="Shape 14"/>
          <p:cNvSpPr/>
          <p:nvPr/>
        </p:nvSpPr>
        <p:spPr>
          <a:xfrm>
            <a:off x="914400" y="4000500"/>
            <a:ext cx="57607" cy="1790395"/>
          </a:xfrm>
          <a:prstGeom prst="rect">
            <a:avLst/>
          </a:prstGeom>
          <a:solidFill>
            <a:srgbClr val="2B6CB0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1" name="Image 4" descr="preencoded.png"/>
          <p:cNvPicPr>
            <a:picLocks noChangeAspect="1"/>
          </p:cNvPicPr>
          <p:nvPr/>
        </p:nvPicPr>
        <p:blipFill>
          <a:blip r:embed="rId4"/>
          <a:srcRect l="-133" r="-133"/>
          <a:stretch/>
        </p:blipFill>
        <p:spPr>
          <a:xfrm>
            <a:off x="1200607" y="4267505"/>
            <a:ext cx="171907" cy="228600"/>
          </a:xfrm>
          <a:prstGeom prst="rect">
            <a:avLst/>
          </a:prstGeom>
        </p:spPr>
      </p:pic>
      <p:sp>
        <p:nvSpPr>
          <p:cNvPr id="22" name="Text 15"/>
          <p:cNvSpPr txBox="1"/>
          <p:nvPr/>
        </p:nvSpPr>
        <p:spPr>
          <a:xfrm>
            <a:off x="1524305" y="4219956"/>
            <a:ext cx="1077163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1E40A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주요 기여점</a:t>
            </a:r>
            <a:endParaRPr lang="en-US" sz="1500" dirty="0"/>
          </a:p>
        </p:txBody>
      </p:sp>
      <p:sp>
        <p:nvSpPr>
          <p:cNvPr id="23" name="Text 16"/>
          <p:cNvSpPr txBox="1"/>
          <p:nvPr/>
        </p:nvSpPr>
        <p:spPr>
          <a:xfrm>
            <a:off x="1524305" y="4619549"/>
            <a:ext cx="6206033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1. 달력 이상 현상 연구에 새로운 관점 제시: 평균 수익률이 아닌 극값 발생 요일에 주목</a:t>
            </a:r>
            <a:endParaRPr lang="en-US" sz="1300" dirty="0"/>
          </a:p>
        </p:txBody>
      </p:sp>
      <p:sp>
        <p:nvSpPr>
          <p:cNvPr id="24" name="Text 17"/>
          <p:cNvSpPr txBox="1"/>
          <p:nvPr/>
        </p:nvSpPr>
        <p:spPr>
          <a:xfrm>
            <a:off x="1524305" y="4962449"/>
            <a:ext cx="5425135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2. 금융 모형의 실증적 한계 발견: 시장 미시구조를 반영한 모형 필요성 제시</a:t>
            </a:r>
            <a:endParaRPr lang="en-US" sz="1300" dirty="0"/>
          </a:p>
        </p:txBody>
      </p:sp>
      <p:sp>
        <p:nvSpPr>
          <p:cNvPr id="25" name="Text 18"/>
          <p:cNvSpPr txBox="1"/>
          <p:nvPr/>
        </p:nvSpPr>
        <p:spPr>
          <a:xfrm>
            <a:off x="1524305" y="5305349"/>
            <a:ext cx="5805526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3. 요일 의존적 마르코프-전환 모형 개발: 달력 기반 군집 현상을 효과적으로 설명</a:t>
            </a:r>
            <a:endParaRPr lang="en-US" sz="1300" dirty="0"/>
          </a:p>
        </p:txBody>
      </p:sp>
      <p:sp>
        <p:nvSpPr>
          <p:cNvPr id="26" name="Text 19"/>
          <p:cNvSpPr txBox="1"/>
          <p:nvPr/>
        </p:nvSpPr>
        <p:spPr>
          <a:xfrm>
            <a:off x="11529670" y="6057900"/>
            <a:ext cx="25328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17</a:t>
            </a:r>
            <a:endParaRPr lang="en-US" sz="1000" dirty="0"/>
          </a:p>
        </p:txBody>
      </p:sp>
      <p:pic>
        <p:nvPicPr>
          <p:cNvPr id="27" name="Image 5" descr="preencoded.png"/>
          <p:cNvPicPr>
            <a:picLocks noChangeAspect="1"/>
          </p:cNvPicPr>
          <p:nvPr/>
        </p:nvPicPr>
        <p:blipFill>
          <a:blip r:embed="rId5"/>
          <a:srcRect t="-43" b="-43"/>
          <a:stretch/>
        </p:blipFill>
        <p:spPr>
          <a:xfrm>
            <a:off x="11753698" y="6077102"/>
            <a:ext cx="133502" cy="152705"/>
          </a:xfrm>
          <a:prstGeom prst="rect">
            <a:avLst/>
          </a:prstGeom>
        </p:spPr>
      </p:pic>
      <p:sp>
        <p:nvSpPr>
          <p:cNvPr id="29" name="Shape 43">
            <a:extLst>
              <a:ext uri="{FF2B5EF4-FFF2-40B4-BE49-F238E27FC236}">
                <a16:creationId xmlns:a16="http://schemas.microsoft.com/office/drawing/2014/main" id="{7C582E53-A075-5349-9899-78237F8BB638}"/>
              </a:ext>
            </a:extLst>
          </p:cNvPr>
          <p:cNvSpPr/>
          <p:nvPr/>
        </p:nvSpPr>
        <p:spPr>
          <a:xfrm>
            <a:off x="6350" y="6743700"/>
            <a:ext cx="12191695" cy="114300"/>
          </a:xfrm>
          <a:prstGeom prst="rect">
            <a:avLst/>
          </a:prstGeom>
          <a:solidFill>
            <a:srgbClr val="2B6CB0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 txBox="1"/>
          <p:nvPr/>
        </p:nvSpPr>
        <p:spPr>
          <a:xfrm>
            <a:off x="914400" y="552298"/>
            <a:ext cx="1524305" cy="4956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700" b="1" dirty="0">
                <a:solidFill>
                  <a:srgbClr val="1A365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참고문헌</a:t>
            </a:r>
            <a:endParaRPr lang="en-US" sz="2700" dirty="0"/>
          </a:p>
        </p:txBody>
      </p:sp>
      <p:sp>
        <p:nvSpPr>
          <p:cNvPr id="5" name="Shape 3"/>
          <p:cNvSpPr/>
          <p:nvPr/>
        </p:nvSpPr>
        <p:spPr>
          <a:xfrm>
            <a:off x="914400" y="1218895"/>
            <a:ext cx="761695" cy="38405"/>
          </a:xfrm>
          <a:prstGeom prst="rect">
            <a:avLst/>
          </a:prstGeom>
          <a:solidFill>
            <a:srgbClr val="2B6CB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 txBox="1"/>
          <p:nvPr/>
        </p:nvSpPr>
        <p:spPr>
          <a:xfrm>
            <a:off x="914400" y="1571854"/>
            <a:ext cx="2011680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요일효과 및 달력 이상 관련</a:t>
            </a:r>
            <a:endParaRPr lang="en-US" sz="1300" dirty="0"/>
          </a:p>
        </p:txBody>
      </p:sp>
      <p:sp>
        <p:nvSpPr>
          <p:cNvPr id="7" name="Text 5"/>
          <p:cNvSpPr txBox="1"/>
          <p:nvPr/>
        </p:nvSpPr>
        <p:spPr>
          <a:xfrm>
            <a:off x="914400" y="4204411"/>
            <a:ext cx="1145743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확률 모형 관련</a:t>
            </a:r>
            <a:endParaRPr lang="en-US" sz="1300" dirty="0"/>
          </a:p>
        </p:txBody>
      </p:sp>
      <p:sp>
        <p:nvSpPr>
          <p:cNvPr id="8" name="Text 6"/>
          <p:cNvSpPr txBox="1"/>
          <p:nvPr/>
        </p:nvSpPr>
        <p:spPr>
          <a:xfrm>
            <a:off x="6210605" y="1571854"/>
            <a:ext cx="13075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시장 효율성 관련</a:t>
            </a:r>
            <a:endParaRPr lang="en-US" sz="1300" dirty="0"/>
          </a:p>
        </p:txBody>
      </p:sp>
      <p:sp>
        <p:nvSpPr>
          <p:cNvPr id="9" name="Text 7"/>
          <p:cNvSpPr txBox="1"/>
          <p:nvPr/>
        </p:nvSpPr>
        <p:spPr>
          <a:xfrm>
            <a:off x="6210605" y="2681021"/>
            <a:ext cx="1411834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GARCH 모형 관련</a:t>
            </a:r>
            <a:endParaRPr lang="en-US" sz="1300" dirty="0"/>
          </a:p>
        </p:txBody>
      </p:sp>
      <p:sp>
        <p:nvSpPr>
          <p:cNvPr id="10" name="Text 8"/>
          <p:cNvSpPr txBox="1"/>
          <p:nvPr/>
        </p:nvSpPr>
        <p:spPr>
          <a:xfrm>
            <a:off x="914400" y="1915668"/>
            <a:ext cx="4145890" cy="5148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French, K.R. (1980). Stock returns and the weekend effect.</a:t>
            </a:r>
            <a:endParaRPr lang="en-US" sz="1300" dirty="0"/>
          </a:p>
        </p:txBody>
      </p:sp>
      <p:sp>
        <p:nvSpPr>
          <p:cNvPr id="11" name="Text 9"/>
          <p:cNvSpPr txBox="1"/>
          <p:nvPr/>
        </p:nvSpPr>
        <p:spPr>
          <a:xfrm>
            <a:off x="4346143" y="2184502"/>
            <a:ext cx="9070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(1), 55-69.</a:t>
            </a:r>
            <a:endParaRPr lang="en-US" sz="1300" dirty="0"/>
          </a:p>
        </p:txBody>
      </p:sp>
      <p:sp>
        <p:nvSpPr>
          <p:cNvPr id="12" name="Text 10"/>
          <p:cNvSpPr txBox="1"/>
          <p:nvPr/>
        </p:nvSpPr>
        <p:spPr>
          <a:xfrm>
            <a:off x="914400" y="2543861"/>
            <a:ext cx="5136185" cy="5148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Bowles, B., Reed, A.V., Ringgenberg, M.C., Thornock, J.R. (2024). Anomaly time.</a:t>
            </a:r>
            <a:endParaRPr lang="en-US" sz="1300" dirty="0"/>
          </a:p>
        </p:txBody>
      </p:sp>
      <p:sp>
        <p:nvSpPr>
          <p:cNvPr id="13" name="Text 11"/>
          <p:cNvSpPr txBox="1"/>
          <p:nvPr/>
        </p:nvSpPr>
        <p:spPr>
          <a:xfrm>
            <a:off x="4101998" y="2811780"/>
            <a:ext cx="1278331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(5), 3543-3579.</a:t>
            </a:r>
            <a:endParaRPr lang="en-US" sz="1300" dirty="0"/>
          </a:p>
        </p:txBody>
      </p:sp>
      <p:sp>
        <p:nvSpPr>
          <p:cNvPr id="14" name="Text 12"/>
          <p:cNvSpPr txBox="1"/>
          <p:nvPr/>
        </p:nvSpPr>
        <p:spPr>
          <a:xfrm>
            <a:off x="914400" y="3171139"/>
            <a:ext cx="5012741" cy="5148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Chiah, M., Zhong, A. (2021). Tuesday blues and the day-of-the-week effect in stock returns.</a:t>
            </a:r>
            <a:endParaRPr lang="en-US" sz="1300" dirty="0"/>
          </a:p>
        </p:txBody>
      </p:sp>
      <p:sp>
        <p:nvSpPr>
          <p:cNvPr id="15" name="Text 13"/>
          <p:cNvSpPr txBox="1"/>
          <p:nvPr/>
        </p:nvSpPr>
        <p:spPr>
          <a:xfrm>
            <a:off x="1498702" y="3707892"/>
            <a:ext cx="831190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, 106243.</a:t>
            </a:r>
            <a:endParaRPr lang="en-US" sz="1300" dirty="0"/>
          </a:p>
        </p:txBody>
      </p:sp>
      <p:sp>
        <p:nvSpPr>
          <p:cNvPr id="16" name="Text 14"/>
          <p:cNvSpPr txBox="1"/>
          <p:nvPr/>
        </p:nvSpPr>
        <p:spPr>
          <a:xfrm>
            <a:off x="914400" y="4549140"/>
            <a:ext cx="5097780" cy="7818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Heston, S.L. (1993). A closed-form solution for options with stochastic volatility with applications to bond and currency options.</a:t>
            </a:r>
            <a:endParaRPr lang="en-US" sz="1300" dirty="0"/>
          </a:p>
        </p:txBody>
      </p:sp>
      <p:sp>
        <p:nvSpPr>
          <p:cNvPr id="17" name="Text 15"/>
          <p:cNvSpPr txBox="1"/>
          <p:nvPr/>
        </p:nvSpPr>
        <p:spPr>
          <a:xfrm>
            <a:off x="4192524" y="5085893"/>
            <a:ext cx="1097280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(2), 327-343.</a:t>
            </a:r>
            <a:endParaRPr lang="en-US" sz="1300" dirty="0"/>
          </a:p>
        </p:txBody>
      </p:sp>
      <p:sp>
        <p:nvSpPr>
          <p:cNvPr id="18" name="Text 16"/>
          <p:cNvSpPr txBox="1"/>
          <p:nvPr/>
        </p:nvSpPr>
        <p:spPr>
          <a:xfrm>
            <a:off x="914400" y="5445252"/>
            <a:ext cx="4860036" cy="5148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Bates, D.S. (1996). Jumps and stochastic volatility: exchange rate processes implicit in Deutsche Mark options.</a:t>
            </a:r>
            <a:endParaRPr lang="en-US" sz="1300" dirty="0"/>
          </a:p>
        </p:txBody>
      </p:sp>
      <p:sp>
        <p:nvSpPr>
          <p:cNvPr id="19" name="Text 17"/>
          <p:cNvSpPr txBox="1"/>
          <p:nvPr/>
        </p:nvSpPr>
        <p:spPr>
          <a:xfrm>
            <a:off x="2745029" y="5981090"/>
            <a:ext cx="100218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(1), 69-107.</a:t>
            </a:r>
            <a:endParaRPr lang="en-US" sz="1300" dirty="0"/>
          </a:p>
        </p:txBody>
      </p:sp>
      <p:sp>
        <p:nvSpPr>
          <p:cNvPr id="20" name="Text 18"/>
          <p:cNvSpPr txBox="1"/>
          <p:nvPr/>
        </p:nvSpPr>
        <p:spPr>
          <a:xfrm>
            <a:off x="6210605" y="1915668"/>
            <a:ext cx="3688690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Campbell, J.Y., Lo, A.W., MacKinlay, A. (1997).</a:t>
            </a:r>
            <a:endParaRPr lang="en-US" sz="1300" dirty="0"/>
          </a:p>
        </p:txBody>
      </p:sp>
      <p:sp>
        <p:nvSpPr>
          <p:cNvPr id="21" name="Text 19"/>
          <p:cNvSpPr txBox="1"/>
          <p:nvPr/>
        </p:nvSpPr>
        <p:spPr>
          <a:xfrm>
            <a:off x="8070494" y="2184502"/>
            <a:ext cx="2326234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. Princeton University Press.</a:t>
            </a:r>
            <a:endParaRPr lang="en-US" sz="1300" dirty="0"/>
          </a:p>
        </p:txBody>
      </p:sp>
      <p:sp>
        <p:nvSpPr>
          <p:cNvPr id="22" name="Text 20"/>
          <p:cNvSpPr txBox="1"/>
          <p:nvPr/>
        </p:nvSpPr>
        <p:spPr>
          <a:xfrm>
            <a:off x="6210605" y="3025750"/>
            <a:ext cx="4622292" cy="5148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Gray, S.F. (1996). Modeling the conditional distribution of interest rates as a regime-switching process.</a:t>
            </a:r>
            <a:endParaRPr lang="en-US" sz="1300" dirty="0"/>
          </a:p>
        </p:txBody>
      </p:sp>
      <p:sp>
        <p:nvSpPr>
          <p:cNvPr id="23" name="Text 21"/>
          <p:cNvSpPr txBox="1"/>
          <p:nvPr/>
        </p:nvSpPr>
        <p:spPr>
          <a:xfrm>
            <a:off x="8400593" y="3561588"/>
            <a:ext cx="9070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(1), 27-62.</a:t>
            </a:r>
            <a:endParaRPr lang="en-US" sz="1300" dirty="0"/>
          </a:p>
        </p:txBody>
      </p:sp>
      <p:sp>
        <p:nvSpPr>
          <p:cNvPr id="24" name="Text 22"/>
          <p:cNvSpPr txBox="1"/>
          <p:nvPr/>
        </p:nvSpPr>
        <p:spPr>
          <a:xfrm>
            <a:off x="6210605" y="3920947"/>
            <a:ext cx="5155387" cy="7818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Anderson, H.M., Nam, K., Vahid, F. (1999). Asymmetric nonlinear smooth transition GARCH models. In: Rothman, P. (Ed.),</a:t>
            </a:r>
            <a:endParaRPr lang="en-US" sz="1300" dirty="0"/>
          </a:p>
        </p:txBody>
      </p:sp>
      <p:sp>
        <p:nvSpPr>
          <p:cNvPr id="25" name="Text 23"/>
          <p:cNvSpPr txBox="1"/>
          <p:nvPr/>
        </p:nvSpPr>
        <p:spPr>
          <a:xfrm>
            <a:off x="7583119" y="4725619"/>
            <a:ext cx="191658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. Springer US, 191-207.</a:t>
            </a:r>
            <a:endParaRPr lang="en-US" sz="1300" dirty="0"/>
          </a:p>
        </p:txBody>
      </p:sp>
      <p:sp>
        <p:nvSpPr>
          <p:cNvPr id="26" name="Text 24"/>
          <p:cNvSpPr txBox="1"/>
          <p:nvPr/>
        </p:nvSpPr>
        <p:spPr>
          <a:xfrm>
            <a:off x="6210605" y="5085893"/>
            <a:ext cx="4917643" cy="5148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Haas, M., Mittnik, S., Paolella, M.S. (2004). A new approach to Markov-switching GARCH models.</a:t>
            </a:r>
            <a:endParaRPr lang="en-US" sz="1300" dirty="0"/>
          </a:p>
        </p:txBody>
      </p:sp>
      <p:sp>
        <p:nvSpPr>
          <p:cNvPr id="27" name="Text 25"/>
          <p:cNvSpPr txBox="1"/>
          <p:nvPr/>
        </p:nvSpPr>
        <p:spPr>
          <a:xfrm>
            <a:off x="7768742" y="5621731"/>
            <a:ext cx="1097280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(4), 493-530.</a:t>
            </a:r>
            <a:endParaRPr lang="en-US" sz="1300" dirty="0"/>
          </a:p>
        </p:txBody>
      </p:sp>
      <p:sp>
        <p:nvSpPr>
          <p:cNvPr id="28" name="Text 26"/>
          <p:cNvSpPr txBox="1"/>
          <p:nvPr/>
        </p:nvSpPr>
        <p:spPr>
          <a:xfrm>
            <a:off x="1702613" y="2184502"/>
            <a:ext cx="2774290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i="1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Journal of Financial Economics, 8</a:t>
            </a:r>
            <a:endParaRPr lang="en-US" sz="1300" dirty="0"/>
          </a:p>
        </p:txBody>
      </p:sp>
      <p:sp>
        <p:nvSpPr>
          <p:cNvPr id="29" name="Text 27"/>
          <p:cNvSpPr txBox="1"/>
          <p:nvPr/>
        </p:nvSpPr>
        <p:spPr>
          <a:xfrm>
            <a:off x="2360066" y="2811780"/>
            <a:ext cx="1869034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i="1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Journal of Finance, 79</a:t>
            </a:r>
            <a:endParaRPr lang="en-US" sz="1300" dirty="0"/>
          </a:p>
        </p:txBody>
      </p:sp>
      <p:sp>
        <p:nvSpPr>
          <p:cNvPr id="30" name="Text 28"/>
          <p:cNvSpPr txBox="1"/>
          <p:nvPr/>
        </p:nvSpPr>
        <p:spPr>
          <a:xfrm>
            <a:off x="1218895" y="3439973"/>
            <a:ext cx="4698187" cy="5148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i="1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Journal of Banking &amp; Finance, 133</a:t>
            </a:r>
            <a:endParaRPr lang="en-US" sz="1300" dirty="0"/>
          </a:p>
        </p:txBody>
      </p:sp>
      <p:sp>
        <p:nvSpPr>
          <p:cNvPr id="31" name="Text 29"/>
          <p:cNvSpPr txBox="1"/>
          <p:nvPr/>
        </p:nvSpPr>
        <p:spPr>
          <a:xfrm>
            <a:off x="1858975" y="5085893"/>
            <a:ext cx="2459736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i="1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Review of Financial Studies, 6</a:t>
            </a:r>
            <a:endParaRPr lang="en-US" sz="1300" dirty="0"/>
          </a:p>
        </p:txBody>
      </p:sp>
      <p:sp>
        <p:nvSpPr>
          <p:cNvPr id="32" name="Text 30"/>
          <p:cNvSpPr txBox="1"/>
          <p:nvPr/>
        </p:nvSpPr>
        <p:spPr>
          <a:xfrm>
            <a:off x="1218895" y="5713171"/>
            <a:ext cx="4745736" cy="5148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i="1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Review of Financial Studies, 9</a:t>
            </a:r>
            <a:endParaRPr lang="en-US" sz="1300" dirty="0"/>
          </a:p>
        </p:txBody>
      </p:sp>
      <p:sp>
        <p:nvSpPr>
          <p:cNvPr id="33" name="Text 31"/>
          <p:cNvSpPr txBox="1"/>
          <p:nvPr/>
        </p:nvSpPr>
        <p:spPr>
          <a:xfrm>
            <a:off x="6515100" y="1915668"/>
            <a:ext cx="5155387" cy="5148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i="1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The econometrics of financial markets</a:t>
            </a:r>
            <a:endParaRPr lang="en-US" sz="1300" dirty="0"/>
          </a:p>
        </p:txBody>
      </p:sp>
      <p:sp>
        <p:nvSpPr>
          <p:cNvPr id="34" name="Text 32"/>
          <p:cNvSpPr txBox="1"/>
          <p:nvPr/>
        </p:nvSpPr>
        <p:spPr>
          <a:xfrm>
            <a:off x="6515100" y="3293669"/>
            <a:ext cx="4411980" cy="5148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i="1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Journal of Financial Economics, 42</a:t>
            </a:r>
            <a:endParaRPr lang="en-US" sz="1300" dirty="0"/>
          </a:p>
        </p:txBody>
      </p:sp>
      <p:sp>
        <p:nvSpPr>
          <p:cNvPr id="35" name="Text 33"/>
          <p:cNvSpPr txBox="1"/>
          <p:nvPr/>
        </p:nvSpPr>
        <p:spPr>
          <a:xfrm>
            <a:off x="6515100" y="4457700"/>
            <a:ext cx="4250131" cy="5148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i="1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Nonlinear time series analysis of economic and financial data</a:t>
            </a:r>
            <a:endParaRPr lang="en-US" sz="1300" dirty="0"/>
          </a:p>
        </p:txBody>
      </p:sp>
      <p:sp>
        <p:nvSpPr>
          <p:cNvPr id="36" name="Text 34"/>
          <p:cNvSpPr txBox="1"/>
          <p:nvPr/>
        </p:nvSpPr>
        <p:spPr>
          <a:xfrm>
            <a:off x="6515100" y="5353812"/>
            <a:ext cx="4346143" cy="5148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i="1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Journal of Financial Econometrics, 2</a:t>
            </a:r>
            <a:endParaRPr lang="en-US" sz="1300" dirty="0"/>
          </a:p>
        </p:txBody>
      </p:sp>
      <p:sp>
        <p:nvSpPr>
          <p:cNvPr id="37" name="Shape 35"/>
          <p:cNvSpPr/>
          <p:nvPr/>
        </p:nvSpPr>
        <p:spPr>
          <a:xfrm>
            <a:off x="4582058" y="5971235"/>
            <a:ext cx="3029407" cy="457200"/>
          </a:xfrm>
          <a:prstGeom prst="roundRect">
            <a:avLst>
              <a:gd name="adj" fmla="val 33333"/>
            </a:avLst>
          </a:prstGeom>
          <a:solidFill>
            <a:srgbClr val="F3F4F6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8" name="Image 0" descr="preencoded.png"/>
          <p:cNvPicPr>
            <a:picLocks noChangeAspect="1"/>
          </p:cNvPicPr>
          <p:nvPr/>
        </p:nvPicPr>
        <p:blipFill>
          <a:blip r:embed="rId3"/>
          <a:srcRect t="-180" b="-180"/>
          <a:stretch/>
        </p:blipFill>
        <p:spPr>
          <a:xfrm>
            <a:off x="4696358" y="6123026"/>
            <a:ext cx="190195" cy="152705"/>
          </a:xfrm>
          <a:prstGeom prst="rect">
            <a:avLst/>
          </a:prstGeom>
        </p:spPr>
      </p:pic>
      <p:sp>
        <p:nvSpPr>
          <p:cNvPr id="39" name="Text 36"/>
          <p:cNvSpPr txBox="1"/>
          <p:nvPr/>
        </p:nvSpPr>
        <p:spPr>
          <a:xfrm>
            <a:off x="4962449" y="6085535"/>
            <a:ext cx="26481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논문 전문: DOI 10.2139/ssrn.5283039</a:t>
            </a:r>
            <a:endParaRPr lang="en-US" sz="1200" dirty="0"/>
          </a:p>
        </p:txBody>
      </p:sp>
      <p:sp>
        <p:nvSpPr>
          <p:cNvPr id="40" name="Text 37"/>
          <p:cNvSpPr txBox="1"/>
          <p:nvPr/>
        </p:nvSpPr>
        <p:spPr>
          <a:xfrm>
            <a:off x="11548872" y="6237326"/>
            <a:ext cx="25328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18</a:t>
            </a:r>
            <a:endParaRPr lang="en-US" sz="1000" dirty="0"/>
          </a:p>
        </p:txBody>
      </p:sp>
      <p:pic>
        <p:nvPicPr>
          <p:cNvPr id="41" name="Image 1" descr="preencoded.png"/>
          <p:cNvPicPr>
            <a:picLocks noChangeAspect="1"/>
          </p:cNvPicPr>
          <p:nvPr/>
        </p:nvPicPr>
        <p:blipFill>
          <a:blip r:embed="rId4"/>
          <a:srcRect t="-100" b="-100"/>
          <a:stretch/>
        </p:blipFill>
        <p:spPr>
          <a:xfrm>
            <a:off x="11772900" y="6256528"/>
            <a:ext cx="114300" cy="152705"/>
          </a:xfrm>
          <a:prstGeom prst="rect">
            <a:avLst/>
          </a:prstGeom>
        </p:spPr>
      </p:pic>
      <p:sp>
        <p:nvSpPr>
          <p:cNvPr id="43" name="Shape 43">
            <a:extLst>
              <a:ext uri="{FF2B5EF4-FFF2-40B4-BE49-F238E27FC236}">
                <a16:creationId xmlns:a16="http://schemas.microsoft.com/office/drawing/2014/main" id="{F5704B5E-00AB-974C-9814-5EBEBFED36D7}"/>
              </a:ext>
            </a:extLst>
          </p:cNvPr>
          <p:cNvSpPr/>
          <p:nvPr/>
        </p:nvSpPr>
        <p:spPr>
          <a:xfrm>
            <a:off x="6350" y="6743700"/>
            <a:ext cx="12191695" cy="114300"/>
          </a:xfrm>
          <a:prstGeom prst="rect">
            <a:avLst/>
          </a:prstGeom>
          <a:solidFill>
            <a:srgbClr val="2B6CB0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  <a:effectLst>
            <a:outerShdw blurRad="63500" dist="381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 txBox="1"/>
          <p:nvPr/>
        </p:nvSpPr>
        <p:spPr>
          <a:xfrm>
            <a:off x="914400" y="552298"/>
            <a:ext cx="1000354" cy="4956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700" b="1" dirty="0">
                <a:solidFill>
                  <a:srgbClr val="1A365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Q&amp;A</a:t>
            </a:r>
            <a:endParaRPr lang="en-US" sz="2700" dirty="0"/>
          </a:p>
        </p:txBody>
      </p:sp>
      <p:sp>
        <p:nvSpPr>
          <p:cNvPr id="5" name="Shape 3"/>
          <p:cNvSpPr/>
          <p:nvPr/>
        </p:nvSpPr>
        <p:spPr>
          <a:xfrm>
            <a:off x="914400" y="1218895"/>
            <a:ext cx="761695" cy="38405"/>
          </a:xfrm>
          <a:prstGeom prst="rect">
            <a:avLst/>
          </a:prstGeom>
          <a:solidFill>
            <a:srgbClr val="2B6CB0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639105" y="2018995"/>
            <a:ext cx="914400" cy="914400"/>
          </a:xfrm>
          <a:prstGeom prst="rect">
            <a:avLst/>
          </a:prstGeom>
        </p:spPr>
      </p:pic>
      <p:sp>
        <p:nvSpPr>
          <p:cNvPr id="7" name="Text 4"/>
          <p:cNvSpPr txBox="1"/>
          <p:nvPr/>
        </p:nvSpPr>
        <p:spPr>
          <a:xfrm>
            <a:off x="3482035" y="3429000"/>
            <a:ext cx="5515661" cy="5532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ko-KR" altLang="en-US" sz="3000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감사합니다</a:t>
            </a:r>
            <a:endParaRPr lang="en-US" sz="3000" dirty="0"/>
          </a:p>
        </p:txBody>
      </p:sp>
      <p:sp>
        <p:nvSpPr>
          <p:cNvPr id="13" name="Text 10"/>
          <p:cNvSpPr txBox="1"/>
          <p:nvPr/>
        </p:nvSpPr>
        <p:spPr>
          <a:xfrm>
            <a:off x="11548872" y="6057900"/>
            <a:ext cx="25328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</a:t>
            </a:r>
            <a:endParaRPr lang="en-US" sz="1000" dirty="0"/>
          </a:p>
        </p:txBody>
      </p:sp>
      <p:pic>
        <p:nvPicPr>
          <p:cNvPr id="14" name="Image 1" descr="preencoded.png"/>
          <p:cNvPicPr>
            <a:picLocks noChangeAspect="1"/>
          </p:cNvPicPr>
          <p:nvPr/>
        </p:nvPicPr>
        <p:blipFill>
          <a:blip r:embed="rId4"/>
          <a:srcRect t="-100" b="-100"/>
          <a:stretch/>
        </p:blipFill>
        <p:spPr>
          <a:xfrm>
            <a:off x="11772900" y="6077102"/>
            <a:ext cx="114300" cy="152705"/>
          </a:xfrm>
          <a:prstGeom prst="rect">
            <a:avLst/>
          </a:prstGeom>
        </p:spPr>
      </p:pic>
      <p:sp>
        <p:nvSpPr>
          <p:cNvPr id="16" name="Shape 43">
            <a:extLst>
              <a:ext uri="{FF2B5EF4-FFF2-40B4-BE49-F238E27FC236}">
                <a16:creationId xmlns:a16="http://schemas.microsoft.com/office/drawing/2014/main" id="{D7EAD776-9D19-FCB5-4628-6DF11B16747A}"/>
              </a:ext>
            </a:extLst>
          </p:cNvPr>
          <p:cNvSpPr/>
          <p:nvPr/>
        </p:nvSpPr>
        <p:spPr>
          <a:xfrm>
            <a:off x="6350" y="6743700"/>
            <a:ext cx="12191695" cy="114300"/>
          </a:xfrm>
          <a:prstGeom prst="rect">
            <a:avLst/>
          </a:prstGeom>
          <a:solidFill>
            <a:srgbClr val="2B6CB0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  <a:effectLst>
            <a:outerShdw blurRad="63500" dist="381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 txBox="1"/>
          <p:nvPr/>
        </p:nvSpPr>
        <p:spPr>
          <a:xfrm>
            <a:off x="914400" y="552298"/>
            <a:ext cx="896112" cy="4956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700" b="1" dirty="0">
                <a:solidFill>
                  <a:srgbClr val="1A365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목차</a:t>
            </a:r>
            <a:endParaRPr lang="en-US" sz="2700" dirty="0"/>
          </a:p>
        </p:txBody>
      </p:sp>
      <p:sp>
        <p:nvSpPr>
          <p:cNvPr id="5" name="Shape 3"/>
          <p:cNvSpPr/>
          <p:nvPr/>
        </p:nvSpPr>
        <p:spPr>
          <a:xfrm>
            <a:off x="914400" y="1218895"/>
            <a:ext cx="761695" cy="38405"/>
          </a:xfrm>
          <a:prstGeom prst="rect">
            <a:avLst/>
          </a:prstGeom>
          <a:solidFill>
            <a:srgbClr val="2B6CB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 txBox="1"/>
          <p:nvPr/>
        </p:nvSpPr>
        <p:spPr>
          <a:xfrm>
            <a:off x="914400" y="1638605"/>
            <a:ext cx="7242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2C5282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연구 소개</a:t>
            </a:r>
            <a:endParaRPr lang="en-US" sz="1200" dirty="0"/>
          </a:p>
        </p:txBody>
      </p:sp>
      <p:sp>
        <p:nvSpPr>
          <p:cNvPr id="7" name="Text 5"/>
          <p:cNvSpPr txBox="1"/>
          <p:nvPr/>
        </p:nvSpPr>
        <p:spPr>
          <a:xfrm>
            <a:off x="914400" y="2000707"/>
            <a:ext cx="2578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1.</a:t>
            </a:r>
            <a:endParaRPr lang="en-US" sz="1200" dirty="0"/>
          </a:p>
        </p:txBody>
      </p:sp>
      <p:sp>
        <p:nvSpPr>
          <p:cNvPr id="8" name="Text 6"/>
          <p:cNvSpPr txBox="1"/>
          <p:nvPr/>
        </p:nvSpPr>
        <p:spPr>
          <a:xfrm>
            <a:off x="1200607" y="2000707"/>
            <a:ext cx="7242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연구 개요</a:t>
            </a:r>
            <a:endParaRPr lang="en-US" sz="1200" dirty="0"/>
          </a:p>
        </p:txBody>
      </p:sp>
      <p:sp>
        <p:nvSpPr>
          <p:cNvPr id="9" name="Text 7"/>
          <p:cNvSpPr txBox="1"/>
          <p:nvPr/>
        </p:nvSpPr>
        <p:spPr>
          <a:xfrm>
            <a:off x="914400" y="2343607"/>
            <a:ext cx="2578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2.</a:t>
            </a:r>
            <a:endParaRPr lang="en-US" sz="1200" dirty="0"/>
          </a:p>
        </p:txBody>
      </p:sp>
      <p:sp>
        <p:nvSpPr>
          <p:cNvPr id="10" name="Text 8"/>
          <p:cNvSpPr txBox="1"/>
          <p:nvPr/>
        </p:nvSpPr>
        <p:spPr>
          <a:xfrm>
            <a:off x="1200607" y="2343607"/>
            <a:ext cx="12289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연구 동기 및 배경</a:t>
            </a:r>
            <a:endParaRPr lang="en-US" sz="1200" dirty="0"/>
          </a:p>
        </p:txBody>
      </p:sp>
      <p:sp>
        <p:nvSpPr>
          <p:cNvPr id="11" name="Text 9"/>
          <p:cNvSpPr txBox="1"/>
          <p:nvPr/>
        </p:nvSpPr>
        <p:spPr>
          <a:xfrm>
            <a:off x="914400" y="2686507"/>
            <a:ext cx="2578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3.</a:t>
            </a:r>
            <a:endParaRPr lang="en-US" sz="1200" dirty="0"/>
          </a:p>
        </p:txBody>
      </p:sp>
      <p:sp>
        <p:nvSpPr>
          <p:cNvPr id="12" name="Text 10"/>
          <p:cNvSpPr txBox="1"/>
          <p:nvPr/>
        </p:nvSpPr>
        <p:spPr>
          <a:xfrm>
            <a:off x="1200607" y="2686507"/>
            <a:ext cx="15526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문헌 검토 및 연구 공백</a:t>
            </a:r>
            <a:endParaRPr lang="en-US" sz="1200" dirty="0"/>
          </a:p>
        </p:txBody>
      </p:sp>
      <p:sp>
        <p:nvSpPr>
          <p:cNvPr id="13" name="Text 11"/>
          <p:cNvSpPr txBox="1"/>
          <p:nvPr/>
        </p:nvSpPr>
        <p:spPr>
          <a:xfrm>
            <a:off x="914400" y="3029407"/>
            <a:ext cx="2578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4.</a:t>
            </a:r>
            <a:endParaRPr lang="en-US" sz="1200" dirty="0"/>
          </a:p>
        </p:txBody>
      </p:sp>
      <p:sp>
        <p:nvSpPr>
          <p:cNvPr id="14" name="Text 12"/>
          <p:cNvSpPr txBox="1"/>
          <p:nvPr/>
        </p:nvSpPr>
        <p:spPr>
          <a:xfrm>
            <a:off x="1200607" y="3029407"/>
            <a:ext cx="12289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연구 질문 및 가설</a:t>
            </a:r>
            <a:endParaRPr lang="en-US" sz="1200" dirty="0"/>
          </a:p>
        </p:txBody>
      </p:sp>
      <p:sp>
        <p:nvSpPr>
          <p:cNvPr id="15" name="Text 13"/>
          <p:cNvSpPr txBox="1"/>
          <p:nvPr/>
        </p:nvSpPr>
        <p:spPr>
          <a:xfrm>
            <a:off x="914400" y="3543300"/>
            <a:ext cx="11914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2C5282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데이터 및 방법론</a:t>
            </a:r>
            <a:endParaRPr lang="en-US" sz="1200" dirty="0"/>
          </a:p>
        </p:txBody>
      </p:sp>
      <p:sp>
        <p:nvSpPr>
          <p:cNvPr id="16" name="Text 14"/>
          <p:cNvSpPr txBox="1"/>
          <p:nvPr/>
        </p:nvSpPr>
        <p:spPr>
          <a:xfrm>
            <a:off x="914400" y="3905402"/>
            <a:ext cx="2578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5.</a:t>
            </a:r>
            <a:endParaRPr lang="en-US" sz="1200" dirty="0"/>
          </a:p>
        </p:txBody>
      </p:sp>
      <p:sp>
        <p:nvSpPr>
          <p:cNvPr id="17" name="Text 15"/>
          <p:cNvSpPr txBox="1"/>
          <p:nvPr/>
        </p:nvSpPr>
        <p:spPr>
          <a:xfrm>
            <a:off x="1200607" y="3905402"/>
            <a:ext cx="10479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데이터 및 표본</a:t>
            </a:r>
            <a:endParaRPr lang="en-US" sz="1200" dirty="0"/>
          </a:p>
        </p:txBody>
      </p:sp>
      <p:sp>
        <p:nvSpPr>
          <p:cNvPr id="18" name="Text 16"/>
          <p:cNvSpPr txBox="1"/>
          <p:nvPr/>
        </p:nvSpPr>
        <p:spPr>
          <a:xfrm>
            <a:off x="914400" y="4248302"/>
            <a:ext cx="2578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6.</a:t>
            </a:r>
            <a:endParaRPr lang="en-US" sz="1200" dirty="0"/>
          </a:p>
        </p:txBody>
      </p:sp>
      <p:sp>
        <p:nvSpPr>
          <p:cNvPr id="19" name="Text 17"/>
          <p:cNvSpPr txBox="1"/>
          <p:nvPr/>
        </p:nvSpPr>
        <p:spPr>
          <a:xfrm>
            <a:off x="1200607" y="4248302"/>
            <a:ext cx="13716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방법론: 확률 모형들</a:t>
            </a:r>
            <a:endParaRPr lang="en-US" sz="1200" dirty="0"/>
          </a:p>
        </p:txBody>
      </p:sp>
      <p:sp>
        <p:nvSpPr>
          <p:cNvPr id="20" name="Text 18"/>
          <p:cNvSpPr txBox="1"/>
          <p:nvPr/>
        </p:nvSpPr>
        <p:spPr>
          <a:xfrm>
            <a:off x="914400" y="4591202"/>
            <a:ext cx="2578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7.</a:t>
            </a:r>
            <a:endParaRPr lang="en-US" sz="1200" dirty="0"/>
          </a:p>
        </p:txBody>
      </p:sp>
      <p:sp>
        <p:nvSpPr>
          <p:cNvPr id="21" name="Text 19"/>
          <p:cNvSpPr txBox="1"/>
          <p:nvPr/>
        </p:nvSpPr>
        <p:spPr>
          <a:xfrm>
            <a:off x="1200607" y="4591202"/>
            <a:ext cx="21241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방법론: 요일 의존적 MSGARCH</a:t>
            </a:r>
            <a:endParaRPr lang="en-US" sz="1200" dirty="0"/>
          </a:p>
        </p:txBody>
      </p:sp>
      <p:sp>
        <p:nvSpPr>
          <p:cNvPr id="22" name="Text 20"/>
          <p:cNvSpPr txBox="1"/>
          <p:nvPr/>
        </p:nvSpPr>
        <p:spPr>
          <a:xfrm>
            <a:off x="6400800" y="1638605"/>
            <a:ext cx="7242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2C5282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실증 분석</a:t>
            </a:r>
            <a:endParaRPr lang="en-US" sz="1200" dirty="0"/>
          </a:p>
        </p:txBody>
      </p:sp>
      <p:sp>
        <p:nvSpPr>
          <p:cNvPr id="23" name="Text 21"/>
          <p:cNvSpPr txBox="1"/>
          <p:nvPr/>
        </p:nvSpPr>
        <p:spPr>
          <a:xfrm>
            <a:off x="6400800" y="2000707"/>
            <a:ext cx="2578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8.</a:t>
            </a:r>
            <a:endParaRPr lang="en-US" sz="1200" dirty="0"/>
          </a:p>
        </p:txBody>
      </p:sp>
      <p:sp>
        <p:nvSpPr>
          <p:cNvPr id="24" name="Text 22"/>
          <p:cNvSpPr txBox="1"/>
          <p:nvPr/>
        </p:nvSpPr>
        <p:spPr>
          <a:xfrm>
            <a:off x="6687007" y="2000707"/>
            <a:ext cx="20199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실증 결과: 확률 모형들의 성능</a:t>
            </a:r>
            <a:endParaRPr lang="en-US" sz="1200" dirty="0"/>
          </a:p>
        </p:txBody>
      </p:sp>
      <p:sp>
        <p:nvSpPr>
          <p:cNvPr id="25" name="Text 23"/>
          <p:cNvSpPr txBox="1"/>
          <p:nvPr/>
        </p:nvSpPr>
        <p:spPr>
          <a:xfrm>
            <a:off x="6400800" y="2343607"/>
            <a:ext cx="2578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9.</a:t>
            </a:r>
            <a:endParaRPr lang="en-US" sz="1200" dirty="0"/>
          </a:p>
        </p:txBody>
      </p:sp>
      <p:sp>
        <p:nvSpPr>
          <p:cNvPr id="26" name="Text 24"/>
          <p:cNvSpPr txBox="1"/>
          <p:nvPr/>
        </p:nvSpPr>
        <p:spPr>
          <a:xfrm>
            <a:off x="6687007" y="2343607"/>
            <a:ext cx="20574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실증 결과: 주간 극값 분포 비교</a:t>
            </a:r>
            <a:endParaRPr lang="en-US" sz="1200" dirty="0"/>
          </a:p>
        </p:txBody>
      </p:sp>
      <p:sp>
        <p:nvSpPr>
          <p:cNvPr id="27" name="Text 25"/>
          <p:cNvSpPr txBox="1"/>
          <p:nvPr/>
        </p:nvSpPr>
        <p:spPr>
          <a:xfrm>
            <a:off x="6400800" y="2686507"/>
            <a:ext cx="3429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10.</a:t>
            </a:r>
            <a:endParaRPr lang="en-US" sz="1200" dirty="0"/>
          </a:p>
        </p:txBody>
      </p:sp>
      <p:sp>
        <p:nvSpPr>
          <p:cNvPr id="28" name="Text 26"/>
          <p:cNvSpPr txBox="1"/>
          <p:nvPr/>
        </p:nvSpPr>
        <p:spPr>
          <a:xfrm>
            <a:off x="6687007" y="2686507"/>
            <a:ext cx="18480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실증 결과: MSGARCH 성능</a:t>
            </a:r>
            <a:endParaRPr lang="en-US" sz="1200" dirty="0"/>
          </a:p>
        </p:txBody>
      </p:sp>
      <p:sp>
        <p:nvSpPr>
          <p:cNvPr id="29" name="Text 27"/>
          <p:cNvSpPr txBox="1"/>
          <p:nvPr/>
        </p:nvSpPr>
        <p:spPr>
          <a:xfrm>
            <a:off x="6400800" y="3029407"/>
            <a:ext cx="3429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11.</a:t>
            </a:r>
            <a:endParaRPr lang="en-US" sz="1200" dirty="0"/>
          </a:p>
        </p:txBody>
      </p:sp>
      <p:sp>
        <p:nvSpPr>
          <p:cNvPr id="30" name="Text 28"/>
          <p:cNvSpPr txBox="1"/>
          <p:nvPr/>
        </p:nvSpPr>
        <p:spPr>
          <a:xfrm>
            <a:off x="6687007" y="3029407"/>
            <a:ext cx="10479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모형 비교 결과</a:t>
            </a:r>
            <a:endParaRPr lang="en-US" sz="1200" dirty="0"/>
          </a:p>
        </p:txBody>
      </p:sp>
      <p:sp>
        <p:nvSpPr>
          <p:cNvPr id="31" name="Text 29"/>
          <p:cNvSpPr txBox="1"/>
          <p:nvPr/>
        </p:nvSpPr>
        <p:spPr>
          <a:xfrm>
            <a:off x="6400800" y="3372307"/>
            <a:ext cx="3429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12.</a:t>
            </a:r>
            <a:endParaRPr lang="en-US" sz="1200" dirty="0"/>
          </a:p>
        </p:txBody>
      </p:sp>
      <p:sp>
        <p:nvSpPr>
          <p:cNvPr id="32" name="Text 30"/>
          <p:cNvSpPr txBox="1"/>
          <p:nvPr/>
        </p:nvSpPr>
        <p:spPr>
          <a:xfrm>
            <a:off x="6687007" y="3372307"/>
            <a:ext cx="11914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강건성 검정 결과</a:t>
            </a:r>
            <a:endParaRPr lang="en-US" sz="1200" dirty="0"/>
          </a:p>
        </p:txBody>
      </p:sp>
      <p:sp>
        <p:nvSpPr>
          <p:cNvPr id="33" name="Text 31"/>
          <p:cNvSpPr txBox="1"/>
          <p:nvPr/>
        </p:nvSpPr>
        <p:spPr>
          <a:xfrm>
            <a:off x="6400800" y="3886200"/>
            <a:ext cx="9052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2C5282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토론 및 결론</a:t>
            </a:r>
            <a:endParaRPr lang="en-US" sz="1200" dirty="0"/>
          </a:p>
        </p:txBody>
      </p:sp>
      <p:sp>
        <p:nvSpPr>
          <p:cNvPr id="34" name="Text 32"/>
          <p:cNvSpPr txBox="1"/>
          <p:nvPr/>
        </p:nvSpPr>
        <p:spPr>
          <a:xfrm>
            <a:off x="6400800" y="4248302"/>
            <a:ext cx="3429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13.</a:t>
            </a:r>
            <a:endParaRPr lang="en-US" sz="1200" dirty="0"/>
          </a:p>
        </p:txBody>
      </p:sp>
      <p:sp>
        <p:nvSpPr>
          <p:cNvPr id="35" name="Text 33"/>
          <p:cNvSpPr txBox="1"/>
          <p:nvPr/>
        </p:nvSpPr>
        <p:spPr>
          <a:xfrm>
            <a:off x="6687007" y="4248302"/>
            <a:ext cx="10479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토론 및 시사점</a:t>
            </a:r>
            <a:endParaRPr lang="en-US" sz="1200" dirty="0"/>
          </a:p>
        </p:txBody>
      </p:sp>
      <p:sp>
        <p:nvSpPr>
          <p:cNvPr id="36" name="Text 34"/>
          <p:cNvSpPr txBox="1"/>
          <p:nvPr/>
        </p:nvSpPr>
        <p:spPr>
          <a:xfrm>
            <a:off x="6400800" y="4591202"/>
            <a:ext cx="3429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14.</a:t>
            </a:r>
            <a:endParaRPr lang="en-US" sz="1200" dirty="0"/>
          </a:p>
        </p:txBody>
      </p:sp>
      <p:sp>
        <p:nvSpPr>
          <p:cNvPr id="37" name="Text 35"/>
          <p:cNvSpPr txBox="1"/>
          <p:nvPr/>
        </p:nvSpPr>
        <p:spPr>
          <a:xfrm>
            <a:off x="6687007" y="4591202"/>
            <a:ext cx="13716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한계점 및 향후 연구</a:t>
            </a:r>
            <a:endParaRPr lang="en-US" sz="1200" dirty="0"/>
          </a:p>
        </p:txBody>
      </p:sp>
      <p:sp>
        <p:nvSpPr>
          <p:cNvPr id="38" name="Text 36"/>
          <p:cNvSpPr txBox="1"/>
          <p:nvPr/>
        </p:nvSpPr>
        <p:spPr>
          <a:xfrm>
            <a:off x="6400800" y="4934102"/>
            <a:ext cx="3429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15.</a:t>
            </a:r>
            <a:endParaRPr lang="en-US" sz="1200" dirty="0"/>
          </a:p>
        </p:txBody>
      </p:sp>
      <p:sp>
        <p:nvSpPr>
          <p:cNvPr id="39" name="Text 37"/>
          <p:cNvSpPr txBox="1"/>
          <p:nvPr/>
        </p:nvSpPr>
        <p:spPr>
          <a:xfrm>
            <a:off x="6687007" y="4934102"/>
            <a:ext cx="4005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결론</a:t>
            </a:r>
            <a:endParaRPr lang="en-US" sz="1200" dirty="0"/>
          </a:p>
        </p:txBody>
      </p:sp>
      <p:sp>
        <p:nvSpPr>
          <p:cNvPr id="40" name="Text 38"/>
          <p:cNvSpPr txBox="1"/>
          <p:nvPr/>
        </p:nvSpPr>
        <p:spPr>
          <a:xfrm>
            <a:off x="6400800" y="5277002"/>
            <a:ext cx="3429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16.</a:t>
            </a:r>
            <a:endParaRPr lang="en-US" sz="1200" dirty="0"/>
          </a:p>
        </p:txBody>
      </p:sp>
      <p:sp>
        <p:nvSpPr>
          <p:cNvPr id="41" name="Text 39"/>
          <p:cNvSpPr txBox="1"/>
          <p:nvPr/>
        </p:nvSpPr>
        <p:spPr>
          <a:xfrm>
            <a:off x="6687007" y="5277002"/>
            <a:ext cx="6766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참고문헌</a:t>
            </a:r>
            <a:endParaRPr lang="en-US" sz="1200" dirty="0"/>
          </a:p>
        </p:txBody>
      </p:sp>
      <p:sp>
        <p:nvSpPr>
          <p:cNvPr id="42" name="Text 40"/>
          <p:cNvSpPr txBox="1"/>
          <p:nvPr/>
        </p:nvSpPr>
        <p:spPr>
          <a:xfrm>
            <a:off x="6400800" y="5619902"/>
            <a:ext cx="3429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17.</a:t>
            </a:r>
            <a:endParaRPr lang="en-US" sz="1200" dirty="0"/>
          </a:p>
        </p:txBody>
      </p:sp>
      <p:sp>
        <p:nvSpPr>
          <p:cNvPr id="43" name="Text 41"/>
          <p:cNvSpPr txBox="1"/>
          <p:nvPr/>
        </p:nvSpPr>
        <p:spPr>
          <a:xfrm>
            <a:off x="6687007" y="5619902"/>
            <a:ext cx="4288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Q&amp;A</a:t>
            </a:r>
            <a:endParaRPr lang="en-US" sz="1200" dirty="0"/>
          </a:p>
        </p:txBody>
      </p:sp>
      <p:sp>
        <p:nvSpPr>
          <p:cNvPr id="46" name="Shape 43"/>
          <p:cNvSpPr/>
          <p:nvPr/>
        </p:nvSpPr>
        <p:spPr>
          <a:xfrm>
            <a:off x="6350" y="6743700"/>
            <a:ext cx="12191695" cy="114300"/>
          </a:xfrm>
          <a:prstGeom prst="rect">
            <a:avLst/>
          </a:prstGeom>
          <a:solidFill>
            <a:srgbClr val="2B6CB0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  <a:effectLst>
            <a:outerShdw blurRad="63500" dist="381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 txBox="1"/>
          <p:nvPr/>
        </p:nvSpPr>
        <p:spPr>
          <a:xfrm>
            <a:off x="914400" y="552298"/>
            <a:ext cx="1619402" cy="4956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700" b="1" dirty="0">
                <a:solidFill>
                  <a:srgbClr val="1A365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연구 개요</a:t>
            </a:r>
            <a:endParaRPr lang="en-US" sz="2700" dirty="0"/>
          </a:p>
        </p:txBody>
      </p:sp>
      <p:sp>
        <p:nvSpPr>
          <p:cNvPr id="5" name="Shape 3"/>
          <p:cNvSpPr/>
          <p:nvPr/>
        </p:nvSpPr>
        <p:spPr>
          <a:xfrm>
            <a:off x="914400" y="1218895"/>
            <a:ext cx="761695" cy="38405"/>
          </a:xfrm>
          <a:prstGeom prst="rect">
            <a:avLst/>
          </a:prstGeom>
          <a:solidFill>
            <a:srgbClr val="2B6CB0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14400" y="2057400"/>
            <a:ext cx="133502" cy="133502"/>
          </a:xfrm>
          <a:prstGeom prst="rect">
            <a:avLst/>
          </a:prstGeom>
        </p:spPr>
      </p:pic>
      <p:sp>
        <p:nvSpPr>
          <p:cNvPr id="7" name="Text 4"/>
          <p:cNvSpPr txBox="1"/>
          <p:nvPr/>
        </p:nvSpPr>
        <p:spPr>
          <a:xfrm>
            <a:off x="1200607" y="1971446"/>
            <a:ext cx="2009851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본 연구는 금융시장에서</a:t>
            </a:r>
            <a:endParaRPr lang="en-US" sz="1500" dirty="0"/>
          </a:p>
        </p:txBody>
      </p:sp>
      <p:sp>
        <p:nvSpPr>
          <p:cNvPr id="8" name="Text 5"/>
          <p:cNvSpPr txBox="1"/>
          <p:nvPr/>
        </p:nvSpPr>
        <p:spPr>
          <a:xfrm>
            <a:off x="5705043" y="1971446"/>
            <a:ext cx="5479390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 특정 요일에 군집하는 현상을 발견하고, 이를 규명합니다.</a:t>
            </a:r>
            <a:endParaRPr lang="en-US" sz="1500" dirty="0"/>
          </a:p>
        </p:txBody>
      </p:sp>
      <p:sp>
        <p:nvSpPr>
          <p:cNvPr id="9" name="Text 6"/>
          <p:cNvSpPr txBox="1"/>
          <p:nvPr/>
        </p:nvSpPr>
        <p:spPr>
          <a:xfrm>
            <a:off x="1200607" y="2467051"/>
            <a:ext cx="6220663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주간 극값: 한 주(week) 동안의 최고가(high)와 최저가(low)가 발생하는 요일</a:t>
            </a:r>
            <a:endParaRPr lang="en-US" sz="1500" dirty="0"/>
          </a:p>
        </p:txBody>
      </p:sp>
      <p:sp>
        <p:nvSpPr>
          <p:cNvPr id="10" name="Text 7"/>
          <p:cNvSpPr txBox="1"/>
          <p:nvPr/>
        </p:nvSpPr>
        <p:spPr>
          <a:xfrm>
            <a:off x="1200607" y="3457346"/>
            <a:ext cx="2057400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 현상을 설명하기 위해</a:t>
            </a:r>
            <a:endParaRPr lang="en-US" sz="1500" dirty="0"/>
          </a:p>
        </p:txBody>
      </p:sp>
      <p:sp>
        <p:nvSpPr>
          <p:cNvPr id="11" name="Text 8"/>
          <p:cNvSpPr txBox="1"/>
          <p:nvPr/>
        </p:nvSpPr>
        <p:spPr>
          <a:xfrm>
            <a:off x="6540805" y="3457346"/>
            <a:ext cx="1077163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모형을 제안</a:t>
            </a:r>
            <a:endParaRPr lang="en-US" sz="1500" dirty="0"/>
          </a:p>
        </p:txBody>
      </p:sp>
      <p:sp>
        <p:nvSpPr>
          <p:cNvPr id="12" name="Text 9"/>
          <p:cNvSpPr txBox="1"/>
          <p:nvPr/>
        </p:nvSpPr>
        <p:spPr>
          <a:xfrm>
            <a:off x="3252622" y="1971446"/>
            <a:ext cx="2600554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주간 극값(weekly extremes)</a:t>
            </a:r>
            <a:endParaRPr lang="en-US" sz="1500" dirty="0"/>
          </a:p>
        </p:txBody>
      </p:sp>
      <p:pic>
        <p:nvPicPr>
          <p:cNvPr id="13" name="Image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14400" y="2553005"/>
            <a:ext cx="133502" cy="133502"/>
          </a:xfrm>
          <a:prstGeom prst="rect">
            <a:avLst/>
          </a:prstGeom>
        </p:spPr>
      </p:pic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14400" y="3047695"/>
            <a:ext cx="133502" cy="133502"/>
          </a:xfrm>
          <a:prstGeom prst="rect">
            <a:avLst/>
          </a:prstGeom>
        </p:spPr>
      </p:pic>
      <p:sp>
        <p:nvSpPr>
          <p:cNvPr id="15" name="Text 10"/>
          <p:cNvSpPr txBox="1"/>
          <p:nvPr/>
        </p:nvSpPr>
        <p:spPr>
          <a:xfrm>
            <a:off x="1200607" y="2962656"/>
            <a:ext cx="8073238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효율적 시장가설 하에서는 극값이 무작위로 분포해야 하나, 실증적으로는 그렇지 않음</a:t>
            </a:r>
            <a:endParaRPr lang="en-US" sz="1500" dirty="0"/>
          </a:p>
        </p:txBody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14400" y="3543300"/>
            <a:ext cx="133502" cy="133502"/>
          </a:xfrm>
          <a:prstGeom prst="rect">
            <a:avLst/>
          </a:prstGeom>
        </p:spPr>
      </p:pic>
      <p:sp>
        <p:nvSpPr>
          <p:cNvPr id="17" name="Text 11"/>
          <p:cNvSpPr txBox="1"/>
          <p:nvPr/>
        </p:nvSpPr>
        <p:spPr>
          <a:xfrm>
            <a:off x="3346298" y="3457346"/>
            <a:ext cx="3477463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요일 의존적 Markov-switching GARCH</a:t>
            </a:r>
            <a:endParaRPr lang="en-US" sz="1500" dirty="0"/>
          </a:p>
        </p:txBody>
      </p:sp>
      <p:sp>
        <p:nvSpPr>
          <p:cNvPr id="18" name="Shape 12"/>
          <p:cNvSpPr/>
          <p:nvPr/>
        </p:nvSpPr>
        <p:spPr>
          <a:xfrm>
            <a:off x="914400" y="4457700"/>
            <a:ext cx="10362895" cy="838505"/>
          </a:xfrm>
          <a:prstGeom prst="roundRect">
            <a:avLst>
              <a:gd name="adj" fmla="val 9914"/>
            </a:avLst>
          </a:prstGeom>
          <a:solidFill>
            <a:srgbClr val="EFF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9" name="Shape 13"/>
          <p:cNvSpPr/>
          <p:nvPr/>
        </p:nvSpPr>
        <p:spPr>
          <a:xfrm>
            <a:off x="914400" y="4457700"/>
            <a:ext cx="38405" cy="838505"/>
          </a:xfrm>
          <a:prstGeom prst="rect">
            <a:avLst/>
          </a:prstGeom>
          <a:solidFill>
            <a:srgbClr val="3B82F6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0" name="Image 4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04595" y="4647895"/>
            <a:ext cx="142646" cy="190195"/>
          </a:xfrm>
          <a:prstGeom prst="rect">
            <a:avLst/>
          </a:prstGeom>
        </p:spPr>
      </p:pic>
      <p:sp>
        <p:nvSpPr>
          <p:cNvPr id="21" name="Text 14"/>
          <p:cNvSpPr txBox="1"/>
          <p:nvPr/>
        </p:nvSpPr>
        <p:spPr>
          <a:xfrm>
            <a:off x="1362456" y="4619549"/>
            <a:ext cx="814730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1E40A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핵심 기여</a:t>
            </a:r>
            <a:endParaRPr lang="en-US" sz="1300" dirty="0"/>
          </a:p>
        </p:txBody>
      </p:sp>
      <p:sp>
        <p:nvSpPr>
          <p:cNvPr id="22" name="Text 15"/>
          <p:cNvSpPr txBox="1"/>
          <p:nvPr/>
        </p:nvSpPr>
        <p:spPr>
          <a:xfrm>
            <a:off x="1362456" y="4886554"/>
            <a:ext cx="8746744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기존 요일효과(평균 수익률·변동성의 요일별 차이)와 구별되는 새로운 달력 이상 현상의 발견 및 설명 모형 제시</a:t>
            </a:r>
            <a:endParaRPr lang="en-US" sz="1300" dirty="0"/>
          </a:p>
        </p:txBody>
      </p:sp>
      <p:sp>
        <p:nvSpPr>
          <p:cNvPr id="23" name="Text 16"/>
          <p:cNvSpPr txBox="1"/>
          <p:nvPr/>
        </p:nvSpPr>
        <p:spPr>
          <a:xfrm>
            <a:off x="11622938" y="6057900"/>
            <a:ext cx="17647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endParaRPr lang="en-US" sz="1000" dirty="0"/>
          </a:p>
        </p:txBody>
      </p:sp>
      <p:pic>
        <p:nvPicPr>
          <p:cNvPr id="24" name="Image 5" descr="preencoded.png"/>
          <p:cNvPicPr>
            <a:picLocks noChangeAspect="1"/>
          </p:cNvPicPr>
          <p:nvPr/>
        </p:nvPicPr>
        <p:blipFill>
          <a:blip r:embed="rId5"/>
          <a:srcRect t="-100" b="-100"/>
          <a:stretch/>
        </p:blipFill>
        <p:spPr>
          <a:xfrm>
            <a:off x="11772900" y="6077102"/>
            <a:ext cx="114300" cy="152705"/>
          </a:xfrm>
          <a:prstGeom prst="rect">
            <a:avLst/>
          </a:prstGeom>
        </p:spPr>
      </p:pic>
      <p:sp>
        <p:nvSpPr>
          <p:cNvPr id="26" name="Shape 43">
            <a:extLst>
              <a:ext uri="{FF2B5EF4-FFF2-40B4-BE49-F238E27FC236}">
                <a16:creationId xmlns:a16="http://schemas.microsoft.com/office/drawing/2014/main" id="{1E2A86B4-8F54-9D3D-A4E9-1EF0C6A189CB}"/>
              </a:ext>
            </a:extLst>
          </p:cNvPr>
          <p:cNvSpPr/>
          <p:nvPr/>
        </p:nvSpPr>
        <p:spPr>
          <a:xfrm>
            <a:off x="6350" y="6743700"/>
            <a:ext cx="12191695" cy="114300"/>
          </a:xfrm>
          <a:prstGeom prst="rect">
            <a:avLst/>
          </a:prstGeom>
          <a:solidFill>
            <a:srgbClr val="2B6CB0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  <a:effectLst>
            <a:outerShdw blurRad="63500" dist="381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 txBox="1"/>
          <p:nvPr/>
        </p:nvSpPr>
        <p:spPr>
          <a:xfrm>
            <a:off x="914400" y="552298"/>
            <a:ext cx="2762402" cy="4956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700" b="1" dirty="0">
                <a:solidFill>
                  <a:srgbClr val="1A365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연구 동기 및 배경</a:t>
            </a:r>
            <a:endParaRPr lang="en-US" sz="2700" dirty="0"/>
          </a:p>
        </p:txBody>
      </p:sp>
      <p:sp>
        <p:nvSpPr>
          <p:cNvPr id="5" name="Shape 3"/>
          <p:cNvSpPr/>
          <p:nvPr/>
        </p:nvSpPr>
        <p:spPr>
          <a:xfrm>
            <a:off x="914400" y="1218895"/>
            <a:ext cx="761695" cy="38405"/>
          </a:xfrm>
          <a:prstGeom prst="rect">
            <a:avLst/>
          </a:prstGeom>
          <a:solidFill>
            <a:srgbClr val="2B6CB0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14400" y="2057400"/>
            <a:ext cx="133502" cy="133502"/>
          </a:xfrm>
          <a:prstGeom prst="rect">
            <a:avLst/>
          </a:prstGeom>
        </p:spPr>
      </p:pic>
      <p:sp>
        <p:nvSpPr>
          <p:cNvPr id="7" name="Text 4"/>
          <p:cNvSpPr txBox="1"/>
          <p:nvPr/>
        </p:nvSpPr>
        <p:spPr>
          <a:xfrm>
            <a:off x="1200607" y="1971446"/>
            <a:ext cx="848563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전통적인</a:t>
            </a:r>
            <a:endParaRPr lang="en-US" sz="1500" dirty="0"/>
          </a:p>
        </p:txBody>
      </p:sp>
      <p:sp>
        <p:nvSpPr>
          <p:cNvPr id="8" name="Text 5"/>
          <p:cNvSpPr txBox="1"/>
          <p:nvPr/>
        </p:nvSpPr>
        <p:spPr>
          <a:xfrm>
            <a:off x="4845406" y="1971446"/>
            <a:ext cx="4125874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는 요일별 평균 수익률과 변동성의 차이에 주목</a:t>
            </a:r>
            <a:endParaRPr lang="en-US" sz="1500" dirty="0"/>
          </a:p>
        </p:txBody>
      </p:sp>
      <p:sp>
        <p:nvSpPr>
          <p:cNvPr id="9" name="Text 6"/>
          <p:cNvSpPr txBox="1"/>
          <p:nvPr/>
        </p:nvSpPr>
        <p:spPr>
          <a:xfrm>
            <a:off x="1200607" y="2467051"/>
            <a:ext cx="905256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본 연구는</a:t>
            </a:r>
            <a:endParaRPr lang="en-US" sz="1500" dirty="0"/>
          </a:p>
        </p:txBody>
      </p:sp>
      <p:sp>
        <p:nvSpPr>
          <p:cNvPr id="10" name="Text 7"/>
          <p:cNvSpPr txBox="1"/>
          <p:nvPr/>
        </p:nvSpPr>
        <p:spPr>
          <a:xfrm>
            <a:off x="5333797" y="2467051"/>
            <a:ext cx="2467051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에 집중하여 새로운 관점 제시</a:t>
            </a:r>
            <a:endParaRPr lang="en-US" sz="1500" dirty="0"/>
          </a:p>
        </p:txBody>
      </p:sp>
      <p:sp>
        <p:nvSpPr>
          <p:cNvPr id="11" name="Text 8"/>
          <p:cNvSpPr txBox="1"/>
          <p:nvPr/>
        </p:nvSpPr>
        <p:spPr>
          <a:xfrm>
            <a:off x="8878113" y="2962656"/>
            <a:ext cx="1305763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되는 현상 발견</a:t>
            </a:r>
            <a:endParaRPr lang="en-US" sz="1500" dirty="0"/>
          </a:p>
        </p:txBody>
      </p:sp>
      <p:sp>
        <p:nvSpPr>
          <p:cNvPr id="12" name="Text 9"/>
          <p:cNvSpPr txBox="1"/>
          <p:nvPr/>
        </p:nvSpPr>
        <p:spPr>
          <a:xfrm>
            <a:off x="1200607" y="3457346"/>
            <a:ext cx="2057400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이러한 달력 기반 군집은</a:t>
            </a:r>
            <a:endParaRPr lang="en-US" sz="1500" dirty="0"/>
          </a:p>
        </p:txBody>
      </p:sp>
      <p:sp>
        <p:nvSpPr>
          <p:cNvPr id="13" name="Text 10"/>
          <p:cNvSpPr txBox="1"/>
          <p:nvPr/>
        </p:nvSpPr>
        <p:spPr>
          <a:xfrm>
            <a:off x="4778858" y="3457346"/>
            <a:ext cx="324612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와</a:t>
            </a:r>
            <a:endParaRPr lang="en-US" sz="1500" dirty="0"/>
          </a:p>
        </p:txBody>
      </p:sp>
      <p:sp>
        <p:nvSpPr>
          <p:cNvPr id="14" name="Text 11"/>
          <p:cNvSpPr txBox="1"/>
          <p:nvPr/>
        </p:nvSpPr>
        <p:spPr>
          <a:xfrm>
            <a:off x="6761277" y="3457346"/>
            <a:ext cx="724205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을 시사</a:t>
            </a:r>
            <a:endParaRPr lang="en-US" sz="1500" dirty="0"/>
          </a:p>
        </p:txBody>
      </p:sp>
      <p:sp>
        <p:nvSpPr>
          <p:cNvPr id="15" name="Text 12"/>
          <p:cNvSpPr txBox="1"/>
          <p:nvPr/>
        </p:nvSpPr>
        <p:spPr>
          <a:xfrm>
            <a:off x="2053438" y="1971446"/>
            <a:ext cx="3096158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요일효과(day-of-the-week effect)</a:t>
            </a:r>
            <a:endParaRPr lang="en-US" sz="1500" dirty="0"/>
          </a:p>
        </p:txBody>
      </p:sp>
      <p:pic>
        <p:nvPicPr>
          <p:cNvPr id="16" name="Image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14400" y="2553005"/>
            <a:ext cx="133502" cy="133502"/>
          </a:xfrm>
          <a:prstGeom prst="rect">
            <a:avLst/>
          </a:prstGeom>
        </p:spPr>
      </p:pic>
      <p:sp>
        <p:nvSpPr>
          <p:cNvPr id="17" name="Text 13"/>
          <p:cNvSpPr txBox="1"/>
          <p:nvPr/>
        </p:nvSpPr>
        <p:spPr>
          <a:xfrm>
            <a:off x="2097227" y="2467051"/>
            <a:ext cx="3572053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주간 극값(고가/저가)이 발생하는 요일</a:t>
            </a:r>
            <a:endParaRPr lang="en-US" sz="1500" dirty="0"/>
          </a:p>
        </p:txBody>
      </p:sp>
      <p:pic>
        <p:nvPicPr>
          <p:cNvPr id="18" name="Image 2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14400" y="3047695"/>
            <a:ext cx="133502" cy="133502"/>
          </a:xfrm>
          <a:prstGeom prst="rect">
            <a:avLst/>
          </a:prstGeom>
        </p:spPr>
      </p:pic>
      <p:sp>
        <p:nvSpPr>
          <p:cNvPr id="19" name="Text 14"/>
          <p:cNvSpPr txBox="1"/>
          <p:nvPr/>
        </p:nvSpPr>
        <p:spPr>
          <a:xfrm>
            <a:off x="1200607" y="2962656"/>
            <a:ext cx="7017106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효율적 시장가설 하에서는 극값 발생이 무작위적이어야 하나, 실제로는 특정 요일에</a:t>
            </a:r>
            <a:endParaRPr lang="en-US" sz="1500" dirty="0"/>
          </a:p>
        </p:txBody>
      </p:sp>
      <p:sp>
        <p:nvSpPr>
          <p:cNvPr id="20" name="Text 15"/>
          <p:cNvSpPr txBox="1"/>
          <p:nvPr/>
        </p:nvSpPr>
        <p:spPr>
          <a:xfrm>
            <a:off x="8220253" y="2962656"/>
            <a:ext cx="676656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군집화</a:t>
            </a:r>
            <a:endParaRPr lang="en-US" sz="1500" dirty="0"/>
          </a:p>
        </p:txBody>
      </p:sp>
      <p:pic>
        <p:nvPicPr>
          <p:cNvPr id="21" name="Image 3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14400" y="3543300"/>
            <a:ext cx="133502" cy="133502"/>
          </a:xfrm>
          <a:prstGeom prst="rect">
            <a:avLst/>
          </a:prstGeom>
        </p:spPr>
      </p:pic>
      <p:sp>
        <p:nvSpPr>
          <p:cNvPr id="22" name="Text 16"/>
          <p:cNvSpPr txBox="1"/>
          <p:nvPr/>
        </p:nvSpPr>
        <p:spPr>
          <a:xfrm>
            <a:off x="3349651" y="3457346"/>
            <a:ext cx="142920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시장의 미시구조</a:t>
            </a:r>
            <a:endParaRPr lang="en-US" sz="1500" dirty="0"/>
          </a:p>
        </p:txBody>
      </p:sp>
      <p:sp>
        <p:nvSpPr>
          <p:cNvPr id="23" name="Text 17"/>
          <p:cNvSpPr txBox="1"/>
          <p:nvPr/>
        </p:nvSpPr>
        <p:spPr>
          <a:xfrm>
            <a:off x="5103470" y="3457346"/>
            <a:ext cx="165780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정보 흐름의 정형성</a:t>
            </a:r>
            <a:endParaRPr lang="en-US" sz="1500" dirty="0"/>
          </a:p>
        </p:txBody>
      </p:sp>
      <p:sp>
        <p:nvSpPr>
          <p:cNvPr id="24" name="Shape 18"/>
          <p:cNvSpPr/>
          <p:nvPr/>
        </p:nvSpPr>
        <p:spPr>
          <a:xfrm>
            <a:off x="914400" y="4457700"/>
            <a:ext cx="10362895" cy="1104595"/>
          </a:xfrm>
          <a:prstGeom prst="roundRect">
            <a:avLst>
              <a:gd name="adj" fmla="val 5709"/>
            </a:avLst>
          </a:prstGeom>
          <a:solidFill>
            <a:srgbClr val="EFF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5" name="Shape 19"/>
          <p:cNvSpPr/>
          <p:nvPr/>
        </p:nvSpPr>
        <p:spPr>
          <a:xfrm>
            <a:off x="914400" y="4457700"/>
            <a:ext cx="38405" cy="1104595"/>
          </a:xfrm>
          <a:prstGeom prst="rect">
            <a:avLst/>
          </a:prstGeom>
          <a:solidFill>
            <a:srgbClr val="3B82F6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6" name="Image 4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04595" y="4647895"/>
            <a:ext cx="142646" cy="190195"/>
          </a:xfrm>
          <a:prstGeom prst="rect">
            <a:avLst/>
          </a:prstGeom>
        </p:spPr>
      </p:pic>
      <p:sp>
        <p:nvSpPr>
          <p:cNvPr id="27" name="Text 20"/>
          <p:cNvSpPr txBox="1"/>
          <p:nvPr/>
        </p:nvSpPr>
        <p:spPr>
          <a:xfrm>
            <a:off x="1362456" y="4619549"/>
            <a:ext cx="45262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1E40A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동기</a:t>
            </a:r>
            <a:endParaRPr lang="en-US" sz="1300" dirty="0"/>
          </a:p>
        </p:txBody>
      </p:sp>
      <p:sp>
        <p:nvSpPr>
          <p:cNvPr id="28" name="Text 21"/>
          <p:cNvSpPr txBox="1"/>
          <p:nvPr/>
        </p:nvSpPr>
        <p:spPr>
          <a:xfrm>
            <a:off x="1362456" y="4886554"/>
            <a:ext cx="9882835" cy="5148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Bowles et al.(2024)의 연구에 따르면, 이상현상의 비정상수익은 정보 공개 후 수 주 또는 수일 내에 집중됨 → 달력 정밀도가 중요하며, 요일별 패턴 연구가 필요</a:t>
            </a:r>
            <a:endParaRPr lang="en-US" sz="1300" dirty="0"/>
          </a:p>
        </p:txBody>
      </p:sp>
      <p:sp>
        <p:nvSpPr>
          <p:cNvPr id="29" name="Text 22"/>
          <p:cNvSpPr txBox="1"/>
          <p:nvPr/>
        </p:nvSpPr>
        <p:spPr>
          <a:xfrm>
            <a:off x="11622938" y="6057900"/>
            <a:ext cx="17647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endParaRPr lang="en-US" sz="1000" dirty="0"/>
          </a:p>
        </p:txBody>
      </p:sp>
      <p:pic>
        <p:nvPicPr>
          <p:cNvPr id="30" name="Image 5" descr="preencoded.png"/>
          <p:cNvPicPr>
            <a:picLocks noChangeAspect="1"/>
          </p:cNvPicPr>
          <p:nvPr/>
        </p:nvPicPr>
        <p:blipFill>
          <a:blip r:embed="rId5"/>
          <a:srcRect t="-100" b="-100"/>
          <a:stretch/>
        </p:blipFill>
        <p:spPr>
          <a:xfrm>
            <a:off x="11772900" y="6077102"/>
            <a:ext cx="114300" cy="1527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  <a:effectLst>
            <a:outerShdw blurRad="63500" dist="381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 txBox="1"/>
          <p:nvPr/>
        </p:nvSpPr>
        <p:spPr>
          <a:xfrm>
            <a:off x="914400" y="552298"/>
            <a:ext cx="3486607" cy="4956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700" b="1" dirty="0">
                <a:solidFill>
                  <a:srgbClr val="1A365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문헌 검토 및 연구 공백</a:t>
            </a:r>
            <a:endParaRPr lang="en-US" sz="2700" dirty="0"/>
          </a:p>
        </p:txBody>
      </p:sp>
      <p:sp>
        <p:nvSpPr>
          <p:cNvPr id="5" name="Shape 3"/>
          <p:cNvSpPr/>
          <p:nvPr/>
        </p:nvSpPr>
        <p:spPr>
          <a:xfrm>
            <a:off x="914400" y="1218895"/>
            <a:ext cx="761695" cy="38405"/>
          </a:xfrm>
          <a:prstGeom prst="rect">
            <a:avLst/>
          </a:prstGeom>
          <a:solidFill>
            <a:srgbClr val="2B6CB0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14400" y="2057400"/>
            <a:ext cx="133502" cy="133502"/>
          </a:xfrm>
          <a:prstGeom prst="rect">
            <a:avLst/>
          </a:prstGeom>
        </p:spPr>
      </p:pic>
      <p:sp>
        <p:nvSpPr>
          <p:cNvPr id="7" name="Text 4"/>
          <p:cNvSpPr txBox="1"/>
          <p:nvPr/>
        </p:nvSpPr>
        <p:spPr>
          <a:xfrm>
            <a:off x="1200607" y="1971446"/>
            <a:ext cx="1362456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French(1980)</a:t>
            </a:r>
            <a:endParaRPr lang="en-US" sz="1500" dirty="0"/>
          </a:p>
        </p:txBody>
      </p:sp>
      <p:sp>
        <p:nvSpPr>
          <p:cNvPr id="8" name="Text 5"/>
          <p:cNvSpPr txBox="1"/>
          <p:nvPr/>
        </p:nvSpPr>
        <p:spPr>
          <a:xfrm>
            <a:off x="1200607" y="2962656"/>
            <a:ext cx="1914754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Bowles et al.(2024)</a:t>
            </a:r>
            <a:endParaRPr lang="en-US" sz="1500" dirty="0"/>
          </a:p>
        </p:txBody>
      </p:sp>
      <p:sp>
        <p:nvSpPr>
          <p:cNvPr id="9" name="Text 6"/>
          <p:cNvSpPr txBox="1"/>
          <p:nvPr/>
        </p:nvSpPr>
        <p:spPr>
          <a:xfrm>
            <a:off x="2413102" y="1971446"/>
            <a:ext cx="3205378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이후 다양한 요일효과 연구 등장</a:t>
            </a:r>
            <a:endParaRPr lang="en-US" sz="1500" dirty="0"/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14400" y="2553005"/>
            <a:ext cx="133502" cy="133502"/>
          </a:xfrm>
          <a:prstGeom prst="rect">
            <a:avLst/>
          </a:prstGeom>
        </p:spPr>
      </p:pic>
      <p:sp>
        <p:nvSpPr>
          <p:cNvPr id="11" name="Text 7"/>
          <p:cNvSpPr txBox="1"/>
          <p:nvPr/>
        </p:nvSpPr>
        <p:spPr>
          <a:xfrm>
            <a:off x="6714135" y="2467051"/>
            <a:ext cx="3291230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 수익률과 변동성의 요일별 차이</a:t>
            </a:r>
            <a:endParaRPr lang="en-US" sz="1500" dirty="0"/>
          </a:p>
        </p:txBody>
      </p:sp>
      <p:sp>
        <p:nvSpPr>
          <p:cNvPr id="12" name="Text 8"/>
          <p:cNvSpPr txBox="1"/>
          <p:nvPr/>
        </p:nvSpPr>
        <p:spPr>
          <a:xfrm>
            <a:off x="1200607" y="2467051"/>
            <a:ext cx="611550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Chiah &amp; Zhong(2021), Dicle &amp; Levendis(2014), Qadan et al.(2022) 등</a:t>
            </a:r>
            <a:endParaRPr lang="en-US" sz="1500" dirty="0"/>
          </a:p>
        </p:txBody>
      </p:sp>
      <p:sp>
        <p:nvSpPr>
          <p:cNvPr id="13" name="Text 9"/>
          <p:cNvSpPr txBox="1"/>
          <p:nvPr/>
        </p:nvSpPr>
        <p:spPr>
          <a:xfrm>
            <a:off x="10005365" y="2467051"/>
            <a:ext cx="724205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에 집중</a:t>
            </a:r>
            <a:endParaRPr lang="en-US" sz="1500" dirty="0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14400" y="3047695"/>
            <a:ext cx="133502" cy="133502"/>
          </a:xfrm>
          <a:prstGeom prst="rect">
            <a:avLst/>
          </a:prstGeom>
        </p:spPr>
      </p:pic>
      <p:sp>
        <p:nvSpPr>
          <p:cNvPr id="15" name="Text 10"/>
          <p:cNvSpPr txBox="1"/>
          <p:nvPr/>
        </p:nvSpPr>
        <p:spPr>
          <a:xfrm>
            <a:off x="2967228" y="2962656"/>
            <a:ext cx="5181092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정보 공시 이후 수 주/수일 내 비정상수익이 집중됨을 발견</a:t>
            </a:r>
            <a:endParaRPr lang="en-US" sz="1500" dirty="0"/>
          </a:p>
        </p:txBody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14400" y="3543300"/>
            <a:ext cx="133502" cy="133502"/>
          </a:xfrm>
          <a:prstGeom prst="rect">
            <a:avLst/>
          </a:prstGeom>
        </p:spPr>
      </p:pic>
      <p:sp>
        <p:nvSpPr>
          <p:cNvPr id="17" name="Text 11"/>
          <p:cNvSpPr txBox="1"/>
          <p:nvPr/>
        </p:nvSpPr>
        <p:spPr>
          <a:xfrm>
            <a:off x="4327042" y="3457346"/>
            <a:ext cx="3273552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이상 현상의 존재와 위험 평가가 왜곡</a:t>
            </a:r>
            <a:endParaRPr lang="en-US" sz="1500" dirty="0"/>
          </a:p>
        </p:txBody>
      </p:sp>
      <p:sp>
        <p:nvSpPr>
          <p:cNvPr id="18" name="Text 12"/>
          <p:cNvSpPr txBox="1"/>
          <p:nvPr/>
        </p:nvSpPr>
        <p:spPr>
          <a:xfrm>
            <a:off x="1200606" y="3457346"/>
            <a:ext cx="3361233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요일 수준의 달력 정밀도를 무시하면</a:t>
            </a:r>
            <a:endParaRPr lang="en-US" sz="1500" dirty="0"/>
          </a:p>
        </p:txBody>
      </p:sp>
      <p:sp>
        <p:nvSpPr>
          <p:cNvPr id="19" name="Text 13"/>
          <p:cNvSpPr txBox="1"/>
          <p:nvPr/>
        </p:nvSpPr>
        <p:spPr>
          <a:xfrm>
            <a:off x="7479995" y="3457346"/>
            <a:ext cx="952805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될 수 있음</a:t>
            </a:r>
            <a:endParaRPr lang="en-US" sz="1500" dirty="0"/>
          </a:p>
        </p:txBody>
      </p:sp>
      <p:sp>
        <p:nvSpPr>
          <p:cNvPr id="20" name="Shape 14"/>
          <p:cNvSpPr/>
          <p:nvPr/>
        </p:nvSpPr>
        <p:spPr>
          <a:xfrm>
            <a:off x="914400" y="4457700"/>
            <a:ext cx="10362895" cy="1104595"/>
          </a:xfrm>
          <a:prstGeom prst="roundRect">
            <a:avLst>
              <a:gd name="adj" fmla="val 5709"/>
            </a:avLst>
          </a:prstGeom>
          <a:solidFill>
            <a:srgbClr val="EFF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1" name="Shape 15"/>
          <p:cNvSpPr/>
          <p:nvPr/>
        </p:nvSpPr>
        <p:spPr>
          <a:xfrm>
            <a:off x="914400" y="4457700"/>
            <a:ext cx="38405" cy="1104595"/>
          </a:xfrm>
          <a:prstGeom prst="rect">
            <a:avLst/>
          </a:prstGeom>
          <a:solidFill>
            <a:srgbClr val="3B82F6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2" name="Image 4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04595" y="4647895"/>
            <a:ext cx="190195" cy="190195"/>
          </a:xfrm>
          <a:prstGeom prst="rect">
            <a:avLst/>
          </a:prstGeom>
        </p:spPr>
      </p:pic>
      <p:sp>
        <p:nvSpPr>
          <p:cNvPr id="23" name="Text 16"/>
          <p:cNvSpPr txBox="1"/>
          <p:nvPr/>
        </p:nvSpPr>
        <p:spPr>
          <a:xfrm>
            <a:off x="1410005" y="4619549"/>
            <a:ext cx="2100377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1E40A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연구 공백 (Research Gap)</a:t>
            </a:r>
            <a:endParaRPr lang="en-US" sz="1300" dirty="0"/>
          </a:p>
        </p:txBody>
      </p:sp>
      <p:sp>
        <p:nvSpPr>
          <p:cNvPr id="24" name="Text 17"/>
          <p:cNvSpPr txBox="1"/>
          <p:nvPr/>
        </p:nvSpPr>
        <p:spPr>
          <a:xfrm>
            <a:off x="1410005" y="4886554"/>
            <a:ext cx="9825228" cy="5148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기존 연구들은 요일별 평균 수익률/변동성에 초점을 맞추었으나, 주간 극값(최고가/최저가)의 요일별 분포 패턴과 그 통계적 유의성에 대한 체계적 분석이 부족함</a:t>
            </a:r>
            <a:endParaRPr lang="en-US" sz="1300" dirty="0"/>
          </a:p>
        </p:txBody>
      </p:sp>
      <p:sp>
        <p:nvSpPr>
          <p:cNvPr id="25" name="Text 18"/>
          <p:cNvSpPr txBox="1"/>
          <p:nvPr/>
        </p:nvSpPr>
        <p:spPr>
          <a:xfrm>
            <a:off x="11622938" y="6057900"/>
            <a:ext cx="17647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endParaRPr lang="en-US" sz="1000" dirty="0"/>
          </a:p>
        </p:txBody>
      </p:sp>
      <p:pic>
        <p:nvPicPr>
          <p:cNvPr id="26" name="Image 5" descr="preencoded.png"/>
          <p:cNvPicPr>
            <a:picLocks noChangeAspect="1"/>
          </p:cNvPicPr>
          <p:nvPr/>
        </p:nvPicPr>
        <p:blipFill>
          <a:blip r:embed="rId5"/>
          <a:srcRect t="-100" b="-100"/>
          <a:stretch/>
        </p:blipFill>
        <p:spPr>
          <a:xfrm>
            <a:off x="11772900" y="6077102"/>
            <a:ext cx="114300" cy="152705"/>
          </a:xfrm>
          <a:prstGeom prst="rect">
            <a:avLst/>
          </a:prstGeom>
        </p:spPr>
      </p:pic>
      <p:sp>
        <p:nvSpPr>
          <p:cNvPr id="28" name="Shape 43">
            <a:extLst>
              <a:ext uri="{FF2B5EF4-FFF2-40B4-BE49-F238E27FC236}">
                <a16:creationId xmlns:a16="http://schemas.microsoft.com/office/drawing/2014/main" id="{6397A529-5511-0123-CD2E-E1C370B15769}"/>
              </a:ext>
            </a:extLst>
          </p:cNvPr>
          <p:cNvSpPr/>
          <p:nvPr/>
        </p:nvSpPr>
        <p:spPr>
          <a:xfrm>
            <a:off x="6350" y="6743700"/>
            <a:ext cx="12191695" cy="114300"/>
          </a:xfrm>
          <a:prstGeom prst="rect">
            <a:avLst/>
          </a:prstGeom>
          <a:solidFill>
            <a:srgbClr val="2B6CB0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74459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-997"/>
            <a:ext cx="12191695" cy="6858997"/>
          </a:xfrm>
          <a:prstGeom prst="rect">
            <a:avLst/>
          </a:prstGeom>
          <a:solidFill>
            <a:srgbClr val="FFFFFF"/>
          </a:solidFill>
          <a:ln/>
          <a:effectLst>
            <a:outerShdw blurRad="63500" dist="381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 txBox="1"/>
          <p:nvPr/>
        </p:nvSpPr>
        <p:spPr>
          <a:xfrm>
            <a:off x="914400" y="552298"/>
            <a:ext cx="2762402" cy="4956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700" b="1" dirty="0">
                <a:solidFill>
                  <a:srgbClr val="1A365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연구 질문 및 가설</a:t>
            </a:r>
            <a:endParaRPr lang="en-US" sz="2700" dirty="0"/>
          </a:p>
        </p:txBody>
      </p:sp>
      <p:sp>
        <p:nvSpPr>
          <p:cNvPr id="5" name="Shape 3"/>
          <p:cNvSpPr/>
          <p:nvPr/>
        </p:nvSpPr>
        <p:spPr>
          <a:xfrm>
            <a:off x="914400" y="1218895"/>
            <a:ext cx="761695" cy="38405"/>
          </a:xfrm>
          <a:prstGeom prst="rect">
            <a:avLst/>
          </a:prstGeom>
          <a:solidFill>
            <a:srgbClr val="2B6CB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Shape 4"/>
          <p:cNvSpPr/>
          <p:nvPr/>
        </p:nvSpPr>
        <p:spPr>
          <a:xfrm>
            <a:off x="914400" y="1867205"/>
            <a:ext cx="10362895" cy="1524305"/>
          </a:xfrm>
          <a:prstGeom prst="roundRect">
            <a:avLst>
              <a:gd name="adj" fmla="val 2999"/>
            </a:avLst>
          </a:prstGeom>
          <a:solidFill>
            <a:srgbClr val="EBF5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7" name="Shape 5"/>
          <p:cNvSpPr/>
          <p:nvPr/>
        </p:nvSpPr>
        <p:spPr>
          <a:xfrm>
            <a:off x="914400" y="1867205"/>
            <a:ext cx="38405" cy="1524305"/>
          </a:xfrm>
          <a:prstGeom prst="rect">
            <a:avLst/>
          </a:prstGeom>
          <a:solidFill>
            <a:srgbClr val="3182CE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8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81405" y="2133295"/>
            <a:ext cx="228600" cy="228600"/>
          </a:xfrm>
          <a:prstGeom prst="rect">
            <a:avLst/>
          </a:prstGeom>
        </p:spPr>
      </p:pic>
      <p:sp>
        <p:nvSpPr>
          <p:cNvPr id="9" name="Text 6"/>
          <p:cNvSpPr txBox="1"/>
          <p:nvPr/>
        </p:nvSpPr>
        <p:spPr>
          <a:xfrm>
            <a:off x="1524305" y="2076602"/>
            <a:ext cx="1086307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800" b="1" dirty="0">
                <a:solidFill>
                  <a:srgbClr val="1E40A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연구 질문</a:t>
            </a:r>
            <a:endParaRPr lang="en-US" sz="1800" dirty="0"/>
          </a:p>
        </p:txBody>
      </p:sp>
      <p:sp>
        <p:nvSpPr>
          <p:cNvPr id="10" name="Text 7"/>
          <p:cNvSpPr txBox="1"/>
          <p:nvPr/>
        </p:nvSpPr>
        <p:spPr>
          <a:xfrm>
            <a:off x="1181405" y="2542946"/>
            <a:ext cx="8649310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주간 최고점(weekly high)과 최저점(weekly low)이 무작위로 발생하는가, 아니면 특정 요일에 집중되는가?</a:t>
            </a:r>
            <a:endParaRPr lang="en-US" sz="1500" dirty="0"/>
          </a:p>
        </p:txBody>
      </p:sp>
      <p:sp>
        <p:nvSpPr>
          <p:cNvPr id="11" name="Text 8"/>
          <p:cNvSpPr txBox="1"/>
          <p:nvPr/>
        </p:nvSpPr>
        <p:spPr>
          <a:xfrm>
            <a:off x="1181405" y="2905049"/>
            <a:ext cx="4729277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374151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효율적 시장가설 하에서는 극값이 요일별로 균등하게 분포해야 함</a:t>
            </a:r>
            <a:endParaRPr lang="en-US" sz="1300" dirty="0"/>
          </a:p>
        </p:txBody>
      </p:sp>
      <p:sp>
        <p:nvSpPr>
          <p:cNvPr id="12" name="Shape 9"/>
          <p:cNvSpPr/>
          <p:nvPr/>
        </p:nvSpPr>
        <p:spPr>
          <a:xfrm>
            <a:off x="914400" y="3645430"/>
            <a:ext cx="10362895" cy="2057400"/>
          </a:xfrm>
          <a:prstGeom prst="roundRect">
            <a:avLst>
              <a:gd name="adj" fmla="val 1646"/>
            </a:avLst>
          </a:prstGeom>
          <a:solidFill>
            <a:srgbClr val="F0FF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3" name="Shape 10"/>
          <p:cNvSpPr/>
          <p:nvPr/>
        </p:nvSpPr>
        <p:spPr>
          <a:xfrm>
            <a:off x="914400" y="3645430"/>
            <a:ext cx="38405" cy="2057400"/>
          </a:xfrm>
          <a:prstGeom prst="rect">
            <a:avLst/>
          </a:prstGeom>
          <a:solidFill>
            <a:srgbClr val="38A16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1" descr="preencoded.png"/>
          <p:cNvPicPr>
            <a:picLocks noChangeAspect="1"/>
          </p:cNvPicPr>
          <p:nvPr/>
        </p:nvPicPr>
        <p:blipFill>
          <a:blip r:embed="rId4"/>
          <a:srcRect l="-133" r="-133"/>
          <a:stretch/>
        </p:blipFill>
        <p:spPr>
          <a:xfrm>
            <a:off x="1181405" y="3912435"/>
            <a:ext cx="171907" cy="228600"/>
          </a:xfrm>
          <a:prstGeom prst="rect">
            <a:avLst/>
          </a:prstGeom>
        </p:spPr>
      </p:pic>
      <p:sp>
        <p:nvSpPr>
          <p:cNvPr id="15" name="Text 11"/>
          <p:cNvSpPr txBox="1"/>
          <p:nvPr/>
        </p:nvSpPr>
        <p:spPr>
          <a:xfrm>
            <a:off x="1466698" y="3855742"/>
            <a:ext cx="1086307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800" b="1" dirty="0">
                <a:solidFill>
                  <a:srgbClr val="065F4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연구 가설</a:t>
            </a:r>
            <a:endParaRPr lang="en-US" sz="1800" dirty="0"/>
          </a:p>
        </p:txBody>
      </p:sp>
      <p:pic>
        <p:nvPicPr>
          <p:cNvPr id="16" name="Image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181405" y="4341289"/>
            <a:ext cx="171907" cy="171907"/>
          </a:xfrm>
          <a:prstGeom prst="rect">
            <a:avLst/>
          </a:prstGeom>
        </p:spPr>
      </p:pic>
      <p:sp>
        <p:nvSpPr>
          <p:cNvPr id="17" name="Text 12"/>
          <p:cNvSpPr txBox="1"/>
          <p:nvPr/>
        </p:nvSpPr>
        <p:spPr>
          <a:xfrm>
            <a:off x="1505102" y="4331230"/>
            <a:ext cx="12865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다양한 자산군에서</a:t>
            </a:r>
            <a:endParaRPr lang="en-US" sz="1200" dirty="0"/>
          </a:p>
        </p:txBody>
      </p:sp>
      <p:sp>
        <p:nvSpPr>
          <p:cNvPr id="18" name="Text 13"/>
          <p:cNvSpPr txBox="1"/>
          <p:nvPr/>
        </p:nvSpPr>
        <p:spPr>
          <a:xfrm>
            <a:off x="4837582" y="4331230"/>
            <a:ext cx="7242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될 것이다</a:t>
            </a:r>
            <a:endParaRPr lang="en-US" sz="1200" dirty="0"/>
          </a:p>
        </p:txBody>
      </p:sp>
      <p:sp>
        <p:nvSpPr>
          <p:cNvPr id="19" name="Text 14"/>
          <p:cNvSpPr txBox="1"/>
          <p:nvPr/>
        </p:nvSpPr>
        <p:spPr>
          <a:xfrm>
            <a:off x="1505102" y="5102984"/>
            <a:ext cx="4844898" cy="2194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요일 의존적 마르코프 전환 모형이 이 현상을 더 잘 설명할 것이다</a:t>
            </a:r>
            <a:endParaRPr lang="en-US" sz="1200" dirty="0"/>
          </a:p>
        </p:txBody>
      </p:sp>
      <p:sp>
        <p:nvSpPr>
          <p:cNvPr id="20" name="Text 15"/>
          <p:cNvSpPr txBox="1"/>
          <p:nvPr/>
        </p:nvSpPr>
        <p:spPr>
          <a:xfrm>
            <a:off x="2821534" y="4331230"/>
            <a:ext cx="19723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주간 극값이 특정 요일에 군집</a:t>
            </a:r>
            <a:endParaRPr lang="en-US" sz="1200" dirty="0"/>
          </a:p>
        </p:txBody>
      </p:sp>
      <p:pic>
        <p:nvPicPr>
          <p:cNvPr id="21" name="Image 3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181405" y="4721679"/>
            <a:ext cx="171907" cy="171907"/>
          </a:xfrm>
          <a:prstGeom prst="rect">
            <a:avLst/>
          </a:prstGeom>
        </p:spPr>
      </p:pic>
      <p:sp>
        <p:nvSpPr>
          <p:cNvPr id="22" name="Text 16"/>
          <p:cNvSpPr txBox="1"/>
          <p:nvPr/>
        </p:nvSpPr>
        <p:spPr>
          <a:xfrm>
            <a:off x="1505102" y="4712535"/>
            <a:ext cx="63441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기존 확률 모형(GBM, Heston, Jump-diffusion)으로는 이러한 군집 현상을 충분히 설명할 수 없다</a:t>
            </a:r>
            <a:endParaRPr lang="en-US" sz="1200" dirty="0"/>
          </a:p>
        </p:txBody>
      </p:sp>
      <p:pic>
        <p:nvPicPr>
          <p:cNvPr id="23" name="Image 4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181405" y="5102984"/>
            <a:ext cx="171907" cy="171907"/>
          </a:xfrm>
          <a:prstGeom prst="rect">
            <a:avLst/>
          </a:prstGeom>
        </p:spPr>
      </p:pic>
      <p:sp>
        <p:nvSpPr>
          <p:cNvPr id="24" name="Shape 17"/>
          <p:cNvSpPr/>
          <p:nvPr/>
        </p:nvSpPr>
        <p:spPr>
          <a:xfrm>
            <a:off x="914400" y="5987645"/>
            <a:ext cx="10362895" cy="590702"/>
          </a:xfrm>
          <a:prstGeom prst="roundRect">
            <a:avLst>
              <a:gd name="adj" fmla="val 19974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25" name="Image 5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076249" y="6187899"/>
            <a:ext cx="190195" cy="190195"/>
          </a:xfrm>
          <a:prstGeom prst="rect">
            <a:avLst/>
          </a:prstGeom>
        </p:spPr>
      </p:pic>
      <p:sp>
        <p:nvSpPr>
          <p:cNvPr id="26" name="Text 18"/>
          <p:cNvSpPr txBox="1"/>
          <p:nvPr/>
        </p:nvSpPr>
        <p:spPr>
          <a:xfrm>
            <a:off x="1380744" y="6159552"/>
            <a:ext cx="9511589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본 연구는 G-검정과 KL divergence를 활용하여 극값 분포의 무작위성 여부를 검증하고, 새로운 모형을 통해 현상 설명을 시도합니다.</a:t>
            </a:r>
            <a:endParaRPr lang="en-US" sz="1300" dirty="0"/>
          </a:p>
        </p:txBody>
      </p:sp>
      <p:sp>
        <p:nvSpPr>
          <p:cNvPr id="27" name="Text 19"/>
          <p:cNvSpPr txBox="1"/>
          <p:nvPr/>
        </p:nvSpPr>
        <p:spPr>
          <a:xfrm>
            <a:off x="11622938" y="6388152"/>
            <a:ext cx="17647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</a:t>
            </a:r>
            <a:endParaRPr lang="en-US" sz="1000" dirty="0"/>
          </a:p>
        </p:txBody>
      </p:sp>
      <p:pic>
        <p:nvPicPr>
          <p:cNvPr id="28" name="Image 6" descr="preencoded.png"/>
          <p:cNvPicPr>
            <a:picLocks noChangeAspect="1"/>
          </p:cNvPicPr>
          <p:nvPr/>
        </p:nvPicPr>
        <p:blipFill>
          <a:blip r:embed="rId7"/>
          <a:srcRect t="-100" b="-100"/>
          <a:stretch/>
        </p:blipFill>
        <p:spPr>
          <a:xfrm>
            <a:off x="11772900" y="6407355"/>
            <a:ext cx="114300" cy="152705"/>
          </a:xfrm>
          <a:prstGeom prst="rect">
            <a:avLst/>
          </a:prstGeom>
        </p:spPr>
      </p:pic>
      <p:sp>
        <p:nvSpPr>
          <p:cNvPr id="30" name="Shape 43">
            <a:extLst>
              <a:ext uri="{FF2B5EF4-FFF2-40B4-BE49-F238E27FC236}">
                <a16:creationId xmlns:a16="http://schemas.microsoft.com/office/drawing/2014/main" id="{48176E83-2D38-9E23-0C07-5B9A09C0D4CC}"/>
              </a:ext>
            </a:extLst>
          </p:cNvPr>
          <p:cNvSpPr/>
          <p:nvPr/>
        </p:nvSpPr>
        <p:spPr>
          <a:xfrm>
            <a:off x="6350" y="6743700"/>
            <a:ext cx="12191695" cy="114300"/>
          </a:xfrm>
          <a:prstGeom prst="rect">
            <a:avLst/>
          </a:prstGeom>
          <a:solidFill>
            <a:srgbClr val="2B6CB0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 txBox="1"/>
          <p:nvPr/>
        </p:nvSpPr>
        <p:spPr>
          <a:xfrm>
            <a:off x="914400" y="552298"/>
            <a:ext cx="2343607" cy="4956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700" b="1" dirty="0">
                <a:solidFill>
                  <a:srgbClr val="1A365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데이터 및 표본</a:t>
            </a:r>
            <a:endParaRPr lang="en-US" sz="2700" dirty="0"/>
          </a:p>
        </p:txBody>
      </p:sp>
      <p:sp>
        <p:nvSpPr>
          <p:cNvPr id="5" name="Shape 3"/>
          <p:cNvSpPr/>
          <p:nvPr/>
        </p:nvSpPr>
        <p:spPr>
          <a:xfrm>
            <a:off x="914400" y="1218895"/>
            <a:ext cx="761695" cy="38405"/>
          </a:xfrm>
          <a:prstGeom prst="rect">
            <a:avLst/>
          </a:prstGeom>
          <a:solidFill>
            <a:srgbClr val="2B6CB0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14400" y="1752905"/>
            <a:ext cx="133502" cy="133502"/>
          </a:xfrm>
          <a:prstGeom prst="rect">
            <a:avLst/>
          </a:prstGeom>
        </p:spPr>
      </p:pic>
      <p:sp>
        <p:nvSpPr>
          <p:cNvPr id="7" name="Text 4"/>
          <p:cNvSpPr txBox="1"/>
          <p:nvPr/>
        </p:nvSpPr>
        <p:spPr>
          <a:xfrm>
            <a:off x="1200607" y="1666951"/>
            <a:ext cx="1420063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4개 주요 자산군</a:t>
            </a:r>
            <a:endParaRPr lang="en-US" sz="1500" dirty="0"/>
          </a:p>
        </p:txBody>
      </p:sp>
      <p:sp>
        <p:nvSpPr>
          <p:cNvPr id="8" name="Text 5"/>
          <p:cNvSpPr txBox="1"/>
          <p:nvPr/>
        </p:nvSpPr>
        <p:spPr>
          <a:xfrm>
            <a:off x="1200607" y="2657246"/>
            <a:ext cx="1362456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정확히 5거래일</a:t>
            </a:r>
            <a:endParaRPr lang="en-US" sz="1500" dirty="0"/>
          </a:p>
        </p:txBody>
      </p:sp>
      <p:sp>
        <p:nvSpPr>
          <p:cNvPr id="9" name="Text 6"/>
          <p:cNvSpPr txBox="1"/>
          <p:nvPr/>
        </p:nvSpPr>
        <p:spPr>
          <a:xfrm>
            <a:off x="2596294" y="1666951"/>
            <a:ext cx="271771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에 대한 일별 가격 데이터 분석</a:t>
            </a:r>
            <a:endParaRPr lang="en-US" sz="1500" dirty="0"/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14400" y="2247595"/>
            <a:ext cx="133502" cy="133502"/>
          </a:xfrm>
          <a:prstGeom prst="rect">
            <a:avLst/>
          </a:prstGeom>
        </p:spPr>
      </p:pic>
      <p:sp>
        <p:nvSpPr>
          <p:cNvPr id="11" name="Text 7"/>
          <p:cNvSpPr txBox="1"/>
          <p:nvPr/>
        </p:nvSpPr>
        <p:spPr>
          <a:xfrm>
            <a:off x="2432617" y="2162556"/>
            <a:ext cx="2009851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2001년부터 2025년 초</a:t>
            </a:r>
            <a:endParaRPr lang="en-US" sz="1500" dirty="0"/>
          </a:p>
        </p:txBody>
      </p:sp>
      <p:sp>
        <p:nvSpPr>
          <p:cNvPr id="12" name="Text 8"/>
          <p:cNvSpPr txBox="1"/>
          <p:nvPr/>
        </p:nvSpPr>
        <p:spPr>
          <a:xfrm>
            <a:off x="1200607" y="2162556"/>
            <a:ext cx="1248156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모든 자산군은</a:t>
            </a:r>
            <a:endParaRPr lang="en-US" sz="1500" dirty="0"/>
          </a:p>
        </p:txBody>
      </p:sp>
      <p:sp>
        <p:nvSpPr>
          <p:cNvPr id="13" name="Text 9"/>
          <p:cNvSpPr txBox="1"/>
          <p:nvPr/>
        </p:nvSpPr>
        <p:spPr>
          <a:xfrm>
            <a:off x="4299822" y="2162556"/>
            <a:ext cx="2269541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까지의 장기 기간 포함</a:t>
            </a:r>
            <a:endParaRPr lang="en-US" sz="1500" dirty="0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14400" y="2743200"/>
            <a:ext cx="133502" cy="133502"/>
          </a:xfrm>
          <a:prstGeom prst="rect">
            <a:avLst/>
          </a:prstGeom>
        </p:spPr>
      </p:pic>
      <p:sp>
        <p:nvSpPr>
          <p:cNvPr id="15" name="Text 10"/>
          <p:cNvSpPr txBox="1"/>
          <p:nvPr/>
        </p:nvSpPr>
        <p:spPr>
          <a:xfrm>
            <a:off x="2543260" y="2657246"/>
            <a:ext cx="417982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(월~금)로 구성된 주만 분석 대상으로 선정</a:t>
            </a:r>
            <a:endParaRPr lang="en-US" sz="1500" dirty="0"/>
          </a:p>
        </p:txBody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14400" y="3238805"/>
            <a:ext cx="133502" cy="133502"/>
          </a:xfrm>
          <a:prstGeom prst="rect">
            <a:avLst/>
          </a:prstGeom>
        </p:spPr>
      </p:pic>
      <p:sp>
        <p:nvSpPr>
          <p:cNvPr id="17" name="Text 11"/>
          <p:cNvSpPr txBox="1"/>
          <p:nvPr/>
        </p:nvSpPr>
        <p:spPr>
          <a:xfrm>
            <a:off x="2059917" y="3152851"/>
            <a:ext cx="2105863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고가(high)와 저가(low)</a:t>
            </a:r>
            <a:endParaRPr lang="en-US" sz="1500" dirty="0"/>
          </a:p>
        </p:txBody>
      </p:sp>
      <p:sp>
        <p:nvSpPr>
          <p:cNvPr id="18" name="Text 12"/>
          <p:cNvSpPr txBox="1"/>
          <p:nvPr/>
        </p:nvSpPr>
        <p:spPr>
          <a:xfrm>
            <a:off x="1200607" y="3152851"/>
            <a:ext cx="905256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각 주별로</a:t>
            </a:r>
            <a:endParaRPr lang="en-US" sz="1500" dirty="0"/>
          </a:p>
        </p:txBody>
      </p:sp>
      <p:sp>
        <p:nvSpPr>
          <p:cNvPr id="19" name="Text 13"/>
          <p:cNvSpPr txBox="1"/>
          <p:nvPr/>
        </p:nvSpPr>
        <p:spPr>
          <a:xfrm>
            <a:off x="4035560" y="3152851"/>
            <a:ext cx="3924215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 발생한 요일을 기록하여 실증 분포 분석</a:t>
            </a:r>
            <a:endParaRPr lang="en-US" sz="1500" dirty="0"/>
          </a:p>
        </p:txBody>
      </p:sp>
      <p:sp>
        <p:nvSpPr>
          <p:cNvPr id="20" name="Shape 14"/>
          <p:cNvSpPr/>
          <p:nvPr/>
        </p:nvSpPr>
        <p:spPr>
          <a:xfrm>
            <a:off x="914400" y="3731625"/>
            <a:ext cx="1181405" cy="466344"/>
          </a:xfrm>
          <a:prstGeom prst="rect">
            <a:avLst/>
          </a:prstGeom>
          <a:solidFill>
            <a:srgbClr val="EDF2F7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1" name="Shape 15"/>
          <p:cNvSpPr/>
          <p:nvPr/>
        </p:nvSpPr>
        <p:spPr>
          <a:xfrm>
            <a:off x="2093062" y="3731625"/>
            <a:ext cx="3838651" cy="466344"/>
          </a:xfrm>
          <a:prstGeom prst="rect">
            <a:avLst/>
          </a:prstGeom>
          <a:solidFill>
            <a:srgbClr val="EDF2F7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2" name="Shape 16"/>
          <p:cNvSpPr/>
          <p:nvPr/>
        </p:nvSpPr>
        <p:spPr>
          <a:xfrm>
            <a:off x="5927141" y="3731625"/>
            <a:ext cx="2933395" cy="466344"/>
          </a:xfrm>
          <a:prstGeom prst="rect">
            <a:avLst/>
          </a:prstGeom>
          <a:solidFill>
            <a:srgbClr val="EDF2F7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3" name="Shape 17"/>
          <p:cNvSpPr/>
          <p:nvPr/>
        </p:nvSpPr>
        <p:spPr>
          <a:xfrm>
            <a:off x="8860536" y="3731625"/>
            <a:ext cx="2419502" cy="466344"/>
          </a:xfrm>
          <a:prstGeom prst="rect">
            <a:avLst/>
          </a:prstGeom>
          <a:solidFill>
            <a:srgbClr val="EDF2F7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4" name="Text 18"/>
          <p:cNvSpPr txBox="1"/>
          <p:nvPr/>
        </p:nvSpPr>
        <p:spPr>
          <a:xfrm>
            <a:off x="1028700" y="3845925"/>
            <a:ext cx="5431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자산군</a:t>
            </a:r>
            <a:endParaRPr lang="en-US" sz="1200" dirty="0"/>
          </a:p>
        </p:txBody>
      </p:sp>
      <p:sp>
        <p:nvSpPr>
          <p:cNvPr id="25" name="Text 19"/>
          <p:cNvSpPr txBox="1"/>
          <p:nvPr/>
        </p:nvSpPr>
        <p:spPr>
          <a:xfrm>
            <a:off x="2207362" y="3845925"/>
            <a:ext cx="8668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데이터 출처</a:t>
            </a:r>
            <a:endParaRPr lang="en-US" sz="1200" dirty="0"/>
          </a:p>
        </p:txBody>
      </p:sp>
      <p:sp>
        <p:nvSpPr>
          <p:cNvPr id="26" name="Text 20"/>
          <p:cNvSpPr txBox="1"/>
          <p:nvPr/>
        </p:nvSpPr>
        <p:spPr>
          <a:xfrm>
            <a:off x="6041441" y="3845925"/>
            <a:ext cx="4005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기간</a:t>
            </a:r>
            <a:endParaRPr lang="en-US" sz="1200" dirty="0"/>
          </a:p>
        </p:txBody>
      </p:sp>
      <p:sp>
        <p:nvSpPr>
          <p:cNvPr id="27" name="Text 21"/>
          <p:cNvSpPr txBox="1"/>
          <p:nvPr/>
        </p:nvSpPr>
        <p:spPr>
          <a:xfrm>
            <a:off x="8974836" y="3845925"/>
            <a:ext cx="4005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특성</a:t>
            </a:r>
            <a:endParaRPr lang="en-US" sz="1200" dirty="0"/>
          </a:p>
        </p:txBody>
      </p:sp>
      <p:sp>
        <p:nvSpPr>
          <p:cNvPr id="28" name="Shape 22"/>
          <p:cNvSpPr/>
          <p:nvPr/>
        </p:nvSpPr>
        <p:spPr>
          <a:xfrm>
            <a:off x="914400" y="4660656"/>
            <a:ext cx="10362895" cy="466344"/>
          </a:xfrm>
          <a:prstGeom prst="rect">
            <a:avLst/>
          </a:prstGeom>
          <a:solidFill>
            <a:srgbClr val="F7FAF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9" name="Shape 23"/>
          <p:cNvSpPr/>
          <p:nvPr/>
        </p:nvSpPr>
        <p:spPr>
          <a:xfrm>
            <a:off x="914400" y="5594258"/>
            <a:ext cx="10362895" cy="466344"/>
          </a:xfrm>
          <a:prstGeom prst="rect">
            <a:avLst/>
          </a:prstGeom>
          <a:solidFill>
            <a:srgbClr val="F7FAF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0" name="Shape 24"/>
          <p:cNvSpPr/>
          <p:nvPr/>
        </p:nvSpPr>
        <p:spPr>
          <a:xfrm>
            <a:off x="914400" y="4194312"/>
            <a:ext cx="1181405" cy="9144"/>
          </a:xfrm>
          <a:prstGeom prst="rect">
            <a:avLst/>
          </a:prstGeom>
          <a:solidFill>
            <a:srgbClr val="E2E8F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1" name="Shape 25"/>
          <p:cNvSpPr/>
          <p:nvPr/>
        </p:nvSpPr>
        <p:spPr>
          <a:xfrm>
            <a:off x="2093062" y="4194312"/>
            <a:ext cx="3838651" cy="9144"/>
          </a:xfrm>
          <a:prstGeom prst="rect">
            <a:avLst/>
          </a:prstGeom>
          <a:solidFill>
            <a:srgbClr val="E2E8F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Shape 26"/>
          <p:cNvSpPr/>
          <p:nvPr/>
        </p:nvSpPr>
        <p:spPr>
          <a:xfrm>
            <a:off x="5927141" y="4194312"/>
            <a:ext cx="2933395" cy="9144"/>
          </a:xfrm>
          <a:prstGeom prst="rect">
            <a:avLst/>
          </a:prstGeom>
          <a:solidFill>
            <a:srgbClr val="E2E8F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3" name="Shape 27"/>
          <p:cNvSpPr/>
          <p:nvPr/>
        </p:nvSpPr>
        <p:spPr>
          <a:xfrm>
            <a:off x="8860536" y="4194312"/>
            <a:ext cx="2419502" cy="9144"/>
          </a:xfrm>
          <a:prstGeom prst="rect">
            <a:avLst/>
          </a:prstGeom>
          <a:solidFill>
            <a:srgbClr val="E2E8F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4" name="Shape 28"/>
          <p:cNvSpPr/>
          <p:nvPr/>
        </p:nvSpPr>
        <p:spPr>
          <a:xfrm>
            <a:off x="914400" y="4660656"/>
            <a:ext cx="1181405" cy="9144"/>
          </a:xfrm>
          <a:prstGeom prst="rect">
            <a:avLst/>
          </a:prstGeom>
          <a:solidFill>
            <a:srgbClr val="E2E8F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5" name="Shape 29"/>
          <p:cNvSpPr/>
          <p:nvPr/>
        </p:nvSpPr>
        <p:spPr>
          <a:xfrm>
            <a:off x="2093062" y="4660656"/>
            <a:ext cx="3838651" cy="9144"/>
          </a:xfrm>
          <a:prstGeom prst="rect">
            <a:avLst/>
          </a:prstGeom>
          <a:solidFill>
            <a:srgbClr val="E2E8F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6" name="Shape 30"/>
          <p:cNvSpPr/>
          <p:nvPr/>
        </p:nvSpPr>
        <p:spPr>
          <a:xfrm>
            <a:off x="5927141" y="4660656"/>
            <a:ext cx="2933395" cy="9144"/>
          </a:xfrm>
          <a:prstGeom prst="rect">
            <a:avLst/>
          </a:prstGeom>
          <a:solidFill>
            <a:srgbClr val="E2E8F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7" name="Shape 31"/>
          <p:cNvSpPr/>
          <p:nvPr/>
        </p:nvSpPr>
        <p:spPr>
          <a:xfrm>
            <a:off x="8860536" y="4660656"/>
            <a:ext cx="2419502" cy="9144"/>
          </a:xfrm>
          <a:prstGeom prst="rect">
            <a:avLst/>
          </a:prstGeom>
          <a:solidFill>
            <a:srgbClr val="E2E8F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8" name="Shape 32"/>
          <p:cNvSpPr/>
          <p:nvPr/>
        </p:nvSpPr>
        <p:spPr>
          <a:xfrm>
            <a:off x="914400" y="5127000"/>
            <a:ext cx="1181405" cy="9144"/>
          </a:xfrm>
          <a:prstGeom prst="rect">
            <a:avLst/>
          </a:prstGeom>
          <a:solidFill>
            <a:srgbClr val="E2E8F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9" name="Shape 33"/>
          <p:cNvSpPr/>
          <p:nvPr/>
        </p:nvSpPr>
        <p:spPr>
          <a:xfrm>
            <a:off x="2093062" y="5127000"/>
            <a:ext cx="3838651" cy="9144"/>
          </a:xfrm>
          <a:prstGeom prst="rect">
            <a:avLst/>
          </a:prstGeom>
          <a:solidFill>
            <a:srgbClr val="E2E8F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0" name="Shape 34"/>
          <p:cNvSpPr/>
          <p:nvPr/>
        </p:nvSpPr>
        <p:spPr>
          <a:xfrm>
            <a:off x="5927141" y="5127000"/>
            <a:ext cx="2933395" cy="9144"/>
          </a:xfrm>
          <a:prstGeom prst="rect">
            <a:avLst/>
          </a:prstGeom>
          <a:solidFill>
            <a:srgbClr val="E2E8F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1" name="Shape 35"/>
          <p:cNvSpPr/>
          <p:nvPr/>
        </p:nvSpPr>
        <p:spPr>
          <a:xfrm>
            <a:off x="8860536" y="5127000"/>
            <a:ext cx="2419502" cy="9144"/>
          </a:xfrm>
          <a:prstGeom prst="rect">
            <a:avLst/>
          </a:prstGeom>
          <a:solidFill>
            <a:srgbClr val="E2E8F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2" name="Shape 36"/>
          <p:cNvSpPr/>
          <p:nvPr/>
        </p:nvSpPr>
        <p:spPr>
          <a:xfrm>
            <a:off x="914400" y="5594258"/>
            <a:ext cx="1181405" cy="9144"/>
          </a:xfrm>
          <a:prstGeom prst="rect">
            <a:avLst/>
          </a:prstGeom>
          <a:solidFill>
            <a:srgbClr val="E2E8F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3" name="Shape 37"/>
          <p:cNvSpPr/>
          <p:nvPr/>
        </p:nvSpPr>
        <p:spPr>
          <a:xfrm>
            <a:off x="2093062" y="5594258"/>
            <a:ext cx="3838651" cy="9144"/>
          </a:xfrm>
          <a:prstGeom prst="rect">
            <a:avLst/>
          </a:prstGeom>
          <a:solidFill>
            <a:srgbClr val="E2E8F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4" name="Shape 38"/>
          <p:cNvSpPr/>
          <p:nvPr/>
        </p:nvSpPr>
        <p:spPr>
          <a:xfrm>
            <a:off x="5927141" y="5594258"/>
            <a:ext cx="2933395" cy="9144"/>
          </a:xfrm>
          <a:prstGeom prst="rect">
            <a:avLst/>
          </a:prstGeom>
          <a:solidFill>
            <a:srgbClr val="E2E8F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5" name="Shape 39"/>
          <p:cNvSpPr/>
          <p:nvPr/>
        </p:nvSpPr>
        <p:spPr>
          <a:xfrm>
            <a:off x="8860536" y="5594258"/>
            <a:ext cx="2419502" cy="9144"/>
          </a:xfrm>
          <a:prstGeom prst="rect">
            <a:avLst/>
          </a:prstGeom>
          <a:solidFill>
            <a:srgbClr val="E2E8F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6" name="Text 40"/>
          <p:cNvSpPr txBox="1"/>
          <p:nvPr/>
        </p:nvSpPr>
        <p:spPr>
          <a:xfrm>
            <a:off x="1028700" y="4313184"/>
            <a:ext cx="6766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지수선물</a:t>
            </a:r>
            <a:endParaRPr lang="en-US" sz="1200" dirty="0"/>
          </a:p>
        </p:txBody>
      </p:sp>
      <p:sp>
        <p:nvSpPr>
          <p:cNvPr id="47" name="Text 41"/>
          <p:cNvSpPr txBox="1"/>
          <p:nvPr/>
        </p:nvSpPr>
        <p:spPr>
          <a:xfrm>
            <a:off x="2207362" y="4313184"/>
            <a:ext cx="16669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E-mini S&amp;P 500 (CME)</a:t>
            </a:r>
            <a:endParaRPr lang="en-US" sz="1200" dirty="0"/>
          </a:p>
        </p:txBody>
      </p:sp>
      <p:sp>
        <p:nvSpPr>
          <p:cNvPr id="48" name="Text 42"/>
          <p:cNvSpPr txBox="1"/>
          <p:nvPr/>
        </p:nvSpPr>
        <p:spPr>
          <a:xfrm>
            <a:off x="6041441" y="4313184"/>
            <a:ext cx="18580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2001-10-09 ~ 2024-12-16</a:t>
            </a:r>
            <a:endParaRPr lang="en-US" sz="1200" dirty="0"/>
          </a:p>
        </p:txBody>
      </p:sp>
      <p:sp>
        <p:nvSpPr>
          <p:cNvPr id="49" name="Text 43"/>
          <p:cNvSpPr txBox="1"/>
          <p:nvPr/>
        </p:nvSpPr>
        <p:spPr>
          <a:xfrm>
            <a:off x="8974836" y="4313184"/>
            <a:ext cx="13240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주요 주가지수 선물</a:t>
            </a:r>
            <a:endParaRPr lang="en-US" sz="1200" dirty="0"/>
          </a:p>
        </p:txBody>
      </p:sp>
      <p:sp>
        <p:nvSpPr>
          <p:cNvPr id="50" name="Text 44"/>
          <p:cNvSpPr txBox="1"/>
          <p:nvPr/>
        </p:nvSpPr>
        <p:spPr>
          <a:xfrm>
            <a:off x="1028700" y="4779528"/>
            <a:ext cx="6766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채권선물</a:t>
            </a:r>
            <a:endParaRPr lang="en-US" sz="1200" dirty="0"/>
          </a:p>
        </p:txBody>
      </p:sp>
      <p:sp>
        <p:nvSpPr>
          <p:cNvPr id="51" name="Text 45"/>
          <p:cNvSpPr txBox="1"/>
          <p:nvPr/>
        </p:nvSpPr>
        <p:spPr>
          <a:xfrm>
            <a:off x="2207362" y="4779528"/>
            <a:ext cx="17629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미 30년 국채선물 (CBOT)</a:t>
            </a:r>
            <a:endParaRPr lang="en-US" sz="1200" dirty="0"/>
          </a:p>
        </p:txBody>
      </p:sp>
      <p:sp>
        <p:nvSpPr>
          <p:cNvPr id="52" name="Text 46"/>
          <p:cNvSpPr txBox="1"/>
          <p:nvPr/>
        </p:nvSpPr>
        <p:spPr>
          <a:xfrm>
            <a:off x="6041441" y="4779528"/>
            <a:ext cx="18580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2001-07-19 ~ 2025-01-10</a:t>
            </a:r>
            <a:endParaRPr lang="en-US" sz="1200" dirty="0"/>
          </a:p>
        </p:txBody>
      </p:sp>
      <p:sp>
        <p:nvSpPr>
          <p:cNvPr id="53" name="Text 47"/>
          <p:cNvSpPr txBox="1"/>
          <p:nvPr/>
        </p:nvSpPr>
        <p:spPr>
          <a:xfrm>
            <a:off x="8974836" y="4779528"/>
            <a:ext cx="10479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장기 국채 시장</a:t>
            </a:r>
            <a:endParaRPr lang="en-US" sz="1200" dirty="0"/>
          </a:p>
        </p:txBody>
      </p:sp>
      <p:sp>
        <p:nvSpPr>
          <p:cNvPr id="54" name="Text 48"/>
          <p:cNvSpPr txBox="1"/>
          <p:nvPr/>
        </p:nvSpPr>
        <p:spPr>
          <a:xfrm>
            <a:off x="1028700" y="5246786"/>
            <a:ext cx="5431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원자재</a:t>
            </a:r>
            <a:endParaRPr lang="en-US" sz="1200" dirty="0"/>
          </a:p>
        </p:txBody>
      </p:sp>
      <p:sp>
        <p:nvSpPr>
          <p:cNvPr id="55" name="Text 49"/>
          <p:cNvSpPr txBox="1"/>
          <p:nvPr/>
        </p:nvSpPr>
        <p:spPr>
          <a:xfrm>
            <a:off x="2207362" y="5246786"/>
            <a:ext cx="24579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Goldman Sachs 원자재 지수 (S&amp;P)</a:t>
            </a:r>
            <a:endParaRPr lang="en-US" sz="1200" dirty="0"/>
          </a:p>
        </p:txBody>
      </p:sp>
      <p:sp>
        <p:nvSpPr>
          <p:cNvPr id="56" name="Text 50"/>
          <p:cNvSpPr txBox="1"/>
          <p:nvPr/>
        </p:nvSpPr>
        <p:spPr>
          <a:xfrm>
            <a:off x="6041441" y="5246786"/>
            <a:ext cx="18580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2001-10-09 ~ 2025-01-10</a:t>
            </a:r>
            <a:endParaRPr lang="en-US" sz="1200" dirty="0"/>
          </a:p>
        </p:txBody>
      </p:sp>
      <p:sp>
        <p:nvSpPr>
          <p:cNvPr id="57" name="Text 51"/>
          <p:cNvSpPr txBox="1"/>
          <p:nvPr/>
        </p:nvSpPr>
        <p:spPr>
          <a:xfrm>
            <a:off x="8974836" y="5246786"/>
            <a:ext cx="15051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종합 원자재 가격 지수</a:t>
            </a:r>
            <a:endParaRPr lang="en-US" sz="1200" dirty="0"/>
          </a:p>
        </p:txBody>
      </p:sp>
      <p:sp>
        <p:nvSpPr>
          <p:cNvPr id="58" name="Text 52"/>
          <p:cNvSpPr txBox="1"/>
          <p:nvPr/>
        </p:nvSpPr>
        <p:spPr>
          <a:xfrm>
            <a:off x="1028700" y="5713130"/>
            <a:ext cx="4005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통화</a:t>
            </a:r>
            <a:endParaRPr lang="en-US" sz="1200" dirty="0"/>
          </a:p>
        </p:txBody>
      </p:sp>
      <p:sp>
        <p:nvSpPr>
          <p:cNvPr id="59" name="Text 53"/>
          <p:cNvSpPr txBox="1"/>
          <p:nvPr/>
        </p:nvSpPr>
        <p:spPr>
          <a:xfrm>
            <a:off x="2207362" y="5713130"/>
            <a:ext cx="14767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EUR/USD 환율 (ICE)</a:t>
            </a:r>
            <a:endParaRPr lang="en-US" sz="1200" dirty="0"/>
          </a:p>
        </p:txBody>
      </p:sp>
      <p:sp>
        <p:nvSpPr>
          <p:cNvPr id="60" name="Text 54"/>
          <p:cNvSpPr txBox="1"/>
          <p:nvPr/>
        </p:nvSpPr>
        <p:spPr>
          <a:xfrm>
            <a:off x="6041441" y="5713130"/>
            <a:ext cx="18580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2001-10-09 ~ 2025-01-10</a:t>
            </a:r>
            <a:endParaRPr lang="en-US" sz="1200" dirty="0"/>
          </a:p>
        </p:txBody>
      </p:sp>
      <p:sp>
        <p:nvSpPr>
          <p:cNvPr id="61" name="Text 55"/>
          <p:cNvSpPr txBox="1"/>
          <p:nvPr/>
        </p:nvSpPr>
        <p:spPr>
          <a:xfrm>
            <a:off x="8974836" y="5713130"/>
            <a:ext cx="10479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국제 외환 시장</a:t>
            </a:r>
            <a:endParaRPr lang="en-US" sz="1200" dirty="0"/>
          </a:p>
        </p:txBody>
      </p:sp>
      <p:sp>
        <p:nvSpPr>
          <p:cNvPr id="62" name="Text 56"/>
          <p:cNvSpPr txBox="1"/>
          <p:nvPr/>
        </p:nvSpPr>
        <p:spPr>
          <a:xfrm>
            <a:off x="11622938" y="6210605"/>
            <a:ext cx="17647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</a:t>
            </a:r>
            <a:endParaRPr lang="en-US" sz="1000" dirty="0"/>
          </a:p>
        </p:txBody>
      </p:sp>
      <p:pic>
        <p:nvPicPr>
          <p:cNvPr id="63" name="Image 4" descr="preencoded.png"/>
          <p:cNvPicPr>
            <a:picLocks noChangeAspect="1"/>
          </p:cNvPicPr>
          <p:nvPr/>
        </p:nvPicPr>
        <p:blipFill>
          <a:blip r:embed="rId4"/>
          <a:srcRect t="-100" b="-100"/>
          <a:stretch/>
        </p:blipFill>
        <p:spPr>
          <a:xfrm>
            <a:off x="11772900" y="6229807"/>
            <a:ext cx="114300" cy="152705"/>
          </a:xfrm>
          <a:prstGeom prst="rect">
            <a:avLst/>
          </a:prstGeom>
        </p:spPr>
      </p:pic>
      <p:sp>
        <p:nvSpPr>
          <p:cNvPr id="65" name="Shape 43">
            <a:extLst>
              <a:ext uri="{FF2B5EF4-FFF2-40B4-BE49-F238E27FC236}">
                <a16:creationId xmlns:a16="http://schemas.microsoft.com/office/drawing/2014/main" id="{1B337302-25A5-3B36-3167-CAB12929B5CB}"/>
              </a:ext>
            </a:extLst>
          </p:cNvPr>
          <p:cNvSpPr/>
          <p:nvPr/>
        </p:nvSpPr>
        <p:spPr>
          <a:xfrm>
            <a:off x="6350" y="6743700"/>
            <a:ext cx="12191695" cy="114300"/>
          </a:xfrm>
          <a:prstGeom prst="rect">
            <a:avLst/>
          </a:prstGeom>
          <a:solidFill>
            <a:srgbClr val="2B6CB0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 txBox="1"/>
          <p:nvPr/>
        </p:nvSpPr>
        <p:spPr>
          <a:xfrm>
            <a:off x="914400" y="552298"/>
            <a:ext cx="4343400" cy="4956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700" b="1" dirty="0">
                <a:solidFill>
                  <a:srgbClr val="1A365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방법론 ①: 확률 모형들</a:t>
            </a:r>
            <a:endParaRPr lang="en-US" sz="2700" dirty="0"/>
          </a:p>
        </p:txBody>
      </p:sp>
      <p:sp>
        <p:nvSpPr>
          <p:cNvPr id="5" name="Shape 3"/>
          <p:cNvSpPr/>
          <p:nvPr/>
        </p:nvSpPr>
        <p:spPr>
          <a:xfrm>
            <a:off x="914400" y="1218895"/>
            <a:ext cx="761695" cy="38405"/>
          </a:xfrm>
          <a:prstGeom prst="rect">
            <a:avLst/>
          </a:prstGeom>
          <a:solidFill>
            <a:srgbClr val="2B6CB0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14400" y="1470355"/>
            <a:ext cx="171907" cy="171907"/>
          </a:xfrm>
          <a:prstGeom prst="rect">
            <a:avLst/>
          </a:prstGeom>
        </p:spPr>
      </p:pic>
      <p:sp>
        <p:nvSpPr>
          <p:cNvPr id="7" name="Text 4"/>
          <p:cNvSpPr txBox="1"/>
          <p:nvPr/>
        </p:nvSpPr>
        <p:spPr>
          <a:xfrm>
            <a:off x="1238098" y="1422806"/>
            <a:ext cx="2048256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기하 브라운 운동(GBM)</a:t>
            </a:r>
            <a:endParaRPr lang="en-US" sz="1500" dirty="0"/>
          </a:p>
        </p:txBody>
      </p:sp>
      <p:sp>
        <p:nvSpPr>
          <p:cNvPr id="8" name="Text 5"/>
          <p:cNvSpPr txBox="1"/>
          <p:nvPr/>
        </p:nvSpPr>
        <p:spPr>
          <a:xfrm>
            <a:off x="3135478" y="1422806"/>
            <a:ext cx="234360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자산가격 변동의 기본 모형</a:t>
            </a:r>
            <a:endParaRPr lang="en-US" sz="1500" dirty="0"/>
          </a:p>
        </p:txBody>
      </p:sp>
      <p:sp>
        <p:nvSpPr>
          <p:cNvPr id="9" name="Shape 6"/>
          <p:cNvSpPr/>
          <p:nvPr/>
        </p:nvSpPr>
        <p:spPr>
          <a:xfrm>
            <a:off x="914400" y="1890065"/>
            <a:ext cx="10362895" cy="914400"/>
          </a:xfrm>
          <a:prstGeom prst="roundRect">
            <a:avLst>
              <a:gd name="adj" fmla="val 8333"/>
            </a:avLst>
          </a:prstGeom>
          <a:solidFill>
            <a:srgbClr val="F0F7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" name="Shape 7"/>
          <p:cNvSpPr/>
          <p:nvPr/>
        </p:nvSpPr>
        <p:spPr>
          <a:xfrm>
            <a:off x="914400" y="1890065"/>
            <a:ext cx="38405" cy="914400"/>
          </a:xfrm>
          <a:prstGeom prst="rect">
            <a:avLst/>
          </a:prstGeom>
          <a:solidFill>
            <a:srgbClr val="2B6CB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1" name="Text 8"/>
          <p:cNvSpPr txBox="1"/>
          <p:nvPr/>
        </p:nvSpPr>
        <p:spPr>
          <a:xfrm>
            <a:off x="1104595" y="2071116"/>
            <a:ext cx="2048256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dSt = μStdt + σStdWt</a:t>
            </a:r>
            <a:endParaRPr lang="en-US" sz="1500" dirty="0"/>
          </a:p>
        </p:txBody>
      </p:sp>
      <p:sp>
        <p:nvSpPr>
          <p:cNvPr id="12" name="Text 9"/>
          <p:cNvSpPr txBox="1"/>
          <p:nvPr/>
        </p:nvSpPr>
        <p:spPr>
          <a:xfrm>
            <a:off x="1104595" y="2423160"/>
            <a:ext cx="38203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μ: 드리프트(평균 수익률), σ: 변동성, Wt: 표준 브라운 운동</a:t>
            </a:r>
            <a:endParaRPr lang="en-US" sz="1200" dirty="0"/>
          </a:p>
        </p:txBody>
      </p:sp>
      <p:pic>
        <p:nvPicPr>
          <p:cNvPr id="13" name="Image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14400" y="3033065"/>
            <a:ext cx="171907" cy="171907"/>
          </a:xfrm>
          <a:prstGeom prst="rect">
            <a:avLst/>
          </a:prstGeom>
        </p:spPr>
      </p:pic>
      <p:sp>
        <p:nvSpPr>
          <p:cNvPr id="14" name="Shape 10"/>
          <p:cNvSpPr/>
          <p:nvPr/>
        </p:nvSpPr>
        <p:spPr>
          <a:xfrm>
            <a:off x="914400" y="3451860"/>
            <a:ext cx="10362895" cy="1257300"/>
          </a:xfrm>
          <a:prstGeom prst="roundRect">
            <a:avLst>
              <a:gd name="adj" fmla="val 4408"/>
            </a:avLst>
          </a:prstGeom>
          <a:solidFill>
            <a:srgbClr val="F0F7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5" name="Shape 11"/>
          <p:cNvSpPr/>
          <p:nvPr/>
        </p:nvSpPr>
        <p:spPr>
          <a:xfrm>
            <a:off x="914400" y="3451860"/>
            <a:ext cx="38405" cy="1257300"/>
          </a:xfrm>
          <a:prstGeom prst="rect">
            <a:avLst/>
          </a:prstGeom>
          <a:solidFill>
            <a:srgbClr val="2B6CB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6" name="Shape 12"/>
          <p:cNvSpPr/>
          <p:nvPr/>
        </p:nvSpPr>
        <p:spPr>
          <a:xfrm>
            <a:off x="914400" y="5356555"/>
            <a:ext cx="10362895" cy="914400"/>
          </a:xfrm>
          <a:prstGeom prst="roundRect">
            <a:avLst>
              <a:gd name="adj" fmla="val 8333"/>
            </a:avLst>
          </a:prstGeom>
          <a:solidFill>
            <a:srgbClr val="F0F7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7" name="Shape 13"/>
          <p:cNvSpPr/>
          <p:nvPr/>
        </p:nvSpPr>
        <p:spPr>
          <a:xfrm>
            <a:off x="914400" y="5356555"/>
            <a:ext cx="38405" cy="914400"/>
          </a:xfrm>
          <a:prstGeom prst="rect">
            <a:avLst/>
          </a:prstGeom>
          <a:solidFill>
            <a:srgbClr val="2B6CB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8" name="Text 14"/>
          <p:cNvSpPr txBox="1"/>
          <p:nvPr/>
        </p:nvSpPr>
        <p:spPr>
          <a:xfrm>
            <a:off x="1104595" y="3632911"/>
            <a:ext cx="2419502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dSt = μStdt + √vtStdWtS</a:t>
            </a:r>
            <a:endParaRPr lang="en-US" sz="1500" dirty="0"/>
          </a:p>
        </p:txBody>
      </p:sp>
      <p:sp>
        <p:nvSpPr>
          <p:cNvPr id="19" name="Text 15"/>
          <p:cNvSpPr txBox="1"/>
          <p:nvPr/>
        </p:nvSpPr>
        <p:spPr>
          <a:xfrm>
            <a:off x="1104595" y="3975811"/>
            <a:ext cx="2714854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dvt = κ(θ - vt)dt + ξ√vtdWtv</a:t>
            </a:r>
            <a:endParaRPr lang="en-US" sz="1500" dirty="0"/>
          </a:p>
        </p:txBody>
      </p:sp>
      <p:sp>
        <p:nvSpPr>
          <p:cNvPr id="20" name="Text 16"/>
          <p:cNvSpPr txBox="1"/>
          <p:nvPr/>
        </p:nvSpPr>
        <p:spPr>
          <a:xfrm>
            <a:off x="1104595" y="5537606"/>
            <a:ext cx="3172054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dSt = (μ-λk)Stdt + σStdWt + StdJt</a:t>
            </a:r>
            <a:endParaRPr lang="en-US" sz="1500" dirty="0"/>
          </a:p>
        </p:txBody>
      </p:sp>
      <p:sp>
        <p:nvSpPr>
          <p:cNvPr id="21" name="Text 17"/>
          <p:cNvSpPr txBox="1"/>
          <p:nvPr/>
        </p:nvSpPr>
        <p:spPr>
          <a:xfrm>
            <a:off x="1104594" y="4327855"/>
            <a:ext cx="5064759" cy="1719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vt: 순간분산, κ: 평균회귀 속도, θ: 장기 평균분산, ξ: 변동성의 변동성</a:t>
            </a:r>
            <a:endParaRPr lang="en-US" sz="1200" dirty="0"/>
          </a:p>
        </p:txBody>
      </p:sp>
      <p:sp>
        <p:nvSpPr>
          <p:cNvPr id="22" name="Text 18"/>
          <p:cNvSpPr txBox="1"/>
          <p:nvPr/>
        </p:nvSpPr>
        <p:spPr>
          <a:xfrm>
            <a:off x="1104595" y="5890565"/>
            <a:ext cx="41532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λ: 점프 강도, Jt: 점프 과정, k: 점프의 평균효과를 반영한 보정항</a:t>
            </a:r>
            <a:endParaRPr lang="en-US" sz="1200" dirty="0"/>
          </a:p>
        </p:txBody>
      </p:sp>
      <p:sp>
        <p:nvSpPr>
          <p:cNvPr id="23" name="Text 19"/>
          <p:cNvSpPr txBox="1"/>
          <p:nvPr/>
        </p:nvSpPr>
        <p:spPr>
          <a:xfrm>
            <a:off x="1238098" y="2985516"/>
            <a:ext cx="120060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Heston 모형</a:t>
            </a:r>
            <a:endParaRPr lang="en-US" sz="1500" dirty="0"/>
          </a:p>
        </p:txBody>
      </p:sp>
      <p:sp>
        <p:nvSpPr>
          <p:cNvPr id="24" name="Text 20"/>
          <p:cNvSpPr txBox="1"/>
          <p:nvPr/>
        </p:nvSpPr>
        <p:spPr>
          <a:xfrm>
            <a:off x="1238098" y="4890211"/>
            <a:ext cx="1324051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점프-확산 모형</a:t>
            </a:r>
            <a:endParaRPr lang="en-US" sz="1500" dirty="0"/>
          </a:p>
        </p:txBody>
      </p:sp>
      <p:sp>
        <p:nvSpPr>
          <p:cNvPr id="25" name="Text 21"/>
          <p:cNvSpPr txBox="1"/>
          <p:nvPr/>
        </p:nvSpPr>
        <p:spPr>
          <a:xfrm>
            <a:off x="2293315" y="2985516"/>
            <a:ext cx="3365805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변동성 자체가 확률과정을 따름</a:t>
            </a:r>
            <a:endParaRPr lang="en-US" sz="1500" dirty="0"/>
          </a:p>
        </p:txBody>
      </p:sp>
      <p:pic>
        <p:nvPicPr>
          <p:cNvPr id="26" name="Image 2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14400" y="4937760"/>
            <a:ext cx="171907" cy="171907"/>
          </a:xfrm>
          <a:prstGeom prst="rect">
            <a:avLst/>
          </a:prstGeom>
        </p:spPr>
      </p:pic>
      <p:sp>
        <p:nvSpPr>
          <p:cNvPr id="27" name="Text 22"/>
          <p:cNvSpPr txBox="1"/>
          <p:nvPr/>
        </p:nvSpPr>
        <p:spPr>
          <a:xfrm>
            <a:off x="2413102" y="4890211"/>
            <a:ext cx="2876702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급격한 가격 변동(점프) 현상 포착</a:t>
            </a:r>
            <a:endParaRPr lang="en-US" sz="1500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98325CA-D51B-EE2A-ED15-E4F11E297442}"/>
              </a:ext>
            </a:extLst>
          </p:cNvPr>
          <p:cNvGrpSpPr/>
          <p:nvPr/>
        </p:nvGrpSpPr>
        <p:grpSpPr>
          <a:xfrm>
            <a:off x="6103010" y="5375757"/>
            <a:ext cx="5174285" cy="838505"/>
            <a:chOff x="914401" y="6641795"/>
            <a:chExt cx="5140330" cy="838505"/>
          </a:xfrm>
        </p:grpSpPr>
        <p:sp>
          <p:nvSpPr>
            <p:cNvPr id="28" name="Shape 23"/>
            <p:cNvSpPr/>
            <p:nvPr/>
          </p:nvSpPr>
          <p:spPr>
            <a:xfrm>
              <a:off x="914401" y="6641795"/>
              <a:ext cx="5140330" cy="838505"/>
            </a:xfrm>
            <a:prstGeom prst="roundRect">
              <a:avLst>
                <a:gd name="adj" fmla="val 9914"/>
              </a:avLst>
            </a:prstGeom>
            <a:solidFill>
              <a:schemeClr val="accent2">
                <a:lumMod val="40000"/>
                <a:lumOff val="60000"/>
              </a:scheme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pic>
          <p:nvPicPr>
            <p:cNvPr id="29" name="Image 3" descr="preencoded.png"/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1067105" y="6832905"/>
              <a:ext cx="190195" cy="190195"/>
            </a:xfrm>
            <a:prstGeom prst="rect">
              <a:avLst/>
            </a:prstGeom>
          </p:spPr>
        </p:pic>
        <p:sp>
          <p:nvSpPr>
            <p:cNvPr id="30" name="Text 24"/>
            <p:cNvSpPr txBox="1"/>
            <p:nvPr/>
          </p:nvSpPr>
          <p:spPr>
            <a:xfrm>
              <a:off x="1371600" y="6803644"/>
              <a:ext cx="814730" cy="24780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300" dirty="0">
                  <a:solidFill>
                    <a:srgbClr val="1E40A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핵심 가정</a:t>
              </a:r>
              <a:endParaRPr lang="en-US" sz="1300" dirty="0"/>
            </a:p>
          </p:txBody>
        </p:sp>
        <p:sp>
          <p:nvSpPr>
            <p:cNvPr id="31" name="Text 25"/>
            <p:cNvSpPr txBox="1"/>
            <p:nvPr/>
          </p:nvSpPr>
          <p:spPr>
            <a:xfrm>
              <a:off x="1371600" y="7070649"/>
              <a:ext cx="4463186" cy="24780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300" dirty="0">
                  <a:solidFill>
                    <a:srgbClr val="21252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약형 효율성 가정 하에서는 주간 극값이 무작위로 분포해야 함</a:t>
              </a:r>
              <a:endParaRPr lang="en-US" sz="1300" dirty="0"/>
            </a:p>
          </p:txBody>
        </p:sp>
      </p:grpSp>
      <p:sp>
        <p:nvSpPr>
          <p:cNvPr id="36" name="Shape 43">
            <a:extLst>
              <a:ext uri="{FF2B5EF4-FFF2-40B4-BE49-F238E27FC236}">
                <a16:creationId xmlns:a16="http://schemas.microsoft.com/office/drawing/2014/main" id="{3E4ED56D-5D6D-8EAC-29C4-2C4E07EA5709}"/>
              </a:ext>
            </a:extLst>
          </p:cNvPr>
          <p:cNvSpPr/>
          <p:nvPr/>
        </p:nvSpPr>
        <p:spPr>
          <a:xfrm>
            <a:off x="6350" y="6743700"/>
            <a:ext cx="12191695" cy="114300"/>
          </a:xfrm>
          <a:prstGeom prst="rect">
            <a:avLst/>
          </a:prstGeom>
          <a:solidFill>
            <a:srgbClr val="2B6CB0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  <a:effectLst>
            <a:outerShdw blurRad="63500" dist="381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 txBox="1"/>
          <p:nvPr/>
        </p:nvSpPr>
        <p:spPr>
          <a:xfrm>
            <a:off x="914400" y="552298"/>
            <a:ext cx="6039612" cy="4956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700" b="1" dirty="0">
                <a:solidFill>
                  <a:srgbClr val="1A365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방법론 ②: 요일 의존적 MSGARCH 모형</a:t>
            </a:r>
            <a:endParaRPr lang="en-US" sz="2700" dirty="0"/>
          </a:p>
        </p:txBody>
      </p:sp>
      <p:sp>
        <p:nvSpPr>
          <p:cNvPr id="5" name="Shape 3"/>
          <p:cNvSpPr/>
          <p:nvPr/>
        </p:nvSpPr>
        <p:spPr>
          <a:xfrm>
            <a:off x="914400" y="1218895"/>
            <a:ext cx="761695" cy="38405"/>
          </a:xfrm>
          <a:prstGeom prst="rect">
            <a:avLst/>
          </a:prstGeom>
          <a:solidFill>
            <a:srgbClr val="2B6CB0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14400" y="2057400"/>
            <a:ext cx="133502" cy="133502"/>
          </a:xfrm>
          <a:prstGeom prst="rect">
            <a:avLst/>
          </a:prstGeom>
        </p:spPr>
      </p:pic>
      <p:sp>
        <p:nvSpPr>
          <p:cNvPr id="7" name="Text 4"/>
          <p:cNvSpPr txBox="1"/>
          <p:nvPr/>
        </p:nvSpPr>
        <p:spPr>
          <a:xfrm>
            <a:off x="1200607" y="1971446"/>
            <a:ext cx="4353458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요일 의존적 전이확률(day-dependent transition)</a:t>
            </a:r>
            <a:endParaRPr lang="en-US" sz="1500" dirty="0"/>
          </a:p>
        </p:txBody>
      </p:sp>
      <p:sp>
        <p:nvSpPr>
          <p:cNvPr id="8" name="Text 5"/>
          <p:cNvSpPr txBox="1"/>
          <p:nvPr/>
        </p:nvSpPr>
        <p:spPr>
          <a:xfrm>
            <a:off x="5401361" y="1971446"/>
            <a:ext cx="4189679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을 도입하여 주간 극값 군집 현상을 설명</a:t>
            </a:r>
            <a:endParaRPr lang="en-US" sz="150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14400" y="2553005"/>
            <a:ext cx="133502" cy="133502"/>
          </a:xfrm>
          <a:prstGeom prst="rect">
            <a:avLst/>
          </a:prstGeom>
        </p:spPr>
      </p:pic>
      <p:sp>
        <p:nvSpPr>
          <p:cNvPr id="10" name="Text 6"/>
          <p:cNvSpPr txBox="1"/>
          <p:nvPr/>
        </p:nvSpPr>
        <p:spPr>
          <a:xfrm>
            <a:off x="1200607" y="2467051"/>
            <a:ext cx="1515161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시장 상태(state):</a:t>
            </a:r>
            <a:endParaRPr lang="en-US" sz="1500" dirty="0"/>
          </a:p>
        </p:txBody>
      </p:sp>
      <p:sp>
        <p:nvSpPr>
          <p:cNvPr id="11" name="Text 7"/>
          <p:cNvSpPr txBox="1"/>
          <p:nvPr/>
        </p:nvSpPr>
        <p:spPr>
          <a:xfrm>
            <a:off x="4222038" y="2467051"/>
            <a:ext cx="3127654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요일별로 다른 전이확률 가정</a:t>
            </a:r>
            <a:endParaRPr lang="en-US" sz="1500" dirty="0"/>
          </a:p>
        </p:txBody>
      </p:sp>
      <p:sp>
        <p:nvSpPr>
          <p:cNvPr id="12" name="Text 8"/>
          <p:cNvSpPr txBox="1"/>
          <p:nvPr/>
        </p:nvSpPr>
        <p:spPr>
          <a:xfrm>
            <a:off x="1200607" y="2971800"/>
            <a:ext cx="1305763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상태 전이확률:</a:t>
            </a:r>
            <a:endParaRPr lang="en-US" sz="1500" dirty="0"/>
          </a:p>
        </p:txBody>
      </p:sp>
      <p:sp>
        <p:nvSpPr>
          <p:cNvPr id="13" name="Text 9"/>
          <p:cNvSpPr txBox="1"/>
          <p:nvPr/>
        </p:nvSpPr>
        <p:spPr>
          <a:xfrm>
            <a:off x="2657246" y="2514600"/>
            <a:ext cx="1534363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500" i="1" dirty="0">
                <a:solidFill>
                  <a:srgbClr val="212529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S_t ∈ {1, 2, ..., K}</a:t>
            </a:r>
            <a:endParaRPr lang="en-US" sz="1500" dirty="0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14400" y="3057754"/>
            <a:ext cx="133502" cy="133502"/>
          </a:xfrm>
          <a:prstGeom prst="rect">
            <a:avLst/>
          </a:prstGeom>
        </p:spPr>
      </p:pic>
      <p:sp>
        <p:nvSpPr>
          <p:cNvPr id="15" name="Text 10"/>
          <p:cNvSpPr txBox="1"/>
          <p:nvPr/>
        </p:nvSpPr>
        <p:spPr>
          <a:xfrm>
            <a:off x="2449678" y="3019349"/>
            <a:ext cx="3657600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500" i="1" dirty="0">
                <a:solidFill>
                  <a:srgbClr val="212529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p_{ij}(d(t+1)) = P(S_{t+1}=j | S_t=i, d(t+1))</a:t>
            </a:r>
            <a:endParaRPr lang="en-US" sz="1500" dirty="0"/>
          </a:p>
        </p:txBody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14400" y="3562502"/>
            <a:ext cx="133502" cy="133502"/>
          </a:xfrm>
          <a:prstGeom prst="rect">
            <a:avLst/>
          </a:prstGeom>
        </p:spPr>
      </p:pic>
      <p:sp>
        <p:nvSpPr>
          <p:cNvPr id="17" name="Text 11"/>
          <p:cNvSpPr txBox="1"/>
          <p:nvPr/>
        </p:nvSpPr>
        <p:spPr>
          <a:xfrm>
            <a:off x="1200607" y="3476549"/>
            <a:ext cx="1705356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조건부 수익률 분포:</a:t>
            </a:r>
            <a:endParaRPr lang="en-US" sz="1500" dirty="0"/>
          </a:p>
        </p:txBody>
      </p:sp>
      <p:sp>
        <p:nvSpPr>
          <p:cNvPr id="18" name="Text 12"/>
          <p:cNvSpPr txBox="1"/>
          <p:nvPr/>
        </p:nvSpPr>
        <p:spPr>
          <a:xfrm>
            <a:off x="1200607" y="3981298"/>
            <a:ext cx="1534363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조건부 분산 과정:</a:t>
            </a:r>
            <a:endParaRPr lang="en-US" sz="1500" dirty="0"/>
          </a:p>
        </p:txBody>
      </p:sp>
      <p:sp>
        <p:nvSpPr>
          <p:cNvPr id="19" name="Text 13"/>
          <p:cNvSpPr txBox="1"/>
          <p:nvPr/>
        </p:nvSpPr>
        <p:spPr>
          <a:xfrm>
            <a:off x="2853842" y="3524098"/>
            <a:ext cx="3600907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500" i="1" dirty="0">
                <a:solidFill>
                  <a:srgbClr val="212529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r_t | (S_t=i, d(t)) ~ N(μ_{i,d(t)}, σ^2_{i,d(t)})</a:t>
            </a:r>
            <a:endParaRPr lang="en-US" sz="1500" dirty="0"/>
          </a:p>
        </p:txBody>
      </p:sp>
      <p:pic>
        <p:nvPicPr>
          <p:cNvPr id="20" name="Image 4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14400" y="4067251"/>
            <a:ext cx="133502" cy="133502"/>
          </a:xfrm>
          <a:prstGeom prst="rect">
            <a:avLst/>
          </a:prstGeom>
        </p:spPr>
      </p:pic>
      <p:sp>
        <p:nvSpPr>
          <p:cNvPr id="21" name="Text 14"/>
          <p:cNvSpPr txBox="1"/>
          <p:nvPr/>
        </p:nvSpPr>
        <p:spPr>
          <a:xfrm>
            <a:off x="2678278" y="4028846"/>
            <a:ext cx="4819802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500" i="1" dirty="0">
                <a:solidFill>
                  <a:srgbClr val="212529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σ^2_t = α_{i,d(t)} + β_{i,d(t)}ε^2_{t-1} + γ_{i,d(t)}σ^2_{t-1}</a:t>
            </a:r>
            <a:endParaRPr lang="en-US" sz="1500" dirty="0"/>
          </a:p>
        </p:txBody>
      </p:sp>
      <p:sp>
        <p:nvSpPr>
          <p:cNvPr id="22" name="Shape 15"/>
          <p:cNvSpPr/>
          <p:nvPr/>
        </p:nvSpPr>
        <p:spPr>
          <a:xfrm>
            <a:off x="914400" y="4990795"/>
            <a:ext cx="10362895" cy="838505"/>
          </a:xfrm>
          <a:prstGeom prst="roundRect">
            <a:avLst>
              <a:gd name="adj" fmla="val 9914"/>
            </a:avLst>
          </a:prstGeom>
          <a:solidFill>
            <a:srgbClr val="EFF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3" name="Shape 16"/>
          <p:cNvSpPr/>
          <p:nvPr/>
        </p:nvSpPr>
        <p:spPr>
          <a:xfrm>
            <a:off x="914400" y="4990795"/>
            <a:ext cx="38405" cy="838505"/>
          </a:xfrm>
          <a:prstGeom prst="rect">
            <a:avLst/>
          </a:prstGeom>
          <a:solidFill>
            <a:srgbClr val="3B82F6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5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04595" y="5181905"/>
            <a:ext cx="237744" cy="190195"/>
          </a:xfrm>
          <a:prstGeom prst="rect">
            <a:avLst/>
          </a:prstGeom>
        </p:spPr>
      </p:pic>
      <p:sp>
        <p:nvSpPr>
          <p:cNvPr id="25" name="Text 17"/>
          <p:cNvSpPr txBox="1"/>
          <p:nvPr/>
        </p:nvSpPr>
        <p:spPr>
          <a:xfrm>
            <a:off x="1457554" y="5152644"/>
            <a:ext cx="1491386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1E40A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추정 및 시뮬레이션</a:t>
            </a:r>
            <a:endParaRPr lang="en-US" sz="1300" dirty="0"/>
          </a:p>
        </p:txBody>
      </p:sp>
      <p:sp>
        <p:nvSpPr>
          <p:cNvPr id="26" name="Text 18"/>
          <p:cNvSpPr txBox="1"/>
          <p:nvPr/>
        </p:nvSpPr>
        <p:spPr>
          <a:xfrm>
            <a:off x="1457554" y="5419649"/>
            <a:ext cx="6206033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21252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EM 알고리즘을 통한 파라미터 추정, 요일별 전이확률에 따라 상태 추출 및 수익률 생성</a:t>
            </a:r>
            <a:endParaRPr lang="en-US" sz="1300" dirty="0"/>
          </a:p>
        </p:txBody>
      </p:sp>
      <p:sp>
        <p:nvSpPr>
          <p:cNvPr id="27" name="Text 19"/>
          <p:cNvSpPr txBox="1"/>
          <p:nvPr/>
        </p:nvSpPr>
        <p:spPr>
          <a:xfrm>
            <a:off x="11622938" y="6057900"/>
            <a:ext cx="17647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</a:t>
            </a:r>
            <a:endParaRPr lang="en-US" sz="1000" dirty="0"/>
          </a:p>
        </p:txBody>
      </p:sp>
      <p:pic>
        <p:nvPicPr>
          <p:cNvPr id="28" name="Image 6" descr="preencoded.png"/>
          <p:cNvPicPr>
            <a:picLocks noChangeAspect="1"/>
          </p:cNvPicPr>
          <p:nvPr/>
        </p:nvPicPr>
        <p:blipFill>
          <a:blip r:embed="rId5"/>
          <a:srcRect t="-100" b="-100"/>
          <a:stretch/>
        </p:blipFill>
        <p:spPr>
          <a:xfrm>
            <a:off x="11772900" y="6077102"/>
            <a:ext cx="114300" cy="152705"/>
          </a:xfrm>
          <a:prstGeom prst="rect">
            <a:avLst/>
          </a:prstGeom>
        </p:spPr>
      </p:pic>
      <p:sp>
        <p:nvSpPr>
          <p:cNvPr id="30" name="Shape 43">
            <a:extLst>
              <a:ext uri="{FF2B5EF4-FFF2-40B4-BE49-F238E27FC236}">
                <a16:creationId xmlns:a16="http://schemas.microsoft.com/office/drawing/2014/main" id="{2189E270-4151-BFEE-1F5E-0AF7CFD87672}"/>
              </a:ext>
            </a:extLst>
          </p:cNvPr>
          <p:cNvSpPr/>
          <p:nvPr/>
        </p:nvSpPr>
        <p:spPr>
          <a:xfrm>
            <a:off x="6350" y="6743700"/>
            <a:ext cx="12191695" cy="114300"/>
          </a:xfrm>
          <a:prstGeom prst="rect">
            <a:avLst/>
          </a:prstGeom>
          <a:solidFill>
            <a:srgbClr val="2B6CB0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2291</Words>
  <Application>Microsoft Macintosh PowerPoint</Application>
  <PresentationFormat>와이드스크린</PresentationFormat>
  <Paragraphs>487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Noto Sans KR</vt:lpstr>
      <vt:lpstr>Arial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Yxz0294</cp:lastModifiedBy>
  <cp:revision>11</cp:revision>
  <dcterms:created xsi:type="dcterms:W3CDTF">2025-10-07T02:01:36Z</dcterms:created>
  <dcterms:modified xsi:type="dcterms:W3CDTF">2025-10-07T02:17:18Z</dcterms:modified>
</cp:coreProperties>
</file>