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73" r:id="rId5"/>
    <p:sldId id="263" r:id="rId6"/>
    <p:sldId id="265" r:id="rId7"/>
    <p:sldId id="266" r:id="rId8"/>
    <p:sldId id="267" r:id="rId9"/>
    <p:sldId id="268" r:id="rId10"/>
    <p:sldId id="277" r:id="rId11"/>
    <p:sldId id="269" r:id="rId12"/>
    <p:sldId id="270" r:id="rId13"/>
    <p:sldId id="271" r:id="rId14"/>
    <p:sldId id="279" r:id="rId15"/>
  </p:sldIdLst>
  <p:sldSz cx="12192000" cy="6856413"/>
  <p:notesSz cx="12192000" cy="8045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47"/>
  </p:normalViewPr>
  <p:slideViewPr>
    <p:cSldViewPr>
      <p:cViewPr varScale="1">
        <p:scale>
          <a:sx n="223" d="100"/>
          <a:sy n="223" d="100"/>
        </p:scale>
        <p:origin x="69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D293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1D293B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293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1D293B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293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38899" y="1341412"/>
            <a:ext cx="5143500" cy="396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1D293B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293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231330"/>
            <a:ext cx="9796780" cy="570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D293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699" y="1551933"/>
            <a:ext cx="5143500" cy="155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1D293B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8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23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18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743700"/>
            </a:xfrm>
            <a:custGeom>
              <a:avLst/>
              <a:gdLst/>
              <a:ahLst/>
              <a:cxnLst/>
              <a:rect l="l" t="t" r="r" b="b"/>
              <a:pathLst>
                <a:path w="12192000" h="6743700">
                  <a:moveTo>
                    <a:pt x="0" y="6743699"/>
                  </a:moveTo>
                  <a:lnTo>
                    <a:pt x="12191999" y="67436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7436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96312" y="152399"/>
              <a:ext cx="3343275" cy="3114675"/>
            </a:xfrm>
            <a:custGeom>
              <a:avLst/>
              <a:gdLst/>
              <a:ahLst/>
              <a:cxnLst/>
              <a:rect l="l" t="t" r="r" b="b"/>
              <a:pathLst>
                <a:path w="3343275" h="3114675">
                  <a:moveTo>
                    <a:pt x="535762" y="142824"/>
                  </a:moveTo>
                  <a:lnTo>
                    <a:pt x="533146" y="129362"/>
                  </a:lnTo>
                  <a:lnTo>
                    <a:pt x="525297" y="117538"/>
                  </a:lnTo>
                  <a:lnTo>
                    <a:pt x="513473" y="109689"/>
                  </a:lnTo>
                  <a:lnTo>
                    <a:pt x="500011" y="107073"/>
                  </a:lnTo>
                  <a:lnTo>
                    <a:pt x="486549" y="109689"/>
                  </a:lnTo>
                  <a:lnTo>
                    <a:pt x="474726" y="117538"/>
                  </a:lnTo>
                  <a:lnTo>
                    <a:pt x="357187" y="235191"/>
                  </a:lnTo>
                  <a:lnTo>
                    <a:pt x="293128" y="171119"/>
                  </a:lnTo>
                  <a:lnTo>
                    <a:pt x="281292" y="163271"/>
                  </a:lnTo>
                  <a:lnTo>
                    <a:pt x="267843" y="160655"/>
                  </a:lnTo>
                  <a:lnTo>
                    <a:pt x="254381" y="163271"/>
                  </a:lnTo>
                  <a:lnTo>
                    <a:pt x="242557" y="171119"/>
                  </a:lnTo>
                  <a:lnTo>
                    <a:pt x="117538" y="296138"/>
                  </a:lnTo>
                  <a:lnTo>
                    <a:pt x="109689" y="307962"/>
                  </a:lnTo>
                  <a:lnTo>
                    <a:pt x="107073" y="321424"/>
                  </a:lnTo>
                  <a:lnTo>
                    <a:pt x="107111" y="321564"/>
                  </a:lnTo>
                  <a:lnTo>
                    <a:pt x="109689" y="334873"/>
                  </a:lnTo>
                  <a:lnTo>
                    <a:pt x="117538" y="346697"/>
                  </a:lnTo>
                  <a:lnTo>
                    <a:pt x="129362" y="354545"/>
                  </a:lnTo>
                  <a:lnTo>
                    <a:pt x="142824" y="357162"/>
                  </a:lnTo>
                  <a:lnTo>
                    <a:pt x="156286" y="354545"/>
                  </a:lnTo>
                  <a:lnTo>
                    <a:pt x="168109" y="346697"/>
                  </a:lnTo>
                  <a:lnTo>
                    <a:pt x="267893" y="247027"/>
                  </a:lnTo>
                  <a:lnTo>
                    <a:pt x="331965" y="311099"/>
                  </a:lnTo>
                  <a:lnTo>
                    <a:pt x="343789" y="318947"/>
                  </a:lnTo>
                  <a:lnTo>
                    <a:pt x="357251" y="321564"/>
                  </a:lnTo>
                  <a:lnTo>
                    <a:pt x="370700" y="318947"/>
                  </a:lnTo>
                  <a:lnTo>
                    <a:pt x="382536" y="311099"/>
                  </a:lnTo>
                  <a:lnTo>
                    <a:pt x="446608" y="247027"/>
                  </a:lnTo>
                  <a:lnTo>
                    <a:pt x="458431" y="235191"/>
                  </a:lnTo>
                  <a:lnTo>
                    <a:pt x="524852" y="168770"/>
                  </a:lnTo>
                  <a:lnTo>
                    <a:pt x="533146" y="156286"/>
                  </a:lnTo>
                  <a:lnTo>
                    <a:pt x="535762" y="142824"/>
                  </a:lnTo>
                  <a:close/>
                </a:path>
                <a:path w="3343275" h="3114675">
                  <a:moveTo>
                    <a:pt x="571500" y="500075"/>
                  </a:moveTo>
                  <a:lnTo>
                    <a:pt x="568706" y="486156"/>
                  </a:lnTo>
                  <a:lnTo>
                    <a:pt x="561060" y="474802"/>
                  </a:lnTo>
                  <a:lnTo>
                    <a:pt x="549706" y="467156"/>
                  </a:lnTo>
                  <a:lnTo>
                    <a:pt x="535787" y="464350"/>
                  </a:lnTo>
                  <a:lnTo>
                    <a:pt x="79476" y="464350"/>
                  </a:lnTo>
                  <a:lnTo>
                    <a:pt x="71437" y="456311"/>
                  </a:lnTo>
                  <a:lnTo>
                    <a:pt x="71437" y="71437"/>
                  </a:lnTo>
                  <a:lnTo>
                    <a:pt x="49644" y="38531"/>
                  </a:lnTo>
                  <a:lnTo>
                    <a:pt x="35725" y="35725"/>
                  </a:lnTo>
                  <a:lnTo>
                    <a:pt x="21805" y="38531"/>
                  </a:lnTo>
                  <a:lnTo>
                    <a:pt x="10452" y="46177"/>
                  </a:lnTo>
                  <a:lnTo>
                    <a:pt x="2806" y="57531"/>
                  </a:lnTo>
                  <a:lnTo>
                    <a:pt x="0" y="71437"/>
                  </a:lnTo>
                  <a:lnTo>
                    <a:pt x="0" y="446493"/>
                  </a:lnTo>
                  <a:lnTo>
                    <a:pt x="7023" y="481253"/>
                  </a:lnTo>
                  <a:lnTo>
                    <a:pt x="26149" y="509638"/>
                  </a:lnTo>
                  <a:lnTo>
                    <a:pt x="54533" y="528777"/>
                  </a:lnTo>
                  <a:lnTo>
                    <a:pt x="89306" y="535787"/>
                  </a:lnTo>
                  <a:lnTo>
                    <a:pt x="535787" y="535787"/>
                  </a:lnTo>
                  <a:lnTo>
                    <a:pt x="549706" y="532980"/>
                  </a:lnTo>
                  <a:lnTo>
                    <a:pt x="561060" y="525335"/>
                  </a:lnTo>
                  <a:lnTo>
                    <a:pt x="568706" y="513981"/>
                  </a:lnTo>
                  <a:lnTo>
                    <a:pt x="571500" y="500075"/>
                  </a:lnTo>
                  <a:close/>
                </a:path>
                <a:path w="3343275" h="3114675">
                  <a:moveTo>
                    <a:pt x="929970" y="1427505"/>
                  </a:moveTo>
                  <a:lnTo>
                    <a:pt x="927354" y="1414056"/>
                  </a:lnTo>
                  <a:lnTo>
                    <a:pt x="919505" y="1402232"/>
                  </a:lnTo>
                  <a:lnTo>
                    <a:pt x="907681" y="1394383"/>
                  </a:lnTo>
                  <a:lnTo>
                    <a:pt x="894219" y="1391767"/>
                  </a:lnTo>
                  <a:lnTo>
                    <a:pt x="880757" y="1394383"/>
                  </a:lnTo>
                  <a:lnTo>
                    <a:pt x="868934" y="1402232"/>
                  </a:lnTo>
                  <a:lnTo>
                    <a:pt x="743927" y="1527238"/>
                  </a:lnTo>
                  <a:lnTo>
                    <a:pt x="736079" y="1539062"/>
                  </a:lnTo>
                  <a:lnTo>
                    <a:pt x="733463" y="1552524"/>
                  </a:lnTo>
                  <a:lnTo>
                    <a:pt x="736079" y="1565986"/>
                  </a:lnTo>
                  <a:lnTo>
                    <a:pt x="743927" y="1577809"/>
                  </a:lnTo>
                  <a:lnTo>
                    <a:pt x="868934" y="1702828"/>
                  </a:lnTo>
                  <a:lnTo>
                    <a:pt x="880757" y="1710677"/>
                  </a:lnTo>
                  <a:lnTo>
                    <a:pt x="894219" y="1713293"/>
                  </a:lnTo>
                  <a:lnTo>
                    <a:pt x="907681" y="1710677"/>
                  </a:lnTo>
                  <a:lnTo>
                    <a:pt x="919505" y="1702828"/>
                  </a:lnTo>
                  <a:lnTo>
                    <a:pt x="927354" y="1690992"/>
                  </a:lnTo>
                  <a:lnTo>
                    <a:pt x="929970" y="1677543"/>
                  </a:lnTo>
                  <a:lnTo>
                    <a:pt x="927354" y="1664081"/>
                  </a:lnTo>
                  <a:lnTo>
                    <a:pt x="919505" y="1652257"/>
                  </a:lnTo>
                  <a:lnTo>
                    <a:pt x="819772" y="1552524"/>
                  </a:lnTo>
                  <a:lnTo>
                    <a:pt x="919505" y="1452791"/>
                  </a:lnTo>
                  <a:lnTo>
                    <a:pt x="927354" y="1440967"/>
                  </a:lnTo>
                  <a:lnTo>
                    <a:pt x="929970" y="1427505"/>
                  </a:lnTo>
                  <a:close/>
                </a:path>
                <a:path w="3343275" h="3114675">
                  <a:moveTo>
                    <a:pt x="1144193" y="62509"/>
                  </a:moveTo>
                  <a:lnTo>
                    <a:pt x="1139278" y="38201"/>
                  </a:lnTo>
                  <a:lnTo>
                    <a:pt x="1125880" y="18326"/>
                  </a:lnTo>
                  <a:lnTo>
                    <a:pt x="1106004" y="4927"/>
                  </a:lnTo>
                  <a:lnTo>
                    <a:pt x="1081684" y="0"/>
                  </a:lnTo>
                  <a:lnTo>
                    <a:pt x="1058837" y="4318"/>
                  </a:lnTo>
                  <a:lnTo>
                    <a:pt x="1039761" y="16141"/>
                  </a:lnTo>
                  <a:lnTo>
                    <a:pt x="1026109" y="33820"/>
                  </a:lnTo>
                  <a:lnTo>
                    <a:pt x="1019517" y="55702"/>
                  </a:lnTo>
                  <a:lnTo>
                    <a:pt x="998042" y="65138"/>
                  </a:lnTo>
                  <a:lnTo>
                    <a:pt x="980960" y="80772"/>
                  </a:lnTo>
                  <a:lnTo>
                    <a:pt x="969683" y="101206"/>
                  </a:lnTo>
                  <a:lnTo>
                    <a:pt x="965606" y="125018"/>
                  </a:lnTo>
                  <a:lnTo>
                    <a:pt x="965606" y="131724"/>
                  </a:lnTo>
                  <a:lnTo>
                    <a:pt x="966495" y="138303"/>
                  </a:lnTo>
                  <a:lnTo>
                    <a:pt x="968286" y="144449"/>
                  </a:lnTo>
                  <a:lnTo>
                    <a:pt x="945934" y="153504"/>
                  </a:lnTo>
                  <a:lnTo>
                    <a:pt x="928103" y="169164"/>
                  </a:lnTo>
                  <a:lnTo>
                    <a:pt x="916292" y="189928"/>
                  </a:lnTo>
                  <a:lnTo>
                    <a:pt x="912025" y="214312"/>
                  </a:lnTo>
                  <a:lnTo>
                    <a:pt x="913066" y="226593"/>
                  </a:lnTo>
                  <a:lnTo>
                    <a:pt x="916089" y="238188"/>
                  </a:lnTo>
                  <a:lnTo>
                    <a:pt x="920927" y="248932"/>
                  </a:lnTo>
                  <a:lnTo>
                    <a:pt x="927430" y="258635"/>
                  </a:lnTo>
                  <a:lnTo>
                    <a:pt x="906678" y="272262"/>
                  </a:lnTo>
                  <a:lnTo>
                    <a:pt x="890524" y="290982"/>
                  </a:lnTo>
                  <a:lnTo>
                    <a:pt x="880033" y="313715"/>
                  </a:lnTo>
                  <a:lnTo>
                    <a:pt x="876300" y="339331"/>
                  </a:lnTo>
                  <a:lnTo>
                    <a:pt x="880567" y="366699"/>
                  </a:lnTo>
                  <a:lnTo>
                    <a:pt x="892467" y="390626"/>
                  </a:lnTo>
                  <a:lnTo>
                    <a:pt x="910678" y="409778"/>
                  </a:lnTo>
                  <a:lnTo>
                    <a:pt x="933907" y="422821"/>
                  </a:lnTo>
                  <a:lnTo>
                    <a:pt x="931329" y="430199"/>
                  </a:lnTo>
                  <a:lnTo>
                    <a:pt x="929881" y="438226"/>
                  </a:lnTo>
                  <a:lnTo>
                    <a:pt x="929881" y="446493"/>
                  </a:lnTo>
                  <a:lnTo>
                    <a:pt x="935507" y="474281"/>
                  </a:lnTo>
                  <a:lnTo>
                    <a:pt x="950823" y="496989"/>
                  </a:lnTo>
                  <a:lnTo>
                    <a:pt x="973531" y="512305"/>
                  </a:lnTo>
                  <a:lnTo>
                    <a:pt x="1001318" y="517931"/>
                  </a:lnTo>
                  <a:lnTo>
                    <a:pt x="1007567" y="517931"/>
                  </a:lnTo>
                  <a:lnTo>
                    <a:pt x="1013714" y="517144"/>
                  </a:lnTo>
                  <a:lnTo>
                    <a:pt x="1019517" y="515581"/>
                  </a:lnTo>
                  <a:lnTo>
                    <a:pt x="1026109" y="537603"/>
                  </a:lnTo>
                  <a:lnTo>
                    <a:pt x="1039761" y="555345"/>
                  </a:lnTo>
                  <a:lnTo>
                    <a:pt x="1058837" y="567194"/>
                  </a:lnTo>
                  <a:lnTo>
                    <a:pt x="1081684" y="571512"/>
                  </a:lnTo>
                  <a:lnTo>
                    <a:pt x="1106004" y="566585"/>
                  </a:lnTo>
                  <a:lnTo>
                    <a:pt x="1125880" y="553186"/>
                  </a:lnTo>
                  <a:lnTo>
                    <a:pt x="1139278" y="533311"/>
                  </a:lnTo>
                  <a:lnTo>
                    <a:pt x="1142860" y="515581"/>
                  </a:lnTo>
                  <a:lnTo>
                    <a:pt x="1144193" y="509003"/>
                  </a:lnTo>
                  <a:lnTo>
                    <a:pt x="1144193" y="62509"/>
                  </a:lnTo>
                  <a:close/>
                </a:path>
                <a:path w="3343275" h="3114675">
                  <a:moveTo>
                    <a:pt x="1197571" y="1298232"/>
                  </a:moveTo>
                  <a:lnTo>
                    <a:pt x="1193330" y="1285201"/>
                  </a:lnTo>
                  <a:lnTo>
                    <a:pt x="1184490" y="1274711"/>
                  </a:lnTo>
                  <a:lnTo>
                    <a:pt x="1171879" y="1268171"/>
                  </a:lnTo>
                  <a:lnTo>
                    <a:pt x="1157732" y="1267028"/>
                  </a:lnTo>
                  <a:lnTo>
                    <a:pt x="1144714" y="1271282"/>
                  </a:lnTo>
                  <a:lnTo>
                    <a:pt x="1134224" y="1280121"/>
                  </a:lnTo>
                  <a:lnTo>
                    <a:pt x="1127671" y="1292733"/>
                  </a:lnTo>
                  <a:lnTo>
                    <a:pt x="984796" y="1792795"/>
                  </a:lnTo>
                  <a:lnTo>
                    <a:pt x="983665" y="1806930"/>
                  </a:lnTo>
                  <a:lnTo>
                    <a:pt x="987907" y="1819960"/>
                  </a:lnTo>
                  <a:lnTo>
                    <a:pt x="996746" y="1830451"/>
                  </a:lnTo>
                  <a:lnTo>
                    <a:pt x="1009357" y="1836991"/>
                  </a:lnTo>
                  <a:lnTo>
                    <a:pt x="1023505" y="1838134"/>
                  </a:lnTo>
                  <a:lnTo>
                    <a:pt x="1036523" y="1833880"/>
                  </a:lnTo>
                  <a:lnTo>
                    <a:pt x="1047013" y="1825040"/>
                  </a:lnTo>
                  <a:lnTo>
                    <a:pt x="1053566" y="1812429"/>
                  </a:lnTo>
                  <a:lnTo>
                    <a:pt x="1196441" y="1312367"/>
                  </a:lnTo>
                  <a:lnTo>
                    <a:pt x="1197571" y="1298232"/>
                  </a:lnTo>
                  <a:close/>
                </a:path>
                <a:path w="3343275" h="3114675">
                  <a:moveTo>
                    <a:pt x="1447761" y="1552575"/>
                  </a:moveTo>
                  <a:lnTo>
                    <a:pt x="1312125" y="1402232"/>
                  </a:lnTo>
                  <a:lnTo>
                    <a:pt x="1287018" y="1391869"/>
                  </a:lnTo>
                  <a:lnTo>
                    <a:pt x="1273556" y="1394485"/>
                  </a:lnTo>
                  <a:lnTo>
                    <a:pt x="1261897" y="1402232"/>
                  </a:lnTo>
                  <a:lnTo>
                    <a:pt x="1253998" y="1414056"/>
                  </a:lnTo>
                  <a:lnTo>
                    <a:pt x="1251381" y="1427505"/>
                  </a:lnTo>
                  <a:lnTo>
                    <a:pt x="1253998" y="1440967"/>
                  </a:lnTo>
                  <a:lnTo>
                    <a:pt x="1261846" y="1452791"/>
                  </a:lnTo>
                  <a:lnTo>
                    <a:pt x="1361528" y="1552575"/>
                  </a:lnTo>
                  <a:lnTo>
                    <a:pt x="1261732" y="1652371"/>
                  </a:lnTo>
                  <a:lnTo>
                    <a:pt x="1253883" y="1664195"/>
                  </a:lnTo>
                  <a:lnTo>
                    <a:pt x="1251267" y="1677657"/>
                  </a:lnTo>
                  <a:lnTo>
                    <a:pt x="1253883" y="1691106"/>
                  </a:lnTo>
                  <a:lnTo>
                    <a:pt x="1261732" y="1702930"/>
                  </a:lnTo>
                  <a:lnTo>
                    <a:pt x="1273556" y="1710778"/>
                  </a:lnTo>
                  <a:lnTo>
                    <a:pt x="1287018" y="1713395"/>
                  </a:lnTo>
                  <a:lnTo>
                    <a:pt x="1300467" y="1710778"/>
                  </a:lnTo>
                  <a:lnTo>
                    <a:pt x="1312303" y="1702930"/>
                  </a:lnTo>
                  <a:lnTo>
                    <a:pt x="1437309" y="1577924"/>
                  </a:lnTo>
                  <a:lnTo>
                    <a:pt x="1445158" y="1566100"/>
                  </a:lnTo>
                  <a:lnTo>
                    <a:pt x="1447761" y="1552575"/>
                  </a:lnTo>
                  <a:close/>
                </a:path>
                <a:path w="3343275" h="3114675">
                  <a:moveTo>
                    <a:pt x="1447800" y="339331"/>
                  </a:moveTo>
                  <a:lnTo>
                    <a:pt x="1444066" y="313715"/>
                  </a:lnTo>
                  <a:lnTo>
                    <a:pt x="1433588" y="290982"/>
                  </a:lnTo>
                  <a:lnTo>
                    <a:pt x="1417434" y="272262"/>
                  </a:lnTo>
                  <a:lnTo>
                    <a:pt x="1396682" y="258635"/>
                  </a:lnTo>
                  <a:lnTo>
                    <a:pt x="1403184" y="248932"/>
                  </a:lnTo>
                  <a:lnTo>
                    <a:pt x="1408023" y="238188"/>
                  </a:lnTo>
                  <a:lnTo>
                    <a:pt x="1411046" y="226593"/>
                  </a:lnTo>
                  <a:lnTo>
                    <a:pt x="1412087" y="214312"/>
                  </a:lnTo>
                  <a:lnTo>
                    <a:pt x="1407820" y="189915"/>
                  </a:lnTo>
                  <a:lnTo>
                    <a:pt x="1396009" y="169125"/>
                  </a:lnTo>
                  <a:lnTo>
                    <a:pt x="1378178" y="153466"/>
                  </a:lnTo>
                  <a:lnTo>
                    <a:pt x="1355826" y="144449"/>
                  </a:lnTo>
                  <a:lnTo>
                    <a:pt x="1357617" y="138303"/>
                  </a:lnTo>
                  <a:lnTo>
                    <a:pt x="1358506" y="131724"/>
                  </a:lnTo>
                  <a:lnTo>
                    <a:pt x="1358506" y="125018"/>
                  </a:lnTo>
                  <a:lnTo>
                    <a:pt x="1354455" y="101168"/>
                  </a:lnTo>
                  <a:lnTo>
                    <a:pt x="1343190" y="80733"/>
                  </a:lnTo>
                  <a:lnTo>
                    <a:pt x="1326108" y="65125"/>
                  </a:lnTo>
                  <a:lnTo>
                    <a:pt x="1304594" y="55702"/>
                  </a:lnTo>
                  <a:lnTo>
                    <a:pt x="1297952" y="33820"/>
                  </a:lnTo>
                  <a:lnTo>
                    <a:pt x="1284312" y="16141"/>
                  </a:lnTo>
                  <a:lnTo>
                    <a:pt x="1265262" y="4318"/>
                  </a:lnTo>
                  <a:lnTo>
                    <a:pt x="1242428" y="0"/>
                  </a:lnTo>
                  <a:lnTo>
                    <a:pt x="1218107" y="4927"/>
                  </a:lnTo>
                  <a:lnTo>
                    <a:pt x="1198232" y="18326"/>
                  </a:lnTo>
                  <a:lnTo>
                    <a:pt x="1184833" y="38201"/>
                  </a:lnTo>
                  <a:lnTo>
                    <a:pt x="1179918" y="62509"/>
                  </a:lnTo>
                  <a:lnTo>
                    <a:pt x="1179918" y="509003"/>
                  </a:lnTo>
                  <a:lnTo>
                    <a:pt x="1184833" y="533311"/>
                  </a:lnTo>
                  <a:lnTo>
                    <a:pt x="1198232" y="553186"/>
                  </a:lnTo>
                  <a:lnTo>
                    <a:pt x="1218107" y="566585"/>
                  </a:lnTo>
                  <a:lnTo>
                    <a:pt x="1242428" y="571512"/>
                  </a:lnTo>
                  <a:lnTo>
                    <a:pt x="1265275" y="567194"/>
                  </a:lnTo>
                  <a:lnTo>
                    <a:pt x="1284351" y="555345"/>
                  </a:lnTo>
                  <a:lnTo>
                    <a:pt x="1298003" y="537603"/>
                  </a:lnTo>
                  <a:lnTo>
                    <a:pt x="1304594" y="515581"/>
                  </a:lnTo>
                  <a:lnTo>
                    <a:pt x="1310398" y="517144"/>
                  </a:lnTo>
                  <a:lnTo>
                    <a:pt x="1316545" y="517931"/>
                  </a:lnTo>
                  <a:lnTo>
                    <a:pt x="1322793" y="517931"/>
                  </a:lnTo>
                  <a:lnTo>
                    <a:pt x="1334376" y="515581"/>
                  </a:lnTo>
                  <a:lnTo>
                    <a:pt x="1350581" y="512305"/>
                  </a:lnTo>
                  <a:lnTo>
                    <a:pt x="1373289" y="496989"/>
                  </a:lnTo>
                  <a:lnTo>
                    <a:pt x="1388605" y="474281"/>
                  </a:lnTo>
                  <a:lnTo>
                    <a:pt x="1394231" y="446493"/>
                  </a:lnTo>
                  <a:lnTo>
                    <a:pt x="1394231" y="438226"/>
                  </a:lnTo>
                  <a:lnTo>
                    <a:pt x="1392770" y="430199"/>
                  </a:lnTo>
                  <a:lnTo>
                    <a:pt x="1390205" y="422821"/>
                  </a:lnTo>
                  <a:lnTo>
                    <a:pt x="1413433" y="409778"/>
                  </a:lnTo>
                  <a:lnTo>
                    <a:pt x="1431645" y="390626"/>
                  </a:lnTo>
                  <a:lnTo>
                    <a:pt x="1443545" y="366699"/>
                  </a:lnTo>
                  <a:lnTo>
                    <a:pt x="1447800" y="339331"/>
                  </a:lnTo>
                  <a:close/>
                </a:path>
                <a:path w="3343275" h="3114675">
                  <a:moveTo>
                    <a:pt x="1824037" y="250037"/>
                  </a:moveTo>
                  <a:lnTo>
                    <a:pt x="1806181" y="250037"/>
                  </a:lnTo>
                  <a:lnTo>
                    <a:pt x="1785327" y="254254"/>
                  </a:lnTo>
                  <a:lnTo>
                    <a:pt x="1768297" y="265734"/>
                  </a:lnTo>
                  <a:lnTo>
                    <a:pt x="1756816" y="282765"/>
                  </a:lnTo>
                  <a:lnTo>
                    <a:pt x="1752600" y="303618"/>
                  </a:lnTo>
                  <a:lnTo>
                    <a:pt x="1752600" y="410768"/>
                  </a:lnTo>
                  <a:lnTo>
                    <a:pt x="1756816" y="431622"/>
                  </a:lnTo>
                  <a:lnTo>
                    <a:pt x="1768297" y="448652"/>
                  </a:lnTo>
                  <a:lnTo>
                    <a:pt x="1785327" y="460133"/>
                  </a:lnTo>
                  <a:lnTo>
                    <a:pt x="1806181" y="464350"/>
                  </a:lnTo>
                  <a:lnTo>
                    <a:pt x="1824037" y="464350"/>
                  </a:lnTo>
                  <a:lnTo>
                    <a:pt x="1824037" y="250037"/>
                  </a:lnTo>
                  <a:close/>
                </a:path>
                <a:path w="3343275" h="3114675">
                  <a:moveTo>
                    <a:pt x="2105647" y="1396415"/>
                  </a:moveTo>
                  <a:lnTo>
                    <a:pt x="2103882" y="1388795"/>
                  </a:lnTo>
                  <a:lnTo>
                    <a:pt x="2101303" y="1383715"/>
                  </a:lnTo>
                  <a:lnTo>
                    <a:pt x="2098522" y="1377365"/>
                  </a:lnTo>
                  <a:lnTo>
                    <a:pt x="2095398" y="1372285"/>
                  </a:lnTo>
                  <a:lnTo>
                    <a:pt x="2091931" y="1365935"/>
                  </a:lnTo>
                  <a:lnTo>
                    <a:pt x="2088591" y="1360855"/>
                  </a:lnTo>
                  <a:lnTo>
                    <a:pt x="2084908" y="1354505"/>
                  </a:lnTo>
                  <a:lnTo>
                    <a:pt x="2082952" y="1351965"/>
                  </a:lnTo>
                  <a:lnTo>
                    <a:pt x="2080996" y="1349425"/>
                  </a:lnTo>
                  <a:lnTo>
                    <a:pt x="2075421" y="1344345"/>
                  </a:lnTo>
                  <a:lnTo>
                    <a:pt x="2068588" y="1341805"/>
                  </a:lnTo>
                  <a:lnTo>
                    <a:pt x="2061070" y="1340535"/>
                  </a:lnTo>
                  <a:lnTo>
                    <a:pt x="2053424" y="1341805"/>
                  </a:lnTo>
                  <a:lnTo>
                    <a:pt x="2021941" y="1351965"/>
                  </a:lnTo>
                  <a:lnTo>
                    <a:pt x="2012670" y="1345615"/>
                  </a:lnTo>
                  <a:lnTo>
                    <a:pt x="2002790" y="1339265"/>
                  </a:lnTo>
                  <a:lnTo>
                    <a:pt x="1992388" y="1332915"/>
                  </a:lnTo>
                  <a:lnTo>
                    <a:pt x="1984781" y="1330248"/>
                  </a:lnTo>
                  <a:lnTo>
                    <a:pt x="1984781" y="1458645"/>
                  </a:lnTo>
                  <a:lnTo>
                    <a:pt x="1984781" y="1466265"/>
                  </a:lnTo>
                  <a:lnTo>
                    <a:pt x="1977707" y="1489125"/>
                  </a:lnTo>
                  <a:lnTo>
                    <a:pt x="1973795" y="1495475"/>
                  </a:lnTo>
                  <a:lnTo>
                    <a:pt x="1938197" y="1515795"/>
                  </a:lnTo>
                  <a:lnTo>
                    <a:pt x="1924202" y="1515795"/>
                  </a:lnTo>
                  <a:lnTo>
                    <a:pt x="1888604" y="1495475"/>
                  </a:lnTo>
                  <a:lnTo>
                    <a:pt x="1884692" y="1489125"/>
                  </a:lnTo>
                  <a:lnTo>
                    <a:pt x="1883041" y="1486585"/>
                  </a:lnTo>
                  <a:lnTo>
                    <a:pt x="1880349" y="1480235"/>
                  </a:lnTo>
                  <a:lnTo>
                    <a:pt x="1879333" y="1476425"/>
                  </a:lnTo>
                  <a:lnTo>
                    <a:pt x="1877961" y="1470075"/>
                  </a:lnTo>
                  <a:lnTo>
                    <a:pt x="1877618" y="1466265"/>
                  </a:lnTo>
                  <a:lnTo>
                    <a:pt x="1877618" y="1458645"/>
                  </a:lnTo>
                  <a:lnTo>
                    <a:pt x="1877961" y="1456105"/>
                  </a:lnTo>
                  <a:lnTo>
                    <a:pt x="1879333" y="1448485"/>
                  </a:lnTo>
                  <a:lnTo>
                    <a:pt x="1880349" y="1445945"/>
                  </a:lnTo>
                  <a:lnTo>
                    <a:pt x="1883041" y="1438325"/>
                  </a:lnTo>
                  <a:lnTo>
                    <a:pt x="1884692" y="1435785"/>
                  </a:lnTo>
                  <a:lnTo>
                    <a:pt x="1888604" y="1429435"/>
                  </a:lnTo>
                  <a:lnTo>
                    <a:pt x="1890826" y="1426895"/>
                  </a:lnTo>
                  <a:lnTo>
                    <a:pt x="1895805" y="1421815"/>
                  </a:lnTo>
                  <a:lnTo>
                    <a:pt x="1898510" y="1420545"/>
                  </a:lnTo>
                  <a:lnTo>
                    <a:pt x="1904352" y="1416735"/>
                  </a:lnTo>
                  <a:lnTo>
                    <a:pt x="1907451" y="1414195"/>
                  </a:lnTo>
                  <a:lnTo>
                    <a:pt x="1913940" y="1411655"/>
                  </a:lnTo>
                  <a:lnTo>
                    <a:pt x="1917293" y="1410385"/>
                  </a:lnTo>
                  <a:lnTo>
                    <a:pt x="1924202" y="1409115"/>
                  </a:lnTo>
                  <a:lnTo>
                    <a:pt x="1938197" y="1409115"/>
                  </a:lnTo>
                  <a:lnTo>
                    <a:pt x="1945106" y="1410385"/>
                  </a:lnTo>
                  <a:lnTo>
                    <a:pt x="1948446" y="1411655"/>
                  </a:lnTo>
                  <a:lnTo>
                    <a:pt x="1954949" y="1414195"/>
                  </a:lnTo>
                  <a:lnTo>
                    <a:pt x="1958035" y="1416735"/>
                  </a:lnTo>
                  <a:lnTo>
                    <a:pt x="1963889" y="1420545"/>
                  </a:lnTo>
                  <a:lnTo>
                    <a:pt x="1966595" y="1421815"/>
                  </a:lnTo>
                  <a:lnTo>
                    <a:pt x="1971573" y="1426895"/>
                  </a:lnTo>
                  <a:lnTo>
                    <a:pt x="1973795" y="1429435"/>
                  </a:lnTo>
                  <a:lnTo>
                    <a:pt x="1977707" y="1435785"/>
                  </a:lnTo>
                  <a:lnTo>
                    <a:pt x="1979358" y="1438325"/>
                  </a:lnTo>
                  <a:lnTo>
                    <a:pt x="1982050" y="1445945"/>
                  </a:lnTo>
                  <a:lnTo>
                    <a:pt x="1983066" y="1448485"/>
                  </a:lnTo>
                  <a:lnTo>
                    <a:pt x="1984438" y="1456105"/>
                  </a:lnTo>
                  <a:lnTo>
                    <a:pt x="1984781" y="1458645"/>
                  </a:lnTo>
                  <a:lnTo>
                    <a:pt x="1984781" y="1330248"/>
                  </a:lnTo>
                  <a:lnTo>
                    <a:pt x="1981542" y="1329105"/>
                  </a:lnTo>
                  <a:lnTo>
                    <a:pt x="1974735" y="1296085"/>
                  </a:lnTo>
                  <a:lnTo>
                    <a:pt x="1972081" y="1289735"/>
                  </a:lnTo>
                  <a:lnTo>
                    <a:pt x="1967547" y="1283385"/>
                  </a:lnTo>
                  <a:lnTo>
                    <a:pt x="1961438" y="1278305"/>
                  </a:lnTo>
                  <a:lnTo>
                    <a:pt x="1946719" y="1275765"/>
                  </a:lnTo>
                  <a:lnTo>
                    <a:pt x="1915795" y="1275765"/>
                  </a:lnTo>
                  <a:lnTo>
                    <a:pt x="1880971" y="1329105"/>
                  </a:lnTo>
                  <a:lnTo>
                    <a:pt x="1870075" y="1332915"/>
                  </a:lnTo>
                  <a:lnTo>
                    <a:pt x="1859673" y="1339265"/>
                  </a:lnTo>
                  <a:lnTo>
                    <a:pt x="1849831" y="1345615"/>
                  </a:lnTo>
                  <a:lnTo>
                    <a:pt x="1840560" y="1351965"/>
                  </a:lnTo>
                  <a:lnTo>
                    <a:pt x="1808975" y="1341805"/>
                  </a:lnTo>
                  <a:lnTo>
                    <a:pt x="1801317" y="1340535"/>
                  </a:lnTo>
                  <a:lnTo>
                    <a:pt x="1793811" y="1341805"/>
                  </a:lnTo>
                  <a:lnTo>
                    <a:pt x="1786978" y="1344345"/>
                  </a:lnTo>
                  <a:lnTo>
                    <a:pt x="1781403" y="1349425"/>
                  </a:lnTo>
                  <a:lnTo>
                    <a:pt x="1777492" y="1354505"/>
                  </a:lnTo>
                  <a:lnTo>
                    <a:pt x="1773809" y="1360855"/>
                  </a:lnTo>
                  <a:lnTo>
                    <a:pt x="1770354" y="1365935"/>
                  </a:lnTo>
                  <a:lnTo>
                    <a:pt x="1767001" y="1372285"/>
                  </a:lnTo>
                  <a:lnTo>
                    <a:pt x="1763877" y="1377365"/>
                  </a:lnTo>
                  <a:lnTo>
                    <a:pt x="1761083" y="1383715"/>
                  </a:lnTo>
                  <a:lnTo>
                    <a:pt x="1758518" y="1390065"/>
                  </a:lnTo>
                  <a:lnTo>
                    <a:pt x="1756740" y="1396415"/>
                  </a:lnTo>
                  <a:lnTo>
                    <a:pt x="1757464" y="1404035"/>
                  </a:lnTo>
                  <a:lnTo>
                    <a:pt x="1760435" y="1411655"/>
                  </a:lnTo>
                  <a:lnTo>
                    <a:pt x="1765439" y="1416735"/>
                  </a:lnTo>
                  <a:lnTo>
                    <a:pt x="1790217" y="1439595"/>
                  </a:lnTo>
                  <a:lnTo>
                    <a:pt x="1788998" y="1447215"/>
                  </a:lnTo>
                  <a:lnTo>
                    <a:pt x="1788883" y="1448485"/>
                  </a:lnTo>
                  <a:lnTo>
                    <a:pt x="1788325" y="1454835"/>
                  </a:lnTo>
                  <a:lnTo>
                    <a:pt x="1788325" y="1470075"/>
                  </a:lnTo>
                  <a:lnTo>
                    <a:pt x="1788998" y="1478965"/>
                  </a:lnTo>
                  <a:lnTo>
                    <a:pt x="1790217" y="1486585"/>
                  </a:lnTo>
                  <a:lnTo>
                    <a:pt x="1765439" y="1508175"/>
                  </a:lnTo>
                  <a:lnTo>
                    <a:pt x="1760435" y="1514525"/>
                  </a:lnTo>
                  <a:lnTo>
                    <a:pt x="1757464" y="1520875"/>
                  </a:lnTo>
                  <a:lnTo>
                    <a:pt x="1757337" y="1522145"/>
                  </a:lnTo>
                  <a:lnTo>
                    <a:pt x="1756740" y="1528495"/>
                  </a:lnTo>
                  <a:lnTo>
                    <a:pt x="1758518" y="1536115"/>
                  </a:lnTo>
                  <a:lnTo>
                    <a:pt x="1761083" y="1542465"/>
                  </a:lnTo>
                  <a:lnTo>
                    <a:pt x="1763877" y="1547545"/>
                  </a:lnTo>
                  <a:lnTo>
                    <a:pt x="1767001" y="1553895"/>
                  </a:lnTo>
                  <a:lnTo>
                    <a:pt x="1770354" y="1558975"/>
                  </a:lnTo>
                  <a:lnTo>
                    <a:pt x="1773707" y="1565325"/>
                  </a:lnTo>
                  <a:lnTo>
                    <a:pt x="1777390" y="1570405"/>
                  </a:lnTo>
                  <a:lnTo>
                    <a:pt x="1781403" y="1575485"/>
                  </a:lnTo>
                  <a:lnTo>
                    <a:pt x="1786978" y="1580565"/>
                  </a:lnTo>
                  <a:lnTo>
                    <a:pt x="1793811" y="1584375"/>
                  </a:lnTo>
                  <a:lnTo>
                    <a:pt x="1801317" y="1584375"/>
                  </a:lnTo>
                  <a:lnTo>
                    <a:pt x="1808975" y="1583105"/>
                  </a:lnTo>
                  <a:lnTo>
                    <a:pt x="1840445" y="1572945"/>
                  </a:lnTo>
                  <a:lnTo>
                    <a:pt x="1849729" y="1580565"/>
                  </a:lnTo>
                  <a:lnTo>
                    <a:pt x="1859610" y="1586915"/>
                  </a:lnTo>
                  <a:lnTo>
                    <a:pt x="1870011" y="1591995"/>
                  </a:lnTo>
                  <a:lnTo>
                    <a:pt x="1880857" y="1595805"/>
                  </a:lnTo>
                  <a:lnTo>
                    <a:pt x="1887664" y="1628825"/>
                  </a:lnTo>
                  <a:lnTo>
                    <a:pt x="1890318" y="1636445"/>
                  </a:lnTo>
                  <a:lnTo>
                    <a:pt x="1894852" y="1642795"/>
                  </a:lnTo>
                  <a:lnTo>
                    <a:pt x="1900961" y="1646605"/>
                  </a:lnTo>
                  <a:lnTo>
                    <a:pt x="1908314" y="1649145"/>
                  </a:lnTo>
                  <a:lnTo>
                    <a:pt x="1915795" y="1649145"/>
                  </a:lnTo>
                  <a:lnTo>
                    <a:pt x="1923389" y="1650415"/>
                  </a:lnTo>
                  <a:lnTo>
                    <a:pt x="1938794" y="1650415"/>
                  </a:lnTo>
                  <a:lnTo>
                    <a:pt x="1946376" y="1649145"/>
                  </a:lnTo>
                  <a:lnTo>
                    <a:pt x="1953856" y="1649145"/>
                  </a:lnTo>
                  <a:lnTo>
                    <a:pt x="1981314" y="1595805"/>
                  </a:lnTo>
                  <a:lnTo>
                    <a:pt x="1992210" y="1591995"/>
                  </a:lnTo>
                  <a:lnTo>
                    <a:pt x="2002612" y="1586915"/>
                  </a:lnTo>
                  <a:lnTo>
                    <a:pt x="2012454" y="1580565"/>
                  </a:lnTo>
                  <a:lnTo>
                    <a:pt x="2021725" y="1572945"/>
                  </a:lnTo>
                  <a:lnTo>
                    <a:pt x="2053196" y="1583105"/>
                  </a:lnTo>
                  <a:lnTo>
                    <a:pt x="2060854" y="1584375"/>
                  </a:lnTo>
                  <a:lnTo>
                    <a:pt x="2068372" y="1584375"/>
                  </a:lnTo>
                  <a:lnTo>
                    <a:pt x="2075192" y="1580565"/>
                  </a:lnTo>
                  <a:lnTo>
                    <a:pt x="2080768" y="1575485"/>
                  </a:lnTo>
                  <a:lnTo>
                    <a:pt x="2082723" y="1572945"/>
                  </a:lnTo>
                  <a:lnTo>
                    <a:pt x="2084679" y="1570405"/>
                  </a:lnTo>
                  <a:lnTo>
                    <a:pt x="2088362" y="1565325"/>
                  </a:lnTo>
                  <a:lnTo>
                    <a:pt x="2091715" y="1558975"/>
                  </a:lnTo>
                  <a:lnTo>
                    <a:pt x="2095169" y="1552625"/>
                  </a:lnTo>
                  <a:lnTo>
                    <a:pt x="2098294" y="1547545"/>
                  </a:lnTo>
                  <a:lnTo>
                    <a:pt x="2101088" y="1541195"/>
                  </a:lnTo>
                  <a:lnTo>
                    <a:pt x="2103653" y="1536115"/>
                  </a:lnTo>
                  <a:lnTo>
                    <a:pt x="2105431" y="1528495"/>
                  </a:lnTo>
                  <a:lnTo>
                    <a:pt x="2104720" y="1520875"/>
                  </a:lnTo>
                  <a:lnTo>
                    <a:pt x="2102332" y="1515795"/>
                  </a:lnTo>
                  <a:lnTo>
                    <a:pt x="2101735" y="1514525"/>
                  </a:lnTo>
                  <a:lnTo>
                    <a:pt x="2096731" y="1508175"/>
                  </a:lnTo>
                  <a:lnTo>
                    <a:pt x="2071954" y="1485315"/>
                  </a:lnTo>
                  <a:lnTo>
                    <a:pt x="2073186" y="1477695"/>
                  </a:lnTo>
                  <a:lnTo>
                    <a:pt x="2073287" y="1476425"/>
                  </a:lnTo>
                  <a:lnTo>
                    <a:pt x="2073846" y="1470075"/>
                  </a:lnTo>
                  <a:lnTo>
                    <a:pt x="2073846" y="1454835"/>
                  </a:lnTo>
                  <a:lnTo>
                    <a:pt x="2073186" y="1447215"/>
                  </a:lnTo>
                  <a:lnTo>
                    <a:pt x="2071954" y="1439595"/>
                  </a:lnTo>
                  <a:lnTo>
                    <a:pt x="2096731" y="1416735"/>
                  </a:lnTo>
                  <a:lnTo>
                    <a:pt x="2096960" y="1416735"/>
                  </a:lnTo>
                  <a:lnTo>
                    <a:pt x="2101964" y="1411655"/>
                  </a:lnTo>
                  <a:lnTo>
                    <a:pt x="2102954" y="1409115"/>
                  </a:lnTo>
                  <a:lnTo>
                    <a:pt x="2104936" y="1404035"/>
                  </a:lnTo>
                  <a:lnTo>
                    <a:pt x="2105647" y="1396415"/>
                  </a:lnTo>
                  <a:close/>
                </a:path>
                <a:path w="3343275" h="3114675">
                  <a:moveTo>
                    <a:pt x="2359825" y="187528"/>
                  </a:moveTo>
                  <a:lnTo>
                    <a:pt x="2353513" y="156235"/>
                  </a:lnTo>
                  <a:lnTo>
                    <a:pt x="2336304" y="130683"/>
                  </a:lnTo>
                  <a:lnTo>
                    <a:pt x="2310752" y="113474"/>
                  </a:lnTo>
                  <a:lnTo>
                    <a:pt x="2279459" y="107162"/>
                  </a:lnTo>
                  <a:lnTo>
                    <a:pt x="2261603" y="107162"/>
                  </a:lnTo>
                  <a:lnTo>
                    <a:pt x="2261603" y="279831"/>
                  </a:lnTo>
                  <a:lnTo>
                    <a:pt x="2261603" y="291680"/>
                  </a:lnTo>
                  <a:lnTo>
                    <a:pt x="2260460" y="297370"/>
                  </a:lnTo>
                  <a:lnTo>
                    <a:pt x="2255939" y="308317"/>
                  </a:lnTo>
                  <a:lnTo>
                    <a:pt x="2252713" y="313143"/>
                  </a:lnTo>
                  <a:lnTo>
                    <a:pt x="2252662" y="436664"/>
                  </a:lnTo>
                  <a:lnTo>
                    <a:pt x="2252662" y="456311"/>
                  </a:lnTo>
                  <a:lnTo>
                    <a:pt x="2244636" y="464350"/>
                  </a:lnTo>
                  <a:lnTo>
                    <a:pt x="2189264" y="464350"/>
                  </a:lnTo>
                  <a:lnTo>
                    <a:pt x="2181225" y="456311"/>
                  </a:lnTo>
                  <a:lnTo>
                    <a:pt x="2181225" y="436664"/>
                  </a:lnTo>
                  <a:lnTo>
                    <a:pt x="2189264" y="428637"/>
                  </a:lnTo>
                  <a:lnTo>
                    <a:pt x="2244636" y="428637"/>
                  </a:lnTo>
                  <a:lnTo>
                    <a:pt x="2252662" y="436664"/>
                  </a:lnTo>
                  <a:lnTo>
                    <a:pt x="2252662" y="313194"/>
                  </a:lnTo>
                  <a:lnTo>
                    <a:pt x="2244331" y="321513"/>
                  </a:lnTo>
                  <a:lnTo>
                    <a:pt x="2239505" y="324739"/>
                  </a:lnTo>
                  <a:lnTo>
                    <a:pt x="2228570" y="329272"/>
                  </a:lnTo>
                  <a:lnTo>
                    <a:pt x="2222868" y="330403"/>
                  </a:lnTo>
                  <a:lnTo>
                    <a:pt x="2211032" y="330403"/>
                  </a:lnTo>
                  <a:lnTo>
                    <a:pt x="2177961" y="308317"/>
                  </a:lnTo>
                  <a:lnTo>
                    <a:pt x="2172297" y="291680"/>
                  </a:lnTo>
                  <a:lnTo>
                    <a:pt x="2172297" y="279831"/>
                  </a:lnTo>
                  <a:lnTo>
                    <a:pt x="2194395" y="246773"/>
                  </a:lnTo>
                  <a:lnTo>
                    <a:pt x="2211032" y="241109"/>
                  </a:lnTo>
                  <a:lnTo>
                    <a:pt x="2222868" y="241109"/>
                  </a:lnTo>
                  <a:lnTo>
                    <a:pt x="2255939" y="263194"/>
                  </a:lnTo>
                  <a:lnTo>
                    <a:pt x="2261603" y="279831"/>
                  </a:lnTo>
                  <a:lnTo>
                    <a:pt x="2261603" y="107162"/>
                  </a:lnTo>
                  <a:lnTo>
                    <a:pt x="2145512" y="107162"/>
                  </a:lnTo>
                  <a:lnTo>
                    <a:pt x="2145512" y="436664"/>
                  </a:lnTo>
                  <a:lnTo>
                    <a:pt x="2145512" y="456311"/>
                  </a:lnTo>
                  <a:lnTo>
                    <a:pt x="2137473" y="464350"/>
                  </a:lnTo>
                  <a:lnTo>
                    <a:pt x="2082114" y="464350"/>
                  </a:lnTo>
                  <a:lnTo>
                    <a:pt x="2074075" y="456311"/>
                  </a:lnTo>
                  <a:lnTo>
                    <a:pt x="2074075" y="436664"/>
                  </a:lnTo>
                  <a:lnTo>
                    <a:pt x="2082114" y="428637"/>
                  </a:lnTo>
                  <a:lnTo>
                    <a:pt x="2137473" y="428637"/>
                  </a:lnTo>
                  <a:lnTo>
                    <a:pt x="2145512" y="436664"/>
                  </a:lnTo>
                  <a:lnTo>
                    <a:pt x="2145512" y="107162"/>
                  </a:lnTo>
                  <a:lnTo>
                    <a:pt x="2145512" y="35725"/>
                  </a:lnTo>
                  <a:lnTo>
                    <a:pt x="2142706" y="21805"/>
                  </a:lnTo>
                  <a:lnTo>
                    <a:pt x="2135060" y="10452"/>
                  </a:lnTo>
                  <a:lnTo>
                    <a:pt x="2123706" y="2806"/>
                  </a:lnTo>
                  <a:lnTo>
                    <a:pt x="2109787" y="0"/>
                  </a:lnTo>
                  <a:lnTo>
                    <a:pt x="2095881" y="2806"/>
                  </a:lnTo>
                  <a:lnTo>
                    <a:pt x="2084527" y="10452"/>
                  </a:lnTo>
                  <a:lnTo>
                    <a:pt x="2076881" y="21805"/>
                  </a:lnTo>
                  <a:lnTo>
                    <a:pt x="2074075" y="35725"/>
                  </a:lnTo>
                  <a:lnTo>
                    <a:pt x="2074075" y="107162"/>
                  </a:lnTo>
                  <a:lnTo>
                    <a:pt x="2047290" y="107162"/>
                  </a:lnTo>
                  <a:lnTo>
                    <a:pt x="2047290" y="279831"/>
                  </a:lnTo>
                  <a:lnTo>
                    <a:pt x="2047290" y="291680"/>
                  </a:lnTo>
                  <a:lnTo>
                    <a:pt x="2046147" y="297370"/>
                  </a:lnTo>
                  <a:lnTo>
                    <a:pt x="2041626" y="308317"/>
                  </a:lnTo>
                  <a:lnTo>
                    <a:pt x="2038400" y="313143"/>
                  </a:lnTo>
                  <a:lnTo>
                    <a:pt x="2038350" y="436664"/>
                  </a:lnTo>
                  <a:lnTo>
                    <a:pt x="2038350" y="456311"/>
                  </a:lnTo>
                  <a:lnTo>
                    <a:pt x="2030323" y="464350"/>
                  </a:lnTo>
                  <a:lnTo>
                    <a:pt x="1974951" y="464350"/>
                  </a:lnTo>
                  <a:lnTo>
                    <a:pt x="1966912" y="456311"/>
                  </a:lnTo>
                  <a:lnTo>
                    <a:pt x="1966912" y="436664"/>
                  </a:lnTo>
                  <a:lnTo>
                    <a:pt x="1974951" y="428637"/>
                  </a:lnTo>
                  <a:lnTo>
                    <a:pt x="2030323" y="428637"/>
                  </a:lnTo>
                  <a:lnTo>
                    <a:pt x="2038350" y="436664"/>
                  </a:lnTo>
                  <a:lnTo>
                    <a:pt x="2038350" y="313194"/>
                  </a:lnTo>
                  <a:lnTo>
                    <a:pt x="2030018" y="321513"/>
                  </a:lnTo>
                  <a:lnTo>
                    <a:pt x="2025192" y="324739"/>
                  </a:lnTo>
                  <a:lnTo>
                    <a:pt x="2014258" y="329272"/>
                  </a:lnTo>
                  <a:lnTo>
                    <a:pt x="2008555" y="330403"/>
                  </a:lnTo>
                  <a:lnTo>
                    <a:pt x="1996719" y="330403"/>
                  </a:lnTo>
                  <a:lnTo>
                    <a:pt x="1963648" y="308317"/>
                  </a:lnTo>
                  <a:lnTo>
                    <a:pt x="1957984" y="291680"/>
                  </a:lnTo>
                  <a:lnTo>
                    <a:pt x="1957984" y="279831"/>
                  </a:lnTo>
                  <a:lnTo>
                    <a:pt x="1980082" y="246773"/>
                  </a:lnTo>
                  <a:lnTo>
                    <a:pt x="1996719" y="241109"/>
                  </a:lnTo>
                  <a:lnTo>
                    <a:pt x="2008555" y="241109"/>
                  </a:lnTo>
                  <a:lnTo>
                    <a:pt x="2041626" y="263194"/>
                  </a:lnTo>
                  <a:lnTo>
                    <a:pt x="2047290" y="279831"/>
                  </a:lnTo>
                  <a:lnTo>
                    <a:pt x="2047290" y="107162"/>
                  </a:lnTo>
                  <a:lnTo>
                    <a:pt x="1940128" y="107162"/>
                  </a:lnTo>
                  <a:lnTo>
                    <a:pt x="1908835" y="113474"/>
                  </a:lnTo>
                  <a:lnTo>
                    <a:pt x="1883283" y="130683"/>
                  </a:lnTo>
                  <a:lnTo>
                    <a:pt x="1866074" y="156235"/>
                  </a:lnTo>
                  <a:lnTo>
                    <a:pt x="1859762" y="187528"/>
                  </a:lnTo>
                  <a:lnTo>
                    <a:pt x="1859762" y="491134"/>
                  </a:lnTo>
                  <a:lnTo>
                    <a:pt x="1866074" y="522439"/>
                  </a:lnTo>
                  <a:lnTo>
                    <a:pt x="1883283" y="547979"/>
                  </a:lnTo>
                  <a:lnTo>
                    <a:pt x="1908835" y="565200"/>
                  </a:lnTo>
                  <a:lnTo>
                    <a:pt x="1940128" y="571512"/>
                  </a:lnTo>
                  <a:lnTo>
                    <a:pt x="2279459" y="571512"/>
                  </a:lnTo>
                  <a:lnTo>
                    <a:pt x="2310752" y="565200"/>
                  </a:lnTo>
                  <a:lnTo>
                    <a:pt x="2336304" y="547979"/>
                  </a:lnTo>
                  <a:lnTo>
                    <a:pt x="2353513" y="522439"/>
                  </a:lnTo>
                  <a:lnTo>
                    <a:pt x="2359825" y="491134"/>
                  </a:lnTo>
                  <a:lnTo>
                    <a:pt x="2359825" y="464350"/>
                  </a:lnTo>
                  <a:lnTo>
                    <a:pt x="2359825" y="428637"/>
                  </a:lnTo>
                  <a:lnTo>
                    <a:pt x="2359825" y="330403"/>
                  </a:lnTo>
                  <a:lnTo>
                    <a:pt x="2359825" y="241109"/>
                  </a:lnTo>
                  <a:lnTo>
                    <a:pt x="2359825" y="187528"/>
                  </a:lnTo>
                  <a:close/>
                </a:path>
                <a:path w="3343275" h="3114675">
                  <a:moveTo>
                    <a:pt x="2458047" y="1666925"/>
                  </a:moveTo>
                  <a:lnTo>
                    <a:pt x="2454529" y="1628825"/>
                  </a:lnTo>
                  <a:lnTo>
                    <a:pt x="2404364" y="1608505"/>
                  </a:lnTo>
                  <a:lnTo>
                    <a:pt x="2403208" y="1605965"/>
                  </a:lnTo>
                  <a:lnTo>
                    <a:pt x="2399741" y="1598345"/>
                  </a:lnTo>
                  <a:lnTo>
                    <a:pt x="2394293" y="1588185"/>
                  </a:lnTo>
                  <a:lnTo>
                    <a:pt x="2388031" y="1578025"/>
                  </a:lnTo>
                  <a:lnTo>
                    <a:pt x="2381034" y="1567865"/>
                  </a:lnTo>
                  <a:lnTo>
                    <a:pt x="2391410" y="1537385"/>
                  </a:lnTo>
                  <a:lnTo>
                    <a:pt x="2392781" y="1529765"/>
                  </a:lnTo>
                  <a:lnTo>
                    <a:pt x="2391892" y="1522145"/>
                  </a:lnTo>
                  <a:lnTo>
                    <a:pt x="2390330" y="1518335"/>
                  </a:lnTo>
                  <a:lnTo>
                    <a:pt x="2388781" y="1514525"/>
                  </a:lnTo>
                  <a:lnTo>
                    <a:pt x="2361273" y="1495475"/>
                  </a:lnTo>
                  <a:lnTo>
                    <a:pt x="2355697" y="1491665"/>
                  </a:lnTo>
                  <a:lnTo>
                    <a:pt x="2349893" y="1489125"/>
                  </a:lnTo>
                  <a:lnTo>
                    <a:pt x="2343861" y="1486585"/>
                  </a:lnTo>
                  <a:lnTo>
                    <a:pt x="2336406" y="1485315"/>
                  </a:lnTo>
                  <a:lnTo>
                    <a:pt x="2328951" y="1485315"/>
                  </a:lnTo>
                  <a:lnTo>
                    <a:pt x="2324100" y="1487081"/>
                  </a:lnTo>
                  <a:lnTo>
                    <a:pt x="2324100" y="1655495"/>
                  </a:lnTo>
                  <a:lnTo>
                    <a:pt x="2324100" y="1663115"/>
                  </a:lnTo>
                  <a:lnTo>
                    <a:pt x="2323757" y="1665655"/>
                  </a:lnTo>
                  <a:lnTo>
                    <a:pt x="2322385" y="1673275"/>
                  </a:lnTo>
                  <a:lnTo>
                    <a:pt x="2321369" y="1675815"/>
                  </a:lnTo>
                  <a:lnTo>
                    <a:pt x="2318677" y="1683435"/>
                  </a:lnTo>
                  <a:lnTo>
                    <a:pt x="2317026" y="1685975"/>
                  </a:lnTo>
                  <a:lnTo>
                    <a:pt x="2313127" y="1692325"/>
                  </a:lnTo>
                  <a:lnTo>
                    <a:pt x="2310904" y="1694865"/>
                  </a:lnTo>
                  <a:lnTo>
                    <a:pt x="2305926" y="1699945"/>
                  </a:lnTo>
                  <a:lnTo>
                    <a:pt x="2303221" y="1701215"/>
                  </a:lnTo>
                  <a:lnTo>
                    <a:pt x="2297366" y="1705025"/>
                  </a:lnTo>
                  <a:lnTo>
                    <a:pt x="2294280" y="1707565"/>
                  </a:lnTo>
                  <a:lnTo>
                    <a:pt x="2287778" y="1710105"/>
                  </a:lnTo>
                  <a:lnTo>
                    <a:pt x="2284425" y="1711375"/>
                  </a:lnTo>
                  <a:lnTo>
                    <a:pt x="2277529" y="1712645"/>
                  </a:lnTo>
                  <a:lnTo>
                    <a:pt x="2263521" y="1712645"/>
                  </a:lnTo>
                  <a:lnTo>
                    <a:pt x="2256625" y="1711375"/>
                  </a:lnTo>
                  <a:lnTo>
                    <a:pt x="2253272" y="1710105"/>
                  </a:lnTo>
                  <a:lnTo>
                    <a:pt x="2246769" y="1707565"/>
                  </a:lnTo>
                  <a:lnTo>
                    <a:pt x="2243683" y="1705025"/>
                  </a:lnTo>
                  <a:lnTo>
                    <a:pt x="2237841" y="1701215"/>
                  </a:lnTo>
                  <a:lnTo>
                    <a:pt x="2235123" y="1699945"/>
                  </a:lnTo>
                  <a:lnTo>
                    <a:pt x="2230158" y="1694865"/>
                  </a:lnTo>
                  <a:lnTo>
                    <a:pt x="2227935" y="1692325"/>
                  </a:lnTo>
                  <a:lnTo>
                    <a:pt x="2224024" y="1685975"/>
                  </a:lnTo>
                  <a:lnTo>
                    <a:pt x="2222373" y="1683435"/>
                  </a:lnTo>
                  <a:lnTo>
                    <a:pt x="2219680" y="1675815"/>
                  </a:lnTo>
                  <a:lnTo>
                    <a:pt x="2218664" y="1673275"/>
                  </a:lnTo>
                  <a:lnTo>
                    <a:pt x="2217293" y="1665655"/>
                  </a:lnTo>
                  <a:lnTo>
                    <a:pt x="2216950" y="1663115"/>
                  </a:lnTo>
                  <a:lnTo>
                    <a:pt x="2216950" y="1655495"/>
                  </a:lnTo>
                  <a:lnTo>
                    <a:pt x="2224024" y="1632635"/>
                  </a:lnTo>
                  <a:lnTo>
                    <a:pt x="2227935" y="1626285"/>
                  </a:lnTo>
                  <a:lnTo>
                    <a:pt x="2263521" y="1605965"/>
                  </a:lnTo>
                  <a:lnTo>
                    <a:pt x="2277529" y="1605965"/>
                  </a:lnTo>
                  <a:lnTo>
                    <a:pt x="2313127" y="1626285"/>
                  </a:lnTo>
                  <a:lnTo>
                    <a:pt x="2317026" y="1632635"/>
                  </a:lnTo>
                  <a:lnTo>
                    <a:pt x="2318677" y="1635175"/>
                  </a:lnTo>
                  <a:lnTo>
                    <a:pt x="2321369" y="1641525"/>
                  </a:lnTo>
                  <a:lnTo>
                    <a:pt x="2322385" y="1645335"/>
                  </a:lnTo>
                  <a:lnTo>
                    <a:pt x="2323757" y="1651685"/>
                  </a:lnTo>
                  <a:lnTo>
                    <a:pt x="2324100" y="1655495"/>
                  </a:lnTo>
                  <a:lnTo>
                    <a:pt x="2324100" y="1487081"/>
                  </a:lnTo>
                  <a:lnTo>
                    <a:pt x="2321966" y="1487855"/>
                  </a:lnTo>
                  <a:lnTo>
                    <a:pt x="2315959" y="1492935"/>
                  </a:lnTo>
                  <a:lnTo>
                    <a:pt x="2293861" y="1518335"/>
                  </a:lnTo>
                  <a:lnTo>
                    <a:pt x="2278456" y="1515795"/>
                  </a:lnTo>
                  <a:lnTo>
                    <a:pt x="2262606" y="1515795"/>
                  </a:lnTo>
                  <a:lnTo>
                    <a:pt x="2247201" y="1518335"/>
                  </a:lnTo>
                  <a:lnTo>
                    <a:pt x="2225103" y="1492935"/>
                  </a:lnTo>
                  <a:lnTo>
                    <a:pt x="2219147" y="1487855"/>
                  </a:lnTo>
                  <a:lnTo>
                    <a:pt x="2212187" y="1485315"/>
                  </a:lnTo>
                  <a:lnTo>
                    <a:pt x="2204707" y="1485315"/>
                  </a:lnTo>
                  <a:lnTo>
                    <a:pt x="2197189" y="1486585"/>
                  </a:lnTo>
                  <a:lnTo>
                    <a:pt x="2185466" y="1491665"/>
                  </a:lnTo>
                  <a:lnTo>
                    <a:pt x="2179777" y="1495475"/>
                  </a:lnTo>
                  <a:lnTo>
                    <a:pt x="2173973" y="1498015"/>
                  </a:lnTo>
                  <a:lnTo>
                    <a:pt x="2148382" y="1529765"/>
                  </a:lnTo>
                  <a:lnTo>
                    <a:pt x="2149754" y="1537385"/>
                  </a:lnTo>
                  <a:lnTo>
                    <a:pt x="2160130" y="1567865"/>
                  </a:lnTo>
                  <a:lnTo>
                    <a:pt x="2153120" y="1578025"/>
                  </a:lnTo>
                  <a:lnTo>
                    <a:pt x="2146833" y="1588185"/>
                  </a:lnTo>
                  <a:lnTo>
                    <a:pt x="2141372" y="1598345"/>
                  </a:lnTo>
                  <a:lnTo>
                    <a:pt x="2136800" y="1608505"/>
                  </a:lnTo>
                  <a:lnTo>
                    <a:pt x="2104326" y="1616125"/>
                  </a:lnTo>
                  <a:lnTo>
                    <a:pt x="2083485" y="1645335"/>
                  </a:lnTo>
                  <a:lnTo>
                    <a:pt x="2083409" y="1646605"/>
                  </a:lnTo>
                  <a:lnTo>
                    <a:pt x="2083193" y="1650415"/>
                  </a:lnTo>
                  <a:lnTo>
                    <a:pt x="2083117" y="1666925"/>
                  </a:lnTo>
                  <a:lnTo>
                    <a:pt x="2083562" y="1674545"/>
                  </a:lnTo>
                  <a:lnTo>
                    <a:pt x="2136800" y="1708835"/>
                  </a:lnTo>
                  <a:lnTo>
                    <a:pt x="2141423" y="1720265"/>
                  </a:lnTo>
                  <a:lnTo>
                    <a:pt x="2146884" y="1730425"/>
                  </a:lnTo>
                  <a:lnTo>
                    <a:pt x="2153132" y="1740585"/>
                  </a:lnTo>
                  <a:lnTo>
                    <a:pt x="2160130" y="1749475"/>
                  </a:lnTo>
                  <a:lnTo>
                    <a:pt x="2149754" y="1781225"/>
                  </a:lnTo>
                  <a:lnTo>
                    <a:pt x="2148382" y="1788845"/>
                  </a:lnTo>
                  <a:lnTo>
                    <a:pt x="2149284" y="1796465"/>
                  </a:lnTo>
                  <a:lnTo>
                    <a:pt x="2152396" y="1802815"/>
                  </a:lnTo>
                  <a:lnTo>
                    <a:pt x="2157679" y="1809165"/>
                  </a:lnTo>
                  <a:lnTo>
                    <a:pt x="2162924" y="1812975"/>
                  </a:lnTo>
                  <a:lnTo>
                    <a:pt x="2168283" y="1816785"/>
                  </a:lnTo>
                  <a:lnTo>
                    <a:pt x="2173973" y="1819325"/>
                  </a:lnTo>
                  <a:lnTo>
                    <a:pt x="2180005" y="1823135"/>
                  </a:lnTo>
                  <a:lnTo>
                    <a:pt x="2185581" y="1825675"/>
                  </a:lnTo>
                  <a:lnTo>
                    <a:pt x="2191385" y="1829485"/>
                  </a:lnTo>
                  <a:lnTo>
                    <a:pt x="2197303" y="1832025"/>
                  </a:lnTo>
                  <a:lnTo>
                    <a:pt x="2204758" y="1833295"/>
                  </a:lnTo>
                  <a:lnTo>
                    <a:pt x="2212225" y="1832025"/>
                  </a:lnTo>
                  <a:lnTo>
                    <a:pt x="2219198" y="1829485"/>
                  </a:lnTo>
                  <a:lnTo>
                    <a:pt x="2225205" y="1824405"/>
                  </a:lnTo>
                  <a:lnTo>
                    <a:pt x="2247315" y="1800275"/>
                  </a:lnTo>
                  <a:lnTo>
                    <a:pt x="2254897" y="1801545"/>
                  </a:lnTo>
                  <a:lnTo>
                    <a:pt x="2286381" y="1801545"/>
                  </a:lnTo>
                  <a:lnTo>
                    <a:pt x="2293963" y="1800275"/>
                  </a:lnTo>
                  <a:lnTo>
                    <a:pt x="2315959" y="1824405"/>
                  </a:lnTo>
                  <a:lnTo>
                    <a:pt x="2321903" y="1829485"/>
                  </a:lnTo>
                  <a:lnTo>
                    <a:pt x="2328862" y="1833295"/>
                  </a:lnTo>
                  <a:lnTo>
                    <a:pt x="2336342" y="1833295"/>
                  </a:lnTo>
                  <a:lnTo>
                    <a:pt x="2343861" y="1832025"/>
                  </a:lnTo>
                  <a:lnTo>
                    <a:pt x="2355583" y="1826945"/>
                  </a:lnTo>
                  <a:lnTo>
                    <a:pt x="2361158" y="1823135"/>
                  </a:lnTo>
                  <a:lnTo>
                    <a:pt x="2367191" y="1819325"/>
                  </a:lnTo>
                  <a:lnTo>
                    <a:pt x="2390025" y="1800275"/>
                  </a:lnTo>
                  <a:lnTo>
                    <a:pt x="2391892" y="1796465"/>
                  </a:lnTo>
                  <a:lnTo>
                    <a:pt x="2392781" y="1788845"/>
                  </a:lnTo>
                  <a:lnTo>
                    <a:pt x="2391410" y="1781225"/>
                  </a:lnTo>
                  <a:lnTo>
                    <a:pt x="2381034" y="1749475"/>
                  </a:lnTo>
                  <a:lnTo>
                    <a:pt x="2388057" y="1740585"/>
                  </a:lnTo>
                  <a:lnTo>
                    <a:pt x="2394331" y="1730425"/>
                  </a:lnTo>
                  <a:lnTo>
                    <a:pt x="2399792" y="1720265"/>
                  </a:lnTo>
                  <a:lnTo>
                    <a:pt x="2402840" y="1712645"/>
                  </a:lnTo>
                  <a:lnTo>
                    <a:pt x="2404364" y="1708835"/>
                  </a:lnTo>
                  <a:lnTo>
                    <a:pt x="2444153" y="1699945"/>
                  </a:lnTo>
                  <a:lnTo>
                    <a:pt x="2457678" y="1673275"/>
                  </a:lnTo>
                  <a:lnTo>
                    <a:pt x="2458047" y="1666925"/>
                  </a:lnTo>
                  <a:close/>
                </a:path>
                <a:path w="3343275" h="3114675">
                  <a:moveTo>
                    <a:pt x="2466975" y="303618"/>
                  </a:moveTo>
                  <a:lnTo>
                    <a:pt x="2462771" y="282765"/>
                  </a:lnTo>
                  <a:lnTo>
                    <a:pt x="2451290" y="265734"/>
                  </a:lnTo>
                  <a:lnTo>
                    <a:pt x="2434247" y="254254"/>
                  </a:lnTo>
                  <a:lnTo>
                    <a:pt x="2413406" y="250037"/>
                  </a:lnTo>
                  <a:lnTo>
                    <a:pt x="2395537" y="250037"/>
                  </a:lnTo>
                  <a:lnTo>
                    <a:pt x="2395537" y="464350"/>
                  </a:lnTo>
                  <a:lnTo>
                    <a:pt x="2413406" y="464350"/>
                  </a:lnTo>
                  <a:lnTo>
                    <a:pt x="2434247" y="460133"/>
                  </a:lnTo>
                  <a:lnTo>
                    <a:pt x="2451290" y="448652"/>
                  </a:lnTo>
                  <a:lnTo>
                    <a:pt x="2462771" y="431622"/>
                  </a:lnTo>
                  <a:lnTo>
                    <a:pt x="2466975" y="410768"/>
                  </a:lnTo>
                  <a:lnTo>
                    <a:pt x="2466975" y="303618"/>
                  </a:lnTo>
                  <a:close/>
                </a:path>
                <a:path w="3343275" h="3114675">
                  <a:moveTo>
                    <a:pt x="3128962" y="250037"/>
                  </a:moveTo>
                  <a:lnTo>
                    <a:pt x="3126168" y="236118"/>
                  </a:lnTo>
                  <a:lnTo>
                    <a:pt x="3118523" y="224764"/>
                  </a:lnTo>
                  <a:lnTo>
                    <a:pt x="3107169" y="217119"/>
                  </a:lnTo>
                  <a:lnTo>
                    <a:pt x="3093250" y="214312"/>
                  </a:lnTo>
                  <a:lnTo>
                    <a:pt x="2950375" y="214312"/>
                  </a:lnTo>
                  <a:lnTo>
                    <a:pt x="2936456" y="217119"/>
                  </a:lnTo>
                  <a:lnTo>
                    <a:pt x="2925102" y="224764"/>
                  </a:lnTo>
                  <a:lnTo>
                    <a:pt x="2917456" y="236118"/>
                  </a:lnTo>
                  <a:lnTo>
                    <a:pt x="2914650" y="250037"/>
                  </a:lnTo>
                  <a:lnTo>
                    <a:pt x="2917456" y="263956"/>
                  </a:lnTo>
                  <a:lnTo>
                    <a:pt x="2925102" y="275310"/>
                  </a:lnTo>
                  <a:lnTo>
                    <a:pt x="2936456" y="282956"/>
                  </a:lnTo>
                  <a:lnTo>
                    <a:pt x="2950375" y="285762"/>
                  </a:lnTo>
                  <a:lnTo>
                    <a:pt x="3093250" y="285762"/>
                  </a:lnTo>
                  <a:lnTo>
                    <a:pt x="3107169" y="282956"/>
                  </a:lnTo>
                  <a:lnTo>
                    <a:pt x="3118523" y="275310"/>
                  </a:lnTo>
                  <a:lnTo>
                    <a:pt x="3126168" y="263956"/>
                  </a:lnTo>
                  <a:lnTo>
                    <a:pt x="3128962" y="250037"/>
                  </a:lnTo>
                  <a:close/>
                </a:path>
                <a:path w="3343275" h="3114675">
                  <a:moveTo>
                    <a:pt x="3200400" y="142875"/>
                  </a:moveTo>
                  <a:lnTo>
                    <a:pt x="3197606" y="128968"/>
                  </a:lnTo>
                  <a:lnTo>
                    <a:pt x="3189960" y="117614"/>
                  </a:lnTo>
                  <a:lnTo>
                    <a:pt x="3178606" y="109969"/>
                  </a:lnTo>
                  <a:lnTo>
                    <a:pt x="3164687" y="107162"/>
                  </a:lnTo>
                  <a:lnTo>
                    <a:pt x="2950375" y="107162"/>
                  </a:lnTo>
                  <a:lnTo>
                    <a:pt x="2936456" y="109969"/>
                  </a:lnTo>
                  <a:lnTo>
                    <a:pt x="2925102" y="117614"/>
                  </a:lnTo>
                  <a:lnTo>
                    <a:pt x="2917456" y="128968"/>
                  </a:lnTo>
                  <a:lnTo>
                    <a:pt x="2914650" y="142875"/>
                  </a:lnTo>
                  <a:lnTo>
                    <a:pt x="2917456" y="156794"/>
                  </a:lnTo>
                  <a:lnTo>
                    <a:pt x="2925102" y="168148"/>
                  </a:lnTo>
                  <a:lnTo>
                    <a:pt x="2936456" y="175793"/>
                  </a:lnTo>
                  <a:lnTo>
                    <a:pt x="2950375" y="178600"/>
                  </a:lnTo>
                  <a:lnTo>
                    <a:pt x="3164687" y="178600"/>
                  </a:lnTo>
                  <a:lnTo>
                    <a:pt x="3178606" y="175793"/>
                  </a:lnTo>
                  <a:lnTo>
                    <a:pt x="3189960" y="168148"/>
                  </a:lnTo>
                  <a:lnTo>
                    <a:pt x="3197606" y="156794"/>
                  </a:lnTo>
                  <a:lnTo>
                    <a:pt x="3200400" y="142875"/>
                  </a:lnTo>
                  <a:close/>
                </a:path>
                <a:path w="3343275" h="3114675">
                  <a:moveTo>
                    <a:pt x="3271837" y="357200"/>
                  </a:moveTo>
                  <a:lnTo>
                    <a:pt x="3269043" y="343281"/>
                  </a:lnTo>
                  <a:lnTo>
                    <a:pt x="3261398" y="331927"/>
                  </a:lnTo>
                  <a:lnTo>
                    <a:pt x="3250044" y="324281"/>
                  </a:lnTo>
                  <a:lnTo>
                    <a:pt x="3236125" y="321475"/>
                  </a:lnTo>
                  <a:lnTo>
                    <a:pt x="2950375" y="321475"/>
                  </a:lnTo>
                  <a:lnTo>
                    <a:pt x="2936456" y="324281"/>
                  </a:lnTo>
                  <a:lnTo>
                    <a:pt x="2925102" y="331927"/>
                  </a:lnTo>
                  <a:lnTo>
                    <a:pt x="2917456" y="343281"/>
                  </a:lnTo>
                  <a:lnTo>
                    <a:pt x="2914650" y="357200"/>
                  </a:lnTo>
                  <a:lnTo>
                    <a:pt x="2917456" y="371106"/>
                  </a:lnTo>
                  <a:lnTo>
                    <a:pt x="2925102" y="382460"/>
                  </a:lnTo>
                  <a:lnTo>
                    <a:pt x="2936456" y="390105"/>
                  </a:lnTo>
                  <a:lnTo>
                    <a:pt x="2950375" y="392912"/>
                  </a:lnTo>
                  <a:lnTo>
                    <a:pt x="3236125" y="392912"/>
                  </a:lnTo>
                  <a:lnTo>
                    <a:pt x="3250044" y="390105"/>
                  </a:lnTo>
                  <a:lnTo>
                    <a:pt x="3261398" y="382460"/>
                  </a:lnTo>
                  <a:lnTo>
                    <a:pt x="3269043" y="371106"/>
                  </a:lnTo>
                  <a:lnTo>
                    <a:pt x="3271837" y="357200"/>
                  </a:lnTo>
                  <a:close/>
                </a:path>
                <a:path w="3343275" h="3114675">
                  <a:moveTo>
                    <a:pt x="3343275" y="2828925"/>
                  </a:moveTo>
                  <a:lnTo>
                    <a:pt x="3340481" y="2815018"/>
                  </a:lnTo>
                  <a:lnTo>
                    <a:pt x="3332835" y="2803664"/>
                  </a:lnTo>
                  <a:lnTo>
                    <a:pt x="3321481" y="2796019"/>
                  </a:lnTo>
                  <a:lnTo>
                    <a:pt x="3307562" y="2793212"/>
                  </a:lnTo>
                  <a:lnTo>
                    <a:pt x="3021812" y="2793212"/>
                  </a:lnTo>
                  <a:lnTo>
                    <a:pt x="3021812" y="2757487"/>
                  </a:lnTo>
                  <a:lnTo>
                    <a:pt x="3075394" y="2757487"/>
                  </a:lnTo>
                  <a:lnTo>
                    <a:pt x="3096234" y="2753283"/>
                  </a:lnTo>
                  <a:lnTo>
                    <a:pt x="3113278" y="2741803"/>
                  </a:lnTo>
                  <a:lnTo>
                    <a:pt x="3124758" y="2724772"/>
                  </a:lnTo>
                  <a:lnTo>
                    <a:pt x="3128962" y="2703919"/>
                  </a:lnTo>
                  <a:lnTo>
                    <a:pt x="3128962" y="2686050"/>
                  </a:lnTo>
                  <a:lnTo>
                    <a:pt x="3128962" y="2614612"/>
                  </a:lnTo>
                  <a:lnTo>
                    <a:pt x="3128962" y="2596756"/>
                  </a:lnTo>
                  <a:lnTo>
                    <a:pt x="3124758" y="2575903"/>
                  </a:lnTo>
                  <a:lnTo>
                    <a:pt x="3113278" y="2558872"/>
                  </a:lnTo>
                  <a:lnTo>
                    <a:pt x="3096234" y="2547391"/>
                  </a:lnTo>
                  <a:lnTo>
                    <a:pt x="3075394" y="2543175"/>
                  </a:lnTo>
                  <a:lnTo>
                    <a:pt x="3057525" y="2543175"/>
                  </a:lnTo>
                  <a:lnTo>
                    <a:pt x="3057525" y="2614612"/>
                  </a:lnTo>
                  <a:lnTo>
                    <a:pt x="3057525" y="2686050"/>
                  </a:lnTo>
                  <a:lnTo>
                    <a:pt x="2914650" y="2686050"/>
                  </a:lnTo>
                  <a:lnTo>
                    <a:pt x="2914650" y="2614612"/>
                  </a:lnTo>
                  <a:lnTo>
                    <a:pt x="3057525" y="2614612"/>
                  </a:lnTo>
                  <a:lnTo>
                    <a:pt x="3057525" y="2543175"/>
                  </a:lnTo>
                  <a:lnTo>
                    <a:pt x="2896793" y="2543175"/>
                  </a:lnTo>
                  <a:lnTo>
                    <a:pt x="2875940" y="2547391"/>
                  </a:lnTo>
                  <a:lnTo>
                    <a:pt x="2858909" y="2558872"/>
                  </a:lnTo>
                  <a:lnTo>
                    <a:pt x="2847429" y="2575903"/>
                  </a:lnTo>
                  <a:lnTo>
                    <a:pt x="2843212" y="2596756"/>
                  </a:lnTo>
                  <a:lnTo>
                    <a:pt x="2843212" y="2703919"/>
                  </a:lnTo>
                  <a:lnTo>
                    <a:pt x="2847429" y="2724772"/>
                  </a:lnTo>
                  <a:lnTo>
                    <a:pt x="2858909" y="2741803"/>
                  </a:lnTo>
                  <a:lnTo>
                    <a:pt x="2875940" y="2753283"/>
                  </a:lnTo>
                  <a:lnTo>
                    <a:pt x="2896793" y="2757487"/>
                  </a:lnTo>
                  <a:lnTo>
                    <a:pt x="2950375" y="2757487"/>
                  </a:lnTo>
                  <a:lnTo>
                    <a:pt x="2950375" y="2793212"/>
                  </a:lnTo>
                  <a:lnTo>
                    <a:pt x="2664625" y="2793212"/>
                  </a:lnTo>
                  <a:lnTo>
                    <a:pt x="2650706" y="2796019"/>
                  </a:lnTo>
                  <a:lnTo>
                    <a:pt x="2639352" y="2803664"/>
                  </a:lnTo>
                  <a:lnTo>
                    <a:pt x="2631706" y="2815018"/>
                  </a:lnTo>
                  <a:lnTo>
                    <a:pt x="2628900" y="2828925"/>
                  </a:lnTo>
                  <a:lnTo>
                    <a:pt x="2631706" y="2842844"/>
                  </a:lnTo>
                  <a:lnTo>
                    <a:pt x="2639352" y="2854198"/>
                  </a:lnTo>
                  <a:lnTo>
                    <a:pt x="2650706" y="2861843"/>
                  </a:lnTo>
                  <a:lnTo>
                    <a:pt x="2664625" y="2864650"/>
                  </a:lnTo>
                  <a:lnTo>
                    <a:pt x="2771775" y="2864650"/>
                  </a:lnTo>
                  <a:lnTo>
                    <a:pt x="2771775" y="2900362"/>
                  </a:lnTo>
                  <a:lnTo>
                    <a:pt x="2718206" y="2900362"/>
                  </a:lnTo>
                  <a:lnTo>
                    <a:pt x="2697353" y="2904579"/>
                  </a:lnTo>
                  <a:lnTo>
                    <a:pt x="2680322" y="2916059"/>
                  </a:lnTo>
                  <a:lnTo>
                    <a:pt x="2668841" y="2933090"/>
                  </a:lnTo>
                  <a:lnTo>
                    <a:pt x="2664625" y="2953943"/>
                  </a:lnTo>
                  <a:lnTo>
                    <a:pt x="2664625" y="3061106"/>
                  </a:lnTo>
                  <a:lnTo>
                    <a:pt x="2668841" y="3081959"/>
                  </a:lnTo>
                  <a:lnTo>
                    <a:pt x="2680322" y="3098990"/>
                  </a:lnTo>
                  <a:lnTo>
                    <a:pt x="2697353" y="3110471"/>
                  </a:lnTo>
                  <a:lnTo>
                    <a:pt x="2718206" y="3114675"/>
                  </a:lnTo>
                  <a:lnTo>
                    <a:pt x="2896793" y="3114675"/>
                  </a:lnTo>
                  <a:lnTo>
                    <a:pt x="2917647" y="3110471"/>
                  </a:lnTo>
                  <a:lnTo>
                    <a:pt x="2934678" y="3098990"/>
                  </a:lnTo>
                  <a:lnTo>
                    <a:pt x="2946158" y="3081959"/>
                  </a:lnTo>
                  <a:lnTo>
                    <a:pt x="2950375" y="3061106"/>
                  </a:lnTo>
                  <a:lnTo>
                    <a:pt x="2950375" y="3043237"/>
                  </a:lnTo>
                  <a:lnTo>
                    <a:pt x="2950375" y="2971800"/>
                  </a:lnTo>
                  <a:lnTo>
                    <a:pt x="2950375" y="2953943"/>
                  </a:lnTo>
                  <a:lnTo>
                    <a:pt x="2946158" y="2933090"/>
                  </a:lnTo>
                  <a:lnTo>
                    <a:pt x="2934678" y="2916059"/>
                  </a:lnTo>
                  <a:lnTo>
                    <a:pt x="2917647" y="2904579"/>
                  </a:lnTo>
                  <a:lnTo>
                    <a:pt x="2896793" y="2900362"/>
                  </a:lnTo>
                  <a:lnTo>
                    <a:pt x="2878937" y="2900362"/>
                  </a:lnTo>
                  <a:lnTo>
                    <a:pt x="2878937" y="2971800"/>
                  </a:lnTo>
                  <a:lnTo>
                    <a:pt x="2878937" y="3043237"/>
                  </a:lnTo>
                  <a:lnTo>
                    <a:pt x="2736062" y="3043237"/>
                  </a:lnTo>
                  <a:lnTo>
                    <a:pt x="2736062" y="2971800"/>
                  </a:lnTo>
                  <a:lnTo>
                    <a:pt x="2878937" y="2971800"/>
                  </a:lnTo>
                  <a:lnTo>
                    <a:pt x="2878937" y="2900362"/>
                  </a:lnTo>
                  <a:lnTo>
                    <a:pt x="2843212" y="2900362"/>
                  </a:lnTo>
                  <a:lnTo>
                    <a:pt x="2843212" y="2864650"/>
                  </a:lnTo>
                  <a:lnTo>
                    <a:pt x="3128962" y="2864650"/>
                  </a:lnTo>
                  <a:lnTo>
                    <a:pt x="3128962" y="2900362"/>
                  </a:lnTo>
                  <a:lnTo>
                    <a:pt x="3075394" y="2900362"/>
                  </a:lnTo>
                  <a:lnTo>
                    <a:pt x="3054540" y="2904579"/>
                  </a:lnTo>
                  <a:lnTo>
                    <a:pt x="3037509" y="2916059"/>
                  </a:lnTo>
                  <a:lnTo>
                    <a:pt x="3026029" y="2933090"/>
                  </a:lnTo>
                  <a:lnTo>
                    <a:pt x="3021812" y="2953943"/>
                  </a:lnTo>
                  <a:lnTo>
                    <a:pt x="3021812" y="3061106"/>
                  </a:lnTo>
                  <a:lnTo>
                    <a:pt x="3026029" y="3081959"/>
                  </a:lnTo>
                  <a:lnTo>
                    <a:pt x="3037509" y="3098990"/>
                  </a:lnTo>
                  <a:lnTo>
                    <a:pt x="3054540" y="3110471"/>
                  </a:lnTo>
                  <a:lnTo>
                    <a:pt x="3075394" y="3114675"/>
                  </a:lnTo>
                  <a:lnTo>
                    <a:pt x="3253981" y="3114675"/>
                  </a:lnTo>
                  <a:lnTo>
                    <a:pt x="3274834" y="3110471"/>
                  </a:lnTo>
                  <a:lnTo>
                    <a:pt x="3291865" y="3098990"/>
                  </a:lnTo>
                  <a:lnTo>
                    <a:pt x="3303346" y="3081959"/>
                  </a:lnTo>
                  <a:lnTo>
                    <a:pt x="3307562" y="3061106"/>
                  </a:lnTo>
                  <a:lnTo>
                    <a:pt x="3307562" y="3043237"/>
                  </a:lnTo>
                  <a:lnTo>
                    <a:pt x="3307562" y="2971800"/>
                  </a:lnTo>
                  <a:lnTo>
                    <a:pt x="3307562" y="2953943"/>
                  </a:lnTo>
                  <a:lnTo>
                    <a:pt x="3303346" y="2933090"/>
                  </a:lnTo>
                  <a:lnTo>
                    <a:pt x="3291865" y="2916059"/>
                  </a:lnTo>
                  <a:lnTo>
                    <a:pt x="3274834" y="2904579"/>
                  </a:lnTo>
                  <a:lnTo>
                    <a:pt x="3253981" y="2900362"/>
                  </a:lnTo>
                  <a:lnTo>
                    <a:pt x="3236125" y="2900362"/>
                  </a:lnTo>
                  <a:lnTo>
                    <a:pt x="3236125" y="2971800"/>
                  </a:lnTo>
                  <a:lnTo>
                    <a:pt x="3236125" y="3043237"/>
                  </a:lnTo>
                  <a:lnTo>
                    <a:pt x="3093250" y="3043237"/>
                  </a:lnTo>
                  <a:lnTo>
                    <a:pt x="3093250" y="2971800"/>
                  </a:lnTo>
                  <a:lnTo>
                    <a:pt x="3236125" y="2971800"/>
                  </a:lnTo>
                  <a:lnTo>
                    <a:pt x="3236125" y="2900362"/>
                  </a:lnTo>
                  <a:lnTo>
                    <a:pt x="3200400" y="2900362"/>
                  </a:lnTo>
                  <a:lnTo>
                    <a:pt x="3200400" y="2864650"/>
                  </a:lnTo>
                  <a:lnTo>
                    <a:pt x="3307562" y="2864650"/>
                  </a:lnTo>
                  <a:lnTo>
                    <a:pt x="3321481" y="2861843"/>
                  </a:lnTo>
                  <a:lnTo>
                    <a:pt x="3332835" y="2854198"/>
                  </a:lnTo>
                  <a:lnTo>
                    <a:pt x="3340481" y="2842844"/>
                  </a:lnTo>
                  <a:lnTo>
                    <a:pt x="3343275" y="2828925"/>
                  </a:lnTo>
                  <a:close/>
                </a:path>
                <a:path w="3343275" h="3114675">
                  <a:moveTo>
                    <a:pt x="3343275" y="1659737"/>
                  </a:moveTo>
                  <a:lnTo>
                    <a:pt x="3337661" y="1631950"/>
                  </a:lnTo>
                  <a:lnTo>
                    <a:pt x="3322332" y="1609242"/>
                  </a:lnTo>
                  <a:lnTo>
                    <a:pt x="3299625" y="1593926"/>
                  </a:lnTo>
                  <a:lnTo>
                    <a:pt x="3271837" y="1588300"/>
                  </a:lnTo>
                  <a:lnTo>
                    <a:pt x="3271837" y="1691906"/>
                  </a:lnTo>
                  <a:lnTo>
                    <a:pt x="3271837" y="1699006"/>
                  </a:lnTo>
                  <a:lnTo>
                    <a:pt x="3248609" y="1722247"/>
                  </a:lnTo>
                  <a:lnTo>
                    <a:pt x="3241497" y="1722247"/>
                  </a:lnTo>
                  <a:lnTo>
                    <a:pt x="3218269" y="1699006"/>
                  </a:lnTo>
                  <a:lnTo>
                    <a:pt x="3218269" y="1691906"/>
                  </a:lnTo>
                  <a:lnTo>
                    <a:pt x="3241497" y="1668665"/>
                  </a:lnTo>
                  <a:lnTo>
                    <a:pt x="3248609" y="1668665"/>
                  </a:lnTo>
                  <a:lnTo>
                    <a:pt x="3271837" y="1691906"/>
                  </a:lnTo>
                  <a:lnTo>
                    <a:pt x="3271837" y="1588300"/>
                  </a:lnTo>
                  <a:lnTo>
                    <a:pt x="3182543" y="1588300"/>
                  </a:lnTo>
                  <a:lnTo>
                    <a:pt x="3182543" y="1691906"/>
                  </a:lnTo>
                  <a:lnTo>
                    <a:pt x="3182543" y="1699006"/>
                  </a:lnTo>
                  <a:lnTo>
                    <a:pt x="3159315" y="1722247"/>
                  </a:lnTo>
                  <a:lnTo>
                    <a:pt x="3152203" y="1722247"/>
                  </a:lnTo>
                  <a:lnTo>
                    <a:pt x="3128962" y="1699006"/>
                  </a:lnTo>
                  <a:lnTo>
                    <a:pt x="3128962" y="1691906"/>
                  </a:lnTo>
                  <a:lnTo>
                    <a:pt x="3152203" y="1668665"/>
                  </a:lnTo>
                  <a:lnTo>
                    <a:pt x="3159315" y="1668665"/>
                  </a:lnTo>
                  <a:lnTo>
                    <a:pt x="3182543" y="1691906"/>
                  </a:lnTo>
                  <a:lnTo>
                    <a:pt x="3182543" y="1588300"/>
                  </a:lnTo>
                  <a:lnTo>
                    <a:pt x="2843212" y="1588300"/>
                  </a:lnTo>
                  <a:lnTo>
                    <a:pt x="2815437" y="1593926"/>
                  </a:lnTo>
                  <a:lnTo>
                    <a:pt x="2792730" y="1609242"/>
                  </a:lnTo>
                  <a:lnTo>
                    <a:pt x="2777401" y="1631950"/>
                  </a:lnTo>
                  <a:lnTo>
                    <a:pt x="2771775" y="1659737"/>
                  </a:lnTo>
                  <a:lnTo>
                    <a:pt x="2771775" y="1731175"/>
                  </a:lnTo>
                  <a:lnTo>
                    <a:pt x="2777401" y="1758962"/>
                  </a:lnTo>
                  <a:lnTo>
                    <a:pt x="2792730" y="1781670"/>
                  </a:lnTo>
                  <a:lnTo>
                    <a:pt x="2815437" y="1796986"/>
                  </a:lnTo>
                  <a:lnTo>
                    <a:pt x="2843212" y="1802612"/>
                  </a:lnTo>
                  <a:lnTo>
                    <a:pt x="3271837" y="1802612"/>
                  </a:lnTo>
                  <a:lnTo>
                    <a:pt x="3299625" y="1796986"/>
                  </a:lnTo>
                  <a:lnTo>
                    <a:pt x="3322332" y="1781670"/>
                  </a:lnTo>
                  <a:lnTo>
                    <a:pt x="3337661" y="1758962"/>
                  </a:lnTo>
                  <a:lnTo>
                    <a:pt x="3343275" y="1731175"/>
                  </a:lnTo>
                  <a:lnTo>
                    <a:pt x="3343275" y="1722247"/>
                  </a:lnTo>
                  <a:lnTo>
                    <a:pt x="3343275" y="1668665"/>
                  </a:lnTo>
                  <a:lnTo>
                    <a:pt x="3343275" y="1659737"/>
                  </a:lnTo>
                  <a:close/>
                </a:path>
                <a:path w="3343275" h="3114675">
                  <a:moveTo>
                    <a:pt x="3343275" y="1373987"/>
                  </a:moveTo>
                  <a:lnTo>
                    <a:pt x="3337661" y="1346200"/>
                  </a:lnTo>
                  <a:lnTo>
                    <a:pt x="3322332" y="1323492"/>
                  </a:lnTo>
                  <a:lnTo>
                    <a:pt x="3299625" y="1308176"/>
                  </a:lnTo>
                  <a:lnTo>
                    <a:pt x="3271837" y="1302550"/>
                  </a:lnTo>
                  <a:lnTo>
                    <a:pt x="3262909" y="1302550"/>
                  </a:lnTo>
                  <a:lnTo>
                    <a:pt x="3262909" y="1406156"/>
                  </a:lnTo>
                  <a:lnTo>
                    <a:pt x="3262909" y="1413256"/>
                  </a:lnTo>
                  <a:lnTo>
                    <a:pt x="3239681" y="1436497"/>
                  </a:lnTo>
                  <a:lnTo>
                    <a:pt x="3232569" y="1436497"/>
                  </a:lnTo>
                  <a:lnTo>
                    <a:pt x="3209340" y="1413256"/>
                  </a:lnTo>
                  <a:lnTo>
                    <a:pt x="3209340" y="1406156"/>
                  </a:lnTo>
                  <a:lnTo>
                    <a:pt x="3232569" y="1382915"/>
                  </a:lnTo>
                  <a:lnTo>
                    <a:pt x="3239681" y="1382915"/>
                  </a:lnTo>
                  <a:lnTo>
                    <a:pt x="3262909" y="1406156"/>
                  </a:lnTo>
                  <a:lnTo>
                    <a:pt x="3262909" y="1302550"/>
                  </a:lnTo>
                  <a:lnTo>
                    <a:pt x="3182543" y="1302550"/>
                  </a:lnTo>
                  <a:lnTo>
                    <a:pt x="3182543" y="1406156"/>
                  </a:lnTo>
                  <a:lnTo>
                    <a:pt x="3182543" y="1413256"/>
                  </a:lnTo>
                  <a:lnTo>
                    <a:pt x="3159315" y="1436497"/>
                  </a:lnTo>
                  <a:lnTo>
                    <a:pt x="3152203" y="1436497"/>
                  </a:lnTo>
                  <a:lnTo>
                    <a:pt x="3128962" y="1413256"/>
                  </a:lnTo>
                  <a:lnTo>
                    <a:pt x="3128962" y="1406156"/>
                  </a:lnTo>
                  <a:lnTo>
                    <a:pt x="3152203" y="1382915"/>
                  </a:lnTo>
                  <a:lnTo>
                    <a:pt x="3159315" y="1382915"/>
                  </a:lnTo>
                  <a:lnTo>
                    <a:pt x="3182543" y="1406156"/>
                  </a:lnTo>
                  <a:lnTo>
                    <a:pt x="3182543" y="1302550"/>
                  </a:lnTo>
                  <a:lnTo>
                    <a:pt x="2843212" y="1302550"/>
                  </a:lnTo>
                  <a:lnTo>
                    <a:pt x="2815437" y="1308176"/>
                  </a:lnTo>
                  <a:lnTo>
                    <a:pt x="2792730" y="1323492"/>
                  </a:lnTo>
                  <a:lnTo>
                    <a:pt x="2777401" y="1346200"/>
                  </a:lnTo>
                  <a:lnTo>
                    <a:pt x="2771775" y="1373987"/>
                  </a:lnTo>
                  <a:lnTo>
                    <a:pt x="2771775" y="1445425"/>
                  </a:lnTo>
                  <a:lnTo>
                    <a:pt x="2777401" y="1473212"/>
                  </a:lnTo>
                  <a:lnTo>
                    <a:pt x="2792730" y="1495920"/>
                  </a:lnTo>
                  <a:lnTo>
                    <a:pt x="2815437" y="1511236"/>
                  </a:lnTo>
                  <a:lnTo>
                    <a:pt x="2843212" y="1516862"/>
                  </a:lnTo>
                  <a:lnTo>
                    <a:pt x="3271837" y="1516862"/>
                  </a:lnTo>
                  <a:lnTo>
                    <a:pt x="3299625" y="1511236"/>
                  </a:lnTo>
                  <a:lnTo>
                    <a:pt x="3322332" y="1495920"/>
                  </a:lnTo>
                  <a:lnTo>
                    <a:pt x="3337661" y="1473212"/>
                  </a:lnTo>
                  <a:lnTo>
                    <a:pt x="3343275" y="1445425"/>
                  </a:lnTo>
                  <a:lnTo>
                    <a:pt x="3343275" y="1436497"/>
                  </a:lnTo>
                  <a:lnTo>
                    <a:pt x="3343275" y="1382915"/>
                  </a:lnTo>
                  <a:lnTo>
                    <a:pt x="3343275" y="1373987"/>
                  </a:lnTo>
                  <a:close/>
                </a:path>
                <a:path w="3343275" h="3114675">
                  <a:moveTo>
                    <a:pt x="3343275" y="500075"/>
                  </a:moveTo>
                  <a:lnTo>
                    <a:pt x="3340481" y="486156"/>
                  </a:lnTo>
                  <a:lnTo>
                    <a:pt x="3332835" y="474802"/>
                  </a:lnTo>
                  <a:lnTo>
                    <a:pt x="3321481" y="467156"/>
                  </a:lnTo>
                  <a:lnTo>
                    <a:pt x="3307562" y="464350"/>
                  </a:lnTo>
                  <a:lnTo>
                    <a:pt x="2851251" y="464350"/>
                  </a:lnTo>
                  <a:lnTo>
                    <a:pt x="2843212" y="456311"/>
                  </a:lnTo>
                  <a:lnTo>
                    <a:pt x="2843212" y="71437"/>
                  </a:lnTo>
                  <a:lnTo>
                    <a:pt x="2821419" y="38531"/>
                  </a:lnTo>
                  <a:lnTo>
                    <a:pt x="2807500" y="35725"/>
                  </a:lnTo>
                  <a:lnTo>
                    <a:pt x="2793581" y="38531"/>
                  </a:lnTo>
                  <a:lnTo>
                    <a:pt x="2782227" y="46177"/>
                  </a:lnTo>
                  <a:lnTo>
                    <a:pt x="2774581" y="57531"/>
                  </a:lnTo>
                  <a:lnTo>
                    <a:pt x="2771775" y="71437"/>
                  </a:lnTo>
                  <a:lnTo>
                    <a:pt x="2771775" y="446493"/>
                  </a:lnTo>
                  <a:lnTo>
                    <a:pt x="2778798" y="481253"/>
                  </a:lnTo>
                  <a:lnTo>
                    <a:pt x="2797924" y="509638"/>
                  </a:lnTo>
                  <a:lnTo>
                    <a:pt x="2826308" y="528777"/>
                  </a:lnTo>
                  <a:lnTo>
                    <a:pt x="2861081" y="535787"/>
                  </a:lnTo>
                  <a:lnTo>
                    <a:pt x="3307562" y="535787"/>
                  </a:lnTo>
                  <a:lnTo>
                    <a:pt x="3321481" y="532980"/>
                  </a:lnTo>
                  <a:lnTo>
                    <a:pt x="3332835" y="525335"/>
                  </a:lnTo>
                  <a:lnTo>
                    <a:pt x="3340481" y="513981"/>
                  </a:lnTo>
                  <a:lnTo>
                    <a:pt x="3343275" y="500075"/>
                  </a:lnTo>
                  <a:close/>
                </a:path>
              </a:pathLst>
            </a:custGeom>
            <a:solidFill>
              <a:srgbClr val="1D293B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524124"/>
              <a:ext cx="12192000" cy="4333875"/>
            </a:xfrm>
            <a:custGeom>
              <a:avLst/>
              <a:gdLst/>
              <a:ahLst/>
              <a:cxnLst/>
              <a:rect l="l" t="t" r="r" b="b"/>
              <a:pathLst>
                <a:path w="12192000" h="4333875">
                  <a:moveTo>
                    <a:pt x="6553187" y="0"/>
                  </a:moveTo>
                  <a:lnTo>
                    <a:pt x="5638787" y="0"/>
                  </a:lnTo>
                  <a:lnTo>
                    <a:pt x="5638787" y="38100"/>
                  </a:lnTo>
                  <a:lnTo>
                    <a:pt x="6553187" y="38100"/>
                  </a:lnTo>
                  <a:lnTo>
                    <a:pt x="6553187" y="0"/>
                  </a:lnTo>
                  <a:close/>
                </a:path>
                <a:path w="12192000" h="4333875">
                  <a:moveTo>
                    <a:pt x="12191987" y="4219575"/>
                  </a:moveTo>
                  <a:lnTo>
                    <a:pt x="0" y="4219575"/>
                  </a:lnTo>
                  <a:lnTo>
                    <a:pt x="0" y="4333875"/>
                  </a:lnTo>
                  <a:lnTo>
                    <a:pt x="12191987" y="4333875"/>
                  </a:lnTo>
                  <a:lnTo>
                    <a:pt x="12191987" y="4219575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3768" y="1456436"/>
            <a:ext cx="7778750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5150" dirty="0">
                <a:latin typeface="Dotum"/>
                <a:cs typeface="Dotum"/>
              </a:rPr>
              <a:t>CH16 – EX16~18</a:t>
            </a:r>
            <a:endParaRPr sz="5150" dirty="0">
              <a:latin typeface="Dotum"/>
              <a:cs typeface="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4692" y="2824607"/>
            <a:ext cx="726249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79245" marR="5080" indent="-1567180" algn="ctr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1D293B"/>
                </a:solidFill>
                <a:latin typeface="Liberation Sans"/>
                <a:cs typeface="Liberation Sans"/>
              </a:rPr>
              <a:t>LLM </a:t>
            </a:r>
            <a:r>
              <a:rPr sz="2000" spc="-36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2000" spc="-1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2000" spc="-240" dirty="0">
                <a:solidFill>
                  <a:srgbClr val="1D293B"/>
                </a:solidFill>
                <a:latin typeface="Dotum"/>
                <a:cs typeface="Dotum"/>
              </a:rPr>
              <a:t>요약</a:t>
            </a:r>
            <a:r>
              <a:rPr sz="1800" spc="-24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800" dirty="0">
                <a:solidFill>
                  <a:srgbClr val="1D293B"/>
                </a:solidFill>
                <a:latin typeface="Liberation Sans"/>
                <a:cs typeface="Liberation Sans"/>
              </a:rPr>
              <a:t> CNN </a:t>
            </a:r>
            <a:r>
              <a:rPr sz="2000" spc="-3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2000" spc="-1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2000" spc="-240" dirty="0">
                <a:solidFill>
                  <a:srgbClr val="1D293B"/>
                </a:solidFill>
                <a:latin typeface="Dotum"/>
                <a:cs typeface="Dotum"/>
              </a:rPr>
              <a:t>인식</a:t>
            </a:r>
            <a:r>
              <a:rPr sz="1800" spc="-24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800" dirty="0">
                <a:solidFill>
                  <a:srgbClr val="1D293B"/>
                </a:solidFill>
                <a:latin typeface="Liberation Sans"/>
                <a:cs typeface="Liberation Sans"/>
              </a:rPr>
              <a:t> Chronos </a:t>
            </a:r>
            <a:r>
              <a:rPr sz="2000" spc="-360" dirty="0" err="1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2000" spc="-1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2000" spc="-360" dirty="0" err="1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endParaRPr sz="1800" dirty="0">
              <a:latin typeface="Liberation Sans"/>
              <a:cs typeface="Liberatio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91074" y="3933913"/>
            <a:ext cx="2695575" cy="628650"/>
            <a:chOff x="4791074" y="3933913"/>
            <a:chExt cx="2695575" cy="628650"/>
          </a:xfrm>
        </p:grpSpPr>
        <p:sp>
          <p:nvSpPr>
            <p:cNvPr id="9" name="object 9"/>
            <p:cNvSpPr/>
            <p:nvPr/>
          </p:nvSpPr>
          <p:spPr>
            <a:xfrm>
              <a:off x="4791074" y="3933913"/>
              <a:ext cx="590550" cy="628650"/>
            </a:xfrm>
            <a:custGeom>
              <a:avLst/>
              <a:gdLst/>
              <a:ahLst/>
              <a:cxnLst/>
              <a:rect l="l" t="t" r="r" b="b"/>
              <a:pathLst>
                <a:path w="590550" h="628650">
                  <a:moveTo>
                    <a:pt x="302523" y="628472"/>
                  </a:moveTo>
                  <a:lnTo>
                    <a:pt x="288026" y="628472"/>
                  </a:lnTo>
                  <a:lnTo>
                    <a:pt x="273555" y="627761"/>
                  </a:lnTo>
                  <a:lnTo>
                    <a:pt x="230576" y="621385"/>
                  </a:lnTo>
                  <a:lnTo>
                    <a:pt x="189008" y="608775"/>
                  </a:lnTo>
                  <a:lnTo>
                    <a:pt x="149732" y="590199"/>
                  </a:lnTo>
                  <a:lnTo>
                    <a:pt x="113613" y="566065"/>
                  </a:lnTo>
                  <a:lnTo>
                    <a:pt x="81421" y="536888"/>
                  </a:lnTo>
                  <a:lnTo>
                    <a:pt x="53863" y="503309"/>
                  </a:lnTo>
                  <a:lnTo>
                    <a:pt x="31526" y="466042"/>
                  </a:lnTo>
                  <a:lnTo>
                    <a:pt x="14903" y="425910"/>
                  </a:lnTo>
                  <a:lnTo>
                    <a:pt x="4346" y="383764"/>
                  </a:lnTo>
                  <a:lnTo>
                    <a:pt x="88" y="340534"/>
                  </a:lnTo>
                  <a:lnTo>
                    <a:pt x="0" y="333285"/>
                  </a:lnTo>
                  <a:lnTo>
                    <a:pt x="88" y="287937"/>
                  </a:lnTo>
                  <a:lnTo>
                    <a:pt x="4346" y="244707"/>
                  </a:lnTo>
                  <a:lnTo>
                    <a:pt x="14903" y="202561"/>
                  </a:lnTo>
                  <a:lnTo>
                    <a:pt x="31526" y="162428"/>
                  </a:lnTo>
                  <a:lnTo>
                    <a:pt x="53863" y="125161"/>
                  </a:lnTo>
                  <a:lnTo>
                    <a:pt x="81421" y="91583"/>
                  </a:lnTo>
                  <a:lnTo>
                    <a:pt x="113613" y="62405"/>
                  </a:lnTo>
                  <a:lnTo>
                    <a:pt x="149732" y="38271"/>
                  </a:lnTo>
                  <a:lnTo>
                    <a:pt x="189008" y="19695"/>
                  </a:lnTo>
                  <a:lnTo>
                    <a:pt x="230576" y="7085"/>
                  </a:lnTo>
                  <a:lnTo>
                    <a:pt x="273555" y="710"/>
                  </a:lnTo>
                  <a:lnTo>
                    <a:pt x="288026" y="0"/>
                  </a:lnTo>
                  <a:lnTo>
                    <a:pt x="302523" y="0"/>
                  </a:lnTo>
                  <a:lnTo>
                    <a:pt x="345753" y="4257"/>
                  </a:lnTo>
                  <a:lnTo>
                    <a:pt x="387899" y="14814"/>
                  </a:lnTo>
                  <a:lnTo>
                    <a:pt x="428032" y="31437"/>
                  </a:lnTo>
                  <a:lnTo>
                    <a:pt x="465297" y="53774"/>
                  </a:lnTo>
                  <a:lnTo>
                    <a:pt x="498877" y="81331"/>
                  </a:lnTo>
                  <a:lnTo>
                    <a:pt x="528054" y="113524"/>
                  </a:lnTo>
                  <a:lnTo>
                    <a:pt x="552187" y="149643"/>
                  </a:lnTo>
                  <a:lnTo>
                    <a:pt x="570764" y="188919"/>
                  </a:lnTo>
                  <a:lnTo>
                    <a:pt x="583374" y="230488"/>
                  </a:lnTo>
                  <a:lnTo>
                    <a:pt x="589750" y="273466"/>
                  </a:lnTo>
                  <a:lnTo>
                    <a:pt x="590461" y="287937"/>
                  </a:lnTo>
                  <a:lnTo>
                    <a:pt x="590461" y="340534"/>
                  </a:lnTo>
                  <a:lnTo>
                    <a:pt x="586202" y="383764"/>
                  </a:lnTo>
                  <a:lnTo>
                    <a:pt x="575645" y="425910"/>
                  </a:lnTo>
                  <a:lnTo>
                    <a:pt x="559021" y="466042"/>
                  </a:lnTo>
                  <a:lnTo>
                    <a:pt x="536684" y="503309"/>
                  </a:lnTo>
                  <a:lnTo>
                    <a:pt x="509128" y="536888"/>
                  </a:lnTo>
                  <a:lnTo>
                    <a:pt x="476935" y="566065"/>
                  </a:lnTo>
                  <a:lnTo>
                    <a:pt x="440817" y="590199"/>
                  </a:lnTo>
                  <a:lnTo>
                    <a:pt x="401540" y="608775"/>
                  </a:lnTo>
                  <a:lnTo>
                    <a:pt x="359972" y="621385"/>
                  </a:lnTo>
                  <a:lnTo>
                    <a:pt x="316994" y="627761"/>
                  </a:lnTo>
                  <a:lnTo>
                    <a:pt x="302523" y="628472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3474" y="4104084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89">
                  <a:moveTo>
                    <a:pt x="93315" y="214312"/>
                  </a:moveTo>
                  <a:lnTo>
                    <a:pt x="49559" y="214312"/>
                  </a:lnTo>
                  <a:lnTo>
                    <a:pt x="53578" y="210294"/>
                  </a:lnTo>
                  <a:lnTo>
                    <a:pt x="53578" y="35718"/>
                  </a:lnTo>
                  <a:lnTo>
                    <a:pt x="56388" y="21826"/>
                  </a:lnTo>
                  <a:lnTo>
                    <a:pt x="64049" y="10471"/>
                  </a:lnTo>
                  <a:lnTo>
                    <a:pt x="75404" y="2810"/>
                  </a:lnTo>
                  <a:lnTo>
                    <a:pt x="89296" y="0"/>
                  </a:lnTo>
                  <a:lnTo>
                    <a:pt x="250031" y="0"/>
                  </a:lnTo>
                  <a:lnTo>
                    <a:pt x="263923" y="2810"/>
                  </a:lnTo>
                  <a:lnTo>
                    <a:pt x="275278" y="10471"/>
                  </a:lnTo>
                  <a:lnTo>
                    <a:pt x="282939" y="21826"/>
                  </a:lnTo>
                  <a:lnTo>
                    <a:pt x="285750" y="35718"/>
                  </a:lnTo>
                  <a:lnTo>
                    <a:pt x="95268" y="35718"/>
                  </a:lnTo>
                  <a:lnTo>
                    <a:pt x="89296" y="41690"/>
                  </a:lnTo>
                  <a:lnTo>
                    <a:pt x="89296" y="101184"/>
                  </a:lnTo>
                  <a:lnTo>
                    <a:pt x="95268" y="107156"/>
                  </a:lnTo>
                  <a:lnTo>
                    <a:pt x="285750" y="107156"/>
                  </a:lnTo>
                  <a:lnTo>
                    <a:pt x="285750" y="142875"/>
                  </a:lnTo>
                  <a:lnTo>
                    <a:pt x="93315" y="142875"/>
                  </a:lnTo>
                  <a:lnTo>
                    <a:pt x="89296" y="146893"/>
                  </a:lnTo>
                  <a:lnTo>
                    <a:pt x="89296" y="156716"/>
                  </a:lnTo>
                  <a:lnTo>
                    <a:pt x="93315" y="160734"/>
                  </a:lnTo>
                  <a:lnTo>
                    <a:pt x="285750" y="160734"/>
                  </a:lnTo>
                  <a:lnTo>
                    <a:pt x="285750" y="196453"/>
                  </a:lnTo>
                  <a:lnTo>
                    <a:pt x="93315" y="196453"/>
                  </a:lnTo>
                  <a:lnTo>
                    <a:pt x="89296" y="200471"/>
                  </a:lnTo>
                  <a:lnTo>
                    <a:pt x="89296" y="210294"/>
                  </a:lnTo>
                  <a:lnTo>
                    <a:pt x="93315" y="214312"/>
                  </a:lnTo>
                  <a:close/>
                </a:path>
                <a:path w="285750" h="250189">
                  <a:moveTo>
                    <a:pt x="250031" y="250031"/>
                  </a:moveTo>
                  <a:lnTo>
                    <a:pt x="44648" y="250031"/>
                  </a:lnTo>
                  <a:lnTo>
                    <a:pt x="27265" y="246523"/>
                  </a:lnTo>
                  <a:lnTo>
                    <a:pt x="13073" y="236957"/>
                  </a:lnTo>
                  <a:lnTo>
                    <a:pt x="3507" y="222766"/>
                  </a:lnTo>
                  <a:lnTo>
                    <a:pt x="0" y="205382"/>
                  </a:lnTo>
                  <a:lnTo>
                    <a:pt x="0" y="43699"/>
                  </a:lnTo>
                  <a:lnTo>
                    <a:pt x="7980" y="35718"/>
                  </a:lnTo>
                  <a:lnTo>
                    <a:pt x="27737" y="35718"/>
                  </a:lnTo>
                  <a:lnTo>
                    <a:pt x="35718" y="43699"/>
                  </a:lnTo>
                  <a:lnTo>
                    <a:pt x="35718" y="210294"/>
                  </a:lnTo>
                  <a:lnTo>
                    <a:pt x="39737" y="214312"/>
                  </a:lnTo>
                  <a:lnTo>
                    <a:pt x="285750" y="214312"/>
                  </a:lnTo>
                  <a:lnTo>
                    <a:pt x="282939" y="228204"/>
                  </a:lnTo>
                  <a:lnTo>
                    <a:pt x="275278" y="239559"/>
                  </a:lnTo>
                  <a:lnTo>
                    <a:pt x="263923" y="247220"/>
                  </a:lnTo>
                  <a:lnTo>
                    <a:pt x="250031" y="250031"/>
                  </a:lnTo>
                  <a:close/>
                </a:path>
                <a:path w="285750" h="250189">
                  <a:moveTo>
                    <a:pt x="209401" y="107156"/>
                  </a:moveTo>
                  <a:lnTo>
                    <a:pt x="172622" y="107156"/>
                  </a:lnTo>
                  <a:lnTo>
                    <a:pt x="178593" y="101184"/>
                  </a:lnTo>
                  <a:lnTo>
                    <a:pt x="178593" y="41690"/>
                  </a:lnTo>
                  <a:lnTo>
                    <a:pt x="172622" y="35718"/>
                  </a:lnTo>
                  <a:lnTo>
                    <a:pt x="209401" y="35718"/>
                  </a:lnTo>
                  <a:lnTo>
                    <a:pt x="205382" y="39737"/>
                  </a:lnTo>
                  <a:lnTo>
                    <a:pt x="205382" y="49559"/>
                  </a:lnTo>
                  <a:lnTo>
                    <a:pt x="209401" y="53578"/>
                  </a:lnTo>
                  <a:lnTo>
                    <a:pt x="285750" y="53578"/>
                  </a:lnTo>
                  <a:lnTo>
                    <a:pt x="285750" y="89296"/>
                  </a:lnTo>
                  <a:lnTo>
                    <a:pt x="209401" y="89296"/>
                  </a:lnTo>
                  <a:lnTo>
                    <a:pt x="205382" y="93315"/>
                  </a:lnTo>
                  <a:lnTo>
                    <a:pt x="205382" y="103137"/>
                  </a:lnTo>
                  <a:lnTo>
                    <a:pt x="209401" y="107156"/>
                  </a:lnTo>
                  <a:close/>
                </a:path>
                <a:path w="285750" h="250189">
                  <a:moveTo>
                    <a:pt x="285750" y="53578"/>
                  </a:moveTo>
                  <a:lnTo>
                    <a:pt x="246012" y="53578"/>
                  </a:lnTo>
                  <a:lnTo>
                    <a:pt x="250031" y="49559"/>
                  </a:lnTo>
                  <a:lnTo>
                    <a:pt x="250031" y="39737"/>
                  </a:lnTo>
                  <a:lnTo>
                    <a:pt x="246012" y="35718"/>
                  </a:lnTo>
                  <a:lnTo>
                    <a:pt x="285750" y="35718"/>
                  </a:lnTo>
                  <a:lnTo>
                    <a:pt x="285750" y="53578"/>
                  </a:lnTo>
                  <a:close/>
                </a:path>
                <a:path w="285750" h="250189">
                  <a:moveTo>
                    <a:pt x="285750" y="107156"/>
                  </a:moveTo>
                  <a:lnTo>
                    <a:pt x="246012" y="107156"/>
                  </a:lnTo>
                  <a:lnTo>
                    <a:pt x="250031" y="103137"/>
                  </a:lnTo>
                  <a:lnTo>
                    <a:pt x="250031" y="93315"/>
                  </a:lnTo>
                  <a:lnTo>
                    <a:pt x="246012" y="89296"/>
                  </a:lnTo>
                  <a:lnTo>
                    <a:pt x="285750" y="89296"/>
                  </a:lnTo>
                  <a:lnTo>
                    <a:pt x="285750" y="107156"/>
                  </a:lnTo>
                  <a:close/>
                </a:path>
                <a:path w="285750" h="250189">
                  <a:moveTo>
                    <a:pt x="285750" y="160734"/>
                  </a:moveTo>
                  <a:lnTo>
                    <a:pt x="246012" y="160734"/>
                  </a:lnTo>
                  <a:lnTo>
                    <a:pt x="250031" y="156716"/>
                  </a:lnTo>
                  <a:lnTo>
                    <a:pt x="250031" y="146893"/>
                  </a:lnTo>
                  <a:lnTo>
                    <a:pt x="246012" y="142875"/>
                  </a:lnTo>
                  <a:lnTo>
                    <a:pt x="285750" y="142875"/>
                  </a:lnTo>
                  <a:lnTo>
                    <a:pt x="285750" y="160734"/>
                  </a:lnTo>
                  <a:close/>
                </a:path>
                <a:path w="285750" h="250189">
                  <a:moveTo>
                    <a:pt x="285750" y="214312"/>
                  </a:moveTo>
                  <a:lnTo>
                    <a:pt x="246012" y="214312"/>
                  </a:lnTo>
                  <a:lnTo>
                    <a:pt x="250031" y="210294"/>
                  </a:lnTo>
                  <a:lnTo>
                    <a:pt x="250031" y="200471"/>
                  </a:lnTo>
                  <a:lnTo>
                    <a:pt x="246012" y="196453"/>
                  </a:lnTo>
                  <a:lnTo>
                    <a:pt x="285750" y="196453"/>
                  </a:lnTo>
                  <a:lnTo>
                    <a:pt x="285750" y="214312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6924" y="3933913"/>
              <a:ext cx="590550" cy="628650"/>
            </a:xfrm>
            <a:custGeom>
              <a:avLst/>
              <a:gdLst/>
              <a:ahLst/>
              <a:cxnLst/>
              <a:rect l="l" t="t" r="r" b="b"/>
              <a:pathLst>
                <a:path w="590550" h="628650">
                  <a:moveTo>
                    <a:pt x="302523" y="628472"/>
                  </a:moveTo>
                  <a:lnTo>
                    <a:pt x="288026" y="628472"/>
                  </a:lnTo>
                  <a:lnTo>
                    <a:pt x="273555" y="627761"/>
                  </a:lnTo>
                  <a:lnTo>
                    <a:pt x="230577" y="621385"/>
                  </a:lnTo>
                  <a:lnTo>
                    <a:pt x="189008" y="608775"/>
                  </a:lnTo>
                  <a:lnTo>
                    <a:pt x="149732" y="590199"/>
                  </a:lnTo>
                  <a:lnTo>
                    <a:pt x="113613" y="566065"/>
                  </a:lnTo>
                  <a:lnTo>
                    <a:pt x="81420" y="536888"/>
                  </a:lnTo>
                  <a:lnTo>
                    <a:pt x="53862" y="503309"/>
                  </a:lnTo>
                  <a:lnTo>
                    <a:pt x="31526" y="466042"/>
                  </a:lnTo>
                  <a:lnTo>
                    <a:pt x="14903" y="425910"/>
                  </a:lnTo>
                  <a:lnTo>
                    <a:pt x="4346" y="383764"/>
                  </a:lnTo>
                  <a:lnTo>
                    <a:pt x="89" y="340534"/>
                  </a:lnTo>
                  <a:lnTo>
                    <a:pt x="0" y="333285"/>
                  </a:lnTo>
                  <a:lnTo>
                    <a:pt x="89" y="287937"/>
                  </a:lnTo>
                  <a:lnTo>
                    <a:pt x="4346" y="244707"/>
                  </a:lnTo>
                  <a:lnTo>
                    <a:pt x="14903" y="202561"/>
                  </a:lnTo>
                  <a:lnTo>
                    <a:pt x="31526" y="162428"/>
                  </a:lnTo>
                  <a:lnTo>
                    <a:pt x="53862" y="125161"/>
                  </a:lnTo>
                  <a:lnTo>
                    <a:pt x="81420" y="91583"/>
                  </a:lnTo>
                  <a:lnTo>
                    <a:pt x="113614" y="62405"/>
                  </a:lnTo>
                  <a:lnTo>
                    <a:pt x="149732" y="38271"/>
                  </a:lnTo>
                  <a:lnTo>
                    <a:pt x="189008" y="19695"/>
                  </a:lnTo>
                  <a:lnTo>
                    <a:pt x="230577" y="7085"/>
                  </a:lnTo>
                  <a:lnTo>
                    <a:pt x="273555" y="710"/>
                  </a:lnTo>
                  <a:lnTo>
                    <a:pt x="288026" y="0"/>
                  </a:lnTo>
                  <a:lnTo>
                    <a:pt x="302523" y="0"/>
                  </a:lnTo>
                  <a:lnTo>
                    <a:pt x="345753" y="4257"/>
                  </a:lnTo>
                  <a:lnTo>
                    <a:pt x="387899" y="14814"/>
                  </a:lnTo>
                  <a:lnTo>
                    <a:pt x="428032" y="31437"/>
                  </a:lnTo>
                  <a:lnTo>
                    <a:pt x="465297" y="53774"/>
                  </a:lnTo>
                  <a:lnTo>
                    <a:pt x="498877" y="81331"/>
                  </a:lnTo>
                  <a:lnTo>
                    <a:pt x="528054" y="113524"/>
                  </a:lnTo>
                  <a:lnTo>
                    <a:pt x="552188" y="149643"/>
                  </a:lnTo>
                  <a:lnTo>
                    <a:pt x="570765" y="188919"/>
                  </a:lnTo>
                  <a:lnTo>
                    <a:pt x="583374" y="230488"/>
                  </a:lnTo>
                  <a:lnTo>
                    <a:pt x="589750" y="273466"/>
                  </a:lnTo>
                  <a:lnTo>
                    <a:pt x="590461" y="287937"/>
                  </a:lnTo>
                  <a:lnTo>
                    <a:pt x="590461" y="340534"/>
                  </a:lnTo>
                  <a:lnTo>
                    <a:pt x="586202" y="383764"/>
                  </a:lnTo>
                  <a:lnTo>
                    <a:pt x="575646" y="425910"/>
                  </a:lnTo>
                  <a:lnTo>
                    <a:pt x="559022" y="466042"/>
                  </a:lnTo>
                  <a:lnTo>
                    <a:pt x="536685" y="503309"/>
                  </a:lnTo>
                  <a:lnTo>
                    <a:pt x="509128" y="536888"/>
                  </a:lnTo>
                  <a:lnTo>
                    <a:pt x="476935" y="566065"/>
                  </a:lnTo>
                  <a:lnTo>
                    <a:pt x="440817" y="590199"/>
                  </a:lnTo>
                  <a:lnTo>
                    <a:pt x="401541" y="608775"/>
                  </a:lnTo>
                  <a:lnTo>
                    <a:pt x="359972" y="621385"/>
                  </a:lnTo>
                  <a:lnTo>
                    <a:pt x="316994" y="627761"/>
                  </a:lnTo>
                  <a:lnTo>
                    <a:pt x="302523" y="628472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9324" y="4104084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89">
                  <a:moveTo>
                    <a:pt x="277769" y="250031"/>
                  </a:moveTo>
                  <a:lnTo>
                    <a:pt x="44648" y="250031"/>
                  </a:lnTo>
                  <a:lnTo>
                    <a:pt x="27265" y="246523"/>
                  </a:lnTo>
                  <a:lnTo>
                    <a:pt x="13073" y="236957"/>
                  </a:lnTo>
                  <a:lnTo>
                    <a:pt x="3507" y="222766"/>
                  </a:lnTo>
                  <a:lnTo>
                    <a:pt x="0" y="205382"/>
                  </a:lnTo>
                  <a:lnTo>
                    <a:pt x="0" y="7980"/>
                  </a:lnTo>
                  <a:lnTo>
                    <a:pt x="7980" y="0"/>
                  </a:lnTo>
                  <a:lnTo>
                    <a:pt x="27737" y="0"/>
                  </a:lnTo>
                  <a:lnTo>
                    <a:pt x="35718" y="7980"/>
                  </a:lnTo>
                  <a:lnTo>
                    <a:pt x="35718" y="210294"/>
                  </a:lnTo>
                  <a:lnTo>
                    <a:pt x="39737" y="214312"/>
                  </a:lnTo>
                  <a:lnTo>
                    <a:pt x="277769" y="214312"/>
                  </a:lnTo>
                  <a:lnTo>
                    <a:pt x="285750" y="222293"/>
                  </a:lnTo>
                  <a:lnTo>
                    <a:pt x="285750" y="242050"/>
                  </a:lnTo>
                  <a:lnTo>
                    <a:pt x="277769" y="250031"/>
                  </a:lnTo>
                  <a:close/>
                </a:path>
                <a:path w="285750" h="250189">
                  <a:moveTo>
                    <a:pt x="229213" y="99733"/>
                  </a:moveTo>
                  <a:lnTo>
                    <a:pt x="178593" y="99733"/>
                  </a:lnTo>
                  <a:lnTo>
                    <a:pt x="237362" y="40909"/>
                  </a:lnTo>
                  <a:lnTo>
                    <a:pt x="243274" y="36984"/>
                  </a:lnTo>
                  <a:lnTo>
                    <a:pt x="250003" y="35676"/>
                  </a:lnTo>
                  <a:lnTo>
                    <a:pt x="256732" y="36984"/>
                  </a:lnTo>
                  <a:lnTo>
                    <a:pt x="262644" y="40909"/>
                  </a:lnTo>
                  <a:lnTo>
                    <a:pt x="266568" y="46821"/>
                  </a:lnTo>
                  <a:lnTo>
                    <a:pt x="267876" y="53550"/>
                  </a:lnTo>
                  <a:lnTo>
                    <a:pt x="266568" y="60278"/>
                  </a:lnTo>
                  <a:lnTo>
                    <a:pt x="262424" y="66523"/>
                  </a:lnTo>
                  <a:lnTo>
                    <a:pt x="229213" y="99733"/>
                  </a:lnTo>
                  <a:close/>
                </a:path>
                <a:path w="285750" h="250189">
                  <a:moveTo>
                    <a:pt x="71409" y="160720"/>
                  </a:moveTo>
                  <a:lnTo>
                    <a:pt x="64680" y="159412"/>
                  </a:lnTo>
                  <a:lnTo>
                    <a:pt x="58768" y="155488"/>
                  </a:lnTo>
                  <a:lnTo>
                    <a:pt x="54844" y="149575"/>
                  </a:lnTo>
                  <a:lnTo>
                    <a:pt x="53536" y="142847"/>
                  </a:lnTo>
                  <a:lnTo>
                    <a:pt x="54844" y="136118"/>
                  </a:lnTo>
                  <a:lnTo>
                    <a:pt x="58768" y="130206"/>
                  </a:lnTo>
                  <a:lnTo>
                    <a:pt x="121276" y="67698"/>
                  </a:lnTo>
                  <a:lnTo>
                    <a:pt x="127188" y="63774"/>
                  </a:lnTo>
                  <a:lnTo>
                    <a:pt x="133917" y="62465"/>
                  </a:lnTo>
                  <a:lnTo>
                    <a:pt x="140646" y="63774"/>
                  </a:lnTo>
                  <a:lnTo>
                    <a:pt x="146558" y="67698"/>
                  </a:lnTo>
                  <a:lnTo>
                    <a:pt x="178593" y="99733"/>
                  </a:lnTo>
                  <a:lnTo>
                    <a:pt x="229213" y="99733"/>
                  </a:lnTo>
                  <a:lnTo>
                    <a:pt x="223297" y="105649"/>
                  </a:lnTo>
                  <a:lnTo>
                    <a:pt x="133945" y="105649"/>
                  </a:lnTo>
                  <a:lnTo>
                    <a:pt x="84050" y="155488"/>
                  </a:lnTo>
                  <a:lnTo>
                    <a:pt x="78138" y="159412"/>
                  </a:lnTo>
                  <a:lnTo>
                    <a:pt x="71409" y="160720"/>
                  </a:lnTo>
                  <a:close/>
                </a:path>
                <a:path w="285750" h="250189">
                  <a:moveTo>
                    <a:pt x="178980" y="142847"/>
                  </a:moveTo>
                  <a:lnTo>
                    <a:pt x="178262" y="142847"/>
                  </a:lnTo>
                  <a:lnTo>
                    <a:pt x="171892" y="141608"/>
                  </a:lnTo>
                  <a:lnTo>
                    <a:pt x="165980" y="137684"/>
                  </a:lnTo>
                  <a:lnTo>
                    <a:pt x="133945" y="105649"/>
                  </a:lnTo>
                  <a:lnTo>
                    <a:pt x="223297" y="105649"/>
                  </a:lnTo>
                  <a:lnTo>
                    <a:pt x="191262" y="137684"/>
                  </a:lnTo>
                  <a:lnTo>
                    <a:pt x="185350" y="141608"/>
                  </a:lnTo>
                  <a:lnTo>
                    <a:pt x="178980" y="142847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6099" y="3933913"/>
              <a:ext cx="590550" cy="628650"/>
            </a:xfrm>
            <a:custGeom>
              <a:avLst/>
              <a:gdLst/>
              <a:ahLst/>
              <a:cxnLst/>
              <a:rect l="l" t="t" r="r" b="b"/>
              <a:pathLst>
                <a:path w="590550" h="628650">
                  <a:moveTo>
                    <a:pt x="302523" y="628472"/>
                  </a:moveTo>
                  <a:lnTo>
                    <a:pt x="288026" y="628472"/>
                  </a:lnTo>
                  <a:lnTo>
                    <a:pt x="273555" y="627761"/>
                  </a:lnTo>
                  <a:lnTo>
                    <a:pt x="230577" y="621385"/>
                  </a:lnTo>
                  <a:lnTo>
                    <a:pt x="189008" y="608775"/>
                  </a:lnTo>
                  <a:lnTo>
                    <a:pt x="149732" y="590199"/>
                  </a:lnTo>
                  <a:lnTo>
                    <a:pt x="113613" y="566065"/>
                  </a:lnTo>
                  <a:lnTo>
                    <a:pt x="81421" y="536888"/>
                  </a:lnTo>
                  <a:lnTo>
                    <a:pt x="53863" y="503309"/>
                  </a:lnTo>
                  <a:lnTo>
                    <a:pt x="31526" y="466042"/>
                  </a:lnTo>
                  <a:lnTo>
                    <a:pt x="14903" y="425910"/>
                  </a:lnTo>
                  <a:lnTo>
                    <a:pt x="4345" y="383764"/>
                  </a:lnTo>
                  <a:lnTo>
                    <a:pt x="88" y="340534"/>
                  </a:lnTo>
                  <a:lnTo>
                    <a:pt x="0" y="333285"/>
                  </a:lnTo>
                  <a:lnTo>
                    <a:pt x="88" y="287937"/>
                  </a:lnTo>
                  <a:lnTo>
                    <a:pt x="4345" y="244707"/>
                  </a:lnTo>
                  <a:lnTo>
                    <a:pt x="14903" y="202561"/>
                  </a:lnTo>
                  <a:lnTo>
                    <a:pt x="31526" y="162428"/>
                  </a:lnTo>
                  <a:lnTo>
                    <a:pt x="53862" y="125161"/>
                  </a:lnTo>
                  <a:lnTo>
                    <a:pt x="81421" y="91583"/>
                  </a:lnTo>
                  <a:lnTo>
                    <a:pt x="113614" y="62405"/>
                  </a:lnTo>
                  <a:lnTo>
                    <a:pt x="149732" y="38271"/>
                  </a:lnTo>
                  <a:lnTo>
                    <a:pt x="189008" y="19695"/>
                  </a:lnTo>
                  <a:lnTo>
                    <a:pt x="230577" y="7085"/>
                  </a:lnTo>
                  <a:lnTo>
                    <a:pt x="273555" y="710"/>
                  </a:lnTo>
                  <a:lnTo>
                    <a:pt x="288026" y="0"/>
                  </a:lnTo>
                  <a:lnTo>
                    <a:pt x="302523" y="0"/>
                  </a:lnTo>
                  <a:lnTo>
                    <a:pt x="345753" y="4257"/>
                  </a:lnTo>
                  <a:lnTo>
                    <a:pt x="387899" y="14814"/>
                  </a:lnTo>
                  <a:lnTo>
                    <a:pt x="428031" y="31437"/>
                  </a:lnTo>
                  <a:lnTo>
                    <a:pt x="465297" y="53774"/>
                  </a:lnTo>
                  <a:lnTo>
                    <a:pt x="498876" y="81331"/>
                  </a:lnTo>
                  <a:lnTo>
                    <a:pt x="528054" y="113524"/>
                  </a:lnTo>
                  <a:lnTo>
                    <a:pt x="552187" y="149643"/>
                  </a:lnTo>
                  <a:lnTo>
                    <a:pt x="570764" y="188919"/>
                  </a:lnTo>
                  <a:lnTo>
                    <a:pt x="583374" y="230488"/>
                  </a:lnTo>
                  <a:lnTo>
                    <a:pt x="589750" y="273466"/>
                  </a:lnTo>
                  <a:lnTo>
                    <a:pt x="590461" y="340534"/>
                  </a:lnTo>
                  <a:lnTo>
                    <a:pt x="589750" y="355005"/>
                  </a:lnTo>
                  <a:lnTo>
                    <a:pt x="583374" y="397982"/>
                  </a:lnTo>
                  <a:lnTo>
                    <a:pt x="570764" y="439551"/>
                  </a:lnTo>
                  <a:lnTo>
                    <a:pt x="552187" y="478828"/>
                  </a:lnTo>
                  <a:lnTo>
                    <a:pt x="528054" y="514946"/>
                  </a:lnTo>
                  <a:lnTo>
                    <a:pt x="498876" y="547139"/>
                  </a:lnTo>
                  <a:lnTo>
                    <a:pt x="465297" y="574696"/>
                  </a:lnTo>
                  <a:lnTo>
                    <a:pt x="428031" y="597033"/>
                  </a:lnTo>
                  <a:lnTo>
                    <a:pt x="387899" y="613657"/>
                  </a:lnTo>
                  <a:lnTo>
                    <a:pt x="345753" y="624214"/>
                  </a:lnTo>
                  <a:lnTo>
                    <a:pt x="302523" y="628472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8499" y="408622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285750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5"/>
                  </a:lnTo>
                  <a:lnTo>
                    <a:pt x="180" y="135731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5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4368" y="53578"/>
                  </a:lnTo>
                  <a:lnTo>
                    <a:pt x="135452" y="53578"/>
                  </a:lnTo>
                  <a:lnTo>
                    <a:pt x="129480" y="59549"/>
                  </a:lnTo>
                  <a:lnTo>
                    <a:pt x="129480" y="147339"/>
                  </a:lnTo>
                  <a:lnTo>
                    <a:pt x="131712" y="151525"/>
                  </a:lnTo>
                  <a:lnTo>
                    <a:pt x="195169" y="193885"/>
                  </a:lnTo>
                  <a:lnTo>
                    <a:pt x="276288" y="193885"/>
                  </a:lnTo>
                  <a:lnTo>
                    <a:pt x="274874" y="197550"/>
                  </a:lnTo>
                  <a:lnTo>
                    <a:pt x="253320" y="233514"/>
                  </a:lnTo>
                  <a:lnTo>
                    <a:pt x="222252" y="261671"/>
                  </a:lnTo>
                  <a:lnTo>
                    <a:pt x="184349" y="279599"/>
                  </a:lnTo>
                  <a:lnTo>
                    <a:pt x="149894" y="285578"/>
                  </a:lnTo>
                  <a:lnTo>
                    <a:pt x="142875" y="285750"/>
                  </a:lnTo>
                  <a:close/>
                </a:path>
                <a:path w="285750" h="285750">
                  <a:moveTo>
                    <a:pt x="276288" y="193885"/>
                  </a:moveTo>
                  <a:lnTo>
                    <a:pt x="195169" y="193885"/>
                  </a:lnTo>
                  <a:lnTo>
                    <a:pt x="203485" y="192211"/>
                  </a:lnTo>
                  <a:lnTo>
                    <a:pt x="211745" y="179821"/>
                  </a:lnTo>
                  <a:lnTo>
                    <a:pt x="210070" y="171561"/>
                  </a:lnTo>
                  <a:lnTo>
                    <a:pt x="156269" y="135731"/>
                  </a:lnTo>
                  <a:lnTo>
                    <a:pt x="156269" y="59549"/>
                  </a:lnTo>
                  <a:lnTo>
                    <a:pt x="150297" y="53578"/>
                  </a:lnTo>
                  <a:lnTo>
                    <a:pt x="254368" y="53578"/>
                  </a:lnTo>
                  <a:lnTo>
                    <a:pt x="274874" y="88199"/>
                  </a:lnTo>
                  <a:lnTo>
                    <a:pt x="285063" y="128870"/>
                  </a:lnTo>
                  <a:lnTo>
                    <a:pt x="285569" y="135731"/>
                  </a:lnTo>
                  <a:lnTo>
                    <a:pt x="285458" y="151525"/>
                  </a:lnTo>
                  <a:lnTo>
                    <a:pt x="277401" y="191000"/>
                  </a:lnTo>
                  <a:lnTo>
                    <a:pt x="276288" y="193885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71950" y="4626622"/>
            <a:ext cx="101981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8590">
              <a:lnSpc>
                <a:spcPct val="116700"/>
              </a:lnSpc>
              <a:spcBef>
                <a:spcPts val="95"/>
              </a:spcBef>
            </a:pPr>
            <a:r>
              <a:rPr sz="1350" dirty="0">
                <a:solidFill>
                  <a:srgbClr val="1D293B"/>
                </a:solidFill>
                <a:latin typeface="Liberation Sans"/>
                <a:cs typeface="Liberation Sans"/>
              </a:rPr>
              <a:t>LLM </a:t>
            </a:r>
            <a:r>
              <a:rPr sz="1500" spc="-295" dirty="0">
                <a:solidFill>
                  <a:srgbClr val="1D293B"/>
                </a:solidFill>
                <a:latin typeface="Dotum"/>
                <a:cs typeface="Dotum"/>
              </a:rPr>
              <a:t>기반 </a:t>
            </a:r>
            <a:r>
              <a:rPr sz="1500" spc="-27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500" spc="-13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00" spc="-290" dirty="0">
                <a:solidFill>
                  <a:srgbClr val="1D293B"/>
                </a:solidFill>
                <a:latin typeface="Dotum"/>
                <a:cs typeface="Dotum"/>
              </a:rPr>
              <a:t>감성분석</a:t>
            </a:r>
            <a:endParaRPr sz="1500">
              <a:latin typeface="Dotum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4721" y="4626622"/>
            <a:ext cx="76009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5080" indent="-28575">
              <a:lnSpc>
                <a:spcPct val="116700"/>
              </a:lnSpc>
              <a:spcBef>
                <a:spcPts val="95"/>
              </a:spcBef>
            </a:pPr>
            <a:r>
              <a:rPr sz="135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350" spc="-3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500" spc="-295" dirty="0">
                <a:solidFill>
                  <a:srgbClr val="1D293B"/>
                </a:solidFill>
                <a:latin typeface="Dotum"/>
                <a:cs typeface="Dotum"/>
              </a:rPr>
              <a:t>기반 </a:t>
            </a:r>
            <a:r>
              <a:rPr sz="1500" spc="-27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500" spc="-13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1D293B"/>
                </a:solidFill>
                <a:latin typeface="Dotum"/>
                <a:cs typeface="Dotum"/>
              </a:rPr>
              <a:t>인식</a:t>
            </a:r>
            <a:endParaRPr sz="1500">
              <a:latin typeface="Dotum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937" y="4648902"/>
            <a:ext cx="861694" cy="5365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350" spc="-10" dirty="0">
                <a:solidFill>
                  <a:srgbClr val="1D293B"/>
                </a:solidFill>
                <a:latin typeface="Liberation Sans"/>
                <a:cs typeface="Liberation Sans"/>
              </a:rPr>
              <a:t>Chronos</a:t>
            </a:r>
            <a:endParaRPr sz="13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500" spc="-270" dirty="0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1500" spc="-13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endParaRPr sz="15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7C00-7743-0371-F016-7E3E83CC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7611A73-4CA2-3242-1539-9D65C5B9865D}"/>
              </a:ext>
            </a:extLst>
          </p:cNvPr>
          <p:cNvSpPr/>
          <p:nvPr/>
        </p:nvSpPr>
        <p:spPr>
          <a:xfrm>
            <a:off x="76199" y="1"/>
            <a:ext cx="12115800" cy="6781006"/>
          </a:xfrm>
          <a:custGeom>
            <a:avLst/>
            <a:gdLst/>
            <a:ahLst/>
            <a:cxnLst/>
            <a:rect l="l" t="t" r="r" b="b"/>
            <a:pathLst>
              <a:path w="12115800" h="7315200">
                <a:moveTo>
                  <a:pt x="0" y="7315199"/>
                </a:moveTo>
                <a:lnTo>
                  <a:pt x="12115799" y="7315199"/>
                </a:lnTo>
                <a:lnTo>
                  <a:pt x="12115799" y="0"/>
                </a:lnTo>
                <a:lnTo>
                  <a:pt x="0" y="0"/>
                </a:lnTo>
                <a:lnTo>
                  <a:pt x="0" y="73151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D5942F-216B-E721-F89E-D7D1ACC4016A}"/>
              </a:ext>
            </a:extLst>
          </p:cNvPr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A6969E2-6D35-731C-E80C-3077CF0E5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 17:</a:t>
            </a:r>
            <a:r>
              <a:rPr spc="5" dirty="0"/>
              <a:t> </a:t>
            </a:r>
            <a:r>
              <a:rPr dirty="0"/>
              <a:t>CNN </a:t>
            </a:r>
            <a:r>
              <a:rPr sz="2550" b="0" spc="-484" dirty="0">
                <a:latin typeface="Dotum"/>
                <a:cs typeface="Dotum"/>
              </a:rPr>
              <a:t>기반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395" dirty="0">
                <a:latin typeface="Dotum"/>
                <a:cs typeface="Dotum"/>
              </a:rPr>
              <a:t>헤드</a:t>
            </a:r>
            <a:r>
              <a:rPr spc="-395" dirty="0"/>
              <a:t>&amp;</a:t>
            </a:r>
            <a:r>
              <a:rPr sz="2550" b="0" spc="-395" dirty="0">
                <a:latin typeface="Dotum"/>
                <a:cs typeface="Dotum"/>
              </a:rPr>
              <a:t>숄더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패턴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lang="ko-KR" altLang="en-US" sz="2550" b="0" spc="-484" dirty="0">
                <a:latin typeface="Dotum"/>
                <a:cs typeface="Dotum"/>
              </a:rPr>
              <a:t>결과</a:t>
            </a:r>
            <a:endParaRPr sz="2550" dirty="0">
              <a:latin typeface="Dotum"/>
              <a:cs typeface="Dotum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88D23BD2-BB16-7AE2-537E-C14E98810ADB}"/>
              </a:ext>
            </a:extLst>
          </p:cNvPr>
          <p:cNvSpPr/>
          <p:nvPr/>
        </p:nvSpPr>
        <p:spPr>
          <a:xfrm>
            <a:off x="0" y="0"/>
            <a:ext cx="12192000" cy="6856412"/>
          </a:xfrm>
          <a:custGeom>
            <a:avLst/>
            <a:gdLst/>
            <a:ahLst/>
            <a:cxnLst/>
            <a:rect l="l" t="t" r="r" b="b"/>
            <a:pathLst>
              <a:path w="12192000" h="7391400">
                <a:moveTo>
                  <a:pt x="12191987" y="7315200"/>
                </a:moveTo>
                <a:lnTo>
                  <a:pt x="76187" y="7315200"/>
                </a:lnTo>
                <a:lnTo>
                  <a:pt x="76187" y="0"/>
                </a:lnTo>
                <a:lnTo>
                  <a:pt x="0" y="0"/>
                </a:lnTo>
                <a:lnTo>
                  <a:pt x="0" y="7315200"/>
                </a:lnTo>
                <a:lnTo>
                  <a:pt x="0" y="7391400"/>
                </a:lnTo>
                <a:lnTo>
                  <a:pt x="76187" y="7391400"/>
                </a:lnTo>
                <a:lnTo>
                  <a:pt x="12191987" y="7391400"/>
                </a:lnTo>
                <a:lnTo>
                  <a:pt x="12191987" y="73152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B5C403-FD07-30AD-F4E5-AA61AF9D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7" y="1086694"/>
            <a:ext cx="6998355" cy="46830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16013C-4D33-DC79-4396-61FED6E6A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62" y="1033524"/>
            <a:ext cx="4095577" cy="43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4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781006"/>
          </a:xfrm>
          <a:custGeom>
            <a:avLst/>
            <a:gdLst/>
            <a:ahLst/>
            <a:cxnLst/>
            <a:rect l="l" t="t" r="r" b="b"/>
            <a:pathLst>
              <a:path w="12115800" h="7086600">
                <a:moveTo>
                  <a:pt x="0" y="7086599"/>
                </a:moveTo>
                <a:lnTo>
                  <a:pt x="12115799" y="7086599"/>
                </a:lnTo>
                <a:lnTo>
                  <a:pt x="12115799" y="0"/>
                </a:lnTo>
                <a:lnTo>
                  <a:pt x="0" y="0"/>
                </a:lnTo>
                <a:lnTo>
                  <a:pt x="0" y="70865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38511"/>
            <a:ext cx="762000" cy="36457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18:</a:t>
            </a:r>
            <a:r>
              <a:rPr spc="-85" dirty="0"/>
              <a:t> </a:t>
            </a:r>
            <a:r>
              <a:rPr dirty="0"/>
              <a:t>Amazon Chronos </a:t>
            </a:r>
            <a:r>
              <a:rPr sz="2550" b="0" spc="-484" dirty="0">
                <a:latin typeface="Dotum"/>
                <a:cs typeface="Dotum"/>
              </a:rPr>
              <a:t>모델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- </a:t>
            </a:r>
            <a:r>
              <a:rPr sz="2550" b="0" spc="-484" dirty="0">
                <a:latin typeface="Dotum"/>
                <a:cs typeface="Dotum"/>
              </a:rPr>
              <a:t>요약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및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95" dirty="0">
                <a:latin typeface="Dotum"/>
                <a:cs typeface="Dotum"/>
              </a:rPr>
              <a:t>모티베이션</a:t>
            </a:r>
            <a:endParaRPr sz="255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5029199"/>
            <a:ext cx="5181600" cy="1295400"/>
          </a:xfrm>
          <a:custGeom>
            <a:avLst/>
            <a:gdLst/>
            <a:ahLst/>
            <a:cxnLst/>
            <a:rect l="l" t="t" r="r" b="b"/>
            <a:pathLst>
              <a:path w="5181600" h="1295400">
                <a:moveTo>
                  <a:pt x="5181599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2953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5029199"/>
            <a:ext cx="38100" cy="1295400"/>
          </a:xfrm>
          <a:custGeom>
            <a:avLst/>
            <a:gdLst/>
            <a:ahLst/>
            <a:cxnLst/>
            <a:rect l="l" t="t" r="r" b="b"/>
            <a:pathLst>
              <a:path w="38100" h="1295400">
                <a:moveTo>
                  <a:pt x="38099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38099" y="0"/>
                </a:lnTo>
                <a:lnTo>
                  <a:pt x="38099" y="12953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746" y="1181099"/>
            <a:ext cx="190206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553" y="2705099"/>
            <a:ext cx="130961" cy="1904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47687" y="3143249"/>
            <a:ext cx="47625" cy="1190625"/>
          </a:xfrm>
          <a:custGeom>
            <a:avLst/>
            <a:gdLst/>
            <a:ahLst/>
            <a:cxnLst/>
            <a:rect l="l" t="t" r="r" b="b"/>
            <a:pathLst>
              <a:path w="47625" h="1190625">
                <a:moveTo>
                  <a:pt x="47625" y="1163662"/>
                </a:moveTo>
                <a:lnTo>
                  <a:pt x="26974" y="1143000"/>
                </a:lnTo>
                <a:lnTo>
                  <a:pt x="20662" y="1143000"/>
                </a:lnTo>
                <a:lnTo>
                  <a:pt x="0" y="1163662"/>
                </a:lnTo>
                <a:lnTo>
                  <a:pt x="0" y="1169974"/>
                </a:lnTo>
                <a:lnTo>
                  <a:pt x="20662" y="1190625"/>
                </a:lnTo>
                <a:lnTo>
                  <a:pt x="26974" y="1190625"/>
                </a:lnTo>
                <a:lnTo>
                  <a:pt x="47625" y="1169974"/>
                </a:lnTo>
                <a:lnTo>
                  <a:pt x="47625" y="1166812"/>
                </a:lnTo>
                <a:lnTo>
                  <a:pt x="47625" y="1163662"/>
                </a:lnTo>
                <a:close/>
              </a:path>
              <a:path w="47625" h="1190625">
                <a:moveTo>
                  <a:pt x="47625" y="858862"/>
                </a:moveTo>
                <a:lnTo>
                  <a:pt x="26974" y="838200"/>
                </a:lnTo>
                <a:lnTo>
                  <a:pt x="20662" y="838200"/>
                </a:lnTo>
                <a:lnTo>
                  <a:pt x="0" y="858862"/>
                </a:lnTo>
                <a:lnTo>
                  <a:pt x="0" y="865174"/>
                </a:lnTo>
                <a:lnTo>
                  <a:pt x="20662" y="885825"/>
                </a:lnTo>
                <a:lnTo>
                  <a:pt x="26974" y="885825"/>
                </a:lnTo>
                <a:lnTo>
                  <a:pt x="47625" y="865174"/>
                </a:lnTo>
                <a:lnTo>
                  <a:pt x="47625" y="862012"/>
                </a:lnTo>
                <a:lnTo>
                  <a:pt x="47625" y="858862"/>
                </a:lnTo>
                <a:close/>
              </a:path>
              <a:path w="47625" h="1190625">
                <a:moveTo>
                  <a:pt x="47625" y="554062"/>
                </a:moveTo>
                <a:lnTo>
                  <a:pt x="26974" y="533400"/>
                </a:lnTo>
                <a:lnTo>
                  <a:pt x="20662" y="533400"/>
                </a:lnTo>
                <a:lnTo>
                  <a:pt x="0" y="554062"/>
                </a:lnTo>
                <a:lnTo>
                  <a:pt x="0" y="560374"/>
                </a:lnTo>
                <a:lnTo>
                  <a:pt x="20662" y="581025"/>
                </a:lnTo>
                <a:lnTo>
                  <a:pt x="26974" y="581025"/>
                </a:lnTo>
                <a:lnTo>
                  <a:pt x="47625" y="560374"/>
                </a:lnTo>
                <a:lnTo>
                  <a:pt x="47625" y="557212"/>
                </a:lnTo>
                <a:lnTo>
                  <a:pt x="47625" y="554062"/>
                </a:lnTo>
                <a:close/>
              </a:path>
              <a:path w="47625" h="11906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4686299"/>
            <a:ext cx="238124" cy="1904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38187" y="5581649"/>
            <a:ext cx="47625" cy="504825"/>
          </a:xfrm>
          <a:custGeom>
            <a:avLst/>
            <a:gdLst/>
            <a:ahLst/>
            <a:cxnLst/>
            <a:rect l="l" t="t" r="r" b="b"/>
            <a:pathLst>
              <a:path w="47625" h="5048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5048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5048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899" y="1479067"/>
            <a:ext cx="519239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사전학습된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HuggingFace "amazon/chronos-t5-tiny"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모델을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활용해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내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가장</a:t>
            </a:r>
            <a:r>
              <a:rPr sz="13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유동성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30" dirty="0">
                <a:solidFill>
                  <a:srgbClr val="1D293B"/>
                </a:solidFill>
                <a:latin typeface="Liberation Sans"/>
                <a:cs typeface="Liberation Sans"/>
              </a:rPr>
              <a:t>5</a:t>
            </a:r>
            <a:r>
              <a:rPr sz="1350" spc="-130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자산의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미래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성과를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1D293B"/>
                </a:solidFill>
                <a:latin typeface="Dotum"/>
                <a:cs typeface="Dotum"/>
              </a:rPr>
              <a:t>예측하고</a:t>
            </a:r>
            <a:r>
              <a:rPr sz="1200" spc="-21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이를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기반으로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Sharpe </a:t>
            </a:r>
            <a:r>
              <a:rPr sz="1200" spc="-45" dirty="0">
                <a:solidFill>
                  <a:srgbClr val="1D293B"/>
                </a:solidFill>
                <a:latin typeface="Liberation Sans"/>
                <a:cs typeface="Liberation Sans"/>
              </a:rPr>
              <a:t>ratio</a:t>
            </a:r>
            <a:r>
              <a:rPr sz="1350" spc="-45" dirty="0">
                <a:solidFill>
                  <a:srgbClr val="1D293B"/>
                </a:solidFill>
                <a:latin typeface="Dotum"/>
                <a:cs typeface="Dotum"/>
              </a:rPr>
              <a:t>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최대</a:t>
            </a:r>
            <a:r>
              <a:rPr sz="13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화하는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최적화를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수행합니다</a:t>
            </a:r>
            <a:r>
              <a:rPr sz="1200" spc="-215" dirty="0">
                <a:solidFill>
                  <a:srgbClr val="1D293B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210" dirty="0">
                <a:solidFill>
                  <a:srgbClr val="1D293B"/>
                </a:solidFill>
                <a:latin typeface="Liberation Sans"/>
                <a:cs typeface="Liberation Sans"/>
              </a:rPr>
              <a:t>3</a:t>
            </a:r>
            <a:r>
              <a:rPr sz="1350" spc="-210" dirty="0">
                <a:solidFill>
                  <a:srgbClr val="1D293B"/>
                </a:solidFill>
                <a:latin typeface="Dotum"/>
                <a:cs typeface="Dotum"/>
              </a:rPr>
              <a:t>개월마다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최신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상황에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맞춰</a:t>
            </a:r>
            <a:r>
              <a:rPr sz="13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포트폴리오를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1D293B"/>
                </a:solidFill>
                <a:latin typeface="Dotum"/>
                <a:cs typeface="Dotum"/>
              </a:rPr>
              <a:t>리밸런싱합니다</a:t>
            </a:r>
            <a:r>
              <a:rPr sz="1200" spc="-229" dirty="0">
                <a:solidFill>
                  <a:srgbClr val="1D293B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975" y="2636011"/>
            <a:ext cx="9017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35" dirty="0">
                <a:solidFill>
                  <a:srgbClr val="1D293B"/>
                </a:solidFill>
                <a:latin typeface="Dotum"/>
                <a:cs typeface="Dotum"/>
              </a:rPr>
              <a:t>모티베이션</a:t>
            </a:r>
            <a:endParaRPr sz="1700">
              <a:latin typeface="Dotum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9" y="3003067"/>
            <a:ext cx="48533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Amazon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Chronos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능력과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Sharpe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ratio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7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결합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9" y="3558413"/>
            <a:ext cx="363156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사전학습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활용으로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직접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훈련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단축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절약</a:t>
            </a:r>
            <a:endParaRPr sz="135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9" y="3765067"/>
            <a:ext cx="4520565" cy="6350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GPU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강력한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하드웨어에서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확장성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보장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대규모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데이터셋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처리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spc="-50" dirty="0">
                <a:solidFill>
                  <a:srgbClr val="1D293B"/>
                </a:solidFill>
                <a:latin typeface="Liberation Sans"/>
                <a:cs typeface="Liberation Sans"/>
              </a:rPr>
              <a:t>ARIMA</a:t>
            </a:r>
            <a:r>
              <a:rPr sz="1350" spc="-50" dirty="0">
                <a:solidFill>
                  <a:srgbClr val="1D293B"/>
                </a:solidFill>
                <a:latin typeface="Dotum"/>
                <a:cs typeface="Dotum"/>
              </a:rPr>
              <a:t>나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60" dirty="0">
                <a:solidFill>
                  <a:srgbClr val="1D293B"/>
                </a:solidFill>
                <a:latin typeface="Liberation Sans"/>
                <a:cs typeface="Liberation Sans"/>
              </a:rPr>
              <a:t>LSTM</a:t>
            </a:r>
            <a:r>
              <a:rPr sz="1350" spc="-60" dirty="0">
                <a:solidFill>
                  <a:srgbClr val="1D293B"/>
                </a:solidFill>
                <a:latin typeface="Dotum"/>
                <a:cs typeface="Dotum"/>
              </a:rPr>
              <a:t>과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같은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전통적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모델보다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금융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예측에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특화된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성능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225" y="4617211"/>
            <a:ext cx="779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기술</a:t>
            </a:r>
            <a:endParaRPr sz="170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399" y="5060467"/>
            <a:ext cx="4156075" cy="1092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주요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1D293B"/>
                </a:solidFill>
                <a:latin typeface="Dotum"/>
                <a:cs typeface="Dotum"/>
              </a:rPr>
              <a:t>구성요소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Amazon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Chronos</a:t>
            </a:r>
            <a:r>
              <a:rPr sz="1200" spc="-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T5-</a:t>
            </a:r>
            <a:r>
              <a:rPr sz="1200" spc="-20" dirty="0">
                <a:solidFill>
                  <a:srgbClr val="1D293B"/>
                </a:solidFill>
                <a:latin typeface="Liberation Sans"/>
                <a:cs typeface="Liberation Sans"/>
              </a:rPr>
              <a:t>tiny</a:t>
            </a:r>
            <a:endParaRPr sz="1200">
              <a:latin typeface="Liberation Sans"/>
              <a:cs typeface="Liberation Sans"/>
            </a:endParaRPr>
          </a:p>
          <a:p>
            <a:pPr marL="202565" marR="5080">
              <a:lnSpc>
                <a:spcPct val="111100"/>
              </a:lnSpc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SciPy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minimize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Sharpe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ratio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최대화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HuggingFace</a:t>
            </a:r>
            <a:r>
              <a:rPr sz="1200" spc="-4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Transformers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0" dirty="0">
                <a:solidFill>
                  <a:srgbClr val="1D293B"/>
                </a:solidFill>
                <a:latin typeface="Dotum"/>
                <a:cs typeface="Dotum"/>
              </a:rPr>
              <a:t>파이프라인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00799" y="1523999"/>
            <a:ext cx="5181600" cy="762000"/>
          </a:xfrm>
          <a:custGeom>
            <a:avLst/>
            <a:gdLst/>
            <a:ahLst/>
            <a:cxnLst/>
            <a:rect l="l" t="t" r="r" b="b"/>
            <a:pathLst>
              <a:path w="5181600" h="762000">
                <a:moveTo>
                  <a:pt x="5181599" y="761999"/>
                </a:moveTo>
                <a:lnTo>
                  <a:pt x="0" y="7619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7619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0799" y="1523999"/>
            <a:ext cx="38100" cy="762000"/>
          </a:xfrm>
          <a:custGeom>
            <a:avLst/>
            <a:gdLst/>
            <a:ahLst/>
            <a:cxnLst/>
            <a:rect l="l" t="t" r="r" b="b"/>
            <a:pathLst>
              <a:path w="38100" h="762000">
                <a:moveTo>
                  <a:pt x="38099" y="761999"/>
                </a:moveTo>
                <a:lnTo>
                  <a:pt x="0" y="761999"/>
                </a:lnTo>
                <a:lnTo>
                  <a:pt x="0" y="0"/>
                </a:lnTo>
                <a:lnTo>
                  <a:pt x="38099" y="0"/>
                </a:lnTo>
                <a:lnTo>
                  <a:pt x="38099" y="761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5248" y="2514444"/>
            <a:ext cx="5181600" cy="1484922"/>
          </a:xfrm>
          <a:custGeom>
            <a:avLst/>
            <a:gdLst/>
            <a:ahLst/>
            <a:cxnLst/>
            <a:rect l="l" t="t" r="r" b="b"/>
            <a:pathLst>
              <a:path w="5181600" h="762000">
                <a:moveTo>
                  <a:pt x="5181599" y="761999"/>
                </a:moveTo>
                <a:lnTo>
                  <a:pt x="0" y="7619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7619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5248" y="2514444"/>
            <a:ext cx="38100" cy="1484922"/>
          </a:xfrm>
          <a:custGeom>
            <a:avLst/>
            <a:gdLst/>
            <a:ahLst/>
            <a:cxnLst/>
            <a:rect l="l" t="t" r="r" b="b"/>
            <a:pathLst>
              <a:path w="38100" h="762000">
                <a:moveTo>
                  <a:pt x="38099" y="761999"/>
                </a:moveTo>
                <a:lnTo>
                  <a:pt x="0" y="761999"/>
                </a:lnTo>
                <a:lnTo>
                  <a:pt x="0" y="0"/>
                </a:lnTo>
                <a:lnTo>
                  <a:pt x="38099" y="0"/>
                </a:lnTo>
                <a:lnTo>
                  <a:pt x="38099" y="761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799" y="1193006"/>
            <a:ext cx="190499" cy="166687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63600" y="1112011"/>
            <a:ext cx="65709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803265" algn="l"/>
              </a:tabLst>
            </a:pP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요약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특징</a:t>
            </a:r>
            <a:endParaRPr sz="1700">
              <a:latin typeface="Dotum"/>
              <a:cs typeface="Dot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78600" y="1631467"/>
            <a:ext cx="3556000" cy="2192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200" spc="-20" dirty="0">
                <a:solidFill>
                  <a:srgbClr val="1D293B"/>
                </a:solidFill>
                <a:latin typeface="Liberation Sans"/>
                <a:cs typeface="Liberation Sans"/>
              </a:rPr>
              <a:t>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일별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종가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8600" y="1941715"/>
            <a:ext cx="4470400" cy="2430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출력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0" dirty="0" err="1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200" spc="-2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lang="en-US" sz="1200" spc="-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 err="1">
                <a:solidFill>
                  <a:srgbClr val="1D293B"/>
                </a:solidFill>
                <a:latin typeface="Dotum"/>
                <a:cs typeface="Dotum"/>
              </a:rPr>
              <a:t>향후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30" dirty="0">
                <a:solidFill>
                  <a:srgbClr val="1D293B"/>
                </a:solidFill>
                <a:latin typeface="Liberation Sans"/>
                <a:cs typeface="Liberation Sans"/>
              </a:rPr>
              <a:t>3</a:t>
            </a:r>
            <a:r>
              <a:rPr sz="1350" spc="-130" dirty="0">
                <a:solidFill>
                  <a:srgbClr val="1D293B"/>
                </a:solidFill>
                <a:latin typeface="Dotum"/>
                <a:cs typeface="Dotum"/>
              </a:rPr>
              <a:t>개월</a:t>
            </a:r>
            <a:r>
              <a:rPr sz="1200" spc="-130" dirty="0">
                <a:solidFill>
                  <a:srgbClr val="1D293B"/>
                </a:solidFill>
                <a:latin typeface="Liberation Sans"/>
                <a:cs typeface="Liberation Sans"/>
              </a:rPr>
              <a:t>(63</a:t>
            </a:r>
            <a:r>
              <a:rPr sz="1350" spc="-130" dirty="0">
                <a:solidFill>
                  <a:srgbClr val="1D293B"/>
                </a:solidFill>
                <a:latin typeface="Dotum"/>
                <a:cs typeface="Dotum"/>
              </a:rPr>
              <a:t>영업일</a:t>
            </a:r>
            <a:r>
              <a:rPr sz="1200" spc="-13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동안의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일별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종가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예측값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80662" y="2927683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2"/>
                </a:lnTo>
                <a:lnTo>
                  <a:pt x="9643" y="251778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7930" y="3037604"/>
            <a:ext cx="118322" cy="8498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601460" y="2499210"/>
            <a:ext cx="4523740" cy="6388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대안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모델과의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비교</a:t>
            </a:r>
            <a:r>
              <a:rPr sz="120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28130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ARIMA: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선형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효과적이나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복잡한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금융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시계열에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한계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80662" y="3266150"/>
            <a:ext cx="190500" cy="291762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2"/>
                </a:lnTo>
                <a:lnTo>
                  <a:pt x="9643" y="251777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7930" y="3371370"/>
            <a:ext cx="118322" cy="81349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6580662" y="3610840"/>
            <a:ext cx="190500" cy="291762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1"/>
                </a:lnTo>
                <a:lnTo>
                  <a:pt x="9643" y="251777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7930" y="3716059"/>
            <a:ext cx="118322" cy="8134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99646" y="4199899"/>
            <a:ext cx="240431" cy="18498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6400798" y="4894152"/>
            <a:ext cx="209550" cy="291762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9"/>
                </a:lnTo>
                <a:lnTo>
                  <a:pt x="52285" y="290963"/>
                </a:lnTo>
                <a:lnTo>
                  <a:pt x="21480" y="263953"/>
                </a:lnTo>
                <a:lnTo>
                  <a:pt x="3355" y="227211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1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5"/>
                </a:lnTo>
                <a:lnTo>
                  <a:pt x="138514" y="299456"/>
                </a:lnTo>
                <a:lnTo>
                  <a:pt x="118468" y="304129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42233" y="4976210"/>
            <a:ext cx="126656" cy="12762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6400798" y="5295325"/>
            <a:ext cx="209550" cy="291762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9"/>
                </a:lnTo>
                <a:lnTo>
                  <a:pt x="52285" y="290963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8"/>
                </a:lnTo>
                <a:lnTo>
                  <a:pt x="183726" y="35551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5"/>
                </a:lnTo>
                <a:lnTo>
                  <a:pt x="138514" y="299456"/>
                </a:lnTo>
                <a:lnTo>
                  <a:pt x="118468" y="304129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42233" y="5377383"/>
            <a:ext cx="126656" cy="127620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7162800">
                <a:moveTo>
                  <a:pt x="12191987" y="7086600"/>
                </a:moveTo>
                <a:lnTo>
                  <a:pt x="76187" y="7086600"/>
                </a:lnTo>
                <a:lnTo>
                  <a:pt x="76187" y="0"/>
                </a:lnTo>
                <a:lnTo>
                  <a:pt x="0" y="0"/>
                </a:lnTo>
                <a:lnTo>
                  <a:pt x="0" y="7086600"/>
                </a:lnTo>
                <a:lnTo>
                  <a:pt x="0" y="7162800"/>
                </a:lnTo>
                <a:lnTo>
                  <a:pt x="76187" y="7162800"/>
                </a:lnTo>
                <a:lnTo>
                  <a:pt x="12191987" y="7162800"/>
                </a:lnTo>
                <a:lnTo>
                  <a:pt x="12191987" y="70866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837045" y="3304489"/>
            <a:ext cx="429069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Prophet(Facebook):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계절성과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트렌드에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강하나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금융특화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부족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37045" y="3673291"/>
            <a:ext cx="45929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LSTM/SVM: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특성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추출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능력은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우수하나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복잡성과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요구량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높음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02425" y="4190206"/>
            <a:ext cx="779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전략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endParaRPr sz="1700" dirty="0">
              <a:latin typeface="Dotum"/>
              <a:cs typeface="Dot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88099" y="4495006"/>
            <a:ext cx="21024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예제는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전략으로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r>
              <a:rPr sz="1200" spc="-11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73850" y="4948396"/>
            <a:ext cx="3281679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사전학습된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Chronos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그대로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73850" y="5333206"/>
            <a:ext cx="43751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파인튜닝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첫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거래일에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재학습하여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정확도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향상</a:t>
            </a:r>
            <a:endParaRPr sz="135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856413"/>
          </a:xfrm>
          <a:custGeom>
            <a:avLst/>
            <a:gdLst/>
            <a:ahLst/>
            <a:cxnLst/>
            <a:rect l="l" t="t" r="r" b="b"/>
            <a:pathLst>
              <a:path w="12115800" h="7658100">
                <a:moveTo>
                  <a:pt x="0" y="7658099"/>
                </a:moveTo>
                <a:lnTo>
                  <a:pt x="12115799" y="7658099"/>
                </a:lnTo>
                <a:lnTo>
                  <a:pt x="12115799" y="0"/>
                </a:lnTo>
                <a:lnTo>
                  <a:pt x="0" y="0"/>
                </a:lnTo>
                <a:lnTo>
                  <a:pt x="0" y="76580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dirty="0"/>
              <a:t>18:</a:t>
            </a:r>
            <a:r>
              <a:rPr spc="-85" dirty="0"/>
              <a:t> </a:t>
            </a:r>
            <a:r>
              <a:rPr dirty="0"/>
              <a:t>Amazon Chronos </a:t>
            </a:r>
            <a:r>
              <a:rPr sz="2550" b="0" spc="-484" dirty="0">
                <a:latin typeface="Dotum"/>
                <a:cs typeface="Dotum"/>
              </a:rPr>
              <a:t>모델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설명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및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타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모델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509" dirty="0">
                <a:latin typeface="Dotum"/>
                <a:cs typeface="Dotum"/>
              </a:rPr>
              <a:t>비교</a:t>
            </a:r>
            <a:endParaRPr sz="2550" dirty="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1523999"/>
            <a:ext cx="5181600" cy="2438400"/>
          </a:xfrm>
          <a:custGeom>
            <a:avLst/>
            <a:gdLst/>
            <a:ahLst/>
            <a:cxnLst/>
            <a:rect l="l" t="t" r="r" b="b"/>
            <a:pathLst>
              <a:path w="5181600" h="2438400">
                <a:moveTo>
                  <a:pt x="5181599" y="2438399"/>
                </a:moveTo>
                <a:lnTo>
                  <a:pt x="0" y="24383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24383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1523999"/>
            <a:ext cx="38100" cy="2438400"/>
          </a:xfrm>
          <a:custGeom>
            <a:avLst/>
            <a:gdLst/>
            <a:ahLst/>
            <a:cxnLst/>
            <a:rect l="l" t="t" r="r" b="b"/>
            <a:pathLst>
              <a:path w="38100" h="2438400">
                <a:moveTo>
                  <a:pt x="38099" y="2438399"/>
                </a:moveTo>
                <a:lnTo>
                  <a:pt x="0" y="2438399"/>
                </a:lnTo>
                <a:lnTo>
                  <a:pt x="0" y="0"/>
                </a:lnTo>
                <a:lnTo>
                  <a:pt x="38099" y="0"/>
                </a:lnTo>
                <a:lnTo>
                  <a:pt x="38099" y="24383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181099"/>
            <a:ext cx="238124" cy="1904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38187" y="2076449"/>
            <a:ext cx="47625" cy="1647825"/>
          </a:xfrm>
          <a:custGeom>
            <a:avLst/>
            <a:gdLst/>
            <a:ahLst/>
            <a:cxnLst/>
            <a:rect l="l" t="t" r="r" b="b"/>
            <a:pathLst>
              <a:path w="47625" h="1647825">
                <a:moveTo>
                  <a:pt x="47625" y="1620862"/>
                </a:moveTo>
                <a:lnTo>
                  <a:pt x="26974" y="1600200"/>
                </a:lnTo>
                <a:lnTo>
                  <a:pt x="20662" y="1600200"/>
                </a:lnTo>
                <a:lnTo>
                  <a:pt x="0" y="1620862"/>
                </a:lnTo>
                <a:lnTo>
                  <a:pt x="0" y="1627174"/>
                </a:lnTo>
                <a:lnTo>
                  <a:pt x="20662" y="1647825"/>
                </a:lnTo>
                <a:lnTo>
                  <a:pt x="26974" y="1647825"/>
                </a:lnTo>
                <a:lnTo>
                  <a:pt x="47625" y="1627174"/>
                </a:lnTo>
                <a:lnTo>
                  <a:pt x="47625" y="1624012"/>
                </a:lnTo>
                <a:lnTo>
                  <a:pt x="47625" y="1620862"/>
                </a:lnTo>
                <a:close/>
              </a:path>
              <a:path w="47625" h="1647825">
                <a:moveTo>
                  <a:pt x="47625" y="1392262"/>
                </a:moveTo>
                <a:lnTo>
                  <a:pt x="26974" y="1371600"/>
                </a:lnTo>
                <a:lnTo>
                  <a:pt x="20662" y="1371600"/>
                </a:lnTo>
                <a:lnTo>
                  <a:pt x="0" y="1392262"/>
                </a:lnTo>
                <a:lnTo>
                  <a:pt x="0" y="1398574"/>
                </a:lnTo>
                <a:lnTo>
                  <a:pt x="20662" y="1419225"/>
                </a:lnTo>
                <a:lnTo>
                  <a:pt x="26974" y="1419225"/>
                </a:lnTo>
                <a:lnTo>
                  <a:pt x="47625" y="1398574"/>
                </a:lnTo>
                <a:lnTo>
                  <a:pt x="47625" y="1395412"/>
                </a:lnTo>
                <a:lnTo>
                  <a:pt x="47625" y="1392262"/>
                </a:lnTo>
                <a:close/>
              </a:path>
              <a:path w="47625" h="1647825">
                <a:moveTo>
                  <a:pt x="47625" y="1163662"/>
                </a:moveTo>
                <a:lnTo>
                  <a:pt x="26974" y="1143000"/>
                </a:lnTo>
                <a:lnTo>
                  <a:pt x="20662" y="1143000"/>
                </a:lnTo>
                <a:lnTo>
                  <a:pt x="0" y="1163662"/>
                </a:lnTo>
                <a:lnTo>
                  <a:pt x="0" y="1169974"/>
                </a:lnTo>
                <a:lnTo>
                  <a:pt x="20662" y="1190625"/>
                </a:lnTo>
                <a:lnTo>
                  <a:pt x="26974" y="1190625"/>
                </a:lnTo>
                <a:lnTo>
                  <a:pt x="47625" y="1169974"/>
                </a:lnTo>
                <a:lnTo>
                  <a:pt x="47625" y="1166812"/>
                </a:lnTo>
                <a:lnTo>
                  <a:pt x="47625" y="1163662"/>
                </a:lnTo>
                <a:close/>
              </a:path>
              <a:path w="47625" h="16478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16478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16478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195" y="4114006"/>
            <a:ext cx="234408" cy="18685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09599" y="4492029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90"/>
                </a:lnTo>
                <a:lnTo>
                  <a:pt x="37131" y="285272"/>
                </a:lnTo>
                <a:lnTo>
                  <a:pt x="9643" y="251777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2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2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331" y="4577051"/>
            <a:ext cx="101418" cy="134756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09599" y="4949229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79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6" y="10606"/>
                </a:lnTo>
                <a:lnTo>
                  <a:pt x="183726" y="35551"/>
                </a:lnTo>
                <a:lnTo>
                  <a:pt x="204207" y="71034"/>
                </a:lnTo>
                <a:lnTo>
                  <a:pt x="209550" y="97895"/>
                </a:lnTo>
                <a:lnTo>
                  <a:pt x="209550" y="206904"/>
                </a:lnTo>
                <a:lnTo>
                  <a:pt x="198941" y="246476"/>
                </a:lnTo>
                <a:lnTo>
                  <a:pt x="173997" y="278975"/>
                </a:lnTo>
                <a:lnTo>
                  <a:pt x="138514" y="299456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699" y="5034954"/>
            <a:ext cx="133349" cy="13334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09599" y="5406429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79" y="263954"/>
                </a:lnTo>
                <a:lnTo>
                  <a:pt x="3355" y="227211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6" y="10608"/>
                </a:lnTo>
                <a:lnTo>
                  <a:pt x="183726" y="35552"/>
                </a:lnTo>
                <a:lnTo>
                  <a:pt x="204207" y="71034"/>
                </a:lnTo>
                <a:lnTo>
                  <a:pt x="209550" y="97895"/>
                </a:lnTo>
                <a:lnTo>
                  <a:pt x="209550" y="206904"/>
                </a:lnTo>
                <a:lnTo>
                  <a:pt x="198941" y="246475"/>
                </a:lnTo>
                <a:lnTo>
                  <a:pt x="173997" y="278975"/>
                </a:lnTo>
                <a:lnTo>
                  <a:pt x="138514" y="299456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699" y="5500489"/>
            <a:ext cx="133350" cy="116681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380963" y="4868101"/>
            <a:ext cx="5181600" cy="1593273"/>
          </a:xfrm>
          <a:custGeom>
            <a:avLst/>
            <a:gdLst/>
            <a:ahLst/>
            <a:cxnLst/>
            <a:rect l="l" t="t" r="r" b="b"/>
            <a:pathLst>
              <a:path w="5181600" h="1752600">
                <a:moveTo>
                  <a:pt x="51815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7525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0799" y="4868101"/>
            <a:ext cx="38100" cy="1593273"/>
          </a:xfrm>
          <a:custGeom>
            <a:avLst/>
            <a:gdLst/>
            <a:ahLst/>
            <a:cxnLst/>
            <a:rect l="l" t="t" r="r" b="b"/>
            <a:pathLst>
              <a:path w="38100" h="1752600">
                <a:moveTo>
                  <a:pt x="380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38099" y="0"/>
                </a:lnTo>
                <a:lnTo>
                  <a:pt x="38099" y="17525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0762" y="1180132"/>
            <a:ext cx="190574" cy="19243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82650" y="5006212"/>
            <a:ext cx="2301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신속한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배포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확장성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45" dirty="0">
                <a:solidFill>
                  <a:srgbClr val="1D293B"/>
                </a:solidFill>
                <a:latin typeface="Dotum"/>
                <a:cs typeface="Dotum"/>
              </a:rPr>
              <a:t>불필요</a:t>
            </a:r>
            <a:r>
              <a:rPr sz="1200" spc="-14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2650" y="5463412"/>
            <a:ext cx="25304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GPU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활용한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대규모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데이터셋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처리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399" y="1112011"/>
            <a:ext cx="7225665" cy="36696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14"/>
              </a:spcBef>
              <a:tabLst>
                <a:tab pos="5879465" algn="l"/>
              </a:tabLst>
            </a:pPr>
            <a:r>
              <a:rPr sz="1500" b="1" dirty="0">
                <a:solidFill>
                  <a:srgbClr val="1D293B"/>
                </a:solidFill>
                <a:latin typeface="Liberation Sans"/>
                <a:cs typeface="Liberation Sans"/>
              </a:rPr>
              <a:t>Amazon</a:t>
            </a:r>
            <a:r>
              <a:rPr sz="1500" b="1" spc="-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293B"/>
                </a:solidFill>
                <a:latin typeface="Liberation Sans"/>
                <a:cs typeface="Liberation Sans"/>
              </a:rPr>
              <a:t>Chronos</a:t>
            </a:r>
            <a:r>
              <a:rPr sz="1500" b="1" spc="-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타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모델과의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비교</a:t>
            </a:r>
            <a:endParaRPr sz="17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50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특성</a:t>
            </a:r>
            <a:endParaRPr sz="1350" dirty="0">
              <a:latin typeface="Dotum"/>
              <a:cs typeface="Dotum"/>
            </a:endParaRPr>
          </a:p>
          <a:p>
            <a:pPr marL="202565" marR="4904740">
              <a:lnSpc>
                <a:spcPct val="111100"/>
              </a:lnSpc>
              <a:spcBef>
                <a:spcPts val="605"/>
              </a:spcBef>
            </a:pP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년간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일별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종가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 출력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05" dirty="0">
                <a:solidFill>
                  <a:srgbClr val="1D293B"/>
                </a:solidFill>
                <a:latin typeface="Liberation Sans"/>
                <a:cs typeface="Liberation Sans"/>
              </a:rPr>
              <a:t>63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1200" spc="-105" dirty="0">
                <a:solidFill>
                  <a:srgbClr val="1D293B"/>
                </a:solidFill>
                <a:latin typeface="Liberation Sans"/>
                <a:cs typeface="Liberation Sans"/>
              </a:rPr>
              <a:t>(3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개월</a:t>
            </a:r>
            <a:r>
              <a:rPr sz="1200" spc="-10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200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미래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가격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endParaRPr sz="135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유형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HuggingFace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"amazon/chronos-t5-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tiny"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구성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1D293B"/>
                </a:solidFill>
                <a:latin typeface="Dotum"/>
                <a:cs typeface="Dotum"/>
              </a:rPr>
              <a:t>방식</a:t>
            </a:r>
            <a:endParaRPr sz="135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Base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사전학습된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사용</a:t>
            </a:r>
            <a:endParaRPr sz="1350" dirty="0">
              <a:latin typeface="Dotum"/>
              <a:cs typeface="Dotum"/>
            </a:endParaRPr>
          </a:p>
          <a:p>
            <a:pPr marL="202565" marR="4149725">
              <a:lnSpc>
                <a:spcPct val="111100"/>
              </a:lnSpc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Fine-tuned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실제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70" dirty="0">
                <a:solidFill>
                  <a:srgbClr val="1D293B"/>
                </a:solidFill>
                <a:latin typeface="Dotum"/>
                <a:cs typeface="Dotum"/>
              </a:rPr>
              <a:t>재학습</a:t>
            </a:r>
            <a:r>
              <a:rPr sz="1200" spc="-17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70" dirty="0">
                <a:solidFill>
                  <a:srgbClr val="1D293B"/>
                </a:solidFill>
                <a:latin typeface="Dotum"/>
                <a:cs typeface="Dotum"/>
              </a:rPr>
              <a:t>월별</a:t>
            </a:r>
            <a:r>
              <a:rPr sz="1200" spc="-17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context_length: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70" dirty="0">
                <a:solidFill>
                  <a:srgbClr val="1D293B"/>
                </a:solidFill>
                <a:latin typeface="Liberation Sans"/>
                <a:cs typeface="Liberation Sans"/>
              </a:rPr>
              <a:t>126(6</a:t>
            </a:r>
            <a:r>
              <a:rPr sz="1350" spc="-70" dirty="0">
                <a:solidFill>
                  <a:srgbClr val="1D293B"/>
                </a:solidFill>
                <a:latin typeface="Dotum"/>
                <a:cs typeface="Dotum"/>
              </a:rPr>
              <a:t>개월</a:t>
            </a:r>
            <a:r>
              <a:rPr sz="1200" spc="-7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endParaRPr sz="1350" dirty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2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Dotum"/>
              <a:cs typeface="Dotum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주요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장점</a:t>
            </a:r>
            <a:endParaRPr sz="1700" dirty="0">
              <a:latin typeface="Dotum"/>
              <a:cs typeface="Dotum"/>
            </a:endParaRPr>
          </a:p>
          <a:p>
            <a:pPr marL="90805">
              <a:lnSpc>
                <a:spcPct val="100000"/>
              </a:lnSpc>
              <a:spcBef>
                <a:spcPts val="101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금융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특화된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최신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endParaRPr sz="1350" dirty="0">
              <a:latin typeface="Dotum"/>
              <a:cs typeface="Dotum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3100"/>
              </p:ext>
            </p:extLst>
          </p:nvPr>
        </p:nvGraphicFramePr>
        <p:xfrm>
          <a:off x="6400799" y="1523206"/>
          <a:ext cx="5172075" cy="293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모델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6465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DFF1F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특징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6465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DFF1F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강점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6465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DFF1F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약점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6465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DF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0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b="1" spc="-1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ARIMA</a:t>
                      </a:r>
                      <a:endParaRPr sz="10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819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시계열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예측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3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모델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선형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패턴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포착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우수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정상성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가정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3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필요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0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b="1" spc="-1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Prophet</a:t>
                      </a:r>
                      <a:endParaRPr sz="10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819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Facebook</a:t>
                      </a:r>
                      <a:r>
                        <a:rPr sz="1000" spc="-5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개발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6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계절성</a:t>
                      </a:r>
                      <a:r>
                        <a:rPr sz="1000" spc="-16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000" spc="-16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추세</a:t>
                      </a:r>
                      <a:r>
                        <a:rPr sz="1000" spc="-5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처리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복잡한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패턴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3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한계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000" b="1" spc="-2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LSTM</a:t>
                      </a:r>
                      <a:endParaRPr sz="10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44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순환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신경망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1789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장기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의존성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3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포착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1789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112395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학습시간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길고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자원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29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많</a:t>
                      </a:r>
                      <a:r>
                        <a:rPr sz="1000" spc="50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이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소모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000" b="1" spc="-25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SVM</a:t>
                      </a:r>
                      <a:endParaRPr sz="10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44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지도학습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모델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1789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고차원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데이터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처리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1789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112395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대규모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데이터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처리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29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어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려움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XGBoost</a:t>
                      </a:r>
                      <a:endParaRPr sz="10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44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118110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그래디언트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1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부스</a:t>
                      </a:r>
                      <a:r>
                        <a:rPr sz="1000" spc="-5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팅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88265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테이블형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데이터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처리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29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우</a:t>
                      </a:r>
                      <a:r>
                        <a:rPr sz="1000" spc="-5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수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시계열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특화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3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부족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1789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991">
                <a:tc>
                  <a:txBody>
                    <a:bodyPr/>
                    <a:lstStyle/>
                    <a:p>
                      <a:pPr marL="80645" marR="496570">
                        <a:lnSpc>
                          <a:spcPct val="119000"/>
                        </a:lnSpc>
                        <a:spcBef>
                          <a:spcPts val="470"/>
                        </a:spcBef>
                      </a:pPr>
                      <a:r>
                        <a:rPr sz="1000" b="1" spc="-10" dirty="0">
                          <a:solidFill>
                            <a:srgbClr val="2562EB"/>
                          </a:solidFill>
                          <a:latin typeface="Liberation Sans"/>
                          <a:cs typeface="Liberation Sans"/>
                        </a:rPr>
                        <a:t>Amazon Chronos</a:t>
                      </a:r>
                      <a:endParaRPr sz="100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4264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81280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사전학습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특화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29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모</a:t>
                      </a:r>
                      <a:r>
                        <a:rPr sz="1000" spc="-5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델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금융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시계열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3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특화</a:t>
                      </a:r>
                      <a:r>
                        <a:rPr sz="1000" spc="-13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00" spc="15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GPU</a:t>
                      </a:r>
                      <a:endParaRPr sz="1000" dirty="0">
                        <a:latin typeface="Liberation Sans"/>
                        <a:cs typeface="Liberation Sans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확장성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75565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데이터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누락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시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성능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29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저</a:t>
                      </a:r>
                      <a:r>
                        <a:rPr sz="1000" spc="-5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하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06752" y="4564094"/>
            <a:ext cx="130961" cy="19049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6629387" y="5373038"/>
            <a:ext cx="47625" cy="874568"/>
          </a:xfrm>
          <a:custGeom>
            <a:avLst/>
            <a:gdLst/>
            <a:ahLst/>
            <a:cxnLst/>
            <a:rect l="l" t="t" r="r" b="b"/>
            <a:pathLst>
              <a:path w="47625" h="962025">
                <a:moveTo>
                  <a:pt x="47625" y="935062"/>
                </a:moveTo>
                <a:lnTo>
                  <a:pt x="26974" y="914400"/>
                </a:lnTo>
                <a:lnTo>
                  <a:pt x="20662" y="914400"/>
                </a:lnTo>
                <a:lnTo>
                  <a:pt x="0" y="935062"/>
                </a:lnTo>
                <a:lnTo>
                  <a:pt x="0" y="941374"/>
                </a:lnTo>
                <a:lnTo>
                  <a:pt x="20662" y="962025"/>
                </a:lnTo>
                <a:lnTo>
                  <a:pt x="26974" y="962025"/>
                </a:lnTo>
                <a:lnTo>
                  <a:pt x="47625" y="941374"/>
                </a:lnTo>
                <a:lnTo>
                  <a:pt x="47625" y="938212"/>
                </a:lnTo>
                <a:lnTo>
                  <a:pt x="47625" y="935062"/>
                </a:lnTo>
                <a:close/>
              </a:path>
              <a:path w="47625" h="962025">
                <a:moveTo>
                  <a:pt x="47625" y="706462"/>
                </a:moveTo>
                <a:lnTo>
                  <a:pt x="26974" y="685800"/>
                </a:lnTo>
                <a:lnTo>
                  <a:pt x="20662" y="685800"/>
                </a:lnTo>
                <a:lnTo>
                  <a:pt x="0" y="706462"/>
                </a:lnTo>
                <a:lnTo>
                  <a:pt x="0" y="712774"/>
                </a:lnTo>
                <a:lnTo>
                  <a:pt x="20662" y="733425"/>
                </a:lnTo>
                <a:lnTo>
                  <a:pt x="26974" y="733425"/>
                </a:lnTo>
                <a:lnTo>
                  <a:pt x="47625" y="712774"/>
                </a:lnTo>
                <a:lnTo>
                  <a:pt x="47625" y="709612"/>
                </a:lnTo>
                <a:lnTo>
                  <a:pt x="47625" y="706462"/>
                </a:lnTo>
                <a:close/>
              </a:path>
              <a:path w="47625" h="9620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9620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9620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07175" y="4495006"/>
            <a:ext cx="153352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선택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45" dirty="0">
                <a:solidFill>
                  <a:srgbClr val="1D293B"/>
                </a:solidFill>
                <a:latin typeface="Dotum"/>
                <a:cs typeface="Dotum"/>
              </a:rPr>
              <a:t>고려사항</a:t>
            </a:r>
            <a:endParaRPr sz="1700">
              <a:latin typeface="Dotum"/>
              <a:cs typeface="Dot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8600" y="4890133"/>
            <a:ext cx="5079998" cy="146989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최적의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선택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기준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202565" marR="5080">
              <a:lnSpc>
                <a:spcPct val="111100"/>
              </a:lnSpc>
              <a:spcBef>
                <a:spcPts val="600"/>
              </a:spcBef>
            </a:pP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10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180" dirty="0">
                <a:solidFill>
                  <a:srgbClr val="1D293B"/>
                </a:solidFill>
                <a:latin typeface="Dotum"/>
                <a:cs typeface="Dotum"/>
              </a:rPr>
              <a:t>특성</a:t>
            </a:r>
            <a:r>
              <a:rPr sz="105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050" spc="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00" spc="-210" dirty="0">
                <a:solidFill>
                  <a:srgbClr val="1D293B"/>
                </a:solidFill>
                <a:latin typeface="Dotum"/>
                <a:cs typeface="Dotum"/>
              </a:rPr>
              <a:t>정상성</a:t>
            </a:r>
            <a:r>
              <a:rPr sz="1050" spc="-210" dirty="0">
                <a:solidFill>
                  <a:srgbClr val="1D293B"/>
                </a:solidFill>
                <a:latin typeface="Liberation Sans"/>
                <a:cs typeface="Liberation Sans"/>
              </a:rPr>
              <a:t>/</a:t>
            </a:r>
            <a:r>
              <a:rPr sz="1100" spc="-210" dirty="0">
                <a:solidFill>
                  <a:srgbClr val="1D293B"/>
                </a:solidFill>
                <a:latin typeface="Dotum"/>
                <a:cs typeface="Dotum"/>
              </a:rPr>
              <a:t>비정상성</a:t>
            </a:r>
            <a:r>
              <a:rPr sz="1050" spc="-21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050" spc="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00" spc="-260" dirty="0" err="1">
                <a:solidFill>
                  <a:srgbClr val="1D293B"/>
                </a:solidFill>
                <a:latin typeface="Dotum"/>
                <a:cs typeface="Dotum"/>
              </a:rPr>
              <a:t>계절성</a:t>
            </a:r>
            <a:r>
              <a:rPr sz="110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85" dirty="0" err="1">
                <a:solidFill>
                  <a:srgbClr val="1D293B"/>
                </a:solidFill>
                <a:latin typeface="Dotum"/>
                <a:cs typeface="Dotum"/>
              </a:rPr>
              <a:t>여부</a:t>
            </a:r>
            <a:endParaRPr lang="en-US" sz="1100" spc="500" dirty="0">
              <a:solidFill>
                <a:srgbClr val="1D293B"/>
              </a:solidFill>
              <a:latin typeface="Dotum"/>
              <a:cs typeface="Dotum"/>
            </a:endParaRPr>
          </a:p>
          <a:p>
            <a:pPr marL="202565" marR="5080">
              <a:lnSpc>
                <a:spcPct val="111100"/>
              </a:lnSpc>
              <a:spcBef>
                <a:spcPts val="600"/>
              </a:spcBef>
            </a:pPr>
            <a:r>
              <a:rPr sz="1100" spc="-260" dirty="0" err="1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정확도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요구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85" dirty="0">
                <a:solidFill>
                  <a:srgbClr val="1D293B"/>
                </a:solidFill>
                <a:latin typeface="Dotum"/>
                <a:cs typeface="Dotum"/>
              </a:rPr>
              <a:t>수준</a:t>
            </a:r>
            <a:endParaRPr sz="1100" dirty="0">
              <a:latin typeface="Dotum"/>
              <a:cs typeface="Dotum"/>
            </a:endParaRPr>
          </a:p>
          <a:p>
            <a:pPr marL="202565" marR="692785">
              <a:lnSpc>
                <a:spcPct val="111100"/>
              </a:lnSpc>
              <a:spcBef>
                <a:spcPts val="5"/>
              </a:spcBef>
            </a:pP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계산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리소스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가용성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(GPU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00" spc="-25" dirty="0">
                <a:solidFill>
                  <a:srgbClr val="1D293B"/>
                </a:solidFill>
                <a:latin typeface="Dotum"/>
                <a:cs typeface="Dotum"/>
              </a:rPr>
              <a:t>등</a:t>
            </a:r>
            <a:r>
              <a:rPr sz="1050" spc="-25" dirty="0">
                <a:solidFill>
                  <a:srgbClr val="1D293B"/>
                </a:solidFill>
                <a:latin typeface="Liberation Sans"/>
                <a:cs typeface="Liberation Sans"/>
              </a:rPr>
              <a:t>) </a:t>
            </a:r>
            <a:endParaRPr lang="en-US" sz="1050" spc="-25" dirty="0">
              <a:solidFill>
                <a:srgbClr val="1D293B"/>
              </a:solidFill>
              <a:latin typeface="Liberation Sans"/>
              <a:cs typeface="Liberation Sans"/>
            </a:endParaRPr>
          </a:p>
          <a:p>
            <a:pPr marL="202565" marR="692785">
              <a:lnSpc>
                <a:spcPct val="111100"/>
              </a:lnSpc>
              <a:spcBef>
                <a:spcPts val="5"/>
              </a:spcBef>
            </a:pPr>
            <a:r>
              <a:rPr sz="1100" spc="-260" dirty="0" err="1">
                <a:solidFill>
                  <a:srgbClr val="1D293B"/>
                </a:solidFill>
                <a:latin typeface="Dotum"/>
                <a:cs typeface="Dotum"/>
              </a:rPr>
              <a:t>배포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실시간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업데이트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85" dirty="0">
                <a:solidFill>
                  <a:srgbClr val="1D293B"/>
                </a:solidFill>
                <a:latin typeface="Dotum"/>
                <a:cs typeface="Dotum"/>
              </a:rPr>
              <a:t>필요성</a:t>
            </a:r>
            <a:endParaRPr sz="110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다양한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테스트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성능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비교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85" dirty="0">
                <a:solidFill>
                  <a:srgbClr val="1D293B"/>
                </a:solidFill>
                <a:latin typeface="Dotum"/>
                <a:cs typeface="Dotum"/>
              </a:rPr>
              <a:t>권장</a:t>
            </a:r>
            <a:endParaRPr sz="1100" dirty="0">
              <a:latin typeface="Dotum"/>
              <a:cs typeface="Dot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7734300">
                <a:moveTo>
                  <a:pt x="12191987" y="7658100"/>
                </a:moveTo>
                <a:lnTo>
                  <a:pt x="76187" y="7658100"/>
                </a:lnTo>
                <a:lnTo>
                  <a:pt x="76187" y="0"/>
                </a:lnTo>
                <a:lnTo>
                  <a:pt x="0" y="0"/>
                </a:lnTo>
                <a:lnTo>
                  <a:pt x="0" y="7658100"/>
                </a:lnTo>
                <a:lnTo>
                  <a:pt x="0" y="7734300"/>
                </a:lnTo>
                <a:lnTo>
                  <a:pt x="76187" y="7734300"/>
                </a:lnTo>
                <a:lnTo>
                  <a:pt x="12191987" y="7734300"/>
                </a:lnTo>
                <a:lnTo>
                  <a:pt x="12191987" y="76581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781800"/>
          </a:xfrm>
          <a:custGeom>
            <a:avLst/>
            <a:gdLst/>
            <a:ahLst/>
            <a:cxnLst/>
            <a:rect l="l" t="t" r="r" b="b"/>
            <a:pathLst>
              <a:path w="12115800" h="6781800">
                <a:moveTo>
                  <a:pt x="0" y="6781799"/>
                </a:moveTo>
                <a:lnTo>
                  <a:pt x="12115799" y="6781799"/>
                </a:lnTo>
                <a:lnTo>
                  <a:pt x="12115799" y="0"/>
                </a:lnTo>
                <a:lnTo>
                  <a:pt x="0" y="0"/>
                </a:lnTo>
                <a:lnTo>
                  <a:pt x="0" y="67817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7238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dirty="0"/>
              <a:t>18:</a:t>
            </a:r>
            <a:r>
              <a:rPr spc="-85" dirty="0"/>
              <a:t> </a:t>
            </a:r>
            <a:r>
              <a:rPr dirty="0"/>
              <a:t>Amazon Chronos </a:t>
            </a:r>
            <a:r>
              <a:rPr sz="2550" b="0" spc="-484" dirty="0">
                <a:latin typeface="Dotum"/>
                <a:cs typeface="Dotum"/>
              </a:rPr>
              <a:t>모델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포트폴리오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509" dirty="0">
                <a:latin typeface="Dotum"/>
                <a:cs typeface="Dotum"/>
              </a:rPr>
              <a:t>최적화</a:t>
            </a:r>
            <a:endParaRPr sz="255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1257299"/>
            <a:ext cx="5257800" cy="1333500"/>
          </a:xfrm>
          <a:custGeom>
            <a:avLst/>
            <a:gdLst/>
            <a:ahLst/>
            <a:cxnLst/>
            <a:rect l="l" t="t" r="r" b="b"/>
            <a:pathLst>
              <a:path w="5257800" h="1333500">
                <a:moveTo>
                  <a:pt x="5257799" y="1333499"/>
                </a:moveTo>
                <a:lnTo>
                  <a:pt x="0" y="1333499"/>
                </a:lnTo>
                <a:lnTo>
                  <a:pt x="0" y="0"/>
                </a:lnTo>
                <a:lnTo>
                  <a:pt x="5257799" y="0"/>
                </a:lnTo>
                <a:lnTo>
                  <a:pt x="5257799" y="1333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1257299"/>
            <a:ext cx="38100" cy="1333500"/>
          </a:xfrm>
          <a:custGeom>
            <a:avLst/>
            <a:gdLst/>
            <a:ahLst/>
            <a:cxnLst/>
            <a:rect l="l" t="t" r="r" b="b"/>
            <a:pathLst>
              <a:path w="38100" h="1333500">
                <a:moveTo>
                  <a:pt x="38099" y="1333499"/>
                </a:moveTo>
                <a:lnTo>
                  <a:pt x="0" y="1333499"/>
                </a:lnTo>
                <a:lnTo>
                  <a:pt x="0" y="0"/>
                </a:lnTo>
                <a:lnTo>
                  <a:pt x="38099" y="0"/>
                </a:lnTo>
                <a:lnTo>
                  <a:pt x="38099" y="1333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999" y="1904999"/>
            <a:ext cx="4991100" cy="571500"/>
          </a:xfrm>
          <a:custGeom>
            <a:avLst/>
            <a:gdLst/>
            <a:ahLst/>
            <a:cxnLst/>
            <a:rect l="l" t="t" r="r" b="b"/>
            <a:pathLst>
              <a:path w="4991100" h="571500">
                <a:moveTo>
                  <a:pt x="4958051" y="571499"/>
                </a:moveTo>
                <a:lnTo>
                  <a:pt x="33047" y="571499"/>
                </a:lnTo>
                <a:lnTo>
                  <a:pt x="28187" y="570532"/>
                </a:lnTo>
                <a:lnTo>
                  <a:pt x="966" y="543312"/>
                </a:lnTo>
                <a:lnTo>
                  <a:pt x="0" y="538452"/>
                </a:lnTo>
                <a:lnTo>
                  <a:pt x="0" y="5333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958051" y="0"/>
                </a:lnTo>
                <a:lnTo>
                  <a:pt x="4990132" y="28187"/>
                </a:lnTo>
                <a:lnTo>
                  <a:pt x="4991099" y="33047"/>
                </a:lnTo>
                <a:lnTo>
                  <a:pt x="4991099" y="538452"/>
                </a:lnTo>
                <a:lnTo>
                  <a:pt x="4962911" y="570532"/>
                </a:lnTo>
                <a:lnTo>
                  <a:pt x="4958051" y="5714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599" y="3086099"/>
            <a:ext cx="5257800" cy="1066800"/>
          </a:xfrm>
          <a:custGeom>
            <a:avLst/>
            <a:gdLst/>
            <a:ahLst/>
            <a:cxnLst/>
            <a:rect l="l" t="t" r="r" b="b"/>
            <a:pathLst>
              <a:path w="5257800" h="1066800">
                <a:moveTo>
                  <a:pt x="525779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5257799" y="0"/>
                </a:lnTo>
                <a:lnTo>
                  <a:pt x="5257799" y="10667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599" y="3086099"/>
            <a:ext cx="38100" cy="1066800"/>
          </a:xfrm>
          <a:custGeom>
            <a:avLst/>
            <a:gdLst/>
            <a:ahLst/>
            <a:cxnLst/>
            <a:rect l="l" t="t" r="r" b="b"/>
            <a:pathLst>
              <a:path w="38100" h="1066800">
                <a:moveTo>
                  <a:pt x="3809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38099" y="0"/>
                </a:lnTo>
                <a:lnTo>
                  <a:pt x="38099" y="1066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506" y="952500"/>
            <a:ext cx="202034" cy="1904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49299" y="1277159"/>
            <a:ext cx="2898140" cy="5473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목표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샤프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55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r>
              <a:rPr sz="1200" spc="-55" dirty="0">
                <a:solidFill>
                  <a:srgbClr val="1D293B"/>
                </a:solidFill>
                <a:latin typeface="Liberation Sans"/>
                <a:cs typeface="Liberation Sans"/>
              </a:rPr>
              <a:t>(Sharpe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Ratio)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최대화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미래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수익과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리스크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간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최적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균형을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찾는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1D293B"/>
                </a:solidFill>
                <a:latin typeface="Dotum"/>
                <a:cs typeface="Dotum"/>
              </a:rPr>
              <a:t>문제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706" y="2792164"/>
            <a:ext cx="191392" cy="16177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09612" y="3286124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100" y="473735"/>
                </a:moveTo>
                <a:lnTo>
                  <a:pt x="21577" y="457200"/>
                </a:lnTo>
                <a:lnTo>
                  <a:pt x="16535" y="457200"/>
                </a:lnTo>
                <a:lnTo>
                  <a:pt x="0" y="473735"/>
                </a:lnTo>
                <a:lnTo>
                  <a:pt x="0" y="478777"/>
                </a:lnTo>
                <a:lnTo>
                  <a:pt x="16535" y="495300"/>
                </a:lnTo>
                <a:lnTo>
                  <a:pt x="21577" y="495300"/>
                </a:lnTo>
                <a:lnTo>
                  <a:pt x="38100" y="478777"/>
                </a:lnTo>
                <a:lnTo>
                  <a:pt x="38100" y="476250"/>
                </a:lnTo>
                <a:lnTo>
                  <a:pt x="38100" y="473735"/>
                </a:lnTo>
                <a:close/>
              </a:path>
              <a:path w="38100" h="495300">
                <a:moveTo>
                  <a:pt x="38100" y="245135"/>
                </a:moveTo>
                <a:lnTo>
                  <a:pt x="21577" y="228600"/>
                </a:lnTo>
                <a:lnTo>
                  <a:pt x="16535" y="228600"/>
                </a:lnTo>
                <a:lnTo>
                  <a:pt x="0" y="245135"/>
                </a:lnTo>
                <a:lnTo>
                  <a:pt x="0" y="250177"/>
                </a:lnTo>
                <a:lnTo>
                  <a:pt x="16535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35"/>
                </a:lnTo>
                <a:close/>
              </a:path>
              <a:path w="38100" h="4953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3600" y="2712211"/>
            <a:ext cx="779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제약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조건</a:t>
            </a:r>
            <a:endParaRPr sz="170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300" y="3132112"/>
            <a:ext cx="5003800" cy="9274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200" marR="1134745" algn="just">
              <a:lnSpc>
                <a:spcPct val="130400"/>
              </a:lnSpc>
              <a:spcBef>
                <a:spcPts val="90"/>
              </a:spcBef>
            </a:pP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모든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자산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비중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합계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=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(100%)</a:t>
            </a:r>
            <a:r>
              <a:rPr sz="1050" spc="-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endParaRPr lang="en-US" sz="1050" spc="-5" dirty="0">
              <a:solidFill>
                <a:srgbClr val="1D293B"/>
              </a:solidFill>
              <a:latin typeface="Liberation Sans"/>
              <a:cs typeface="Liberation Sans"/>
            </a:endParaRPr>
          </a:p>
          <a:p>
            <a:pPr marL="203200" marR="1134745" algn="just">
              <a:lnSpc>
                <a:spcPct val="130400"/>
              </a:lnSpc>
              <a:spcBef>
                <a:spcPts val="90"/>
              </a:spcBef>
            </a:pP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각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자산별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비중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≥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0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14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150" spc="-140" dirty="0">
                <a:solidFill>
                  <a:srgbClr val="1D293B"/>
                </a:solidFill>
                <a:latin typeface="Dotum"/>
                <a:cs typeface="Dotum"/>
              </a:rPr>
              <a:t>공매도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1D293B"/>
                </a:solidFill>
                <a:latin typeface="Dotum"/>
                <a:cs typeface="Dotum"/>
              </a:rPr>
              <a:t>없음</a:t>
            </a:r>
            <a:r>
              <a:rPr sz="1050" spc="-1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050" spc="-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endParaRPr lang="en-US" sz="1050" spc="-5" dirty="0">
              <a:solidFill>
                <a:srgbClr val="1D293B"/>
              </a:solidFill>
              <a:latin typeface="Liberation Sans"/>
              <a:cs typeface="Liberation Sans"/>
            </a:endParaRPr>
          </a:p>
          <a:p>
            <a:pPr marL="203200" marR="1134745" algn="just">
              <a:lnSpc>
                <a:spcPct val="130400"/>
              </a:lnSpc>
              <a:spcBef>
                <a:spcPts val="90"/>
              </a:spcBef>
            </a:pPr>
            <a:r>
              <a:rPr sz="1050" spc="-125" dirty="0">
                <a:solidFill>
                  <a:srgbClr val="1D293B"/>
                </a:solidFill>
                <a:latin typeface="Liberation Sans"/>
                <a:cs typeface="Liberation Sans"/>
              </a:rPr>
              <a:t>3</a:t>
            </a:r>
            <a:r>
              <a:rPr sz="1150" spc="-125" dirty="0">
                <a:solidFill>
                  <a:srgbClr val="1D293B"/>
                </a:solidFill>
                <a:latin typeface="Dotum"/>
                <a:cs typeface="Dotum"/>
              </a:rPr>
              <a:t>개월</a:t>
            </a:r>
            <a:r>
              <a:rPr sz="1050" spc="-125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150" spc="-125" dirty="0">
                <a:solidFill>
                  <a:srgbClr val="1D293B"/>
                </a:solidFill>
                <a:latin typeface="Dotum"/>
                <a:cs typeface="Dotum"/>
              </a:rPr>
              <a:t>분기</a:t>
            </a:r>
            <a:r>
              <a:rPr sz="1050" spc="-1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150" spc="-125" dirty="0">
                <a:solidFill>
                  <a:srgbClr val="1D293B"/>
                </a:solidFill>
                <a:latin typeface="Dotum"/>
                <a:cs typeface="Dotum"/>
              </a:rPr>
              <a:t>마다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리밸런싱</a:t>
            </a:r>
            <a:endParaRPr sz="1150" dirty="0">
              <a:latin typeface="Dotum"/>
              <a:cs typeface="Dotum"/>
            </a:endParaRPr>
          </a:p>
          <a:p>
            <a:pPr marL="12700" algn="just">
              <a:lnSpc>
                <a:spcPct val="100000"/>
              </a:lnSpc>
              <a:spcBef>
                <a:spcPts val="295"/>
              </a:spcBef>
            </a:pP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최적화는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i="1" spc="-45" dirty="0">
                <a:solidFill>
                  <a:srgbClr val="1D293B"/>
                </a:solidFill>
                <a:latin typeface="Liberation Sans"/>
                <a:cs typeface="Liberation Sans"/>
              </a:rPr>
              <a:t>SciPy</a:t>
            </a:r>
            <a:r>
              <a:rPr sz="1050" spc="-45" dirty="0">
                <a:solidFill>
                  <a:srgbClr val="1D293B"/>
                </a:solidFill>
                <a:latin typeface="Dotum"/>
                <a:cs typeface="Dotum"/>
              </a:rPr>
              <a:t>의</a:t>
            </a:r>
            <a:r>
              <a:rPr sz="10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i="1" dirty="0">
                <a:solidFill>
                  <a:srgbClr val="1D293B"/>
                </a:solidFill>
                <a:latin typeface="Liberation Sans"/>
                <a:cs typeface="Liberation Sans"/>
              </a:rPr>
              <a:t>minimize</a:t>
            </a:r>
            <a:r>
              <a:rPr sz="900" i="1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함수</a:t>
            </a:r>
            <a:r>
              <a:rPr sz="10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60" dirty="0">
                <a:solidFill>
                  <a:srgbClr val="1D293B"/>
                </a:solidFill>
                <a:latin typeface="Dotum"/>
                <a:cs typeface="Dotum"/>
              </a:rPr>
              <a:t>사용</a:t>
            </a:r>
            <a:r>
              <a:rPr sz="900" i="1" spc="-16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900" i="1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목적함수에</a:t>
            </a:r>
            <a:r>
              <a:rPr sz="10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i="1" dirty="0">
                <a:solidFill>
                  <a:srgbClr val="1D293B"/>
                </a:solidFill>
                <a:latin typeface="Liberation Sans"/>
                <a:cs typeface="Liberation Sans"/>
              </a:rPr>
              <a:t>-</a:t>
            </a:r>
            <a:r>
              <a:rPr sz="900" i="1" spc="-125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050" spc="-125" dirty="0">
                <a:solidFill>
                  <a:srgbClr val="1D293B"/>
                </a:solidFill>
                <a:latin typeface="Dotum"/>
                <a:cs typeface="Dotum"/>
              </a:rPr>
              <a:t>을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곱해</a:t>
            </a:r>
            <a:r>
              <a:rPr sz="10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10" dirty="0">
                <a:solidFill>
                  <a:srgbClr val="1D293B"/>
                </a:solidFill>
                <a:latin typeface="Dotum"/>
                <a:cs typeface="Dotum"/>
              </a:rPr>
              <a:t>변환</a:t>
            </a:r>
            <a:endParaRPr sz="1050" dirty="0">
              <a:latin typeface="Dotum"/>
              <a:cs typeface="Dot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24587" y="1294606"/>
            <a:ext cx="5257800" cy="3510868"/>
          </a:xfrm>
          <a:custGeom>
            <a:avLst/>
            <a:gdLst/>
            <a:ahLst/>
            <a:cxnLst/>
            <a:rect l="l" t="t" r="r" b="b"/>
            <a:pathLst>
              <a:path w="5257800" h="4248150">
                <a:moveTo>
                  <a:pt x="5257800" y="2297480"/>
                </a:moveTo>
                <a:lnTo>
                  <a:pt x="5235702" y="2259292"/>
                </a:lnTo>
                <a:lnTo>
                  <a:pt x="5208232" y="2247900"/>
                </a:lnTo>
                <a:lnTo>
                  <a:pt x="49580" y="2247900"/>
                </a:lnTo>
                <a:lnTo>
                  <a:pt x="11391" y="2269998"/>
                </a:lnTo>
                <a:lnTo>
                  <a:pt x="0" y="2297480"/>
                </a:lnTo>
                <a:lnTo>
                  <a:pt x="0" y="4198582"/>
                </a:lnTo>
                <a:lnTo>
                  <a:pt x="22098" y="4236771"/>
                </a:lnTo>
                <a:lnTo>
                  <a:pt x="49580" y="4248150"/>
                </a:lnTo>
                <a:lnTo>
                  <a:pt x="5208232" y="4248150"/>
                </a:lnTo>
                <a:lnTo>
                  <a:pt x="5246421" y="4226052"/>
                </a:lnTo>
                <a:lnTo>
                  <a:pt x="5257800" y="4198582"/>
                </a:lnTo>
                <a:lnTo>
                  <a:pt x="5257800" y="2297480"/>
                </a:lnTo>
                <a:close/>
              </a:path>
              <a:path w="5257800" h="4248150">
                <a:moveTo>
                  <a:pt x="5257800" y="53403"/>
                </a:moveTo>
                <a:lnTo>
                  <a:pt x="5238407" y="14097"/>
                </a:lnTo>
                <a:lnTo>
                  <a:pt x="5204409" y="0"/>
                </a:lnTo>
                <a:lnTo>
                  <a:pt x="53403" y="0"/>
                </a:lnTo>
                <a:lnTo>
                  <a:pt x="14084" y="19392"/>
                </a:lnTo>
                <a:lnTo>
                  <a:pt x="0" y="53403"/>
                </a:lnTo>
                <a:lnTo>
                  <a:pt x="0" y="2076450"/>
                </a:lnTo>
                <a:lnTo>
                  <a:pt x="0" y="2080209"/>
                </a:lnTo>
                <a:lnTo>
                  <a:pt x="19392" y="2119515"/>
                </a:lnTo>
                <a:lnTo>
                  <a:pt x="53403" y="2133600"/>
                </a:lnTo>
                <a:lnTo>
                  <a:pt x="5204409" y="2133600"/>
                </a:lnTo>
                <a:lnTo>
                  <a:pt x="5243715" y="2114207"/>
                </a:lnTo>
                <a:lnTo>
                  <a:pt x="5257800" y="2080209"/>
                </a:lnTo>
                <a:lnTo>
                  <a:pt x="5257800" y="53403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3446" y="951123"/>
            <a:ext cx="240431" cy="19325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87412" y="883411"/>
            <a:ext cx="709739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751195" algn="l"/>
              </a:tabLst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70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접근법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코드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endParaRPr sz="170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8098" y="1420472"/>
            <a:ext cx="5346701" cy="31309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49860" marR="5080" indent="-137795">
              <a:lnSpc>
                <a:spcPct val="101899"/>
              </a:lnSpc>
              <a:spcBef>
                <a:spcPts val="8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def _sharpe_ratio(self, weights, returns,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risk_free_rate):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#</a:t>
            </a:r>
            <a:r>
              <a:rPr sz="900" spc="-105" dirty="0">
                <a:solidFill>
                  <a:srgbClr val="1D293B"/>
                </a:solidFill>
                <a:latin typeface="Liberation Mono"/>
                <a:cs typeface="Liberation Mono"/>
              </a:rPr>
              <a:t> </a:t>
            </a:r>
            <a:r>
              <a:rPr sz="1000" spc="-150" dirty="0">
                <a:solidFill>
                  <a:srgbClr val="1D293B"/>
                </a:solidFill>
                <a:latin typeface="Dotum"/>
                <a:cs typeface="Dotum"/>
              </a:rPr>
              <a:t>연간화된</a:t>
            </a:r>
            <a:r>
              <a:rPr sz="1000" spc="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50" dirty="0">
                <a:solidFill>
                  <a:srgbClr val="1D293B"/>
                </a:solidFill>
                <a:latin typeface="Dotum"/>
                <a:cs typeface="Dotum"/>
              </a:rPr>
              <a:t>수익률과</a:t>
            </a:r>
            <a:r>
              <a:rPr sz="1000" spc="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35" dirty="0">
                <a:solidFill>
                  <a:srgbClr val="1D293B"/>
                </a:solidFill>
                <a:latin typeface="Dotum"/>
                <a:cs typeface="Dotum"/>
              </a:rPr>
              <a:t>공분산</a:t>
            </a:r>
            <a:r>
              <a:rPr sz="1000" spc="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1D293B"/>
                </a:solidFill>
                <a:latin typeface="Dotum"/>
                <a:cs typeface="Dotum"/>
              </a:rPr>
              <a:t>계산</a:t>
            </a:r>
            <a:endParaRPr sz="1000" dirty="0">
              <a:latin typeface="Dotum"/>
              <a:cs typeface="Dotum"/>
            </a:endParaRPr>
          </a:p>
          <a:p>
            <a:pPr marL="149860" marR="1445260">
              <a:lnSpc>
                <a:spcPts val="1200"/>
              </a:lnSpc>
              <a:spcBef>
                <a:spcPts val="4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mean_returns = returns.mean() * </a:t>
            </a:r>
            <a:r>
              <a:rPr sz="900" spc="-25" dirty="0">
                <a:solidFill>
                  <a:srgbClr val="1D293B"/>
                </a:solidFill>
                <a:latin typeface="Liberation Mono"/>
                <a:cs typeface="Liberation Mono"/>
              </a:rPr>
              <a:t>252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cov_matrix = returns.cov() * </a:t>
            </a:r>
            <a:r>
              <a:rPr sz="900" spc="-25" dirty="0">
                <a:solidFill>
                  <a:srgbClr val="1D293B"/>
                </a:solidFill>
                <a:latin typeface="Liberation Mono"/>
                <a:cs typeface="Liberation Mono"/>
              </a:rPr>
              <a:t>252</a:t>
            </a:r>
            <a:endParaRPr sz="900" dirty="0">
              <a:latin typeface="Liberation Mono"/>
              <a:cs typeface="Liberation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5282" y="1827416"/>
            <a:ext cx="3866515" cy="8013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#</a:t>
            </a:r>
            <a:r>
              <a:rPr sz="900" spc="-125" dirty="0">
                <a:solidFill>
                  <a:srgbClr val="1D293B"/>
                </a:solidFill>
                <a:latin typeface="Liberation Mono"/>
                <a:cs typeface="Liberation Mono"/>
              </a:rPr>
              <a:t> 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샤프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r>
              <a:rPr sz="1000" spc="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1D293B"/>
                </a:solidFill>
                <a:latin typeface="Dotum"/>
                <a:cs typeface="Dotum"/>
              </a:rPr>
              <a:t>계산</a:t>
            </a:r>
            <a:endParaRPr sz="1000" dirty="0">
              <a:latin typeface="Dotum"/>
              <a:cs typeface="Dotum"/>
            </a:endParaRPr>
          </a:p>
          <a:p>
            <a:pPr marL="12700" marR="622300">
              <a:lnSpc>
                <a:spcPts val="1200"/>
              </a:lnSpc>
              <a:spcBef>
                <a:spcPts val="4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portfolio_return =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np.sum(mean_returns*weights)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portfolio_std =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np.sqrt(np.dot(weights.T,</a:t>
            </a:r>
            <a:endParaRPr sz="900" dirty="0">
              <a:latin typeface="Liberation Mono"/>
              <a:cs typeface="Liberation Mono"/>
            </a:endParaRPr>
          </a:p>
          <a:p>
            <a:pPr marL="972819">
              <a:lnSpc>
                <a:spcPct val="100000"/>
              </a:lnSpc>
              <a:spcBef>
                <a:spcPts val="6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np.dot(cov_matrix,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weights)))</a:t>
            </a:r>
            <a:endParaRPr sz="900" dirty="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sharpe = (portfolio_return-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risk_free_rate)/portfolio_std</a:t>
            </a:r>
            <a:endParaRPr sz="900" dirty="0">
              <a:latin typeface="Liberation Mono"/>
              <a:cs typeface="Liberation Mon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5282" y="2714166"/>
            <a:ext cx="1420495" cy="3441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#</a:t>
            </a:r>
            <a:r>
              <a:rPr sz="900" spc="-114" dirty="0">
                <a:solidFill>
                  <a:srgbClr val="1D293B"/>
                </a:solidFill>
                <a:latin typeface="Liberation Mono"/>
                <a:cs typeface="Liberation Mono"/>
              </a:rPr>
              <a:t> </a:t>
            </a:r>
            <a:r>
              <a:rPr sz="1000" spc="-150" dirty="0">
                <a:solidFill>
                  <a:srgbClr val="1D293B"/>
                </a:solidFill>
                <a:latin typeface="Dotum"/>
                <a:cs typeface="Dotum"/>
              </a:rPr>
              <a:t>최소화를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위해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음수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20" dirty="0">
                <a:solidFill>
                  <a:srgbClr val="1D293B"/>
                </a:solidFill>
                <a:latin typeface="Dotum"/>
                <a:cs typeface="Dotum"/>
              </a:rPr>
              <a:t>반환</a:t>
            </a:r>
            <a:endParaRPr sz="100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return -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sharpe</a:t>
            </a:r>
            <a:endParaRPr sz="900" dirty="0">
              <a:latin typeface="Liberation Mono"/>
              <a:cs typeface="Liberation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88099" y="3249272"/>
            <a:ext cx="3317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73660" indent="-137795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def _optimize_portfolio(self,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equity_curves):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returns =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equity_curves.pct_change().dropna()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num_assets =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returns.shape[1]</a:t>
            </a:r>
            <a:endParaRPr sz="900" dirty="0">
              <a:latin typeface="Liberation Mono"/>
              <a:cs typeface="Liberation Mono"/>
            </a:endParaRPr>
          </a:p>
          <a:p>
            <a:pPr marL="14986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initial_guess = num_assets * [1. /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num_assets]</a:t>
            </a:r>
            <a:endParaRPr sz="900" dirty="0">
              <a:latin typeface="Liberation Mono"/>
              <a:cs typeface="Liberation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25282" y="3997790"/>
            <a:ext cx="4676118" cy="6355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308100">
              <a:lnSpc>
                <a:spcPct val="108300"/>
              </a:lnSpc>
              <a:spcBef>
                <a:spcPts val="125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#</a:t>
            </a:r>
            <a:r>
              <a:rPr sz="900" spc="-114" dirty="0">
                <a:solidFill>
                  <a:srgbClr val="1D293B"/>
                </a:solidFill>
                <a:latin typeface="Liberation Mono"/>
                <a:cs typeface="Liberation Mono"/>
              </a:rPr>
              <a:t> </a:t>
            </a:r>
            <a:r>
              <a:rPr sz="1000" spc="-16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35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spc="-65" dirty="0">
                <a:solidFill>
                  <a:srgbClr val="1D293B"/>
                </a:solidFill>
                <a:latin typeface="Liberation Mono"/>
                <a:cs typeface="Liberation Mono"/>
              </a:rPr>
              <a:t>(</a:t>
            </a:r>
            <a:r>
              <a:rPr sz="1000" spc="-65" dirty="0">
                <a:solidFill>
                  <a:srgbClr val="1D293B"/>
                </a:solidFill>
                <a:latin typeface="Dotum"/>
                <a:cs typeface="Dotum"/>
              </a:rPr>
              <a:t>샤프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r>
              <a:rPr sz="1000" spc="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20" dirty="0">
                <a:solidFill>
                  <a:srgbClr val="1D293B"/>
                </a:solidFill>
                <a:latin typeface="Dotum"/>
                <a:cs typeface="Dotum"/>
              </a:rPr>
              <a:t>최대화</a:t>
            </a:r>
            <a:r>
              <a:rPr sz="900" spc="-120" dirty="0">
                <a:solidFill>
                  <a:srgbClr val="1D293B"/>
                </a:solidFill>
                <a:latin typeface="Liberation Mono"/>
                <a:cs typeface="Liberation Mono"/>
              </a:rPr>
              <a:t>)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result =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minimize(</a:t>
            </a:r>
            <a:endParaRPr sz="900" dirty="0">
              <a:latin typeface="Liberation Mono"/>
              <a:cs typeface="Liberation Mono"/>
            </a:endParaRPr>
          </a:p>
          <a:p>
            <a:pPr marL="149860" marR="1993900">
              <a:lnSpc>
                <a:spcPct val="111100"/>
              </a:lnSpc>
            </a:pP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self._sharpe_ratio, initial_guess,</a:t>
            </a:r>
            <a:endParaRPr sz="900" dirty="0">
              <a:latin typeface="Liberation Mono"/>
              <a:cs typeface="Liberation Mono"/>
            </a:endParaRPr>
          </a:p>
          <a:p>
            <a:pPr marL="149860" marR="828040">
              <a:lnSpc>
                <a:spcPct val="111100"/>
              </a:lnSpc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args=(returns,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self.risk_free_rate), method='SLSQP',</a:t>
            </a:r>
            <a:endParaRPr sz="900" dirty="0">
              <a:latin typeface="Liberation Mono"/>
              <a:cs typeface="Liberation Mono"/>
            </a:endParaRPr>
          </a:p>
          <a:p>
            <a:pPr marL="149860" marR="5080">
              <a:lnSpc>
                <a:spcPct val="111100"/>
              </a:lnSpc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bounds=tuple((0, 1) for _ in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range(num_assets)),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constraints=({'type':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'eq',</a:t>
            </a:r>
            <a:endParaRPr sz="900" dirty="0">
              <a:latin typeface="Liberation Mono"/>
              <a:cs typeface="Liberation Mon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6781800"/>
                </a:moveTo>
                <a:lnTo>
                  <a:pt x="76187" y="6781800"/>
                </a:lnTo>
                <a:lnTo>
                  <a:pt x="76187" y="0"/>
                </a:lnTo>
                <a:lnTo>
                  <a:pt x="0" y="0"/>
                </a:lnTo>
                <a:lnTo>
                  <a:pt x="0" y="6781800"/>
                </a:lnTo>
                <a:lnTo>
                  <a:pt x="0" y="6858000"/>
                </a:lnTo>
                <a:lnTo>
                  <a:pt x="76187" y="6858000"/>
                </a:lnTo>
                <a:lnTo>
                  <a:pt x="12191987" y="6858000"/>
                </a:lnTo>
                <a:lnTo>
                  <a:pt x="12191987" y="67818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7399" y="1878128"/>
            <a:ext cx="3361054" cy="5226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85"/>
              </a:spcBef>
            </a:pPr>
            <a:r>
              <a:rPr sz="1400" spc="-240" dirty="0">
                <a:solidFill>
                  <a:srgbClr val="1D293B"/>
                </a:solidFill>
                <a:latin typeface="Dotum"/>
                <a:cs typeface="Dotum"/>
              </a:rPr>
              <a:t>최대화</a:t>
            </a:r>
            <a:r>
              <a:rPr sz="1200" i="1" spc="-240" dirty="0">
                <a:solidFill>
                  <a:srgbClr val="1D293B"/>
                </a:solidFill>
                <a:latin typeface="Liberation Serif"/>
                <a:cs typeface="Liberation Serif"/>
              </a:rPr>
              <a:t>:</a:t>
            </a:r>
            <a:r>
              <a:rPr sz="1200" i="1" dirty="0">
                <a:solidFill>
                  <a:srgbClr val="1D293B"/>
                </a:solidFill>
                <a:latin typeface="Liberation Serif"/>
                <a:cs typeface="Liberation Serif"/>
              </a:rPr>
              <a:t> (R</a:t>
            </a:r>
            <a:r>
              <a:rPr sz="1350" i="1" baseline="-15432" dirty="0">
                <a:solidFill>
                  <a:srgbClr val="1D293B"/>
                </a:solidFill>
                <a:latin typeface="Liberation Serif"/>
                <a:cs typeface="Liberation Serif"/>
              </a:rPr>
              <a:t>p</a:t>
            </a:r>
            <a:r>
              <a:rPr sz="1350" i="1" spc="104" baseline="-15432" dirty="0">
                <a:solidFill>
                  <a:srgbClr val="1D293B"/>
                </a:solidFill>
                <a:latin typeface="Liberation Serif"/>
                <a:cs typeface="Liberation Serif"/>
              </a:rPr>
              <a:t> </a:t>
            </a:r>
            <a:r>
              <a:rPr sz="1200" i="1" dirty="0">
                <a:solidFill>
                  <a:srgbClr val="1D293B"/>
                </a:solidFill>
                <a:latin typeface="Liberation Serif"/>
                <a:cs typeface="Liberation Serif"/>
              </a:rPr>
              <a:t>- R</a:t>
            </a:r>
            <a:r>
              <a:rPr sz="1350" i="1" baseline="-15432" dirty="0">
                <a:solidFill>
                  <a:srgbClr val="1D293B"/>
                </a:solidFill>
                <a:latin typeface="Liberation Serif"/>
                <a:cs typeface="Liberation Serif"/>
              </a:rPr>
              <a:t>f</a:t>
            </a:r>
            <a:r>
              <a:rPr sz="1200" i="1" dirty="0">
                <a:solidFill>
                  <a:srgbClr val="1D293B"/>
                </a:solidFill>
                <a:latin typeface="Liberation Serif"/>
                <a:cs typeface="Liberation Serif"/>
              </a:rPr>
              <a:t>) / </a:t>
            </a:r>
            <a:r>
              <a:rPr sz="1200" i="1" spc="-25" dirty="0">
                <a:solidFill>
                  <a:srgbClr val="1D293B"/>
                </a:solidFill>
                <a:latin typeface="Liberation Serif"/>
                <a:cs typeface="Liberation Serif"/>
              </a:rPr>
              <a:t>σ</a:t>
            </a:r>
            <a:r>
              <a:rPr sz="1350" i="1" spc="-37" baseline="-15432" dirty="0">
                <a:solidFill>
                  <a:srgbClr val="1D293B"/>
                </a:solidFill>
                <a:latin typeface="Liberation Serif"/>
                <a:cs typeface="Liberation Serif"/>
              </a:rPr>
              <a:t>p</a:t>
            </a:r>
            <a:endParaRPr sz="1350" baseline="-15432" dirty="0">
              <a:latin typeface="Liberation Serif"/>
              <a:cs typeface="Liberation Serif"/>
            </a:endParaRPr>
          </a:p>
          <a:p>
            <a:pPr marL="50800">
              <a:lnSpc>
                <a:spcPct val="100000"/>
              </a:lnSpc>
              <a:spcBef>
                <a:spcPts val="445"/>
              </a:spcBef>
              <a:tabLst>
                <a:tab pos="1270000" algn="l"/>
                <a:tab pos="2254885" algn="l"/>
              </a:tabLst>
            </a:pP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R</a:t>
            </a:r>
            <a:r>
              <a:rPr sz="975" baseline="-12820" dirty="0">
                <a:solidFill>
                  <a:srgbClr val="1D293B"/>
                </a:solidFill>
                <a:latin typeface="Liberation Sans"/>
                <a:cs typeface="Liberation Sans"/>
              </a:rPr>
              <a:t>p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: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1D293B"/>
                </a:solidFill>
                <a:latin typeface="Dotum"/>
                <a:cs typeface="Dotum"/>
              </a:rPr>
              <a:t>수익률</a:t>
            </a:r>
            <a:r>
              <a:rPr sz="10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R</a:t>
            </a:r>
            <a:r>
              <a:rPr sz="975" baseline="-12820" dirty="0">
                <a:solidFill>
                  <a:srgbClr val="1D293B"/>
                </a:solidFill>
                <a:latin typeface="Liberation Sans"/>
                <a:cs typeface="Liberation Sans"/>
              </a:rPr>
              <a:t>f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9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무위험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1D293B"/>
                </a:solidFill>
                <a:latin typeface="Dotum"/>
                <a:cs typeface="Dotum"/>
              </a:rPr>
              <a:t>수익률</a:t>
            </a:r>
            <a:r>
              <a:rPr sz="10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σ</a:t>
            </a:r>
            <a:r>
              <a:rPr sz="975" baseline="-12820" dirty="0">
                <a:solidFill>
                  <a:srgbClr val="1D293B"/>
                </a:solidFill>
                <a:latin typeface="Liberation Sans"/>
                <a:cs typeface="Liberation Sans"/>
              </a:rPr>
              <a:t>p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9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45" dirty="0">
                <a:solidFill>
                  <a:srgbClr val="1D293B"/>
                </a:solidFill>
                <a:latin typeface="Dotum"/>
                <a:cs typeface="Dotum"/>
              </a:rPr>
              <a:t>리스크</a:t>
            </a:r>
            <a:endParaRPr sz="1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2BEF0-49FE-19EA-F4BA-71AA9FCC2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6C71F12-DE00-BC15-30E9-55FA7D925541}"/>
              </a:ext>
            </a:extLst>
          </p:cNvPr>
          <p:cNvSpPr/>
          <p:nvPr/>
        </p:nvSpPr>
        <p:spPr>
          <a:xfrm>
            <a:off x="76199" y="0"/>
            <a:ext cx="12115800" cy="6704806"/>
          </a:xfrm>
          <a:custGeom>
            <a:avLst/>
            <a:gdLst/>
            <a:ahLst/>
            <a:cxnLst/>
            <a:rect l="l" t="t" r="r" b="b"/>
            <a:pathLst>
              <a:path w="12115800" h="7048500">
                <a:moveTo>
                  <a:pt x="0" y="7048499"/>
                </a:moveTo>
                <a:lnTo>
                  <a:pt x="12115799" y="7048499"/>
                </a:lnTo>
                <a:lnTo>
                  <a:pt x="12115799" y="0"/>
                </a:lnTo>
                <a:lnTo>
                  <a:pt x="0" y="0"/>
                </a:lnTo>
                <a:lnTo>
                  <a:pt x="0" y="70484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E4AE8FB-CF55-D5FA-8F73-D17B3D2B458B}"/>
              </a:ext>
            </a:extLst>
          </p:cNvPr>
          <p:cNvSpPr/>
          <p:nvPr/>
        </p:nvSpPr>
        <p:spPr>
          <a:xfrm>
            <a:off x="609599" y="833570"/>
            <a:ext cx="762000" cy="36242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D99349-7AB3-D7D3-65C1-E16AE8E9E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899" y="383730"/>
            <a:ext cx="9309101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 18:</a:t>
            </a:r>
            <a:r>
              <a:rPr spc="-85" dirty="0"/>
              <a:t> </a:t>
            </a:r>
            <a:r>
              <a:rPr dirty="0"/>
              <a:t>Amazon Chronos </a:t>
            </a:r>
            <a:r>
              <a:rPr lang="en-US" sz="2550" b="0" spc="-484" dirty="0">
                <a:latin typeface="Dotum"/>
              </a:rPr>
              <a:t>–  </a:t>
            </a:r>
            <a:r>
              <a:rPr lang="ko-KR" altLang="en-US" sz="2550" b="0" spc="-484" dirty="0" err="1">
                <a:latin typeface="Dotum"/>
              </a:rPr>
              <a:t>백테스팅</a:t>
            </a:r>
            <a:r>
              <a:rPr lang="ko-KR" altLang="en-US" sz="2550" b="0" spc="-484" dirty="0">
                <a:latin typeface="Dotum"/>
              </a:rPr>
              <a:t> 결과</a:t>
            </a:r>
            <a:r>
              <a:rPr lang="en-US" altLang="ko-KR" sz="2550" b="0" spc="-484" dirty="0">
                <a:latin typeface="Dotum"/>
              </a:rPr>
              <a:t> (01-base</a:t>
            </a:r>
            <a:r>
              <a:rPr lang="ko-KR" altLang="en-US" sz="2550" b="0" spc="-484" dirty="0">
                <a:latin typeface="Dotum"/>
              </a:rPr>
              <a:t> </a:t>
            </a:r>
            <a:r>
              <a:rPr lang="en-US" altLang="ko-KR" sz="2550" b="0" spc="-484" dirty="0">
                <a:latin typeface="Dotum"/>
              </a:rPr>
              <a:t>model)</a:t>
            </a:r>
            <a:endParaRPr sz="2550" dirty="0">
              <a:latin typeface="Dotum"/>
              <a:cs typeface="Dotum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E59AAA10-35D2-73FF-8178-37ADC794C6FD}"/>
              </a:ext>
            </a:extLst>
          </p:cNvPr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7124700">
                <a:moveTo>
                  <a:pt x="12191987" y="7048500"/>
                </a:moveTo>
                <a:lnTo>
                  <a:pt x="76187" y="7048500"/>
                </a:lnTo>
                <a:lnTo>
                  <a:pt x="76187" y="0"/>
                </a:lnTo>
                <a:lnTo>
                  <a:pt x="0" y="0"/>
                </a:lnTo>
                <a:lnTo>
                  <a:pt x="0" y="7048500"/>
                </a:lnTo>
                <a:lnTo>
                  <a:pt x="0" y="7124700"/>
                </a:lnTo>
                <a:lnTo>
                  <a:pt x="76187" y="7124700"/>
                </a:lnTo>
                <a:lnTo>
                  <a:pt x="12191987" y="7124700"/>
                </a:lnTo>
                <a:lnTo>
                  <a:pt x="12191987" y="70485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8B4AC0C-94F8-8B17-D572-B510C9C8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59885"/>
            <a:ext cx="7129376" cy="47342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4D5D56-EB0B-B19B-738F-35517112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375" y="1060996"/>
            <a:ext cx="3792862" cy="35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40" dirty="0"/>
              <a:t> </a:t>
            </a:r>
            <a:r>
              <a:rPr dirty="0"/>
              <a:t>16:</a:t>
            </a:r>
            <a:r>
              <a:rPr spc="-5" dirty="0"/>
              <a:t> </a:t>
            </a:r>
            <a:r>
              <a:rPr dirty="0"/>
              <a:t>LLM</a:t>
            </a:r>
            <a:r>
              <a:rPr spc="-5" dirty="0"/>
              <a:t> </a:t>
            </a:r>
            <a:r>
              <a:rPr sz="2550" b="0" spc="-484" dirty="0">
                <a:latin typeface="Dotum"/>
                <a:cs typeface="Dotum"/>
              </a:rPr>
              <a:t>뉴스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요약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35" dirty="0">
                <a:latin typeface="Dotum"/>
                <a:cs typeface="Dotum"/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z="2550" b="0" spc="-484" dirty="0">
                <a:latin typeface="Dotum"/>
                <a:cs typeface="Dotum"/>
              </a:rPr>
              <a:t>요약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및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505" dirty="0">
                <a:latin typeface="Dotum"/>
                <a:cs typeface="Dotum"/>
              </a:rPr>
              <a:t>모티베이션</a:t>
            </a:r>
            <a:endParaRPr sz="2550">
              <a:latin typeface="Dotum"/>
              <a:cs typeface="Dot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746" y="1181099"/>
            <a:ext cx="190206" cy="1904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09599" y="1523999"/>
            <a:ext cx="5181600" cy="1752600"/>
            <a:chOff x="609599" y="1523999"/>
            <a:chExt cx="5181600" cy="1752600"/>
          </a:xfrm>
        </p:grpSpPr>
        <p:sp>
          <p:nvSpPr>
            <p:cNvPr id="7" name="object 7"/>
            <p:cNvSpPr/>
            <p:nvPr/>
          </p:nvSpPr>
          <p:spPr>
            <a:xfrm>
              <a:off x="609599" y="1523999"/>
              <a:ext cx="5181600" cy="1752600"/>
            </a:xfrm>
            <a:custGeom>
              <a:avLst/>
              <a:gdLst/>
              <a:ahLst/>
              <a:cxnLst/>
              <a:rect l="l" t="t" r="r" b="b"/>
              <a:pathLst>
                <a:path w="5181600" h="1752600">
                  <a:moveTo>
                    <a:pt x="5181599" y="1752599"/>
                  </a:moveTo>
                  <a:lnTo>
                    <a:pt x="0" y="1752599"/>
                  </a:lnTo>
                  <a:lnTo>
                    <a:pt x="0" y="0"/>
                  </a:lnTo>
                  <a:lnTo>
                    <a:pt x="5181599" y="0"/>
                  </a:lnTo>
                  <a:lnTo>
                    <a:pt x="5181599" y="17525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523999"/>
              <a:ext cx="38100" cy="1752600"/>
            </a:xfrm>
            <a:custGeom>
              <a:avLst/>
              <a:gdLst/>
              <a:ahLst/>
              <a:cxnLst/>
              <a:rect l="l" t="t" r="r" b="b"/>
              <a:pathLst>
                <a:path w="38100" h="1752600">
                  <a:moveTo>
                    <a:pt x="38099" y="1752599"/>
                  </a:moveTo>
                  <a:lnTo>
                    <a:pt x="0" y="1752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752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187" y="2076449"/>
              <a:ext cx="47625" cy="962025"/>
            </a:xfrm>
            <a:custGeom>
              <a:avLst/>
              <a:gdLst/>
              <a:ahLst/>
              <a:cxnLst/>
              <a:rect l="l" t="t" r="r" b="b"/>
              <a:pathLst>
                <a:path w="47625" h="9620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9620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9620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962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647699" y="1551933"/>
            <a:ext cx="5257800" cy="159466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2900" marR="930910" indent="-190500">
              <a:lnSpc>
                <a:spcPct val="148100"/>
              </a:lnSpc>
              <a:spcBef>
                <a:spcPts val="125"/>
              </a:spcBef>
            </a:pPr>
            <a:r>
              <a:rPr spc="-180" dirty="0"/>
              <a:t>목표</a:t>
            </a:r>
            <a:r>
              <a:rPr sz="1200" b="1" spc="-180" dirty="0">
                <a:latin typeface="Liberation Sans"/>
                <a:cs typeface="Liberation Sans"/>
              </a:rPr>
              <a:t>:</a:t>
            </a:r>
            <a:r>
              <a:rPr sz="1200" b="1" spc="10" dirty="0">
                <a:latin typeface="Liberation Sans"/>
                <a:cs typeface="Liberation Sans"/>
              </a:rPr>
              <a:t> </a:t>
            </a:r>
            <a:r>
              <a:rPr spc="-260" dirty="0"/>
              <a:t>뉴스</a:t>
            </a:r>
            <a:r>
              <a:rPr spc="-110" dirty="0"/>
              <a:t> </a:t>
            </a:r>
            <a:r>
              <a:rPr spc="-260" dirty="0"/>
              <a:t>데이터</a:t>
            </a:r>
            <a:r>
              <a:rPr spc="-110" dirty="0"/>
              <a:t> </a:t>
            </a:r>
            <a:r>
              <a:rPr spc="-260" dirty="0"/>
              <a:t>기반</a:t>
            </a:r>
            <a:r>
              <a:rPr spc="-110" dirty="0"/>
              <a:t> </a:t>
            </a:r>
            <a:r>
              <a:rPr spc="-260" dirty="0"/>
              <a:t>감성</a:t>
            </a:r>
            <a:r>
              <a:rPr spc="-105" dirty="0"/>
              <a:t> </a:t>
            </a:r>
            <a:r>
              <a:rPr spc="-260" dirty="0"/>
              <a:t>분석으로</a:t>
            </a:r>
            <a:r>
              <a:rPr spc="-110" dirty="0"/>
              <a:t> </a:t>
            </a:r>
            <a:r>
              <a:rPr spc="-260" dirty="0"/>
              <a:t>트레이딩</a:t>
            </a:r>
            <a:r>
              <a:rPr spc="-110" dirty="0"/>
              <a:t> </a:t>
            </a:r>
            <a:r>
              <a:rPr spc="-260" dirty="0"/>
              <a:t>우위</a:t>
            </a:r>
            <a:r>
              <a:rPr spc="-110" dirty="0"/>
              <a:t> </a:t>
            </a:r>
            <a:r>
              <a:rPr spc="-285" dirty="0" err="1"/>
              <a:t>확보</a:t>
            </a:r>
            <a:r>
              <a:rPr dirty="0"/>
              <a:t> </a:t>
            </a:r>
            <a:endParaRPr lang="en-US" dirty="0"/>
          </a:p>
          <a:p>
            <a:pPr marL="342900" marR="930910" indent="-190500">
              <a:lnSpc>
                <a:spcPct val="148100"/>
              </a:lnSpc>
              <a:spcBef>
                <a:spcPts val="125"/>
              </a:spcBef>
            </a:pPr>
            <a:r>
              <a:rPr lang="en-US" sz="1200" dirty="0">
                <a:latin typeface="Liberation Sans"/>
                <a:cs typeface="Liberation Sans"/>
              </a:rPr>
              <a:t>   </a:t>
            </a:r>
            <a:r>
              <a:rPr sz="1200" dirty="0">
                <a:latin typeface="Liberation Sans"/>
                <a:cs typeface="Liberation Sans"/>
              </a:rPr>
              <a:t>OpenAI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spc="-30" dirty="0">
                <a:latin typeface="Liberation Sans"/>
                <a:cs typeface="Liberation Sans"/>
              </a:rPr>
              <a:t>GPT-</a:t>
            </a:r>
            <a:r>
              <a:rPr sz="1200" dirty="0">
                <a:latin typeface="Liberation Sans"/>
                <a:cs typeface="Liberation Sans"/>
              </a:rPr>
              <a:t>4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pc="-260" dirty="0"/>
              <a:t>모델로</a:t>
            </a:r>
            <a:r>
              <a:rPr spc="-110" dirty="0"/>
              <a:t> </a:t>
            </a:r>
            <a:r>
              <a:rPr spc="-260" dirty="0"/>
              <a:t>테크</a:t>
            </a:r>
            <a:r>
              <a:rPr spc="-110" dirty="0"/>
              <a:t> </a:t>
            </a:r>
            <a:r>
              <a:rPr spc="-260" dirty="0"/>
              <a:t>기업</a:t>
            </a:r>
            <a:r>
              <a:rPr spc="-110" dirty="0"/>
              <a:t> </a:t>
            </a:r>
            <a:r>
              <a:rPr spc="-260" dirty="0"/>
              <a:t>관련</a:t>
            </a:r>
            <a:r>
              <a:rPr spc="-114" dirty="0"/>
              <a:t> </a:t>
            </a:r>
            <a:r>
              <a:rPr spc="-260" dirty="0"/>
              <a:t>뉴스의</a:t>
            </a:r>
            <a:r>
              <a:rPr spc="-110" dirty="0"/>
              <a:t> </a:t>
            </a:r>
            <a:r>
              <a:rPr spc="-260" dirty="0"/>
              <a:t>감성</a:t>
            </a:r>
            <a:r>
              <a:rPr spc="-110" dirty="0"/>
              <a:t> </a:t>
            </a:r>
            <a:r>
              <a:rPr spc="-260" dirty="0"/>
              <a:t>지수</a:t>
            </a:r>
            <a:r>
              <a:rPr spc="-110" dirty="0"/>
              <a:t> </a:t>
            </a:r>
            <a:r>
              <a:rPr spc="-285" dirty="0" err="1"/>
              <a:t>추출</a:t>
            </a:r>
            <a:r>
              <a:rPr dirty="0"/>
              <a:t> </a:t>
            </a:r>
            <a:endParaRPr lang="en-US" dirty="0"/>
          </a:p>
          <a:p>
            <a:pPr marL="342900" marR="930910" indent="-190500">
              <a:lnSpc>
                <a:spcPct val="148100"/>
              </a:lnSpc>
              <a:spcBef>
                <a:spcPts val="125"/>
              </a:spcBef>
            </a:pPr>
            <a:r>
              <a:rPr lang="en-US" sz="1200" dirty="0">
                <a:latin typeface="Liberation Sans"/>
                <a:cs typeface="Liberation Sans"/>
              </a:rPr>
              <a:t>   </a:t>
            </a:r>
            <a:r>
              <a:rPr sz="1200" dirty="0">
                <a:latin typeface="Liberation Sans"/>
                <a:cs typeface="Liberation Sans"/>
              </a:rPr>
              <a:t>TSLA</a:t>
            </a:r>
            <a:r>
              <a:rPr sz="1200" spc="-65" dirty="0">
                <a:latin typeface="Liberation Sans"/>
                <a:cs typeface="Liberation Sans"/>
              </a:rPr>
              <a:t> </a:t>
            </a:r>
            <a:r>
              <a:rPr spc="-260" dirty="0"/>
              <a:t>관련</a:t>
            </a:r>
            <a:r>
              <a:rPr spc="-110" dirty="0"/>
              <a:t> </a:t>
            </a:r>
            <a:r>
              <a:rPr spc="-260" dirty="0"/>
              <a:t>뉴스</a:t>
            </a:r>
            <a:r>
              <a:rPr spc="-110" dirty="0"/>
              <a:t> </a:t>
            </a:r>
            <a:r>
              <a:rPr spc="-260" dirty="0"/>
              <a:t>데이터의</a:t>
            </a:r>
            <a:r>
              <a:rPr spc="-110" dirty="0"/>
              <a:t> </a:t>
            </a:r>
            <a:r>
              <a:rPr spc="-260" dirty="0"/>
              <a:t>감성</a:t>
            </a:r>
            <a:r>
              <a:rPr spc="-110" dirty="0"/>
              <a:t> </a:t>
            </a:r>
            <a:r>
              <a:rPr spc="-260" dirty="0"/>
              <a:t>트렌드를</a:t>
            </a:r>
            <a:r>
              <a:rPr spc="-110" dirty="0"/>
              <a:t> </a:t>
            </a:r>
            <a:r>
              <a:rPr spc="-260" dirty="0"/>
              <a:t>트레이딩에</a:t>
            </a:r>
            <a:r>
              <a:rPr spc="-110" dirty="0"/>
              <a:t> </a:t>
            </a:r>
            <a:r>
              <a:rPr spc="-285" dirty="0" err="1"/>
              <a:t>활용</a:t>
            </a:r>
            <a:r>
              <a:rPr spc="500" dirty="0"/>
              <a:t> </a:t>
            </a:r>
            <a:endParaRPr lang="en-US" spc="500" dirty="0"/>
          </a:p>
          <a:p>
            <a:pPr marL="342900" marR="930910" indent="-190500">
              <a:lnSpc>
                <a:spcPct val="148100"/>
              </a:lnSpc>
              <a:spcBef>
                <a:spcPts val="125"/>
              </a:spcBef>
            </a:pPr>
            <a:r>
              <a:rPr lang="en-US" spc="500" dirty="0"/>
              <a:t> </a:t>
            </a:r>
            <a:r>
              <a:rPr spc="-260" dirty="0" err="1"/>
              <a:t>롤링</a:t>
            </a:r>
            <a:r>
              <a:rPr spc="-114" dirty="0"/>
              <a:t> </a:t>
            </a:r>
            <a:r>
              <a:rPr spc="-260" dirty="0"/>
              <a:t>방식의</a:t>
            </a:r>
            <a:r>
              <a:rPr spc="-110" dirty="0"/>
              <a:t> </a:t>
            </a:r>
            <a:r>
              <a:rPr spc="-260" dirty="0"/>
              <a:t>시간별</a:t>
            </a:r>
            <a:r>
              <a:rPr spc="-114" dirty="0"/>
              <a:t> </a:t>
            </a:r>
            <a:r>
              <a:rPr spc="-260" dirty="0"/>
              <a:t>감성</a:t>
            </a:r>
            <a:r>
              <a:rPr spc="-110" dirty="0"/>
              <a:t> </a:t>
            </a:r>
            <a:r>
              <a:rPr spc="-260" dirty="0"/>
              <a:t>점수</a:t>
            </a:r>
            <a:r>
              <a:rPr spc="-114" dirty="0"/>
              <a:t> </a:t>
            </a:r>
            <a:r>
              <a:rPr spc="-260" dirty="0"/>
              <a:t>계산</a:t>
            </a:r>
            <a:r>
              <a:rPr spc="-110" dirty="0"/>
              <a:t> </a:t>
            </a:r>
            <a:r>
              <a:rPr spc="-260" dirty="0"/>
              <a:t>및</a:t>
            </a:r>
            <a:r>
              <a:rPr spc="-114" dirty="0"/>
              <a:t> </a:t>
            </a:r>
            <a:r>
              <a:rPr spc="-280" dirty="0" err="1"/>
              <a:t>모니터링</a:t>
            </a:r>
            <a:endParaRPr lang="en-US" sz="1200" dirty="0">
              <a:latin typeface="Liberation Sans"/>
            </a:endParaRPr>
          </a:p>
          <a:p>
            <a:pPr marL="342900" marR="930910" indent="-190500">
              <a:lnSpc>
                <a:spcPct val="148100"/>
              </a:lnSpc>
              <a:spcBef>
                <a:spcPts val="125"/>
              </a:spcBef>
            </a:pPr>
            <a:r>
              <a:rPr lang="en-US" sz="1200" spc="-260" dirty="0">
                <a:latin typeface="Liberation Sans"/>
              </a:rPr>
              <a:t>          </a:t>
            </a:r>
            <a:r>
              <a:rPr spc="-260" dirty="0" err="1"/>
              <a:t>실시간</a:t>
            </a:r>
            <a:r>
              <a:rPr spc="-114" dirty="0"/>
              <a:t> </a:t>
            </a:r>
            <a:r>
              <a:rPr spc="-260" dirty="0"/>
              <a:t>감성</a:t>
            </a:r>
            <a:r>
              <a:rPr spc="-110" dirty="0"/>
              <a:t> </a:t>
            </a:r>
            <a:r>
              <a:rPr spc="-260" dirty="0"/>
              <a:t>변화에</a:t>
            </a:r>
            <a:r>
              <a:rPr spc="-110" dirty="0"/>
              <a:t> </a:t>
            </a:r>
            <a:r>
              <a:rPr spc="-260" dirty="0"/>
              <a:t>따른</a:t>
            </a:r>
            <a:r>
              <a:rPr spc="-110" dirty="0"/>
              <a:t> </a:t>
            </a:r>
            <a:r>
              <a:rPr spc="-260" dirty="0"/>
              <a:t>포지션</a:t>
            </a:r>
            <a:r>
              <a:rPr spc="-114" dirty="0"/>
              <a:t> </a:t>
            </a:r>
            <a:r>
              <a:rPr spc="-260" dirty="0"/>
              <a:t>자동</a:t>
            </a:r>
            <a:r>
              <a:rPr spc="-110" dirty="0"/>
              <a:t> </a:t>
            </a:r>
            <a:r>
              <a:rPr spc="-285" dirty="0"/>
              <a:t>조정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153" y="3619524"/>
            <a:ext cx="190916" cy="19088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3600" y="3550411"/>
            <a:ext cx="118300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핵심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기술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요소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599" y="4000499"/>
            <a:ext cx="209550" cy="304800"/>
            <a:chOff x="609599" y="4000499"/>
            <a:chExt cx="209550" cy="304800"/>
          </a:xfrm>
        </p:grpSpPr>
        <p:sp>
          <p:nvSpPr>
            <p:cNvPr id="14" name="object 14"/>
            <p:cNvSpPr/>
            <p:nvPr/>
          </p:nvSpPr>
          <p:spPr>
            <a:xfrm>
              <a:off x="609599" y="4000499"/>
              <a:ext cx="209550" cy="304800"/>
            </a:xfrm>
            <a:custGeom>
              <a:avLst/>
              <a:gdLst/>
              <a:ahLst/>
              <a:cxnLst/>
              <a:rect l="l" t="t" r="r" b="b"/>
              <a:pathLst>
                <a:path w="209550" h="304800">
                  <a:moveTo>
                    <a:pt x="111654" y="304799"/>
                  </a:moveTo>
                  <a:lnTo>
                    <a:pt x="97895" y="304799"/>
                  </a:lnTo>
                  <a:lnTo>
                    <a:pt x="91081" y="304128"/>
                  </a:lnTo>
                  <a:lnTo>
                    <a:pt x="52285" y="290963"/>
                  </a:lnTo>
                  <a:lnTo>
                    <a:pt x="21479" y="263954"/>
                  </a:lnTo>
                  <a:lnTo>
                    <a:pt x="3355" y="227212"/>
                  </a:lnTo>
                  <a:lnTo>
                    <a:pt x="0" y="206904"/>
                  </a:lnTo>
                  <a:lnTo>
                    <a:pt x="0" y="200024"/>
                  </a:lnTo>
                  <a:lnTo>
                    <a:pt x="0" y="97894"/>
                  </a:lnTo>
                  <a:lnTo>
                    <a:pt x="10608" y="58322"/>
                  </a:lnTo>
                  <a:lnTo>
                    <a:pt x="35552" y="25823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111654" y="0"/>
                  </a:lnTo>
                  <a:lnTo>
                    <a:pt x="151226" y="10607"/>
                  </a:lnTo>
                  <a:lnTo>
                    <a:pt x="183726" y="35552"/>
                  </a:lnTo>
                  <a:lnTo>
                    <a:pt x="204207" y="71034"/>
                  </a:lnTo>
                  <a:lnTo>
                    <a:pt x="209550" y="97894"/>
                  </a:lnTo>
                  <a:lnTo>
                    <a:pt x="209550" y="206904"/>
                  </a:lnTo>
                  <a:lnTo>
                    <a:pt x="198941" y="246476"/>
                  </a:lnTo>
                  <a:lnTo>
                    <a:pt x="173997" y="278976"/>
                  </a:lnTo>
                  <a:lnTo>
                    <a:pt x="138514" y="299457"/>
                  </a:lnTo>
                  <a:lnTo>
                    <a:pt x="118468" y="304128"/>
                  </a:lnTo>
                  <a:lnTo>
                    <a:pt x="11165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" y="4086224"/>
              <a:ext cx="133350" cy="1333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82650" y="4037806"/>
            <a:ext cx="128016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기술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LLM</a:t>
            </a:r>
            <a:r>
              <a:rPr sz="1200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(GPT-4)</a:t>
            </a:r>
            <a:endParaRPr sz="1200" dirty="0">
              <a:latin typeface="Liberation Sans"/>
              <a:cs typeface="Liberatio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599" y="4457700"/>
            <a:ext cx="209550" cy="304800"/>
            <a:chOff x="609599" y="4457700"/>
            <a:chExt cx="209550" cy="304800"/>
          </a:xfrm>
        </p:grpSpPr>
        <p:sp>
          <p:nvSpPr>
            <p:cNvPr id="18" name="object 18"/>
            <p:cNvSpPr/>
            <p:nvPr/>
          </p:nvSpPr>
          <p:spPr>
            <a:xfrm>
              <a:off x="609599" y="4457700"/>
              <a:ext cx="209550" cy="304800"/>
            </a:xfrm>
            <a:custGeom>
              <a:avLst/>
              <a:gdLst/>
              <a:ahLst/>
              <a:cxnLst/>
              <a:rect l="l" t="t" r="r" b="b"/>
              <a:pathLst>
                <a:path w="209550" h="304800">
                  <a:moveTo>
                    <a:pt x="111654" y="304799"/>
                  </a:moveTo>
                  <a:lnTo>
                    <a:pt x="97895" y="304799"/>
                  </a:lnTo>
                  <a:lnTo>
                    <a:pt x="91081" y="304128"/>
                  </a:lnTo>
                  <a:lnTo>
                    <a:pt x="52285" y="290963"/>
                  </a:lnTo>
                  <a:lnTo>
                    <a:pt x="21479" y="263953"/>
                  </a:lnTo>
                  <a:lnTo>
                    <a:pt x="3355" y="227212"/>
                  </a:lnTo>
                  <a:lnTo>
                    <a:pt x="0" y="206904"/>
                  </a:lnTo>
                  <a:lnTo>
                    <a:pt x="0" y="200024"/>
                  </a:lnTo>
                  <a:lnTo>
                    <a:pt x="0" y="97894"/>
                  </a:lnTo>
                  <a:lnTo>
                    <a:pt x="10608" y="58322"/>
                  </a:lnTo>
                  <a:lnTo>
                    <a:pt x="35552" y="25822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111654" y="0"/>
                  </a:lnTo>
                  <a:lnTo>
                    <a:pt x="151226" y="10607"/>
                  </a:lnTo>
                  <a:lnTo>
                    <a:pt x="183726" y="35551"/>
                  </a:lnTo>
                  <a:lnTo>
                    <a:pt x="204207" y="71034"/>
                  </a:lnTo>
                  <a:lnTo>
                    <a:pt x="209550" y="97894"/>
                  </a:lnTo>
                  <a:lnTo>
                    <a:pt x="209550" y="206904"/>
                  </a:lnTo>
                  <a:lnTo>
                    <a:pt x="198941" y="246475"/>
                  </a:lnTo>
                  <a:lnTo>
                    <a:pt x="173997" y="278975"/>
                  </a:lnTo>
                  <a:lnTo>
                    <a:pt x="138514" y="299456"/>
                  </a:lnTo>
                  <a:lnTo>
                    <a:pt x="118468" y="304128"/>
                  </a:lnTo>
                  <a:lnTo>
                    <a:pt x="11165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" y="4551759"/>
              <a:ext cx="133350" cy="11668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82650" y="4495006"/>
            <a:ext cx="16256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자산군</a:t>
            </a:r>
            <a:r>
              <a:rPr sz="1200" b="1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미국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55" dirty="0">
                <a:solidFill>
                  <a:srgbClr val="1D293B"/>
                </a:solidFill>
                <a:latin typeface="Dotum"/>
                <a:cs typeface="Dotum"/>
              </a:rPr>
              <a:t>주식</a:t>
            </a:r>
            <a:r>
              <a:rPr sz="1200" spc="-55" dirty="0">
                <a:solidFill>
                  <a:srgbClr val="1D293B"/>
                </a:solidFill>
                <a:latin typeface="Liberation Sans"/>
                <a:cs typeface="Liberation Sans"/>
              </a:rPr>
              <a:t>(TSLA)</a:t>
            </a:r>
            <a:endParaRPr sz="1200" dirty="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9599" y="4914899"/>
            <a:ext cx="209550" cy="304800"/>
            <a:chOff x="609599" y="4914899"/>
            <a:chExt cx="209550" cy="304800"/>
          </a:xfrm>
        </p:grpSpPr>
        <p:sp>
          <p:nvSpPr>
            <p:cNvPr id="22" name="object 22"/>
            <p:cNvSpPr/>
            <p:nvPr/>
          </p:nvSpPr>
          <p:spPr>
            <a:xfrm>
              <a:off x="609599" y="4914899"/>
              <a:ext cx="209550" cy="304800"/>
            </a:xfrm>
            <a:custGeom>
              <a:avLst/>
              <a:gdLst/>
              <a:ahLst/>
              <a:cxnLst/>
              <a:rect l="l" t="t" r="r" b="b"/>
              <a:pathLst>
                <a:path w="209550" h="304800">
                  <a:moveTo>
                    <a:pt x="111654" y="304799"/>
                  </a:moveTo>
                  <a:lnTo>
                    <a:pt x="97895" y="304799"/>
                  </a:lnTo>
                  <a:lnTo>
                    <a:pt x="91081" y="304128"/>
                  </a:lnTo>
                  <a:lnTo>
                    <a:pt x="52285" y="290963"/>
                  </a:lnTo>
                  <a:lnTo>
                    <a:pt x="21479" y="263954"/>
                  </a:lnTo>
                  <a:lnTo>
                    <a:pt x="3355" y="227212"/>
                  </a:lnTo>
                  <a:lnTo>
                    <a:pt x="0" y="206904"/>
                  </a:lnTo>
                  <a:lnTo>
                    <a:pt x="0" y="200024"/>
                  </a:lnTo>
                  <a:lnTo>
                    <a:pt x="0" y="97895"/>
                  </a:lnTo>
                  <a:lnTo>
                    <a:pt x="10608" y="58322"/>
                  </a:lnTo>
                  <a:lnTo>
                    <a:pt x="35552" y="25822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111654" y="0"/>
                  </a:lnTo>
                  <a:lnTo>
                    <a:pt x="151226" y="10608"/>
                  </a:lnTo>
                  <a:lnTo>
                    <a:pt x="183726" y="35552"/>
                  </a:lnTo>
                  <a:lnTo>
                    <a:pt x="204207" y="71034"/>
                  </a:lnTo>
                  <a:lnTo>
                    <a:pt x="209550" y="97895"/>
                  </a:lnTo>
                  <a:lnTo>
                    <a:pt x="209550" y="206904"/>
                  </a:lnTo>
                  <a:lnTo>
                    <a:pt x="198941" y="246476"/>
                  </a:lnTo>
                  <a:lnTo>
                    <a:pt x="173997" y="278975"/>
                  </a:lnTo>
                  <a:lnTo>
                    <a:pt x="138514" y="299456"/>
                  </a:lnTo>
                  <a:lnTo>
                    <a:pt x="118468" y="304128"/>
                  </a:lnTo>
                  <a:lnTo>
                    <a:pt x="11165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074" y="5008229"/>
              <a:ext cx="133975" cy="11324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82650" y="4952206"/>
            <a:ext cx="81978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난이도</a:t>
            </a:r>
            <a:r>
              <a:rPr sz="1200" b="1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중상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6752" y="1181099"/>
            <a:ext cx="130961" cy="19049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6400799" y="1523999"/>
            <a:ext cx="5181600" cy="2362200"/>
            <a:chOff x="6400799" y="1523999"/>
            <a:chExt cx="5181600" cy="2362200"/>
          </a:xfrm>
        </p:grpSpPr>
        <p:sp>
          <p:nvSpPr>
            <p:cNvPr id="27" name="object 27"/>
            <p:cNvSpPr/>
            <p:nvPr/>
          </p:nvSpPr>
          <p:spPr>
            <a:xfrm>
              <a:off x="6400799" y="1523999"/>
              <a:ext cx="5181600" cy="2362200"/>
            </a:xfrm>
            <a:custGeom>
              <a:avLst/>
              <a:gdLst/>
              <a:ahLst/>
              <a:cxnLst/>
              <a:rect l="l" t="t" r="r" b="b"/>
              <a:pathLst>
                <a:path w="5181600" h="2362200">
                  <a:moveTo>
                    <a:pt x="5181599" y="2362199"/>
                  </a:moveTo>
                  <a:lnTo>
                    <a:pt x="0" y="2362199"/>
                  </a:lnTo>
                  <a:lnTo>
                    <a:pt x="0" y="0"/>
                  </a:lnTo>
                  <a:lnTo>
                    <a:pt x="5181599" y="0"/>
                  </a:lnTo>
                  <a:lnTo>
                    <a:pt x="5181599" y="2362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00799" y="1523999"/>
              <a:ext cx="38100" cy="2362200"/>
            </a:xfrm>
            <a:custGeom>
              <a:avLst/>
              <a:gdLst/>
              <a:ahLst/>
              <a:cxnLst/>
              <a:rect l="l" t="t" r="r" b="b"/>
              <a:pathLst>
                <a:path w="38100" h="2362200">
                  <a:moveTo>
                    <a:pt x="38099" y="2362199"/>
                  </a:moveTo>
                  <a:lnTo>
                    <a:pt x="0" y="2362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3621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29387" y="2114549"/>
              <a:ext cx="47625" cy="1304925"/>
            </a:xfrm>
            <a:custGeom>
              <a:avLst/>
              <a:gdLst/>
              <a:ahLst/>
              <a:cxnLst/>
              <a:rect l="l" t="t" r="r" b="b"/>
              <a:pathLst>
                <a:path w="47625" h="1304925">
                  <a:moveTo>
                    <a:pt x="47625" y="1277962"/>
                  </a:moveTo>
                  <a:lnTo>
                    <a:pt x="26974" y="1257300"/>
                  </a:lnTo>
                  <a:lnTo>
                    <a:pt x="20662" y="1257300"/>
                  </a:lnTo>
                  <a:lnTo>
                    <a:pt x="0" y="1277962"/>
                  </a:lnTo>
                  <a:lnTo>
                    <a:pt x="0" y="1284274"/>
                  </a:lnTo>
                  <a:lnTo>
                    <a:pt x="20662" y="1304925"/>
                  </a:lnTo>
                  <a:lnTo>
                    <a:pt x="26974" y="1304925"/>
                  </a:lnTo>
                  <a:lnTo>
                    <a:pt x="47625" y="1284274"/>
                  </a:lnTo>
                  <a:lnTo>
                    <a:pt x="47625" y="1281112"/>
                  </a:lnTo>
                  <a:lnTo>
                    <a:pt x="47625" y="1277962"/>
                  </a:lnTo>
                  <a:close/>
                </a:path>
                <a:path w="47625" h="13049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1304925">
                  <a:moveTo>
                    <a:pt x="47625" y="363562"/>
                  </a:moveTo>
                  <a:lnTo>
                    <a:pt x="26974" y="342900"/>
                  </a:lnTo>
                  <a:lnTo>
                    <a:pt x="20662" y="342900"/>
                  </a:lnTo>
                  <a:lnTo>
                    <a:pt x="0" y="363562"/>
                  </a:lnTo>
                  <a:lnTo>
                    <a:pt x="0" y="369874"/>
                  </a:lnTo>
                  <a:lnTo>
                    <a:pt x="20662" y="390525"/>
                  </a:lnTo>
                  <a:lnTo>
                    <a:pt x="26974" y="390525"/>
                  </a:lnTo>
                  <a:lnTo>
                    <a:pt x="47625" y="369874"/>
                  </a:lnTo>
                  <a:lnTo>
                    <a:pt x="47625" y="366712"/>
                  </a:lnTo>
                  <a:lnTo>
                    <a:pt x="47625" y="363562"/>
                  </a:lnTo>
                  <a:close/>
                </a:path>
                <a:path w="47625" h="13049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63600" y="1112011"/>
            <a:ext cx="664527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755640" algn="l"/>
              </a:tabLst>
            </a:pP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요약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35" dirty="0">
                <a:solidFill>
                  <a:srgbClr val="1D293B"/>
                </a:solidFill>
                <a:latin typeface="Dotum"/>
                <a:cs typeface="Dotum"/>
              </a:rPr>
              <a:t>모티베이션</a:t>
            </a:r>
            <a:endParaRPr sz="1700">
              <a:latin typeface="Dotum"/>
              <a:cs typeface="Dot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38899" y="1650974"/>
            <a:ext cx="5143500" cy="2063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2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비전통적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소스를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5" dirty="0">
                <a:solidFill>
                  <a:srgbClr val="1D293B"/>
                </a:solidFill>
                <a:latin typeface="Dotum"/>
                <a:cs typeface="Dotum"/>
              </a:rPr>
              <a:t>활용하는가</a:t>
            </a:r>
            <a:r>
              <a:rPr sz="1200" b="1" spc="-35" dirty="0">
                <a:solidFill>
                  <a:srgbClr val="1D293B"/>
                </a:solidFill>
                <a:latin typeface="Liberation Sans"/>
                <a:cs typeface="Liberation Sans"/>
              </a:rPr>
              <a:t>?</a:t>
            </a:r>
            <a:endParaRPr sz="1200" dirty="0">
              <a:latin typeface="Liberation Sans"/>
              <a:cs typeface="Liberation Sans"/>
            </a:endParaRPr>
          </a:p>
          <a:p>
            <a:pPr marL="342900">
              <a:lnSpc>
                <a:spcPct val="100000"/>
              </a:lnSpc>
              <a:spcBef>
                <a:spcPts val="10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경쟁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우위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확보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전통적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금융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지표를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넘어선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새로운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통찰력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발굴</a:t>
            </a:r>
            <a:endParaRPr sz="1350" dirty="0">
              <a:latin typeface="Dotum"/>
              <a:cs typeface="Dotum"/>
            </a:endParaRPr>
          </a:p>
          <a:p>
            <a:pPr marL="342900" marR="252095">
              <a:lnSpc>
                <a:spcPct val="111100"/>
              </a:lnSpc>
              <a:spcBef>
                <a:spcPts val="90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감정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포착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이벤트와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발표에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감정적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반응을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감지하여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1D293B"/>
                </a:solidFill>
                <a:latin typeface="Dotum"/>
                <a:cs typeface="Dotum"/>
              </a:rPr>
              <a:t>투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의사결정에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350" dirty="0">
              <a:latin typeface="Dotum"/>
              <a:cs typeface="Dotum"/>
            </a:endParaRPr>
          </a:p>
          <a:p>
            <a:pPr marL="342900">
              <a:lnSpc>
                <a:spcPct val="100000"/>
              </a:lnSpc>
              <a:spcBef>
                <a:spcPts val="10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선행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지표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역할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향후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트렌드나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하락에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조기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제공</a:t>
            </a:r>
            <a:endParaRPr sz="1350" dirty="0">
              <a:latin typeface="Dotum"/>
              <a:cs typeface="Dotum"/>
            </a:endParaRPr>
          </a:p>
          <a:p>
            <a:pPr marL="342900" marR="196850">
              <a:lnSpc>
                <a:spcPct val="111100"/>
              </a:lnSpc>
              <a:spcBef>
                <a:spcPts val="90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심리적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영향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정량화</a:t>
            </a:r>
            <a:r>
              <a:rPr sz="1200" b="1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투자자들이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뉴스에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보이는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심리적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반응을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70" dirty="0">
                <a:solidFill>
                  <a:srgbClr val="1D293B"/>
                </a:solidFill>
                <a:latin typeface="Dotum"/>
                <a:cs typeface="Dotum"/>
              </a:rPr>
              <a:t>수치화하여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객관적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분석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00799" y="4164806"/>
            <a:ext cx="190499" cy="166687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654800" y="4083811"/>
            <a:ext cx="779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기대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효과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00798" y="4495006"/>
            <a:ext cx="190500" cy="304800"/>
            <a:chOff x="6400798" y="4533899"/>
            <a:chExt cx="190500" cy="304800"/>
          </a:xfrm>
        </p:grpSpPr>
        <p:sp>
          <p:nvSpPr>
            <p:cNvPr id="35" name="object 35"/>
            <p:cNvSpPr/>
            <p:nvPr/>
          </p:nvSpPr>
          <p:spPr>
            <a:xfrm>
              <a:off x="6400798" y="4533899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101504" y="304799"/>
                  </a:moveTo>
                  <a:lnTo>
                    <a:pt x="88995" y="304799"/>
                  </a:lnTo>
                  <a:lnTo>
                    <a:pt x="82801" y="304189"/>
                  </a:lnTo>
                  <a:lnTo>
                    <a:pt x="37132" y="285271"/>
                  </a:lnTo>
                  <a:lnTo>
                    <a:pt x="9643" y="251777"/>
                  </a:lnTo>
                  <a:lnTo>
                    <a:pt x="0" y="215804"/>
                  </a:lnTo>
                  <a:lnTo>
                    <a:pt x="0" y="2095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101504" y="0"/>
                  </a:lnTo>
                  <a:lnTo>
                    <a:pt x="142967" y="12577"/>
                  </a:lnTo>
                  <a:lnTo>
                    <a:pt x="177921" y="47531"/>
                  </a:lnTo>
                  <a:lnTo>
                    <a:pt x="190499" y="88995"/>
                  </a:lnTo>
                  <a:lnTo>
                    <a:pt x="190499" y="215804"/>
                  </a:lnTo>
                  <a:lnTo>
                    <a:pt x="177921" y="257267"/>
                  </a:lnTo>
                  <a:lnTo>
                    <a:pt x="142967" y="292221"/>
                  </a:lnTo>
                  <a:lnTo>
                    <a:pt x="107698" y="304189"/>
                  </a:lnTo>
                  <a:lnTo>
                    <a:pt x="101504" y="3047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066" y="4643820"/>
              <a:ext cx="118322" cy="8498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657181" y="4472812"/>
            <a:ext cx="23831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트렌드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변화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조기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능력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향상</a:t>
            </a:r>
            <a:endParaRPr sz="1350" dirty="0">
              <a:latin typeface="Dotum"/>
              <a:cs typeface="Dotum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00798" y="4837112"/>
            <a:ext cx="190500" cy="304800"/>
            <a:chOff x="6400798" y="4991099"/>
            <a:chExt cx="190500" cy="304800"/>
          </a:xfrm>
        </p:grpSpPr>
        <p:sp>
          <p:nvSpPr>
            <p:cNvPr id="39" name="object 39"/>
            <p:cNvSpPr/>
            <p:nvPr/>
          </p:nvSpPr>
          <p:spPr>
            <a:xfrm>
              <a:off x="6400798" y="4991099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101504" y="304799"/>
                  </a:moveTo>
                  <a:lnTo>
                    <a:pt x="88995" y="304799"/>
                  </a:lnTo>
                  <a:lnTo>
                    <a:pt x="82801" y="304189"/>
                  </a:lnTo>
                  <a:lnTo>
                    <a:pt x="37132" y="285272"/>
                  </a:lnTo>
                  <a:lnTo>
                    <a:pt x="9643" y="251778"/>
                  </a:lnTo>
                  <a:lnTo>
                    <a:pt x="0" y="215804"/>
                  </a:lnTo>
                  <a:lnTo>
                    <a:pt x="0" y="2095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101504" y="0"/>
                  </a:lnTo>
                  <a:lnTo>
                    <a:pt x="142967" y="12577"/>
                  </a:lnTo>
                  <a:lnTo>
                    <a:pt x="177921" y="47531"/>
                  </a:lnTo>
                  <a:lnTo>
                    <a:pt x="190499" y="88995"/>
                  </a:lnTo>
                  <a:lnTo>
                    <a:pt x="190499" y="215804"/>
                  </a:lnTo>
                  <a:lnTo>
                    <a:pt x="177921" y="257268"/>
                  </a:lnTo>
                  <a:lnTo>
                    <a:pt x="142967" y="292221"/>
                  </a:lnTo>
                  <a:lnTo>
                    <a:pt x="107698" y="304189"/>
                  </a:lnTo>
                  <a:lnTo>
                    <a:pt x="101504" y="3047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066" y="5101020"/>
              <a:ext cx="118322" cy="8498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657181" y="4887308"/>
            <a:ext cx="25228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감정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반응에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선제적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대응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350" dirty="0">
              <a:latin typeface="Dotum"/>
              <a:cs typeface="Dotu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400798" y="5218113"/>
            <a:ext cx="190500" cy="304800"/>
            <a:chOff x="6400798" y="5448300"/>
            <a:chExt cx="190500" cy="304800"/>
          </a:xfrm>
        </p:grpSpPr>
        <p:sp>
          <p:nvSpPr>
            <p:cNvPr id="43" name="object 43"/>
            <p:cNvSpPr/>
            <p:nvPr/>
          </p:nvSpPr>
          <p:spPr>
            <a:xfrm>
              <a:off x="6400798" y="5448300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101504" y="304799"/>
                  </a:moveTo>
                  <a:lnTo>
                    <a:pt x="88995" y="304799"/>
                  </a:lnTo>
                  <a:lnTo>
                    <a:pt x="82801" y="304188"/>
                  </a:lnTo>
                  <a:lnTo>
                    <a:pt x="37132" y="285271"/>
                  </a:lnTo>
                  <a:lnTo>
                    <a:pt x="9643" y="251777"/>
                  </a:lnTo>
                  <a:lnTo>
                    <a:pt x="0" y="215803"/>
                  </a:lnTo>
                  <a:lnTo>
                    <a:pt x="0" y="209549"/>
                  </a:lnTo>
                  <a:lnTo>
                    <a:pt x="0" y="88995"/>
                  </a:lnTo>
                  <a:lnTo>
                    <a:pt x="12577" y="47530"/>
                  </a:lnTo>
                  <a:lnTo>
                    <a:pt x="47532" y="12576"/>
                  </a:lnTo>
                  <a:lnTo>
                    <a:pt x="88995" y="0"/>
                  </a:lnTo>
                  <a:lnTo>
                    <a:pt x="101504" y="0"/>
                  </a:lnTo>
                  <a:lnTo>
                    <a:pt x="142967" y="12576"/>
                  </a:lnTo>
                  <a:lnTo>
                    <a:pt x="177921" y="47530"/>
                  </a:lnTo>
                  <a:lnTo>
                    <a:pt x="190499" y="88995"/>
                  </a:lnTo>
                  <a:lnTo>
                    <a:pt x="190499" y="215803"/>
                  </a:lnTo>
                  <a:lnTo>
                    <a:pt x="177921" y="257266"/>
                  </a:lnTo>
                  <a:lnTo>
                    <a:pt x="142967" y="292220"/>
                  </a:lnTo>
                  <a:lnTo>
                    <a:pt x="107698" y="304188"/>
                  </a:lnTo>
                  <a:lnTo>
                    <a:pt x="101504" y="3047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066" y="5558220"/>
              <a:ext cx="118322" cy="84984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657181" y="5257006"/>
            <a:ext cx="322389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정성적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정보의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정량적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활용으로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투자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프로세스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개선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6781800"/>
                </a:moveTo>
                <a:lnTo>
                  <a:pt x="76187" y="6781800"/>
                </a:lnTo>
                <a:lnTo>
                  <a:pt x="76187" y="0"/>
                </a:lnTo>
                <a:lnTo>
                  <a:pt x="0" y="0"/>
                </a:lnTo>
                <a:lnTo>
                  <a:pt x="0" y="6781800"/>
                </a:lnTo>
                <a:lnTo>
                  <a:pt x="0" y="6858000"/>
                </a:lnTo>
                <a:lnTo>
                  <a:pt x="76187" y="6858000"/>
                </a:lnTo>
                <a:lnTo>
                  <a:pt x="12191987" y="6858000"/>
                </a:lnTo>
                <a:lnTo>
                  <a:pt x="12191987" y="67818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7238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5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/>
              <a:t>Example</a:t>
            </a:r>
            <a:r>
              <a:rPr sz="1800" spc="-40" dirty="0"/>
              <a:t> </a:t>
            </a:r>
            <a:r>
              <a:rPr sz="1800" dirty="0"/>
              <a:t>16: LLM</a:t>
            </a:r>
            <a:r>
              <a:rPr sz="1800" spc="-5" dirty="0"/>
              <a:t> </a:t>
            </a:r>
            <a:r>
              <a:rPr sz="2050" b="0" spc="-409" dirty="0">
                <a:latin typeface="Dotum"/>
                <a:cs typeface="Dotum"/>
              </a:rPr>
              <a:t>뉴스</a:t>
            </a:r>
            <a:r>
              <a:rPr sz="2050" b="0" spc="-185" dirty="0">
                <a:latin typeface="Dotum"/>
                <a:cs typeface="Dotum"/>
              </a:rPr>
              <a:t> </a:t>
            </a:r>
            <a:r>
              <a:rPr sz="2050" b="0" spc="-409" dirty="0">
                <a:latin typeface="Dotum"/>
                <a:cs typeface="Dotum"/>
              </a:rPr>
              <a:t>요약</a:t>
            </a:r>
            <a:r>
              <a:rPr sz="2050" b="0" spc="-185" dirty="0">
                <a:latin typeface="Dotum"/>
                <a:cs typeface="Dotum"/>
              </a:rPr>
              <a:t> </a:t>
            </a:r>
            <a:r>
              <a:rPr sz="2050" b="0" spc="-409" dirty="0">
                <a:latin typeface="Dotum"/>
                <a:cs typeface="Dotum"/>
              </a:rPr>
              <a:t>트레이딩</a:t>
            </a:r>
            <a:r>
              <a:rPr sz="2050" b="0" spc="-185" dirty="0">
                <a:latin typeface="Dotum"/>
                <a:cs typeface="Dotum"/>
              </a:rPr>
              <a:t> </a:t>
            </a:r>
            <a:r>
              <a:rPr sz="1800" dirty="0"/>
              <a:t>–</a:t>
            </a:r>
            <a:r>
              <a:rPr sz="1800" spc="-5" dirty="0"/>
              <a:t> </a:t>
            </a:r>
            <a:r>
              <a:rPr sz="2050" b="0" spc="-409" dirty="0">
                <a:latin typeface="Dotum"/>
                <a:cs typeface="Dotum"/>
              </a:rPr>
              <a:t>모델</a:t>
            </a:r>
            <a:r>
              <a:rPr sz="2050" b="0" spc="-180" dirty="0">
                <a:latin typeface="Dotum"/>
                <a:cs typeface="Dotum"/>
              </a:rPr>
              <a:t> </a:t>
            </a:r>
            <a:r>
              <a:rPr sz="2050" b="0" spc="-409" dirty="0">
                <a:latin typeface="Dotum"/>
                <a:cs typeface="Dotum"/>
              </a:rPr>
              <a:t>및</a:t>
            </a:r>
            <a:r>
              <a:rPr sz="2050" b="0" spc="-185" dirty="0">
                <a:latin typeface="Dotum"/>
                <a:cs typeface="Dotum"/>
              </a:rPr>
              <a:t> </a:t>
            </a:r>
            <a:r>
              <a:rPr sz="2050" b="0" spc="-409" dirty="0">
                <a:latin typeface="Dotum"/>
                <a:cs typeface="Dotum"/>
              </a:rPr>
              <a:t>포트폴리오</a:t>
            </a:r>
            <a:r>
              <a:rPr sz="2050" b="0" spc="-185" dirty="0">
                <a:latin typeface="Dotum"/>
                <a:cs typeface="Dotum"/>
              </a:rPr>
              <a:t> </a:t>
            </a:r>
            <a:r>
              <a:rPr sz="2050" b="0" spc="-434" dirty="0">
                <a:latin typeface="Dotum"/>
                <a:cs typeface="Dotum"/>
              </a:rPr>
              <a:t>구성</a:t>
            </a:r>
            <a:endParaRPr sz="2050" dirty="0">
              <a:latin typeface="Dotum"/>
              <a:cs typeface="Dot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599" y="4248149"/>
            <a:ext cx="5257800" cy="1676400"/>
            <a:chOff x="609599" y="4248149"/>
            <a:chExt cx="5257800" cy="1676400"/>
          </a:xfrm>
        </p:grpSpPr>
        <p:sp>
          <p:nvSpPr>
            <p:cNvPr id="6" name="object 6"/>
            <p:cNvSpPr/>
            <p:nvPr/>
          </p:nvSpPr>
          <p:spPr>
            <a:xfrm>
              <a:off x="609599" y="4248149"/>
              <a:ext cx="5257800" cy="1676400"/>
            </a:xfrm>
            <a:custGeom>
              <a:avLst/>
              <a:gdLst/>
              <a:ahLst/>
              <a:cxnLst/>
              <a:rect l="l" t="t" r="r" b="b"/>
              <a:pathLst>
                <a:path w="5257800" h="1676400">
                  <a:moveTo>
                    <a:pt x="5257799" y="1676399"/>
                  </a:moveTo>
                  <a:lnTo>
                    <a:pt x="0" y="1676399"/>
                  </a:lnTo>
                  <a:lnTo>
                    <a:pt x="0" y="0"/>
                  </a:lnTo>
                  <a:lnTo>
                    <a:pt x="5257799" y="0"/>
                  </a:lnTo>
                  <a:lnTo>
                    <a:pt x="5257799" y="1676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4248149"/>
              <a:ext cx="38100" cy="1676400"/>
            </a:xfrm>
            <a:custGeom>
              <a:avLst/>
              <a:gdLst/>
              <a:ahLst/>
              <a:cxnLst/>
              <a:rect l="l" t="t" r="r" b="b"/>
              <a:pathLst>
                <a:path w="38100" h="1676400">
                  <a:moveTo>
                    <a:pt x="38099" y="1676399"/>
                  </a:moveTo>
                  <a:lnTo>
                    <a:pt x="0" y="1676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763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999" y="4552949"/>
              <a:ext cx="4991100" cy="1257300"/>
            </a:xfrm>
            <a:custGeom>
              <a:avLst/>
              <a:gdLst/>
              <a:ahLst/>
              <a:cxnLst/>
              <a:rect l="l" t="t" r="r" b="b"/>
              <a:pathLst>
                <a:path w="4991100" h="1257300">
                  <a:moveTo>
                    <a:pt x="4958051" y="1257299"/>
                  </a:moveTo>
                  <a:lnTo>
                    <a:pt x="33047" y="1257299"/>
                  </a:lnTo>
                  <a:lnTo>
                    <a:pt x="28187" y="1256332"/>
                  </a:lnTo>
                  <a:lnTo>
                    <a:pt x="966" y="1229111"/>
                  </a:lnTo>
                  <a:lnTo>
                    <a:pt x="0" y="1224251"/>
                  </a:lnTo>
                  <a:lnTo>
                    <a:pt x="0" y="12191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958051" y="0"/>
                  </a:lnTo>
                  <a:lnTo>
                    <a:pt x="4990132" y="28186"/>
                  </a:lnTo>
                  <a:lnTo>
                    <a:pt x="4991099" y="33047"/>
                  </a:lnTo>
                  <a:lnTo>
                    <a:pt x="4991099" y="1224251"/>
                  </a:lnTo>
                  <a:lnTo>
                    <a:pt x="4962911" y="1256332"/>
                  </a:lnTo>
                  <a:lnTo>
                    <a:pt x="4958051" y="12572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962025"/>
            <a:ext cx="214312" cy="17144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09599" y="1257299"/>
            <a:ext cx="5257800" cy="1066800"/>
            <a:chOff x="609599" y="1257299"/>
            <a:chExt cx="5257800" cy="1066800"/>
          </a:xfrm>
        </p:grpSpPr>
        <p:sp>
          <p:nvSpPr>
            <p:cNvPr id="11" name="object 11"/>
            <p:cNvSpPr/>
            <p:nvPr/>
          </p:nvSpPr>
          <p:spPr>
            <a:xfrm>
              <a:off x="609599" y="1257299"/>
              <a:ext cx="5257800" cy="1066800"/>
            </a:xfrm>
            <a:custGeom>
              <a:avLst/>
              <a:gdLst/>
              <a:ahLst/>
              <a:cxnLst/>
              <a:rect l="l" t="t" r="r" b="b"/>
              <a:pathLst>
                <a:path w="5257800" h="1066800">
                  <a:moveTo>
                    <a:pt x="525779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5257799" y="0"/>
                  </a:lnTo>
                  <a:lnTo>
                    <a:pt x="5257799" y="1066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1257299"/>
              <a:ext cx="38100" cy="1066800"/>
            </a:xfrm>
            <a:custGeom>
              <a:avLst/>
              <a:gdLst/>
              <a:ahLst/>
              <a:cxnLst/>
              <a:rect l="l" t="t" r="r" b="b"/>
              <a:pathLst>
                <a:path w="38100" h="1066800">
                  <a:moveTo>
                    <a:pt x="3809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66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12" y="1724024"/>
              <a:ext cx="38100" cy="419100"/>
            </a:xfrm>
            <a:custGeom>
              <a:avLst/>
              <a:gdLst/>
              <a:ahLst/>
              <a:cxnLst/>
              <a:rect l="l" t="t" r="r" b="b"/>
              <a:pathLst>
                <a:path w="38100" h="419100">
                  <a:moveTo>
                    <a:pt x="38100" y="397535"/>
                  </a:moveTo>
                  <a:lnTo>
                    <a:pt x="21577" y="381000"/>
                  </a:lnTo>
                  <a:lnTo>
                    <a:pt x="16535" y="381000"/>
                  </a:lnTo>
                  <a:lnTo>
                    <a:pt x="0" y="397535"/>
                  </a:lnTo>
                  <a:lnTo>
                    <a:pt x="0" y="402577"/>
                  </a:lnTo>
                  <a:lnTo>
                    <a:pt x="16535" y="419100"/>
                  </a:lnTo>
                  <a:lnTo>
                    <a:pt x="21577" y="419100"/>
                  </a:lnTo>
                  <a:lnTo>
                    <a:pt x="38100" y="402577"/>
                  </a:lnTo>
                  <a:lnTo>
                    <a:pt x="38100" y="400050"/>
                  </a:lnTo>
                  <a:lnTo>
                    <a:pt x="38100" y="397535"/>
                  </a:lnTo>
                  <a:close/>
                </a:path>
                <a:path w="38100" h="419100">
                  <a:moveTo>
                    <a:pt x="38100" y="207035"/>
                  </a:moveTo>
                  <a:lnTo>
                    <a:pt x="21577" y="190500"/>
                  </a:lnTo>
                  <a:lnTo>
                    <a:pt x="16535" y="190500"/>
                  </a:lnTo>
                  <a:lnTo>
                    <a:pt x="0" y="207035"/>
                  </a:lnTo>
                  <a:lnTo>
                    <a:pt x="0" y="212077"/>
                  </a:lnTo>
                  <a:lnTo>
                    <a:pt x="16535" y="228600"/>
                  </a:lnTo>
                  <a:lnTo>
                    <a:pt x="21577" y="228600"/>
                  </a:lnTo>
                  <a:lnTo>
                    <a:pt x="38100" y="212077"/>
                  </a:lnTo>
                  <a:lnTo>
                    <a:pt x="38100" y="209550"/>
                  </a:lnTo>
                  <a:lnTo>
                    <a:pt x="38100" y="207035"/>
                  </a:lnTo>
                  <a:close/>
                </a:path>
                <a:path w="38100" h="4191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7699" y="1277159"/>
            <a:ext cx="5219700" cy="92836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66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OpenAI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30" dirty="0">
                <a:solidFill>
                  <a:srgbClr val="1D293B"/>
                </a:solidFill>
                <a:latin typeface="Liberation Sans"/>
                <a:cs typeface="Liberation Sans"/>
              </a:rPr>
              <a:t>GPT-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4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350" dirty="0">
              <a:latin typeface="Dotum"/>
              <a:cs typeface="Dotum"/>
            </a:endParaRPr>
          </a:p>
          <a:p>
            <a:pPr marL="304800" marR="2759075">
              <a:lnSpc>
                <a:spcPct val="108700"/>
              </a:lnSpc>
              <a:spcBef>
                <a:spcPts val="409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대량의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비정형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텍스트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처리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1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r>
              <a:rPr sz="11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분석에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특화된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프롬프트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설계</a:t>
            </a:r>
            <a:endParaRPr sz="1150" dirty="0">
              <a:latin typeface="Dotum"/>
              <a:cs typeface="Dotum"/>
            </a:endParaRPr>
          </a:p>
          <a:p>
            <a:pPr marL="3048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JSON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형식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응답으로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일관성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확보</a:t>
            </a:r>
            <a:endParaRPr sz="1150" dirty="0">
              <a:latin typeface="Dotum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534840"/>
            <a:ext cx="171449" cy="15001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44550" y="2457818"/>
            <a:ext cx="861694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55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D293B"/>
                </a:solidFill>
                <a:latin typeface="Dotum"/>
                <a:cs typeface="Dotum"/>
              </a:rPr>
              <a:t>소스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599" y="2793442"/>
            <a:ext cx="180975" cy="266700"/>
            <a:chOff x="609599" y="2838449"/>
            <a:chExt cx="180975" cy="266700"/>
          </a:xfrm>
        </p:grpSpPr>
        <p:sp>
          <p:nvSpPr>
            <p:cNvPr id="18" name="object 18"/>
            <p:cNvSpPr/>
            <p:nvPr/>
          </p:nvSpPr>
          <p:spPr>
            <a:xfrm>
              <a:off x="609599" y="2838449"/>
              <a:ext cx="180975" cy="266700"/>
            </a:xfrm>
            <a:custGeom>
              <a:avLst/>
              <a:gdLst/>
              <a:ahLst/>
              <a:cxnLst/>
              <a:rect l="l" t="t" r="r" b="b"/>
              <a:pathLst>
                <a:path w="180975" h="266700">
                  <a:moveTo>
                    <a:pt x="96428" y="266699"/>
                  </a:moveTo>
                  <a:lnTo>
                    <a:pt x="84546" y="266699"/>
                  </a:lnTo>
                  <a:lnTo>
                    <a:pt x="78661" y="266120"/>
                  </a:lnTo>
                  <a:lnTo>
                    <a:pt x="35275" y="248148"/>
                  </a:lnTo>
                  <a:lnTo>
                    <a:pt x="9161" y="216329"/>
                  </a:lnTo>
                  <a:lnTo>
                    <a:pt x="0" y="182153"/>
                  </a:lnTo>
                  <a:lnTo>
                    <a:pt x="0" y="176212"/>
                  </a:lnTo>
                  <a:lnTo>
                    <a:pt x="0" y="84546"/>
                  </a:lnTo>
                  <a:lnTo>
                    <a:pt x="11948" y="45155"/>
                  </a:lnTo>
                  <a:lnTo>
                    <a:pt x="45155" y="11949"/>
                  </a:lnTo>
                  <a:lnTo>
                    <a:pt x="84546" y="0"/>
                  </a:lnTo>
                  <a:lnTo>
                    <a:pt x="96428" y="0"/>
                  </a:lnTo>
                  <a:lnTo>
                    <a:pt x="135819" y="11949"/>
                  </a:lnTo>
                  <a:lnTo>
                    <a:pt x="169025" y="45155"/>
                  </a:lnTo>
                  <a:lnTo>
                    <a:pt x="180975" y="84546"/>
                  </a:lnTo>
                  <a:lnTo>
                    <a:pt x="180975" y="182153"/>
                  </a:lnTo>
                  <a:lnTo>
                    <a:pt x="169025" y="221544"/>
                  </a:lnTo>
                  <a:lnTo>
                    <a:pt x="135819" y="254750"/>
                  </a:lnTo>
                  <a:lnTo>
                    <a:pt x="102313" y="266120"/>
                  </a:lnTo>
                  <a:lnTo>
                    <a:pt x="96428" y="2666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" y="2924174"/>
              <a:ext cx="100012" cy="1143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49312" y="2798889"/>
            <a:ext cx="385699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Tiingo</a:t>
            </a:r>
            <a:r>
              <a:rPr sz="1050" spc="-4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News</a:t>
            </a:r>
            <a:r>
              <a:rPr sz="1050" spc="-6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API:</a:t>
            </a:r>
            <a:r>
              <a:rPr sz="1050" spc="-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TSLA</a:t>
            </a:r>
            <a:r>
              <a:rPr sz="1050" spc="-6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관련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기사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(2023.11.01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~</a:t>
            </a:r>
            <a:r>
              <a:rPr sz="1050" spc="-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2024.03.01)</a:t>
            </a:r>
            <a:endParaRPr sz="1050" dirty="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9599" y="3117292"/>
            <a:ext cx="190500" cy="266700"/>
            <a:chOff x="609599" y="3162299"/>
            <a:chExt cx="190500" cy="266700"/>
          </a:xfrm>
        </p:grpSpPr>
        <p:sp>
          <p:nvSpPr>
            <p:cNvPr id="22" name="object 22"/>
            <p:cNvSpPr/>
            <p:nvPr/>
          </p:nvSpPr>
          <p:spPr>
            <a:xfrm>
              <a:off x="609599" y="3162299"/>
              <a:ext cx="190500" cy="266700"/>
            </a:xfrm>
            <a:custGeom>
              <a:avLst/>
              <a:gdLst/>
              <a:ahLst/>
              <a:cxnLst/>
              <a:rect l="l" t="t" r="r" b="b"/>
              <a:pathLst>
                <a:path w="190500" h="266700">
                  <a:moveTo>
                    <a:pt x="101504" y="266699"/>
                  </a:moveTo>
                  <a:lnTo>
                    <a:pt x="88995" y="266699"/>
                  </a:lnTo>
                  <a:lnTo>
                    <a:pt x="82801" y="266089"/>
                  </a:lnTo>
                  <a:lnTo>
                    <a:pt x="37131" y="247172"/>
                  </a:lnTo>
                  <a:lnTo>
                    <a:pt x="9643" y="213678"/>
                  </a:lnTo>
                  <a:lnTo>
                    <a:pt x="0" y="177704"/>
                  </a:lnTo>
                  <a:lnTo>
                    <a:pt x="0" y="171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101504" y="0"/>
                  </a:lnTo>
                  <a:lnTo>
                    <a:pt x="142967" y="12577"/>
                  </a:lnTo>
                  <a:lnTo>
                    <a:pt x="177922" y="47531"/>
                  </a:lnTo>
                  <a:lnTo>
                    <a:pt x="190499" y="88995"/>
                  </a:lnTo>
                  <a:lnTo>
                    <a:pt x="190499" y="177704"/>
                  </a:lnTo>
                  <a:lnTo>
                    <a:pt x="177922" y="219167"/>
                  </a:lnTo>
                  <a:lnTo>
                    <a:pt x="142967" y="254121"/>
                  </a:lnTo>
                  <a:lnTo>
                    <a:pt x="107698" y="266089"/>
                  </a:lnTo>
                  <a:lnTo>
                    <a:pt x="101504" y="2666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074" y="3255168"/>
              <a:ext cx="115527" cy="10045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63600" y="3122739"/>
            <a:ext cx="297243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45" dirty="0">
                <a:solidFill>
                  <a:srgbClr val="1D293B"/>
                </a:solidFill>
                <a:latin typeface="Dotum"/>
                <a:cs typeface="Dotum"/>
              </a:rPr>
              <a:t>전처리</a:t>
            </a:r>
            <a:r>
              <a:rPr sz="1050" spc="-14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05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날짜별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1D293B"/>
                </a:solidFill>
                <a:latin typeface="Dotum"/>
                <a:cs typeface="Dotum"/>
              </a:rPr>
              <a:t>그룹화</a:t>
            </a:r>
            <a:r>
              <a:rPr sz="1050" spc="-145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중복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기사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1D293B"/>
                </a:solidFill>
                <a:latin typeface="Dotum"/>
                <a:cs typeface="Dotum"/>
              </a:rPr>
              <a:t>제거</a:t>
            </a:r>
            <a:r>
              <a:rPr sz="1050" spc="-13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시간대별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1D293B"/>
                </a:solidFill>
                <a:latin typeface="Dotum"/>
                <a:cs typeface="Dotum"/>
              </a:rPr>
              <a:t>집계</a:t>
            </a:r>
            <a:endParaRPr sz="1150" dirty="0">
              <a:latin typeface="Dotum"/>
              <a:cs typeface="Dot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9599" y="3441142"/>
            <a:ext cx="190500" cy="266700"/>
            <a:chOff x="609599" y="3486149"/>
            <a:chExt cx="190500" cy="266700"/>
          </a:xfrm>
        </p:grpSpPr>
        <p:sp>
          <p:nvSpPr>
            <p:cNvPr id="26" name="object 26"/>
            <p:cNvSpPr/>
            <p:nvPr/>
          </p:nvSpPr>
          <p:spPr>
            <a:xfrm>
              <a:off x="609599" y="3486149"/>
              <a:ext cx="190500" cy="266700"/>
            </a:xfrm>
            <a:custGeom>
              <a:avLst/>
              <a:gdLst/>
              <a:ahLst/>
              <a:cxnLst/>
              <a:rect l="l" t="t" r="r" b="b"/>
              <a:pathLst>
                <a:path w="190500" h="266700">
                  <a:moveTo>
                    <a:pt x="101504" y="266699"/>
                  </a:moveTo>
                  <a:lnTo>
                    <a:pt x="88995" y="266699"/>
                  </a:lnTo>
                  <a:lnTo>
                    <a:pt x="82801" y="266089"/>
                  </a:lnTo>
                  <a:lnTo>
                    <a:pt x="37131" y="247172"/>
                  </a:lnTo>
                  <a:lnTo>
                    <a:pt x="9643" y="213678"/>
                  </a:lnTo>
                  <a:lnTo>
                    <a:pt x="0" y="177704"/>
                  </a:lnTo>
                  <a:lnTo>
                    <a:pt x="0" y="171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101504" y="0"/>
                  </a:lnTo>
                  <a:lnTo>
                    <a:pt x="142967" y="12577"/>
                  </a:lnTo>
                  <a:lnTo>
                    <a:pt x="177922" y="47531"/>
                  </a:lnTo>
                  <a:lnTo>
                    <a:pt x="190499" y="88995"/>
                  </a:lnTo>
                  <a:lnTo>
                    <a:pt x="190499" y="177704"/>
                  </a:lnTo>
                  <a:lnTo>
                    <a:pt x="177922" y="219167"/>
                  </a:lnTo>
                  <a:lnTo>
                    <a:pt x="142967" y="254121"/>
                  </a:lnTo>
                  <a:lnTo>
                    <a:pt x="107698" y="266089"/>
                  </a:lnTo>
                  <a:lnTo>
                    <a:pt x="101504" y="2666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699" y="3571874"/>
              <a:ext cx="114299" cy="1142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63600" y="3446589"/>
            <a:ext cx="306514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시간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단위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1D293B"/>
                </a:solidFill>
                <a:latin typeface="Dotum"/>
                <a:cs typeface="Dotum"/>
              </a:rPr>
              <a:t>그룹화</a:t>
            </a:r>
            <a:r>
              <a:rPr sz="1050" spc="-14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안정적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생성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API</a:t>
            </a:r>
            <a:r>
              <a:rPr sz="105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호출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164" y="3963590"/>
            <a:ext cx="171885" cy="150052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44550" y="3886568"/>
            <a:ext cx="156273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GPT-</a:t>
            </a:r>
            <a:r>
              <a:rPr sz="1350" b="1" dirty="0">
                <a:solidFill>
                  <a:srgbClr val="1D293B"/>
                </a:solidFill>
                <a:latin typeface="Liberation Sans"/>
                <a:cs typeface="Liberation Sans"/>
              </a:rPr>
              <a:t>4 </a:t>
            </a: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프롬프트</a:t>
            </a:r>
            <a:r>
              <a:rPr sz="1550" spc="-13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endParaRPr sz="1550">
              <a:latin typeface="Dotum"/>
              <a:cs typeface="Dot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7699" y="4334890"/>
            <a:ext cx="5219700" cy="1440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14"/>
              </a:spcBef>
            </a:pP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실제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사용된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20" dirty="0">
                <a:solidFill>
                  <a:srgbClr val="1D293B"/>
                </a:solidFill>
                <a:latin typeface="Dotum"/>
                <a:cs typeface="Dotum"/>
              </a:rPr>
              <a:t>프롬프트</a:t>
            </a:r>
            <a:r>
              <a:rPr sz="900" spc="-2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900" dirty="0">
              <a:latin typeface="Liberation Sans"/>
              <a:cs typeface="Liberation Sans"/>
            </a:endParaRPr>
          </a:p>
          <a:p>
            <a:pPr marL="152400">
              <a:lnSpc>
                <a:spcPct val="100000"/>
              </a:lnSpc>
              <a:spcBef>
                <a:spcPts val="625"/>
              </a:spcBef>
            </a:pP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Article</a:t>
            </a:r>
            <a:r>
              <a:rPr sz="750" spc="2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1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title: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10" dirty="0">
                <a:solidFill>
                  <a:srgbClr val="1D293B"/>
                </a:solidFill>
                <a:latin typeface="DejaVu Sans Mono"/>
                <a:cs typeface="DejaVu Sans Mono"/>
              </a:rPr>
              <a:t>{title}</a:t>
            </a:r>
            <a:endParaRPr sz="750" dirty="0">
              <a:latin typeface="DejaVu Sans Mono"/>
              <a:cs typeface="DejaVu Sans Mono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Article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1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description:</a:t>
            </a:r>
            <a:r>
              <a:rPr sz="750" spc="4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10" dirty="0">
                <a:solidFill>
                  <a:srgbClr val="1D293B"/>
                </a:solidFill>
                <a:latin typeface="DejaVu Sans Mono"/>
                <a:cs typeface="DejaVu Sans Mono"/>
              </a:rPr>
              <a:t>{description}</a:t>
            </a:r>
            <a:endParaRPr sz="750" dirty="0">
              <a:latin typeface="DejaVu Sans Mono"/>
              <a:cs typeface="DejaVu Sans Mono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sz="750" spc="-25" dirty="0">
                <a:solidFill>
                  <a:srgbClr val="1D293B"/>
                </a:solidFill>
                <a:latin typeface="DejaVu Sans Mono"/>
                <a:cs typeface="DejaVu Sans Mono"/>
              </a:rPr>
              <a:t>...</a:t>
            </a:r>
            <a:endParaRPr sz="750" dirty="0">
              <a:latin typeface="DejaVu Sans Mono"/>
              <a:cs typeface="DejaVu Sans Mono"/>
            </a:endParaRPr>
          </a:p>
          <a:p>
            <a:pPr marL="152400" marR="210185">
              <a:lnSpc>
                <a:spcPct val="133300"/>
              </a:lnSpc>
            </a:pP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Review</a:t>
            </a:r>
            <a:r>
              <a:rPr sz="750" spc="2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the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news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titles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and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descriptions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above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and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then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create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an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10" dirty="0">
                <a:solidFill>
                  <a:srgbClr val="1D293B"/>
                </a:solidFill>
                <a:latin typeface="DejaVu Sans Mono"/>
                <a:cs typeface="DejaVu Sans Mono"/>
              </a:rPr>
              <a:t>aggregated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sentiment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score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which</a:t>
            </a:r>
            <a:r>
              <a:rPr sz="750" spc="4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represents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the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emotional</a:t>
            </a:r>
            <a:r>
              <a:rPr sz="750" spc="4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positivity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towards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TSLA</a:t>
            </a:r>
            <a:r>
              <a:rPr sz="750" spc="4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after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10" dirty="0">
                <a:solidFill>
                  <a:srgbClr val="1D293B"/>
                </a:solidFill>
                <a:latin typeface="DejaVu Sans Mono"/>
                <a:cs typeface="DejaVu Sans Mono"/>
              </a:rPr>
              <a:t>seeing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all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of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the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news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articles.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-10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represents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extreme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negative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sentiment,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+10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10" dirty="0">
                <a:solidFill>
                  <a:srgbClr val="1D293B"/>
                </a:solidFill>
                <a:latin typeface="DejaVu Sans Mono"/>
                <a:cs typeface="DejaVu Sans Mono"/>
              </a:rPr>
              <a:t>represents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extreme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positive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sentiment,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and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0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represents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neutral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sentiment.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Reply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ONLY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with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25" dirty="0">
                <a:solidFill>
                  <a:srgbClr val="1D293B"/>
                </a:solidFill>
                <a:latin typeface="DejaVu Sans Mono"/>
                <a:cs typeface="DejaVu Sans Mono"/>
              </a:rPr>
              <a:t>the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numerical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value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in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JSON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format.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For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example,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`{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"sentiment-score":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0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25" dirty="0">
                <a:solidFill>
                  <a:srgbClr val="1D293B"/>
                </a:solidFill>
                <a:latin typeface="DejaVu Sans Mono"/>
                <a:cs typeface="DejaVu Sans Mono"/>
              </a:rPr>
              <a:t>}`</a:t>
            </a:r>
            <a:endParaRPr sz="750" dirty="0">
              <a:latin typeface="DejaVu Sans Mono"/>
              <a:cs typeface="DejaVu Sans Mono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5315" y="962025"/>
            <a:ext cx="181830" cy="17144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6324599" y="2209799"/>
            <a:ext cx="5257800" cy="857250"/>
            <a:chOff x="6324599" y="2209799"/>
            <a:chExt cx="5257800" cy="857250"/>
          </a:xfrm>
        </p:grpSpPr>
        <p:sp>
          <p:nvSpPr>
            <p:cNvPr id="34" name="object 34"/>
            <p:cNvSpPr/>
            <p:nvPr/>
          </p:nvSpPr>
          <p:spPr>
            <a:xfrm>
              <a:off x="6324599" y="2209799"/>
              <a:ext cx="5257800" cy="857250"/>
            </a:xfrm>
            <a:custGeom>
              <a:avLst/>
              <a:gdLst/>
              <a:ahLst/>
              <a:cxnLst/>
              <a:rect l="l" t="t" r="r" b="b"/>
              <a:pathLst>
                <a:path w="5257800" h="857250">
                  <a:moveTo>
                    <a:pt x="525779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5257799" y="0"/>
                  </a:lnTo>
                  <a:lnTo>
                    <a:pt x="5257799" y="85724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24599" y="2209799"/>
              <a:ext cx="38100" cy="857250"/>
            </a:xfrm>
            <a:custGeom>
              <a:avLst/>
              <a:gdLst/>
              <a:ahLst/>
              <a:cxnLst/>
              <a:rect l="l" t="t" r="r" b="b"/>
              <a:pathLst>
                <a:path w="38100" h="857250">
                  <a:moveTo>
                    <a:pt x="3809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572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24612" y="2638424"/>
              <a:ext cx="38100" cy="247650"/>
            </a:xfrm>
            <a:custGeom>
              <a:avLst/>
              <a:gdLst/>
              <a:ahLst/>
              <a:cxnLst/>
              <a:rect l="l" t="t" r="r" b="b"/>
              <a:pathLst>
                <a:path w="38100" h="247650">
                  <a:moveTo>
                    <a:pt x="38100" y="226085"/>
                  </a:moveTo>
                  <a:lnTo>
                    <a:pt x="21577" y="209550"/>
                  </a:lnTo>
                  <a:lnTo>
                    <a:pt x="16535" y="209550"/>
                  </a:lnTo>
                  <a:lnTo>
                    <a:pt x="0" y="226085"/>
                  </a:lnTo>
                  <a:lnTo>
                    <a:pt x="0" y="231127"/>
                  </a:lnTo>
                  <a:lnTo>
                    <a:pt x="16535" y="247650"/>
                  </a:lnTo>
                  <a:lnTo>
                    <a:pt x="21577" y="247650"/>
                  </a:lnTo>
                  <a:lnTo>
                    <a:pt x="38100" y="231127"/>
                  </a:lnTo>
                  <a:lnTo>
                    <a:pt x="38100" y="228600"/>
                  </a:lnTo>
                  <a:lnTo>
                    <a:pt x="38100" y="226085"/>
                  </a:lnTo>
                  <a:close/>
                </a:path>
                <a:path w="38100" h="2476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87412" y="895718"/>
            <a:ext cx="6871334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06110" algn="l"/>
              </a:tabLst>
            </a:pPr>
            <a:r>
              <a:rPr sz="1350" b="1" dirty="0">
                <a:solidFill>
                  <a:srgbClr val="1D293B"/>
                </a:solidFill>
                <a:latin typeface="Liberation Sans"/>
                <a:cs typeface="Liberation Sans"/>
              </a:rPr>
              <a:t>LLM</a:t>
            </a:r>
            <a:r>
              <a:rPr sz="1350" b="1" spc="-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55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D293B"/>
                </a:solidFill>
                <a:latin typeface="Dotum"/>
                <a:cs typeface="Dotum"/>
              </a:rPr>
              <a:t>상세</a:t>
            </a:r>
            <a:r>
              <a:rPr sz="155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55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D293B"/>
                </a:solidFill>
                <a:latin typeface="Dotum"/>
                <a:cs typeface="Dotum"/>
              </a:rPr>
              <a:t>구성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24599" y="1257299"/>
            <a:ext cx="2571750" cy="838200"/>
            <a:chOff x="6324599" y="1257299"/>
            <a:chExt cx="2571750" cy="838200"/>
          </a:xfrm>
        </p:grpSpPr>
        <p:sp>
          <p:nvSpPr>
            <p:cNvPr id="39" name="object 39"/>
            <p:cNvSpPr/>
            <p:nvPr/>
          </p:nvSpPr>
          <p:spPr>
            <a:xfrm>
              <a:off x="6324599" y="1257299"/>
              <a:ext cx="2571750" cy="838200"/>
            </a:xfrm>
            <a:custGeom>
              <a:avLst/>
              <a:gdLst/>
              <a:ahLst/>
              <a:cxnLst/>
              <a:rect l="l" t="t" r="r" b="b"/>
              <a:pathLst>
                <a:path w="2571750" h="838200">
                  <a:moveTo>
                    <a:pt x="257174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2571749" y="0"/>
                  </a:lnTo>
                  <a:lnTo>
                    <a:pt x="2571749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24599" y="125729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362699" y="1303312"/>
            <a:ext cx="2533650" cy="6731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9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1D293B"/>
                </a:solidFill>
                <a:latin typeface="Dotum"/>
                <a:cs typeface="Dotum"/>
              </a:rPr>
              <a:t>타이밍</a:t>
            </a:r>
            <a:r>
              <a:rPr sz="1050" spc="-2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050">
              <a:latin typeface="Liberation Sans"/>
              <a:cs typeface="Liberation Sans"/>
            </a:endParaRPr>
          </a:p>
          <a:p>
            <a:pPr marL="114300" marR="177800">
              <a:lnSpc>
                <a:spcPct val="108700"/>
              </a:lnSpc>
              <a:spcBef>
                <a:spcPts val="30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리서치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노트북에서</a:t>
            </a:r>
            <a:r>
              <a:rPr sz="1150" spc="-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필요시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온디맨드</a:t>
            </a:r>
            <a:r>
              <a:rPr sz="1150" spc="-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15" dirty="0">
                <a:solidFill>
                  <a:srgbClr val="1D293B"/>
                </a:solidFill>
                <a:latin typeface="Dotum"/>
                <a:cs typeface="Dotum"/>
              </a:rPr>
              <a:t>방식</a:t>
            </a:r>
            <a:r>
              <a:rPr sz="11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으로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재계산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010649" y="1257299"/>
            <a:ext cx="2571750" cy="838200"/>
            <a:chOff x="9010649" y="1257299"/>
            <a:chExt cx="2571750" cy="838200"/>
          </a:xfrm>
        </p:grpSpPr>
        <p:sp>
          <p:nvSpPr>
            <p:cNvPr id="43" name="object 43"/>
            <p:cNvSpPr/>
            <p:nvPr/>
          </p:nvSpPr>
          <p:spPr>
            <a:xfrm>
              <a:off x="9010649" y="1257299"/>
              <a:ext cx="2571750" cy="838200"/>
            </a:xfrm>
            <a:custGeom>
              <a:avLst/>
              <a:gdLst/>
              <a:ahLst/>
              <a:cxnLst/>
              <a:rect l="l" t="t" r="r" b="b"/>
              <a:pathLst>
                <a:path w="2571750" h="838200">
                  <a:moveTo>
                    <a:pt x="257174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2571749" y="0"/>
                  </a:lnTo>
                  <a:lnTo>
                    <a:pt x="2571749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10649" y="125729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048749" y="1303312"/>
            <a:ext cx="2533650" cy="6731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9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150" spc="-6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1D293B"/>
                </a:solidFill>
                <a:latin typeface="Dotum"/>
                <a:cs typeface="Dotum"/>
              </a:rPr>
              <a:t>리밸런싱</a:t>
            </a:r>
            <a:r>
              <a:rPr sz="1050" spc="-2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050">
              <a:latin typeface="Liberation Sans"/>
              <a:cs typeface="Liberation Sans"/>
            </a:endParaRPr>
          </a:p>
          <a:p>
            <a:pPr marL="114300" marR="231140">
              <a:lnSpc>
                <a:spcPct val="108700"/>
              </a:lnSpc>
              <a:spcBef>
                <a:spcPts val="300"/>
              </a:spcBef>
            </a:pPr>
            <a:r>
              <a:rPr sz="1150" spc="-55" dirty="0">
                <a:solidFill>
                  <a:srgbClr val="1D293B"/>
                </a:solidFill>
                <a:latin typeface="Dotum"/>
                <a:cs typeface="Dotum"/>
              </a:rPr>
              <a:t>시간별</a:t>
            </a:r>
            <a:r>
              <a:rPr sz="1050" spc="-55" dirty="0">
                <a:solidFill>
                  <a:srgbClr val="1D293B"/>
                </a:solidFill>
                <a:latin typeface="Liberation Sans"/>
                <a:cs typeface="Liberation Sans"/>
              </a:rPr>
              <a:t>(Hourly)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5" dirty="0">
                <a:solidFill>
                  <a:srgbClr val="1D293B"/>
                </a:solidFill>
                <a:latin typeface="Dotum"/>
                <a:cs typeface="Dotum"/>
              </a:rPr>
              <a:t>업데이트마다</a:t>
            </a:r>
            <a:r>
              <a:rPr sz="11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재조정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62699" y="2255812"/>
            <a:ext cx="5219700" cy="6921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9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비중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설정</a:t>
            </a:r>
            <a:r>
              <a:rPr sz="105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050">
              <a:latin typeface="Liberation Sans"/>
              <a:cs typeface="Liberation Sans"/>
            </a:endParaRPr>
          </a:p>
          <a:p>
            <a:pPr marL="304800">
              <a:lnSpc>
                <a:spcPct val="100000"/>
              </a:lnSpc>
              <a:spcBef>
                <a:spcPts val="42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1D293B"/>
                </a:solidFill>
                <a:latin typeface="Dotum"/>
                <a:cs typeface="Dotum"/>
              </a:rPr>
              <a:t>상승</a:t>
            </a:r>
            <a:r>
              <a:rPr sz="1050" spc="-155" dirty="0">
                <a:solidFill>
                  <a:srgbClr val="1D293B"/>
                </a:solidFill>
                <a:latin typeface="Liberation Sans"/>
                <a:cs typeface="Liberation Sans"/>
              </a:rPr>
              <a:t>/</a:t>
            </a:r>
            <a:r>
              <a:rPr sz="1150" spc="-155" dirty="0">
                <a:solidFill>
                  <a:srgbClr val="1D293B"/>
                </a:solidFill>
                <a:latin typeface="Dotum"/>
                <a:cs typeface="Dotum"/>
              </a:rPr>
              <a:t>플랫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+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미보유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→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TSLA</a:t>
            </a:r>
            <a:r>
              <a:rPr sz="1050" spc="-5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100%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롱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endParaRPr sz="1150">
              <a:latin typeface="Dotum"/>
              <a:cs typeface="Dotum"/>
            </a:endParaRPr>
          </a:p>
          <a:p>
            <a:pPr marL="304800">
              <a:lnSpc>
                <a:spcPct val="100000"/>
              </a:lnSpc>
              <a:spcBef>
                <a:spcPts val="27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부정적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+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하락세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+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미보유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→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TSLA</a:t>
            </a:r>
            <a:r>
              <a:rPr sz="1050" spc="-5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100%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숏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47" name="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24599" y="4104113"/>
            <a:ext cx="171449" cy="17144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6559550" y="4037806"/>
            <a:ext cx="12249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55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55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324599" y="4399387"/>
            <a:ext cx="2571750" cy="1447800"/>
            <a:chOff x="6324599" y="3562349"/>
            <a:chExt cx="2571750" cy="1447800"/>
          </a:xfrm>
        </p:grpSpPr>
        <p:sp>
          <p:nvSpPr>
            <p:cNvPr id="50" name="object 50"/>
            <p:cNvSpPr/>
            <p:nvPr/>
          </p:nvSpPr>
          <p:spPr>
            <a:xfrm>
              <a:off x="6324599" y="3562349"/>
              <a:ext cx="2571750" cy="1447800"/>
            </a:xfrm>
            <a:custGeom>
              <a:avLst/>
              <a:gdLst/>
              <a:ahLst/>
              <a:cxnLst/>
              <a:rect l="l" t="t" r="r" b="b"/>
              <a:pathLst>
                <a:path w="2571750" h="1447800">
                  <a:moveTo>
                    <a:pt x="2571749" y="1447799"/>
                  </a:moveTo>
                  <a:lnTo>
                    <a:pt x="0" y="1447799"/>
                  </a:lnTo>
                  <a:lnTo>
                    <a:pt x="0" y="0"/>
                  </a:lnTo>
                  <a:lnTo>
                    <a:pt x="2571749" y="0"/>
                  </a:lnTo>
                  <a:lnTo>
                    <a:pt x="2571749" y="1447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24599" y="3562349"/>
              <a:ext cx="38100" cy="1447800"/>
            </a:xfrm>
            <a:custGeom>
              <a:avLst/>
              <a:gdLst/>
              <a:ahLst/>
              <a:cxnLst/>
              <a:rect l="l" t="t" r="r" b="b"/>
              <a:pathLst>
                <a:path w="38100" h="1447800">
                  <a:moveTo>
                    <a:pt x="38099" y="1447799"/>
                  </a:moveTo>
                  <a:lnTo>
                    <a:pt x="0" y="1447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47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86512" y="3990974"/>
              <a:ext cx="38100" cy="647700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100" y="626135"/>
                  </a:moveTo>
                  <a:lnTo>
                    <a:pt x="21577" y="609600"/>
                  </a:lnTo>
                  <a:lnTo>
                    <a:pt x="16535" y="609600"/>
                  </a:lnTo>
                  <a:lnTo>
                    <a:pt x="0" y="626135"/>
                  </a:lnTo>
                  <a:lnTo>
                    <a:pt x="0" y="631177"/>
                  </a:lnTo>
                  <a:lnTo>
                    <a:pt x="16535" y="647700"/>
                  </a:lnTo>
                  <a:lnTo>
                    <a:pt x="21577" y="647700"/>
                  </a:lnTo>
                  <a:lnTo>
                    <a:pt x="38100" y="631177"/>
                  </a:lnTo>
                  <a:lnTo>
                    <a:pt x="38100" y="628650"/>
                  </a:lnTo>
                  <a:lnTo>
                    <a:pt x="38100" y="626135"/>
                  </a:lnTo>
                  <a:close/>
                </a:path>
                <a:path w="38100" h="647700">
                  <a:moveTo>
                    <a:pt x="38100" y="226085"/>
                  </a:moveTo>
                  <a:lnTo>
                    <a:pt x="21577" y="209550"/>
                  </a:lnTo>
                  <a:lnTo>
                    <a:pt x="16535" y="209550"/>
                  </a:lnTo>
                  <a:lnTo>
                    <a:pt x="0" y="226085"/>
                  </a:lnTo>
                  <a:lnTo>
                    <a:pt x="0" y="231127"/>
                  </a:lnTo>
                  <a:lnTo>
                    <a:pt x="16535" y="247650"/>
                  </a:lnTo>
                  <a:lnTo>
                    <a:pt x="21577" y="247650"/>
                  </a:lnTo>
                  <a:lnTo>
                    <a:pt x="38100" y="231127"/>
                  </a:lnTo>
                  <a:lnTo>
                    <a:pt x="38100" y="228600"/>
                  </a:lnTo>
                  <a:lnTo>
                    <a:pt x="38100" y="226085"/>
                  </a:lnTo>
                  <a:close/>
                </a:path>
                <a:path w="38100" h="6477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362699" y="4445399"/>
            <a:ext cx="2533650" cy="12827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9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CSV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파일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r>
              <a:rPr sz="105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050">
              <a:latin typeface="Liberation Sans"/>
              <a:cs typeface="Liberation Sans"/>
            </a:endParaRPr>
          </a:p>
          <a:p>
            <a:pPr marL="266700" marR="347345">
              <a:lnSpc>
                <a:spcPct val="117800"/>
              </a:lnSpc>
              <a:spcBef>
                <a:spcPts val="175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hour</a:t>
            </a:r>
            <a:r>
              <a:rPr sz="1050" spc="-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-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해당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시간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150" spc="-20" dirty="0">
                <a:solidFill>
                  <a:srgbClr val="1D293B"/>
                </a:solidFill>
                <a:latin typeface="Dotum"/>
                <a:cs typeface="Dotum"/>
              </a:rPr>
              <a:t>인덱스</a:t>
            </a:r>
            <a:r>
              <a:rPr sz="1050" spc="-20" dirty="0">
                <a:solidFill>
                  <a:srgbClr val="1D293B"/>
                </a:solidFill>
                <a:latin typeface="Liberation Sans"/>
                <a:cs typeface="Liberation Sans"/>
              </a:rPr>
              <a:t>)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sentiment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-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시간별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집계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150" spc="-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(-10~+10)</a:t>
            </a:r>
            <a:endParaRPr sz="1050">
              <a:latin typeface="Liberation Sans"/>
              <a:cs typeface="Liberation Sans"/>
            </a:endParaRPr>
          </a:p>
          <a:p>
            <a:pPr marL="266700" marR="212725">
              <a:lnSpc>
                <a:spcPct val="108700"/>
              </a:lnSpc>
              <a:spcBef>
                <a:spcPts val="170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volume -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해당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시간대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검토된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00" dirty="0">
                <a:solidFill>
                  <a:srgbClr val="1D293B"/>
                </a:solidFill>
                <a:latin typeface="Dotum"/>
                <a:cs typeface="Dotum"/>
              </a:rPr>
              <a:t>기</a:t>
            </a:r>
            <a:r>
              <a:rPr sz="11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사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50" dirty="0">
                <a:solidFill>
                  <a:srgbClr val="1D293B"/>
                </a:solidFill>
                <a:latin typeface="Dotum"/>
                <a:cs typeface="Dotum"/>
              </a:rPr>
              <a:t>수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010649" y="4399387"/>
            <a:ext cx="2571750" cy="1181100"/>
            <a:chOff x="9010649" y="3562349"/>
            <a:chExt cx="2571750" cy="1181100"/>
          </a:xfrm>
        </p:grpSpPr>
        <p:sp>
          <p:nvSpPr>
            <p:cNvPr id="55" name="object 55"/>
            <p:cNvSpPr/>
            <p:nvPr/>
          </p:nvSpPr>
          <p:spPr>
            <a:xfrm>
              <a:off x="9010649" y="3562349"/>
              <a:ext cx="2571750" cy="1181100"/>
            </a:xfrm>
            <a:custGeom>
              <a:avLst/>
              <a:gdLst/>
              <a:ahLst/>
              <a:cxnLst/>
              <a:rect l="l" t="t" r="r" b="b"/>
              <a:pathLst>
                <a:path w="2571750" h="1181100">
                  <a:moveTo>
                    <a:pt x="257174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2571749" y="0"/>
                  </a:lnTo>
                  <a:lnTo>
                    <a:pt x="2571749" y="11810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010649" y="3562349"/>
              <a:ext cx="38100" cy="1181100"/>
            </a:xfrm>
            <a:custGeom>
              <a:avLst/>
              <a:gdLst/>
              <a:ahLst/>
              <a:cxnLst/>
              <a:rect l="l" t="t" r="r" b="b"/>
              <a:pathLst>
                <a:path w="38100" h="1181100">
                  <a:moveTo>
                    <a:pt x="380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81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048749" y="4445399"/>
            <a:ext cx="2533650" cy="10223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9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변화율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계산</a:t>
            </a:r>
            <a:r>
              <a:rPr sz="105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050" dirty="0">
              <a:latin typeface="Liberation Sans"/>
              <a:cs typeface="Liberation Sans"/>
            </a:endParaRPr>
          </a:p>
          <a:p>
            <a:pPr marL="114300" marR="167005">
              <a:lnSpc>
                <a:spcPct val="108700"/>
              </a:lnSpc>
              <a:spcBef>
                <a:spcPts val="300"/>
              </a:spcBef>
            </a:pP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RateOfChange(ROC)</a:t>
            </a:r>
            <a:r>
              <a:rPr sz="1050" spc="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지표로</a:t>
            </a:r>
            <a:r>
              <a:rPr sz="1150" spc="-6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6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1D293B"/>
                </a:solidFill>
                <a:latin typeface="Dotum"/>
                <a:cs typeface="Dotum"/>
              </a:rPr>
              <a:t>점수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방향성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파악</a:t>
            </a:r>
            <a:endParaRPr sz="1150" dirty="0">
              <a:latin typeface="Dotum"/>
              <a:cs typeface="Dotum"/>
            </a:endParaRPr>
          </a:p>
          <a:p>
            <a:pPr marL="114300" marR="114935">
              <a:lnSpc>
                <a:spcPts val="1200"/>
              </a:lnSpc>
              <a:spcBef>
                <a:spcPts val="385"/>
              </a:spcBef>
            </a:pPr>
            <a:r>
              <a:rPr sz="900" i="1" dirty="0">
                <a:solidFill>
                  <a:srgbClr val="1D293B"/>
                </a:solidFill>
                <a:latin typeface="Liberation Sans"/>
                <a:cs typeface="Liberation Sans"/>
              </a:rPr>
              <a:t>*</a:t>
            </a:r>
            <a:r>
              <a:rPr sz="900" i="1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트렌드가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60" dirty="0">
                <a:solidFill>
                  <a:srgbClr val="1D293B"/>
                </a:solidFill>
                <a:latin typeface="Dotum"/>
                <a:cs typeface="Dotum"/>
              </a:rPr>
              <a:t>중요</a:t>
            </a:r>
            <a:r>
              <a:rPr sz="900" i="1" spc="-16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900" i="1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자체보다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점수의</a:t>
            </a:r>
            <a:r>
              <a:rPr sz="10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변화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60" dirty="0">
                <a:solidFill>
                  <a:srgbClr val="1D293B"/>
                </a:solidFill>
                <a:latin typeface="Dotum"/>
                <a:cs typeface="Dotum"/>
              </a:rPr>
              <a:t>방향</a:t>
            </a:r>
            <a:r>
              <a:rPr sz="10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이</a:t>
            </a:r>
            <a:r>
              <a:rPr sz="10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더</a:t>
            </a:r>
            <a:r>
              <a:rPr sz="10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중요한</a:t>
            </a:r>
            <a:r>
              <a:rPr sz="10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5" dirty="0">
                <a:solidFill>
                  <a:srgbClr val="1D293B"/>
                </a:solidFill>
                <a:latin typeface="Dotum"/>
                <a:cs typeface="Dotum"/>
              </a:rPr>
              <a:t>신호</a:t>
            </a:r>
            <a:endParaRPr sz="1050" dirty="0">
              <a:latin typeface="Dotum"/>
              <a:cs typeface="Dotum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6781800"/>
                </a:moveTo>
                <a:lnTo>
                  <a:pt x="76187" y="6781800"/>
                </a:lnTo>
                <a:lnTo>
                  <a:pt x="76187" y="0"/>
                </a:lnTo>
                <a:lnTo>
                  <a:pt x="0" y="0"/>
                </a:lnTo>
                <a:lnTo>
                  <a:pt x="0" y="6781800"/>
                </a:lnTo>
                <a:lnTo>
                  <a:pt x="0" y="6858000"/>
                </a:lnTo>
                <a:lnTo>
                  <a:pt x="76187" y="6858000"/>
                </a:lnTo>
                <a:lnTo>
                  <a:pt x="12191987" y="6858000"/>
                </a:lnTo>
                <a:lnTo>
                  <a:pt x="12191987" y="67818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BFABA31-3F9D-9E63-5F97-0D3A73E11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4791" y="3212563"/>
            <a:ext cx="5170598" cy="67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781800"/>
          </a:xfrm>
          <a:custGeom>
            <a:avLst/>
            <a:gdLst/>
            <a:ahLst/>
            <a:cxnLst/>
            <a:rect l="l" t="t" r="r" b="b"/>
            <a:pathLst>
              <a:path w="12115800" h="6781800">
                <a:moveTo>
                  <a:pt x="0" y="6781799"/>
                </a:moveTo>
                <a:lnTo>
                  <a:pt x="12115799" y="6781799"/>
                </a:lnTo>
                <a:lnTo>
                  <a:pt x="12115799" y="0"/>
                </a:lnTo>
                <a:lnTo>
                  <a:pt x="0" y="0"/>
                </a:lnTo>
                <a:lnTo>
                  <a:pt x="0" y="67817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899" y="383730"/>
            <a:ext cx="7471409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16:</a:t>
            </a:r>
            <a:r>
              <a:rPr spc="-5" dirty="0"/>
              <a:t> </a:t>
            </a:r>
            <a:r>
              <a:rPr dirty="0"/>
              <a:t>LLM </a:t>
            </a:r>
            <a:r>
              <a:rPr sz="2550" b="0" spc="-484" dirty="0">
                <a:latin typeface="Dotum"/>
                <a:cs typeface="Dotum"/>
              </a:rPr>
              <a:t>뉴스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요약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z="2550" b="0" spc="-484" dirty="0" err="1">
                <a:latin typeface="Dotum"/>
                <a:cs typeface="Dotum"/>
              </a:rPr>
              <a:t>트레이딩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 err="1">
                <a:latin typeface="Dotum"/>
                <a:cs typeface="Dotum"/>
              </a:rPr>
              <a:t>로직</a:t>
            </a:r>
            <a:endParaRPr sz="2550" dirty="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1523999"/>
            <a:ext cx="5181600" cy="1447800"/>
          </a:xfrm>
          <a:custGeom>
            <a:avLst/>
            <a:gdLst/>
            <a:ahLst/>
            <a:cxnLst/>
            <a:rect l="l" t="t" r="r" b="b"/>
            <a:pathLst>
              <a:path w="5181600" h="1447800">
                <a:moveTo>
                  <a:pt x="5181599" y="1447799"/>
                </a:moveTo>
                <a:lnTo>
                  <a:pt x="0" y="14477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4477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1523999"/>
            <a:ext cx="38100" cy="1447800"/>
          </a:xfrm>
          <a:custGeom>
            <a:avLst/>
            <a:gdLst/>
            <a:ahLst/>
            <a:cxnLst/>
            <a:rect l="l" t="t" r="r" b="b"/>
            <a:pathLst>
              <a:path w="38100" h="1447800">
                <a:moveTo>
                  <a:pt x="38099" y="1447799"/>
                </a:moveTo>
                <a:lnTo>
                  <a:pt x="0" y="1447799"/>
                </a:lnTo>
                <a:lnTo>
                  <a:pt x="0" y="0"/>
                </a:lnTo>
                <a:lnTo>
                  <a:pt x="38099" y="0"/>
                </a:lnTo>
                <a:lnTo>
                  <a:pt x="38099" y="1447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99" y="3581399"/>
            <a:ext cx="5181600" cy="1485900"/>
          </a:xfrm>
          <a:custGeom>
            <a:avLst/>
            <a:gdLst/>
            <a:ahLst/>
            <a:cxnLst/>
            <a:rect l="l" t="t" r="r" b="b"/>
            <a:pathLst>
              <a:path w="5181600" h="1485900">
                <a:moveTo>
                  <a:pt x="5181599" y="1485899"/>
                </a:moveTo>
                <a:lnTo>
                  <a:pt x="0" y="14858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4858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599" y="3581399"/>
            <a:ext cx="38100" cy="1485900"/>
          </a:xfrm>
          <a:custGeom>
            <a:avLst/>
            <a:gdLst/>
            <a:ahLst/>
            <a:cxnLst/>
            <a:rect l="l" t="t" r="r" b="b"/>
            <a:pathLst>
              <a:path w="38100" h="1485900">
                <a:moveTo>
                  <a:pt x="38099" y="1485899"/>
                </a:moveTo>
                <a:lnTo>
                  <a:pt x="0" y="1485899"/>
                </a:lnTo>
                <a:lnTo>
                  <a:pt x="0" y="0"/>
                </a:lnTo>
                <a:lnTo>
                  <a:pt x="38099" y="0"/>
                </a:lnTo>
                <a:lnTo>
                  <a:pt x="38099" y="1485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193006"/>
            <a:ext cx="190499" cy="16668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38187" y="2008981"/>
            <a:ext cx="47625" cy="657225"/>
          </a:xfrm>
          <a:custGeom>
            <a:avLst/>
            <a:gdLst/>
            <a:ahLst/>
            <a:cxnLst/>
            <a:rect l="l" t="t" r="r" b="b"/>
            <a:pathLst>
              <a:path w="47625" h="6572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6572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6572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9" y="1555755"/>
            <a:ext cx="4224020" cy="12446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트렌드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규칙</a:t>
            </a:r>
            <a:r>
              <a:rPr sz="120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202565" marR="5080">
              <a:lnSpc>
                <a:spcPct val="148100"/>
              </a:lnSpc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점수가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25" dirty="0">
                <a:solidFill>
                  <a:srgbClr val="1D293B"/>
                </a:solidFill>
                <a:latin typeface="Dotum"/>
                <a:cs typeface="Dotum"/>
              </a:rPr>
              <a:t>평평하거나</a:t>
            </a:r>
            <a:r>
              <a:rPr sz="1200" spc="-125" dirty="0">
                <a:solidFill>
                  <a:srgbClr val="1D293B"/>
                </a:solidFill>
                <a:latin typeface="Liberation Sans"/>
                <a:cs typeface="Liberation Sans"/>
              </a:rPr>
              <a:t>(flat)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최근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35" dirty="0">
                <a:solidFill>
                  <a:srgbClr val="1D293B"/>
                </a:solidFill>
                <a:latin typeface="Liberation Sans"/>
                <a:cs typeface="Liberation Sans"/>
              </a:rPr>
              <a:t>2</a:t>
            </a:r>
            <a:r>
              <a:rPr sz="1350" spc="-13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점수가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→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049569"/>
                </a:solidFill>
                <a:latin typeface="Dotum"/>
                <a:cs typeface="Dotum"/>
              </a:rPr>
              <a:t>롱</a:t>
            </a:r>
            <a:r>
              <a:rPr sz="1350" spc="-100" dirty="0">
                <a:solidFill>
                  <a:srgbClr val="049569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049569"/>
                </a:solidFill>
                <a:latin typeface="Dotum"/>
                <a:cs typeface="Dotum"/>
              </a:rPr>
              <a:t>포지션</a:t>
            </a:r>
            <a:r>
              <a:rPr sz="1350" spc="500" dirty="0">
                <a:solidFill>
                  <a:srgbClr val="049569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점수가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음수이며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하락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추세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→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DB2525"/>
                </a:solidFill>
                <a:latin typeface="Dotum"/>
                <a:cs typeface="Dotum"/>
              </a:rPr>
              <a:t>숏</a:t>
            </a:r>
            <a:r>
              <a:rPr sz="1350" spc="-114" dirty="0">
                <a:solidFill>
                  <a:srgbClr val="DB2525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DB2525"/>
                </a:solidFill>
                <a:latin typeface="Dotum"/>
                <a:cs typeface="Dotum"/>
              </a:rPr>
              <a:t>포지션</a:t>
            </a:r>
            <a:endParaRPr sz="135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추이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계산에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Rate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of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Change(RoC)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지표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3238499"/>
            <a:ext cx="166687" cy="19049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38187" y="4171949"/>
            <a:ext cx="47625" cy="657225"/>
          </a:xfrm>
          <a:custGeom>
            <a:avLst/>
            <a:gdLst/>
            <a:ahLst/>
            <a:cxnLst/>
            <a:rect l="l" t="t" r="r" b="b"/>
            <a:pathLst>
              <a:path w="47625" h="6572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6572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6572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99" y="1523999"/>
            <a:ext cx="5181600" cy="1752600"/>
          </a:xfrm>
          <a:custGeom>
            <a:avLst/>
            <a:gdLst/>
            <a:ahLst/>
            <a:cxnLst/>
            <a:rect l="l" t="t" r="r" b="b"/>
            <a:pathLst>
              <a:path w="5181600" h="1752600">
                <a:moveTo>
                  <a:pt x="51815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7525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799" y="1523999"/>
            <a:ext cx="38100" cy="1752600"/>
          </a:xfrm>
          <a:custGeom>
            <a:avLst/>
            <a:gdLst/>
            <a:ahLst/>
            <a:cxnLst/>
            <a:rect l="l" t="t" r="r" b="b"/>
            <a:pathLst>
              <a:path w="38100" h="1752600">
                <a:moveTo>
                  <a:pt x="380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38099" y="0"/>
                </a:lnTo>
                <a:lnTo>
                  <a:pt x="38099" y="17525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799" y="1179946"/>
            <a:ext cx="191690" cy="19165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39787" y="3169411"/>
            <a:ext cx="95504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endParaRPr sz="170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399" y="3710812"/>
            <a:ext cx="20542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CSV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파일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날짜별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30" dirty="0">
                <a:solidFill>
                  <a:srgbClr val="1D293B"/>
                </a:solidFill>
                <a:latin typeface="Dotum"/>
                <a:cs typeface="Dotum"/>
              </a:rPr>
              <a:t>시간당</a:t>
            </a:r>
            <a:r>
              <a:rPr sz="1200" spc="-130" dirty="0">
                <a:solidFill>
                  <a:srgbClr val="1D293B"/>
                </a:solidFill>
                <a:latin typeface="Liberation Sans"/>
                <a:cs typeface="Liberation Sans"/>
              </a:rPr>
              <a:t>):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7900" y="3955567"/>
            <a:ext cx="3261995" cy="9398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hour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-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인덱스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컬럼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특정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표시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sentiment</a:t>
            </a:r>
            <a:r>
              <a:rPr sz="1200" b="1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-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해당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35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200" spc="-135" dirty="0">
                <a:solidFill>
                  <a:srgbClr val="1D293B"/>
                </a:solidFill>
                <a:latin typeface="Liberation Sans"/>
                <a:cs typeface="Liberation Sans"/>
              </a:rPr>
              <a:t>(-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10~+10)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volume</a:t>
            </a:r>
            <a:r>
              <a:rPr sz="1200" b="1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-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해당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분석된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기사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1D293B"/>
                </a:solidFill>
                <a:latin typeface="Dotum"/>
                <a:cs typeface="Dotum"/>
              </a:rPr>
              <a:t>수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3600" y="1112011"/>
            <a:ext cx="69215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803265" algn="l"/>
              </a:tabLst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판별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방식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백테스트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설계</a:t>
            </a:r>
            <a:endParaRPr sz="1700">
              <a:latin typeface="Dotum"/>
              <a:cs typeface="Dot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29399" y="20764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4"/>
                </a:lnTo>
                <a:lnTo>
                  <a:pt x="47625" y="23812"/>
                </a:lnTo>
                <a:lnTo>
                  <a:pt x="47625" y="26970"/>
                </a:lnTo>
                <a:lnTo>
                  <a:pt x="30008" y="4702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78600" y="1551933"/>
            <a:ext cx="2896235" cy="6388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실거래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환경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45" dirty="0">
                <a:solidFill>
                  <a:srgbClr val="1D293B"/>
                </a:solidFill>
                <a:latin typeface="Dotum"/>
                <a:cs typeface="Dotum"/>
              </a:rPr>
              <a:t>시뮬레이션</a:t>
            </a:r>
            <a:r>
              <a:rPr sz="1200" b="1" spc="-4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개장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시간마다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신호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재확인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29387" y="2381249"/>
            <a:ext cx="47625" cy="657225"/>
          </a:xfrm>
          <a:custGeom>
            <a:avLst/>
            <a:gdLst/>
            <a:ahLst/>
            <a:cxnLst/>
            <a:rect l="l" t="t" r="r" b="b"/>
            <a:pathLst>
              <a:path w="47625" h="6572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6572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6572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799" y="3543300"/>
            <a:ext cx="214312" cy="19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400798" y="3924299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3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2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6"/>
                </a:lnTo>
                <a:lnTo>
                  <a:pt x="173996" y="278976"/>
                </a:lnTo>
                <a:lnTo>
                  <a:pt x="138514" y="299457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8899" y="4018359"/>
            <a:ext cx="133350" cy="116681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6400798" y="438149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21805" y="304799"/>
                </a:moveTo>
                <a:lnTo>
                  <a:pt x="106795" y="304799"/>
                </a:lnTo>
                <a:lnTo>
                  <a:pt x="99362" y="304067"/>
                </a:lnTo>
                <a:lnTo>
                  <a:pt x="57038" y="289705"/>
                </a:lnTo>
                <a:lnTo>
                  <a:pt x="23432" y="260241"/>
                </a:lnTo>
                <a:lnTo>
                  <a:pt x="3660" y="220159"/>
                </a:lnTo>
                <a:lnTo>
                  <a:pt x="0" y="198004"/>
                </a:lnTo>
                <a:lnTo>
                  <a:pt x="0" y="190499"/>
                </a:lnTo>
                <a:lnTo>
                  <a:pt x="0" y="106794"/>
                </a:lnTo>
                <a:lnTo>
                  <a:pt x="11572" y="63624"/>
                </a:lnTo>
                <a:lnTo>
                  <a:pt x="38785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121805" y="0"/>
                </a:lnTo>
                <a:lnTo>
                  <a:pt x="164974" y="11571"/>
                </a:lnTo>
                <a:lnTo>
                  <a:pt x="200428" y="38784"/>
                </a:lnTo>
                <a:lnTo>
                  <a:pt x="222770" y="77492"/>
                </a:lnTo>
                <a:lnTo>
                  <a:pt x="228599" y="106794"/>
                </a:lnTo>
                <a:lnTo>
                  <a:pt x="228599" y="198004"/>
                </a:lnTo>
                <a:lnTo>
                  <a:pt x="217026" y="241173"/>
                </a:lnTo>
                <a:lnTo>
                  <a:pt x="189814" y="276628"/>
                </a:lnTo>
                <a:lnTo>
                  <a:pt x="151106" y="298970"/>
                </a:lnTo>
                <a:lnTo>
                  <a:pt x="129238" y="304067"/>
                </a:lnTo>
                <a:lnTo>
                  <a:pt x="12180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8899" y="4467225"/>
            <a:ext cx="151399" cy="13335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6400798" y="483869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21805" y="304799"/>
                </a:moveTo>
                <a:lnTo>
                  <a:pt x="106795" y="304799"/>
                </a:lnTo>
                <a:lnTo>
                  <a:pt x="99362" y="304067"/>
                </a:lnTo>
                <a:lnTo>
                  <a:pt x="57038" y="289706"/>
                </a:lnTo>
                <a:lnTo>
                  <a:pt x="23432" y="260241"/>
                </a:lnTo>
                <a:lnTo>
                  <a:pt x="3660" y="220159"/>
                </a:lnTo>
                <a:lnTo>
                  <a:pt x="0" y="198004"/>
                </a:lnTo>
                <a:lnTo>
                  <a:pt x="0" y="190499"/>
                </a:lnTo>
                <a:lnTo>
                  <a:pt x="0" y="106794"/>
                </a:lnTo>
                <a:lnTo>
                  <a:pt x="11572" y="63624"/>
                </a:lnTo>
                <a:lnTo>
                  <a:pt x="38785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121805" y="0"/>
                </a:lnTo>
                <a:lnTo>
                  <a:pt x="164974" y="11571"/>
                </a:lnTo>
                <a:lnTo>
                  <a:pt x="200428" y="38783"/>
                </a:lnTo>
                <a:lnTo>
                  <a:pt x="222770" y="77492"/>
                </a:lnTo>
                <a:lnTo>
                  <a:pt x="228599" y="106794"/>
                </a:lnTo>
                <a:lnTo>
                  <a:pt x="228599" y="198004"/>
                </a:lnTo>
                <a:lnTo>
                  <a:pt x="217026" y="241173"/>
                </a:lnTo>
                <a:lnTo>
                  <a:pt x="189814" y="276628"/>
                </a:lnTo>
                <a:lnTo>
                  <a:pt x="151106" y="298970"/>
                </a:lnTo>
                <a:lnTo>
                  <a:pt x="129238" y="304067"/>
                </a:lnTo>
                <a:lnTo>
                  <a:pt x="12180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38066" y="4949427"/>
            <a:ext cx="150852" cy="84151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6400798" y="5295899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90"/>
                </a:lnTo>
                <a:lnTo>
                  <a:pt x="37132" y="285272"/>
                </a:lnTo>
                <a:lnTo>
                  <a:pt x="9643" y="251778"/>
                </a:lnTo>
                <a:lnTo>
                  <a:pt x="0" y="215803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3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90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8899" y="5381624"/>
            <a:ext cx="116681" cy="13335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6781800"/>
                </a:moveTo>
                <a:lnTo>
                  <a:pt x="76187" y="6781800"/>
                </a:lnTo>
                <a:lnTo>
                  <a:pt x="76187" y="0"/>
                </a:lnTo>
                <a:lnTo>
                  <a:pt x="0" y="0"/>
                </a:lnTo>
                <a:lnTo>
                  <a:pt x="0" y="6781800"/>
                </a:lnTo>
                <a:lnTo>
                  <a:pt x="0" y="6858000"/>
                </a:lnTo>
                <a:lnTo>
                  <a:pt x="76187" y="6858000"/>
                </a:lnTo>
                <a:lnTo>
                  <a:pt x="12191987" y="6858000"/>
                </a:lnTo>
                <a:lnTo>
                  <a:pt x="12191987" y="67818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69100" y="2164867"/>
            <a:ext cx="32626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Object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80" dirty="0">
                <a:solidFill>
                  <a:srgbClr val="1D293B"/>
                </a:solidFill>
                <a:latin typeface="Liberation Sans"/>
                <a:cs typeface="Liberation Sans"/>
              </a:rPr>
              <a:t>Store</a:t>
            </a:r>
            <a:r>
              <a:rPr sz="1350" spc="-80" dirty="0">
                <a:solidFill>
                  <a:srgbClr val="1D293B"/>
                </a:solidFill>
                <a:latin typeface="Dotum"/>
                <a:cs typeface="Dotum"/>
              </a:rPr>
              <a:t>에서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해당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일자의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CSV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파일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자동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로딩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업데이트된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데이터에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따라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결정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69100" y="2872613"/>
            <a:ext cx="25228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점수와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주가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잠재적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시차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고려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78612" y="3474211"/>
            <a:ext cx="141160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성과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측정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비교</a:t>
            </a:r>
            <a:endParaRPr sz="1700">
              <a:latin typeface="Dotum"/>
              <a:cs typeface="Dot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73850" y="3906908"/>
            <a:ext cx="347535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알고리즘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Sharpe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1.695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위험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조정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수익률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우수</a:t>
            </a:r>
            <a:r>
              <a:rPr sz="1200" spc="-10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90518" y="4364108"/>
            <a:ext cx="312229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벤치마크</a:t>
            </a:r>
            <a:r>
              <a:rPr sz="1200" b="1" spc="-120" dirty="0">
                <a:solidFill>
                  <a:srgbClr val="1D293B"/>
                </a:solidFill>
                <a:latin typeface="Liberation Sans"/>
                <a:cs typeface="Liberation Sans"/>
              </a:rPr>
              <a:t>(TSLA</a:t>
            </a:r>
            <a:r>
              <a:rPr sz="1200" b="1" spc="-4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buy&amp;hold):</a:t>
            </a:r>
            <a:r>
              <a:rPr sz="120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-0.06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Sharpe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endParaRPr sz="1350">
              <a:latin typeface="Dotum"/>
              <a:cs typeface="Dot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90518" y="4821308"/>
            <a:ext cx="340169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월별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수익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분석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변동성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달에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수익률</a:t>
            </a:r>
            <a:endParaRPr sz="1350">
              <a:latin typeface="Dotum"/>
              <a:cs typeface="Dot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57181" y="5278508"/>
            <a:ext cx="378015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모니터링</a:t>
            </a:r>
            <a:r>
              <a:rPr sz="1200" b="1" spc="-21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실시간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적시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조정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19893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8000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231330"/>
            <a:ext cx="9796780" cy="48538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latin typeface="+mj-ea"/>
              </a:rPr>
              <a:t>Example</a:t>
            </a:r>
            <a:r>
              <a:rPr spc="-30" dirty="0">
                <a:latin typeface="+mj-ea"/>
              </a:rPr>
              <a:t> </a:t>
            </a:r>
            <a:r>
              <a:rPr dirty="0">
                <a:latin typeface="+mj-ea"/>
              </a:rPr>
              <a:t>16:</a:t>
            </a:r>
            <a:r>
              <a:rPr spc="-5" dirty="0">
                <a:latin typeface="+mj-ea"/>
              </a:rPr>
              <a:t> </a:t>
            </a:r>
            <a:r>
              <a:rPr dirty="0">
                <a:latin typeface="+mj-ea"/>
              </a:rPr>
              <a:t>LLM </a:t>
            </a:r>
            <a:r>
              <a:rPr sz="2550" b="0" spc="-484" dirty="0">
                <a:latin typeface="+mj-ea"/>
                <a:cs typeface="Dotum"/>
              </a:rPr>
              <a:t>뉴스</a:t>
            </a:r>
            <a:r>
              <a:rPr sz="2550" b="0" spc="-229" dirty="0">
                <a:latin typeface="+mj-ea"/>
                <a:cs typeface="Dotum"/>
              </a:rPr>
              <a:t> </a:t>
            </a:r>
            <a:r>
              <a:rPr sz="2550" b="0" spc="-484" dirty="0">
                <a:latin typeface="+mj-ea"/>
                <a:cs typeface="Dotum"/>
              </a:rPr>
              <a:t>요약</a:t>
            </a:r>
            <a:r>
              <a:rPr sz="2550" b="0" spc="-229" dirty="0">
                <a:latin typeface="+mj-ea"/>
                <a:cs typeface="Dotum"/>
              </a:rPr>
              <a:t> </a:t>
            </a:r>
            <a:r>
              <a:rPr sz="2550" b="0" spc="-484" dirty="0">
                <a:latin typeface="+mj-ea"/>
                <a:cs typeface="Dotum"/>
              </a:rPr>
              <a:t>트레이딩</a:t>
            </a:r>
            <a:r>
              <a:rPr sz="2550" b="0" spc="-229" dirty="0">
                <a:latin typeface="+mj-ea"/>
                <a:cs typeface="Dotum"/>
              </a:rPr>
              <a:t> </a:t>
            </a:r>
            <a:r>
              <a:rPr dirty="0">
                <a:latin typeface="+mj-ea"/>
              </a:rPr>
              <a:t>–</a:t>
            </a:r>
            <a:r>
              <a:rPr spc="-5" dirty="0">
                <a:latin typeface="+mj-ea"/>
              </a:rPr>
              <a:t> </a:t>
            </a:r>
            <a:r>
              <a:rPr sz="2550" b="0" spc="-484" dirty="0" err="1">
                <a:latin typeface="+mj-ea"/>
                <a:cs typeface="Dotum"/>
              </a:rPr>
              <a:t>트레이딩</a:t>
            </a:r>
            <a:r>
              <a:rPr lang="en-US" sz="2550" b="0" spc="-484" dirty="0">
                <a:latin typeface="+mj-ea"/>
                <a:cs typeface="Dotum"/>
              </a:rPr>
              <a:t> </a:t>
            </a:r>
            <a:r>
              <a:rPr lang="ko-KR" altLang="en-US" sz="2550" b="0" spc="-484" dirty="0">
                <a:latin typeface="+mj-ea"/>
                <a:cs typeface="Dotum"/>
              </a:rPr>
              <a:t>결과</a:t>
            </a:r>
            <a:endParaRPr sz="2550" dirty="0">
              <a:latin typeface="+mj-ea"/>
              <a:cs typeface="Dotum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6781800"/>
                </a:moveTo>
                <a:lnTo>
                  <a:pt x="76187" y="6781800"/>
                </a:lnTo>
                <a:lnTo>
                  <a:pt x="76187" y="0"/>
                </a:lnTo>
                <a:lnTo>
                  <a:pt x="0" y="0"/>
                </a:lnTo>
                <a:lnTo>
                  <a:pt x="0" y="6781800"/>
                </a:lnTo>
                <a:lnTo>
                  <a:pt x="0" y="6858000"/>
                </a:lnTo>
                <a:lnTo>
                  <a:pt x="76187" y="6858000"/>
                </a:lnTo>
                <a:lnTo>
                  <a:pt x="12191987" y="6858000"/>
                </a:lnTo>
                <a:lnTo>
                  <a:pt x="12191987" y="67818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그림 5" descr="텍스트, 스크린샷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B685EE-0DEE-A25D-19D4-6806EEED5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1" y="127524"/>
            <a:ext cx="9404604" cy="6601364"/>
          </a:xfrm>
          <a:prstGeom prst="rect">
            <a:avLst/>
          </a:prstGeom>
        </p:spPr>
      </p:pic>
      <p:pic>
        <p:nvPicPr>
          <p:cNvPr id="8" name="그림 7" descr="텍스트, 메뉴, 스크린샷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F165CE-3C99-6B12-4370-AAF3A2E3D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3747706"/>
            <a:ext cx="3124108" cy="28773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856413"/>
          </a:xfrm>
          <a:custGeom>
            <a:avLst/>
            <a:gdLst/>
            <a:ahLst/>
            <a:cxnLst/>
            <a:rect l="l" t="t" r="r" b="b"/>
            <a:pathLst>
              <a:path w="12115800" h="7762875">
                <a:moveTo>
                  <a:pt x="0" y="7762874"/>
                </a:moveTo>
                <a:lnTo>
                  <a:pt x="12115799" y="7762874"/>
                </a:lnTo>
                <a:lnTo>
                  <a:pt x="12115799" y="0"/>
                </a:lnTo>
                <a:lnTo>
                  <a:pt x="0" y="0"/>
                </a:lnTo>
                <a:lnTo>
                  <a:pt x="0" y="7762874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17 —</a:t>
            </a:r>
            <a:r>
              <a:rPr spc="5" dirty="0"/>
              <a:t> </a:t>
            </a:r>
            <a:r>
              <a:rPr dirty="0"/>
              <a:t>CNN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기반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395" dirty="0">
                <a:latin typeface="Dotum"/>
                <a:cs typeface="Dotum"/>
              </a:rPr>
              <a:t>헤드</a:t>
            </a:r>
            <a:r>
              <a:rPr spc="-395" dirty="0"/>
              <a:t>&amp;</a:t>
            </a:r>
            <a:r>
              <a:rPr sz="2550" b="0" spc="-395" dirty="0">
                <a:latin typeface="Dotum"/>
                <a:cs typeface="Dotum"/>
              </a:rPr>
              <a:t>숄더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패턴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505" dirty="0">
                <a:latin typeface="Dotum"/>
                <a:cs typeface="Dotum"/>
              </a:rPr>
              <a:t>트레이딩</a:t>
            </a:r>
            <a:endParaRPr sz="255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4571999"/>
            <a:ext cx="5181600" cy="1600200"/>
          </a:xfrm>
          <a:custGeom>
            <a:avLst/>
            <a:gdLst/>
            <a:ahLst/>
            <a:cxnLst/>
            <a:rect l="l" t="t" r="r" b="b"/>
            <a:pathLst>
              <a:path w="5181600" h="1600200">
                <a:moveTo>
                  <a:pt x="5181599" y="1600199"/>
                </a:moveTo>
                <a:lnTo>
                  <a:pt x="0" y="16001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6001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4571999"/>
            <a:ext cx="38100" cy="1600200"/>
          </a:xfrm>
          <a:custGeom>
            <a:avLst/>
            <a:gdLst/>
            <a:ahLst/>
            <a:cxnLst/>
            <a:rect l="l" t="t" r="r" b="b"/>
            <a:pathLst>
              <a:path w="38100" h="1600200">
                <a:moveTo>
                  <a:pt x="38099" y="1600199"/>
                </a:moveTo>
                <a:lnTo>
                  <a:pt x="0" y="1600199"/>
                </a:lnTo>
                <a:lnTo>
                  <a:pt x="0" y="0"/>
                </a:lnTo>
                <a:lnTo>
                  <a:pt x="38099" y="0"/>
                </a:lnTo>
                <a:lnTo>
                  <a:pt x="38099" y="16001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746" y="1181099"/>
            <a:ext cx="190206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553" y="2476499"/>
            <a:ext cx="130961" cy="1904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47687" y="2839576"/>
            <a:ext cx="47625" cy="962025"/>
          </a:xfrm>
          <a:custGeom>
            <a:avLst/>
            <a:gdLst/>
            <a:ahLst/>
            <a:cxnLst/>
            <a:rect l="l" t="t" r="r" b="b"/>
            <a:pathLst>
              <a:path w="47625" h="962025">
                <a:moveTo>
                  <a:pt x="47625" y="935062"/>
                </a:moveTo>
                <a:lnTo>
                  <a:pt x="26974" y="914400"/>
                </a:lnTo>
                <a:lnTo>
                  <a:pt x="20662" y="914400"/>
                </a:lnTo>
                <a:lnTo>
                  <a:pt x="0" y="935062"/>
                </a:lnTo>
                <a:lnTo>
                  <a:pt x="0" y="941374"/>
                </a:lnTo>
                <a:lnTo>
                  <a:pt x="20662" y="962025"/>
                </a:lnTo>
                <a:lnTo>
                  <a:pt x="26974" y="962025"/>
                </a:lnTo>
                <a:lnTo>
                  <a:pt x="47625" y="941374"/>
                </a:lnTo>
                <a:lnTo>
                  <a:pt x="47625" y="938212"/>
                </a:lnTo>
                <a:lnTo>
                  <a:pt x="47625" y="935062"/>
                </a:lnTo>
                <a:close/>
              </a:path>
              <a:path w="47625" h="9620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9620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9620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4229099"/>
            <a:ext cx="238124" cy="1904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38187" y="5353049"/>
            <a:ext cx="47625" cy="276225"/>
          </a:xfrm>
          <a:custGeom>
            <a:avLst/>
            <a:gdLst/>
            <a:ahLst/>
            <a:cxnLst/>
            <a:rect l="l" t="t" r="r" b="b"/>
            <a:pathLst>
              <a:path w="47625" h="2762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2762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899" y="1479067"/>
            <a:ext cx="517906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200" spc="-270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350" spc="-270" dirty="0">
                <a:solidFill>
                  <a:srgbClr val="1D293B"/>
                </a:solidFill>
                <a:latin typeface="Dotum"/>
                <a:cs typeface="Dotum"/>
              </a:rPr>
              <a:t>차원</a:t>
            </a:r>
            <a:r>
              <a:rPr sz="1350" spc="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35" dirty="0">
                <a:solidFill>
                  <a:srgbClr val="1D293B"/>
                </a:solidFill>
                <a:latin typeface="Liberation Sans"/>
                <a:cs typeface="Liberation Sans"/>
              </a:rPr>
              <a:t>CNN(</a:t>
            </a:r>
            <a:r>
              <a:rPr sz="1350" spc="-135" dirty="0">
                <a:solidFill>
                  <a:srgbClr val="1D293B"/>
                </a:solidFill>
                <a:latin typeface="Dotum"/>
                <a:cs typeface="Dotum"/>
              </a:rPr>
              <a:t>합성곱</a:t>
            </a:r>
            <a:r>
              <a:rPr sz="1350" spc="2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5" dirty="0">
                <a:solidFill>
                  <a:srgbClr val="1D293B"/>
                </a:solidFill>
                <a:latin typeface="Dotum"/>
                <a:cs typeface="Dotum"/>
              </a:rPr>
              <a:t>신경망</a:t>
            </a:r>
            <a:r>
              <a:rPr sz="1200" spc="-26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350" spc="-265" dirty="0">
                <a:solidFill>
                  <a:srgbClr val="1D293B"/>
                </a:solidFill>
                <a:latin typeface="Dotum"/>
                <a:cs typeface="Dotum"/>
              </a:rPr>
              <a:t>을</a:t>
            </a:r>
            <a:r>
              <a:rPr sz="1350" spc="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1D293B"/>
                </a:solidFill>
                <a:latin typeface="Dotum"/>
                <a:cs typeface="Dotum"/>
              </a:rPr>
              <a:t>활용해</a:t>
            </a:r>
            <a:r>
              <a:rPr sz="1350" spc="2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1D293B"/>
                </a:solidFill>
                <a:latin typeface="Dotum"/>
                <a:cs typeface="Dotum"/>
              </a:rPr>
              <a:t>헤드앤숄더</a:t>
            </a:r>
            <a:r>
              <a:rPr sz="1200" spc="-140" dirty="0">
                <a:solidFill>
                  <a:srgbClr val="1D293B"/>
                </a:solidFill>
                <a:latin typeface="Liberation Sans"/>
                <a:cs typeface="Liberation Sans"/>
              </a:rPr>
              <a:t>(H&amp;S)</a:t>
            </a:r>
            <a:r>
              <a:rPr sz="1200" spc="2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345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350" spc="229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1D293B"/>
                </a:solidFill>
                <a:latin typeface="Dotum"/>
                <a:cs typeface="Dotum"/>
              </a:rPr>
              <a:t>패턴을</a:t>
            </a:r>
            <a:r>
              <a:rPr sz="1350" spc="2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1D293B"/>
                </a:solidFill>
                <a:latin typeface="Dotum"/>
                <a:cs typeface="Dotum"/>
              </a:rPr>
              <a:t>감지합니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 다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.</a:t>
            </a:r>
            <a:r>
              <a:rPr sz="1200" spc="9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530" dirty="0">
                <a:solidFill>
                  <a:srgbClr val="1D293B"/>
                </a:solidFill>
                <a:latin typeface="Dotum"/>
                <a:cs typeface="Dotum"/>
              </a:rPr>
              <a:t>합성</a:t>
            </a:r>
            <a:r>
              <a:rPr sz="1350" spc="41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1D293B"/>
                </a:solidFill>
                <a:latin typeface="Dotum"/>
                <a:cs typeface="Dotum"/>
              </a:rPr>
              <a:t>데이터로</a:t>
            </a:r>
            <a:r>
              <a:rPr sz="1350" spc="23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1D293B"/>
                </a:solidFill>
                <a:latin typeface="Dotum"/>
                <a:cs typeface="Dotum"/>
              </a:rPr>
              <a:t>모델을</a:t>
            </a:r>
            <a:r>
              <a:rPr sz="1350" spc="2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30" dirty="0">
                <a:solidFill>
                  <a:srgbClr val="1D293B"/>
                </a:solidFill>
                <a:latin typeface="Dotum"/>
                <a:cs typeface="Dotum"/>
              </a:rPr>
              <a:t>훈련시키고</a:t>
            </a:r>
            <a:r>
              <a:rPr sz="1350" spc="2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1D293B"/>
                </a:solidFill>
                <a:latin typeface="Dotum"/>
                <a:cs typeface="Dotum"/>
              </a:rPr>
              <a:t>외환</a:t>
            </a:r>
            <a:r>
              <a:rPr sz="1350" spc="41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(USD/CAD)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에서</a:t>
            </a:r>
            <a:r>
              <a:rPr sz="1350" spc="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1D293B"/>
                </a:solidFill>
                <a:latin typeface="Dotum"/>
                <a:cs typeface="Dotum"/>
              </a:rPr>
              <a:t>실제</a:t>
            </a:r>
            <a:r>
              <a:rPr sz="1350" spc="4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1D293B"/>
                </a:solidFill>
                <a:latin typeface="Dotum"/>
                <a:cs typeface="Dotum"/>
              </a:rPr>
              <a:t>패턴을</a:t>
            </a:r>
            <a:r>
              <a:rPr sz="1350" spc="2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식별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하여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신호를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45" dirty="0">
                <a:solidFill>
                  <a:srgbClr val="1D293B"/>
                </a:solidFill>
                <a:latin typeface="Dotum"/>
                <a:cs typeface="Dotum"/>
              </a:rPr>
              <a:t>생성합니다</a:t>
            </a:r>
            <a:r>
              <a:rPr sz="1200" spc="-45" dirty="0">
                <a:solidFill>
                  <a:srgbClr val="1D293B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975" y="2407411"/>
            <a:ext cx="9017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35" dirty="0">
                <a:solidFill>
                  <a:srgbClr val="1D293B"/>
                </a:solidFill>
                <a:latin typeface="Dotum"/>
                <a:cs typeface="Dotum"/>
              </a:rPr>
              <a:t>모티베이션</a:t>
            </a:r>
            <a:endParaRPr sz="1700">
              <a:latin typeface="Dotum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9" y="2698267"/>
            <a:ext cx="2985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기술적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분석을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통한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심리와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집단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행동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규칙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결정으로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감정적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판단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배제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9" y="3352006"/>
            <a:ext cx="2059939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반복적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기회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포착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9" y="3656806"/>
            <a:ext cx="34067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외환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연속성과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글로벌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이벤트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반응성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225" y="4160011"/>
            <a:ext cx="118300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감지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endParaRPr sz="170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399" y="4679467"/>
            <a:ext cx="2121535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7165">
              <a:lnSpc>
                <a:spcPct val="111100"/>
              </a:lnSpc>
              <a:spcBef>
                <a:spcPts val="95"/>
              </a:spcBef>
            </a:pP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종가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 출력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존재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확률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(0~1)</a:t>
            </a:r>
            <a:endParaRPr sz="1200" dirty="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class 0: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없음</a:t>
            </a:r>
            <a:endParaRPr sz="135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class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1: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헤드앤숄더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존재</a:t>
            </a:r>
            <a:endParaRPr sz="13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사용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1D-</a:t>
            </a:r>
            <a:r>
              <a:rPr sz="120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00799" y="1447006"/>
            <a:ext cx="5181600" cy="2598739"/>
          </a:xfrm>
          <a:custGeom>
            <a:avLst/>
            <a:gdLst/>
            <a:ahLst/>
            <a:cxnLst/>
            <a:rect l="l" t="t" r="r" b="b"/>
            <a:pathLst>
              <a:path w="5181600" h="3381375">
                <a:moveTo>
                  <a:pt x="5181599" y="3381374"/>
                </a:moveTo>
                <a:lnTo>
                  <a:pt x="0" y="3381374"/>
                </a:lnTo>
                <a:lnTo>
                  <a:pt x="0" y="0"/>
                </a:lnTo>
                <a:lnTo>
                  <a:pt x="5181599" y="0"/>
                </a:lnTo>
                <a:lnTo>
                  <a:pt x="5181599" y="3381374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0799" y="1522413"/>
            <a:ext cx="38100" cy="2540478"/>
          </a:xfrm>
          <a:custGeom>
            <a:avLst/>
            <a:gdLst/>
            <a:ahLst/>
            <a:cxnLst/>
            <a:rect l="l" t="t" r="r" b="b"/>
            <a:pathLst>
              <a:path w="38100" h="3381375">
                <a:moveTo>
                  <a:pt x="38099" y="3381374"/>
                </a:moveTo>
                <a:lnTo>
                  <a:pt x="0" y="3381374"/>
                </a:lnTo>
                <a:lnTo>
                  <a:pt x="0" y="0"/>
                </a:lnTo>
                <a:lnTo>
                  <a:pt x="38099" y="0"/>
                </a:lnTo>
                <a:lnTo>
                  <a:pt x="38099" y="3381374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799" y="1193006"/>
            <a:ext cx="190499" cy="16668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63600" y="1112011"/>
            <a:ext cx="7499984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803265" algn="l"/>
              </a:tabLst>
            </a:pP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요약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헤드앤숄더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endParaRPr sz="1700" dirty="0">
              <a:latin typeface="Dotum"/>
              <a:cs typeface="Dot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29387" y="1999456"/>
            <a:ext cx="47625" cy="733425"/>
          </a:xfrm>
          <a:custGeom>
            <a:avLst/>
            <a:gdLst/>
            <a:ahLst/>
            <a:cxnLst/>
            <a:rect l="l" t="t" r="r" b="b"/>
            <a:pathLst>
              <a:path w="47625" h="733425">
                <a:moveTo>
                  <a:pt x="47625" y="706462"/>
                </a:moveTo>
                <a:lnTo>
                  <a:pt x="26974" y="685800"/>
                </a:lnTo>
                <a:lnTo>
                  <a:pt x="20662" y="685800"/>
                </a:lnTo>
                <a:lnTo>
                  <a:pt x="0" y="706462"/>
                </a:lnTo>
                <a:lnTo>
                  <a:pt x="0" y="712774"/>
                </a:lnTo>
                <a:lnTo>
                  <a:pt x="20662" y="733425"/>
                </a:lnTo>
                <a:lnTo>
                  <a:pt x="26974" y="733425"/>
                </a:lnTo>
                <a:lnTo>
                  <a:pt x="47625" y="712774"/>
                </a:lnTo>
                <a:lnTo>
                  <a:pt x="47625" y="709612"/>
                </a:lnTo>
                <a:lnTo>
                  <a:pt x="47625" y="706462"/>
                </a:lnTo>
                <a:close/>
              </a:path>
              <a:path w="47625" h="7334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7334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7334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78600" y="1478274"/>
            <a:ext cx="344932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48100"/>
              </a:lnSpc>
              <a:spcBef>
                <a:spcPts val="10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상승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추세에서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하락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추세로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전환을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예측하는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차트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200" spc="-105" dirty="0">
                <a:solidFill>
                  <a:srgbClr val="1D293B"/>
                </a:solidFill>
                <a:latin typeface="Liberation Sans"/>
                <a:cs typeface="Liberation Sans"/>
              </a:rPr>
              <a:t>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왼쪽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어깨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가격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상승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하락</a:t>
            </a:r>
            <a:endParaRPr sz="1350" dirty="0">
              <a:latin typeface="Dotum"/>
              <a:cs typeface="Dotum"/>
            </a:endParaRPr>
          </a:p>
          <a:p>
            <a:pPr marL="202565" marR="697865">
              <a:lnSpc>
                <a:spcPct val="111100"/>
              </a:lnSpc>
            </a:pPr>
            <a:r>
              <a:rPr sz="1350" spc="-155" dirty="0">
                <a:solidFill>
                  <a:srgbClr val="1D293B"/>
                </a:solidFill>
                <a:latin typeface="Dotum"/>
                <a:cs typeface="Dotum"/>
              </a:rPr>
              <a:t>머리</a:t>
            </a:r>
            <a:r>
              <a:rPr sz="1200" spc="-155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55" dirty="0">
                <a:solidFill>
                  <a:srgbClr val="1D293B"/>
                </a:solidFill>
                <a:latin typeface="Dotum"/>
                <a:cs typeface="Dotum"/>
              </a:rPr>
              <a:t>헤드</a:t>
            </a:r>
            <a:r>
              <a:rPr sz="1200" spc="-155" dirty="0">
                <a:solidFill>
                  <a:srgbClr val="1D293B"/>
                </a:solidFill>
                <a:latin typeface="Liberation Sans"/>
                <a:cs typeface="Liberation Sans"/>
              </a:rPr>
              <a:t>):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더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정점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형성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하락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오른쪽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어깨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머리보다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낮은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상승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하락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 넥라인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어깨들의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저점을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연결한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지지선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99646" y="4257917"/>
            <a:ext cx="240431" cy="193253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6400798" y="4538930"/>
            <a:ext cx="247650" cy="304800"/>
          </a:xfrm>
          <a:custGeom>
            <a:avLst/>
            <a:gdLst/>
            <a:ahLst/>
            <a:cxnLst/>
            <a:rect l="l" t="t" r="r" b="b"/>
            <a:pathLst>
              <a:path w="247650" h="304800">
                <a:moveTo>
                  <a:pt x="131955" y="304799"/>
                </a:moveTo>
                <a:lnTo>
                  <a:pt x="115695" y="304799"/>
                </a:lnTo>
                <a:lnTo>
                  <a:pt x="107642" y="304006"/>
                </a:lnTo>
                <a:lnTo>
                  <a:pt x="68927" y="292261"/>
                </a:lnTo>
                <a:lnTo>
                  <a:pt x="30517" y="262782"/>
                </a:lnTo>
                <a:lnTo>
                  <a:pt x="6314" y="220848"/>
                </a:lnTo>
                <a:lnTo>
                  <a:pt x="0" y="189105"/>
                </a:lnTo>
                <a:lnTo>
                  <a:pt x="0" y="180974"/>
                </a:lnTo>
                <a:lnTo>
                  <a:pt x="0" y="115694"/>
                </a:lnTo>
                <a:lnTo>
                  <a:pt x="12536" y="68927"/>
                </a:lnTo>
                <a:lnTo>
                  <a:pt x="42016" y="30518"/>
                </a:lnTo>
                <a:lnTo>
                  <a:pt x="83950" y="6314"/>
                </a:lnTo>
                <a:lnTo>
                  <a:pt x="115695" y="0"/>
                </a:lnTo>
                <a:lnTo>
                  <a:pt x="131955" y="0"/>
                </a:lnTo>
                <a:lnTo>
                  <a:pt x="178722" y="12536"/>
                </a:lnTo>
                <a:lnTo>
                  <a:pt x="217132" y="42016"/>
                </a:lnTo>
                <a:lnTo>
                  <a:pt x="241335" y="83950"/>
                </a:lnTo>
                <a:lnTo>
                  <a:pt x="247650" y="115694"/>
                </a:lnTo>
                <a:lnTo>
                  <a:pt x="247650" y="189105"/>
                </a:lnTo>
                <a:lnTo>
                  <a:pt x="235112" y="235871"/>
                </a:lnTo>
                <a:lnTo>
                  <a:pt x="205633" y="274280"/>
                </a:lnTo>
                <a:lnTo>
                  <a:pt x="163699" y="298484"/>
                </a:lnTo>
                <a:lnTo>
                  <a:pt x="140008" y="304006"/>
                </a:lnTo>
                <a:lnTo>
                  <a:pt x="13195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7233" y="4624655"/>
            <a:ext cx="150018" cy="13335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400798" y="4996130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4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1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5"/>
                </a:lnTo>
                <a:lnTo>
                  <a:pt x="138514" y="299456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38899" y="5090189"/>
            <a:ext cx="133350" cy="116681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400798" y="5409406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21805" y="304799"/>
                </a:moveTo>
                <a:lnTo>
                  <a:pt x="106795" y="304799"/>
                </a:lnTo>
                <a:lnTo>
                  <a:pt x="99362" y="304068"/>
                </a:lnTo>
                <a:lnTo>
                  <a:pt x="57038" y="289704"/>
                </a:lnTo>
                <a:lnTo>
                  <a:pt x="23432" y="260240"/>
                </a:lnTo>
                <a:lnTo>
                  <a:pt x="3660" y="220159"/>
                </a:lnTo>
                <a:lnTo>
                  <a:pt x="0" y="198004"/>
                </a:lnTo>
                <a:lnTo>
                  <a:pt x="0" y="190499"/>
                </a:lnTo>
                <a:lnTo>
                  <a:pt x="0" y="106795"/>
                </a:lnTo>
                <a:lnTo>
                  <a:pt x="11572" y="63624"/>
                </a:lnTo>
                <a:lnTo>
                  <a:pt x="38785" y="28169"/>
                </a:lnTo>
                <a:lnTo>
                  <a:pt x="77492" y="5828"/>
                </a:lnTo>
                <a:lnTo>
                  <a:pt x="106795" y="0"/>
                </a:lnTo>
                <a:lnTo>
                  <a:pt x="121805" y="0"/>
                </a:lnTo>
                <a:lnTo>
                  <a:pt x="164974" y="11571"/>
                </a:lnTo>
                <a:lnTo>
                  <a:pt x="200428" y="38783"/>
                </a:lnTo>
                <a:lnTo>
                  <a:pt x="222770" y="77492"/>
                </a:lnTo>
                <a:lnTo>
                  <a:pt x="228599" y="106795"/>
                </a:lnTo>
                <a:lnTo>
                  <a:pt x="228599" y="198004"/>
                </a:lnTo>
                <a:lnTo>
                  <a:pt x="217026" y="241173"/>
                </a:lnTo>
                <a:lnTo>
                  <a:pt x="189814" y="276628"/>
                </a:lnTo>
                <a:lnTo>
                  <a:pt x="151106" y="298970"/>
                </a:lnTo>
                <a:lnTo>
                  <a:pt x="129238" y="304068"/>
                </a:lnTo>
                <a:lnTo>
                  <a:pt x="12180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8899" y="5503837"/>
            <a:ext cx="150018" cy="115831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6400798" y="5866606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8"/>
                </a:lnTo>
                <a:lnTo>
                  <a:pt x="37132" y="285271"/>
                </a:lnTo>
                <a:lnTo>
                  <a:pt x="9643" y="251777"/>
                </a:lnTo>
                <a:lnTo>
                  <a:pt x="0" y="215803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0"/>
                </a:lnTo>
                <a:lnTo>
                  <a:pt x="47532" y="12576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6"/>
                </a:lnTo>
                <a:lnTo>
                  <a:pt x="177921" y="47530"/>
                </a:lnTo>
                <a:lnTo>
                  <a:pt x="190499" y="88995"/>
                </a:lnTo>
                <a:lnTo>
                  <a:pt x="190499" y="215803"/>
                </a:lnTo>
                <a:lnTo>
                  <a:pt x="177921" y="257266"/>
                </a:lnTo>
                <a:lnTo>
                  <a:pt x="142967" y="292221"/>
                </a:lnTo>
                <a:lnTo>
                  <a:pt x="107698" y="304188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38899" y="5952331"/>
            <a:ext cx="116681" cy="13335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702425" y="4190206"/>
            <a:ext cx="130556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접근법</a:t>
            </a:r>
            <a:endParaRPr sz="1700">
              <a:latin typeface="Dotum"/>
              <a:cs typeface="Dot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07187" y="4579207"/>
            <a:ext cx="29933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1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으로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자동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감지하여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주관적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해석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배제</a:t>
            </a:r>
            <a:endParaRPr sz="1350">
              <a:latin typeface="Dotum"/>
              <a:cs typeface="Dot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57181" y="5036407"/>
            <a:ext cx="3282950" cy="114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다양한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가격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다운샘플링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 err="1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 err="1">
                <a:solidFill>
                  <a:srgbClr val="1D293B"/>
                </a:solidFill>
                <a:latin typeface="Dotum"/>
                <a:cs typeface="Dotum"/>
              </a:rPr>
              <a:t>탐색</a:t>
            </a:r>
            <a:endParaRPr lang="ko-KR" altLang="en-US" sz="1350" dirty="0">
              <a:latin typeface="Dotum"/>
              <a:cs typeface="Dotum"/>
            </a:endParaRPr>
          </a:p>
          <a:p>
            <a:pPr marL="12700" marR="601980" indent="33020">
              <a:lnSpc>
                <a:spcPct val="222200"/>
              </a:lnSpc>
            </a:pP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lang="ko-KR" altLang="en-US"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감지</a:t>
            </a:r>
            <a:r>
              <a:rPr lang="ko-KR" altLang="en-US"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시</a:t>
            </a:r>
            <a:r>
              <a:rPr lang="ko-KR" altLang="en-US"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en-US" altLang="ko-KR" sz="1200" dirty="0">
                <a:solidFill>
                  <a:srgbClr val="1D293B"/>
                </a:solidFill>
                <a:latin typeface="Liberation Sans"/>
                <a:cs typeface="Liberation Sans"/>
              </a:rPr>
              <a:t>10,000</a:t>
            </a:r>
            <a:r>
              <a:rPr lang="ko-KR" altLang="en-US"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lang="en-US" altLang="ko-KR" sz="1200" dirty="0">
                <a:solidFill>
                  <a:srgbClr val="1D293B"/>
                </a:solidFill>
                <a:latin typeface="Liberation Sans"/>
                <a:cs typeface="Liberation Sans"/>
              </a:rPr>
              <a:t>USD</a:t>
            </a:r>
            <a:r>
              <a:rPr lang="ko-KR" altLang="en-US"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숏</a:t>
            </a:r>
            <a:r>
              <a:rPr lang="ko-KR" altLang="en-US"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lang="ko-KR" altLang="en-US"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85" dirty="0">
                <a:solidFill>
                  <a:srgbClr val="1D293B"/>
                </a:solidFill>
                <a:latin typeface="Dotum"/>
                <a:cs typeface="Dotum"/>
              </a:rPr>
              <a:t>진입</a:t>
            </a:r>
            <a:r>
              <a:rPr lang="ko-KR" altLang="en-US"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lang="ko-KR" altLang="en-US"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en-US" altLang="ko-KR"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lang="ko-KR" altLang="en-US" sz="1350" spc="-95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lang="ko-KR" altLang="en-US"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유지</a:t>
            </a:r>
            <a:r>
              <a:rPr lang="ko-KR" altLang="en-US"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lang="ko-KR" altLang="en-US"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자동</a:t>
            </a:r>
            <a:r>
              <a:rPr lang="ko-KR" altLang="en-US"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85" dirty="0">
                <a:solidFill>
                  <a:srgbClr val="1D293B"/>
                </a:solidFill>
                <a:latin typeface="Dotum"/>
                <a:cs typeface="Dotum"/>
              </a:rPr>
              <a:t>청산</a:t>
            </a:r>
            <a:endParaRPr lang="ko-KR" altLang="en-US" sz="1350" dirty="0">
              <a:latin typeface="Dotum"/>
              <a:cs typeface="Dotum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75169" y="2970214"/>
            <a:ext cx="2903220" cy="514350"/>
          </a:xfrm>
          <a:custGeom>
            <a:avLst/>
            <a:gdLst/>
            <a:ahLst/>
            <a:cxnLst/>
            <a:rect l="l" t="t" r="r" b="b"/>
            <a:pathLst>
              <a:path w="2903220" h="514350">
                <a:moveTo>
                  <a:pt x="0" y="514349"/>
                </a:moveTo>
                <a:lnTo>
                  <a:pt x="42075" y="471244"/>
                </a:lnTo>
                <a:lnTo>
                  <a:pt x="84151" y="431379"/>
                </a:lnTo>
                <a:lnTo>
                  <a:pt x="126226" y="394756"/>
                </a:lnTo>
                <a:lnTo>
                  <a:pt x="168302" y="361373"/>
                </a:lnTo>
                <a:lnTo>
                  <a:pt x="210378" y="331232"/>
                </a:lnTo>
                <a:lnTo>
                  <a:pt x="252453" y="304331"/>
                </a:lnTo>
                <a:lnTo>
                  <a:pt x="294529" y="280672"/>
                </a:lnTo>
                <a:lnTo>
                  <a:pt x="336605" y="260253"/>
                </a:lnTo>
                <a:lnTo>
                  <a:pt x="378680" y="243076"/>
                </a:lnTo>
                <a:lnTo>
                  <a:pt x="420756" y="229140"/>
                </a:lnTo>
                <a:lnTo>
                  <a:pt x="462832" y="218444"/>
                </a:lnTo>
                <a:lnTo>
                  <a:pt x="504907" y="210990"/>
                </a:lnTo>
                <a:lnTo>
                  <a:pt x="546983" y="206777"/>
                </a:lnTo>
                <a:lnTo>
                  <a:pt x="589059" y="205804"/>
                </a:lnTo>
                <a:lnTo>
                  <a:pt x="631134" y="208073"/>
                </a:lnTo>
                <a:lnTo>
                  <a:pt x="673210" y="213583"/>
                </a:lnTo>
                <a:lnTo>
                  <a:pt x="715286" y="222334"/>
                </a:lnTo>
                <a:lnTo>
                  <a:pt x="757361" y="234325"/>
                </a:lnTo>
                <a:lnTo>
                  <a:pt x="799437" y="249558"/>
                </a:lnTo>
                <a:lnTo>
                  <a:pt x="841513" y="268032"/>
                </a:lnTo>
                <a:lnTo>
                  <a:pt x="883588" y="289747"/>
                </a:lnTo>
                <a:lnTo>
                  <a:pt x="925664" y="314703"/>
                </a:lnTo>
                <a:lnTo>
                  <a:pt x="967739" y="342899"/>
                </a:lnTo>
                <a:lnTo>
                  <a:pt x="1002302" y="295663"/>
                </a:lnTo>
                <a:lnTo>
                  <a:pt x="1036864" y="251926"/>
                </a:lnTo>
                <a:lnTo>
                  <a:pt x="1071426" y="211688"/>
                </a:lnTo>
                <a:lnTo>
                  <a:pt x="1105988" y="174948"/>
                </a:lnTo>
                <a:lnTo>
                  <a:pt x="1140550" y="141708"/>
                </a:lnTo>
                <a:lnTo>
                  <a:pt x="1175112" y="111967"/>
                </a:lnTo>
                <a:lnTo>
                  <a:pt x="1209674" y="85724"/>
                </a:lnTo>
                <a:lnTo>
                  <a:pt x="1244237" y="62981"/>
                </a:lnTo>
                <a:lnTo>
                  <a:pt x="1278799" y="43737"/>
                </a:lnTo>
                <a:lnTo>
                  <a:pt x="1347923" y="15745"/>
                </a:lnTo>
                <a:lnTo>
                  <a:pt x="1417047" y="1749"/>
                </a:lnTo>
                <a:lnTo>
                  <a:pt x="1451609" y="0"/>
                </a:lnTo>
                <a:lnTo>
                  <a:pt x="1486172" y="1749"/>
                </a:lnTo>
                <a:lnTo>
                  <a:pt x="1555296" y="15745"/>
                </a:lnTo>
                <a:lnTo>
                  <a:pt x="1624420" y="43737"/>
                </a:lnTo>
                <a:lnTo>
                  <a:pt x="1658982" y="62981"/>
                </a:lnTo>
                <a:lnTo>
                  <a:pt x="1693544" y="85724"/>
                </a:lnTo>
                <a:lnTo>
                  <a:pt x="1728107" y="111967"/>
                </a:lnTo>
                <a:lnTo>
                  <a:pt x="1762669" y="141708"/>
                </a:lnTo>
                <a:lnTo>
                  <a:pt x="1797231" y="174948"/>
                </a:lnTo>
                <a:lnTo>
                  <a:pt x="1831793" y="211688"/>
                </a:lnTo>
                <a:lnTo>
                  <a:pt x="1866355" y="251926"/>
                </a:lnTo>
                <a:lnTo>
                  <a:pt x="1900917" y="295663"/>
                </a:lnTo>
                <a:lnTo>
                  <a:pt x="1935479" y="342899"/>
                </a:lnTo>
                <a:lnTo>
                  <a:pt x="1977555" y="314703"/>
                </a:lnTo>
                <a:lnTo>
                  <a:pt x="2019631" y="289747"/>
                </a:lnTo>
                <a:lnTo>
                  <a:pt x="2061706" y="268032"/>
                </a:lnTo>
                <a:lnTo>
                  <a:pt x="2103782" y="249558"/>
                </a:lnTo>
                <a:lnTo>
                  <a:pt x="2145858" y="234325"/>
                </a:lnTo>
                <a:lnTo>
                  <a:pt x="2187933" y="222334"/>
                </a:lnTo>
                <a:lnTo>
                  <a:pt x="2230009" y="213583"/>
                </a:lnTo>
                <a:lnTo>
                  <a:pt x="2272085" y="208073"/>
                </a:lnTo>
                <a:lnTo>
                  <a:pt x="2314160" y="205804"/>
                </a:lnTo>
                <a:lnTo>
                  <a:pt x="2356236" y="206777"/>
                </a:lnTo>
                <a:lnTo>
                  <a:pt x="2398312" y="210990"/>
                </a:lnTo>
                <a:lnTo>
                  <a:pt x="2440387" y="218444"/>
                </a:lnTo>
                <a:lnTo>
                  <a:pt x="2482463" y="229140"/>
                </a:lnTo>
                <a:lnTo>
                  <a:pt x="2524539" y="243076"/>
                </a:lnTo>
                <a:lnTo>
                  <a:pt x="2566614" y="260253"/>
                </a:lnTo>
                <a:lnTo>
                  <a:pt x="2608690" y="280672"/>
                </a:lnTo>
                <a:lnTo>
                  <a:pt x="2650766" y="304331"/>
                </a:lnTo>
                <a:lnTo>
                  <a:pt x="2692841" y="331232"/>
                </a:lnTo>
                <a:lnTo>
                  <a:pt x="2734917" y="361373"/>
                </a:lnTo>
                <a:lnTo>
                  <a:pt x="2776992" y="394756"/>
                </a:lnTo>
                <a:lnTo>
                  <a:pt x="2819068" y="431379"/>
                </a:lnTo>
                <a:lnTo>
                  <a:pt x="2861144" y="471244"/>
                </a:lnTo>
                <a:lnTo>
                  <a:pt x="2903219" y="514349"/>
                </a:lnTo>
              </a:path>
            </a:pathLst>
          </a:custGeom>
          <a:ln w="36191">
            <a:solidFill>
              <a:srgbClr val="2562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062440" y="2952179"/>
            <a:ext cx="47815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80" dirty="0">
                <a:solidFill>
                  <a:srgbClr val="4A5462"/>
                </a:solidFill>
                <a:latin typeface="Dotum"/>
                <a:cs typeface="Dotum"/>
              </a:rPr>
              <a:t>왼쪽</a:t>
            </a:r>
            <a:r>
              <a:rPr sz="1000" spc="-8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000" spc="-145" dirty="0">
                <a:solidFill>
                  <a:srgbClr val="4A5462"/>
                </a:solidFill>
                <a:latin typeface="Dotum"/>
                <a:cs typeface="Dotum"/>
              </a:rPr>
              <a:t>어깨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17222" y="3017838"/>
            <a:ext cx="23622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45" dirty="0">
                <a:solidFill>
                  <a:srgbClr val="4A5462"/>
                </a:solidFill>
                <a:latin typeface="Dotum"/>
                <a:cs typeface="Dotum"/>
              </a:rPr>
              <a:t>머리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723635" y="2952179"/>
            <a:ext cx="58356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80" dirty="0">
                <a:solidFill>
                  <a:srgbClr val="4A5462"/>
                </a:solidFill>
                <a:latin typeface="Dotum"/>
                <a:cs typeface="Dotum"/>
              </a:rPr>
              <a:t>오른쪽</a:t>
            </a:r>
            <a:r>
              <a:rPr sz="1000" spc="-8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000" spc="-140" dirty="0">
                <a:solidFill>
                  <a:srgbClr val="4A5462"/>
                </a:solidFill>
                <a:latin typeface="Dotum"/>
                <a:cs typeface="Dotum"/>
              </a:rPr>
              <a:t>어깨</a:t>
            </a:r>
            <a:endParaRPr sz="1000">
              <a:latin typeface="Dotum"/>
              <a:cs typeface="Dotum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22005" y="3703638"/>
            <a:ext cx="34099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55" dirty="0">
                <a:solidFill>
                  <a:srgbClr val="4A5462"/>
                </a:solidFill>
                <a:latin typeface="Dotum"/>
                <a:cs typeface="Dotum"/>
              </a:rPr>
              <a:t>넥라인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6810756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13BC0258-DA9A-7941-6106-74727D26E6D2}"/>
              </a:ext>
            </a:extLst>
          </p:cNvPr>
          <p:cNvSpPr/>
          <p:nvPr/>
        </p:nvSpPr>
        <p:spPr>
          <a:xfrm>
            <a:off x="0" y="0"/>
            <a:ext cx="76199" cy="6856413"/>
          </a:xfrm>
          <a:custGeom>
            <a:avLst/>
            <a:gdLst/>
            <a:ahLst/>
            <a:cxnLst/>
            <a:rect l="l" t="t" r="r" b="b"/>
            <a:pathLst>
              <a:path w="76200" h="8039100">
                <a:moveTo>
                  <a:pt x="76199" y="8039099"/>
                </a:moveTo>
                <a:lnTo>
                  <a:pt x="0" y="8039099"/>
                </a:lnTo>
                <a:lnTo>
                  <a:pt x="0" y="0"/>
                </a:lnTo>
                <a:lnTo>
                  <a:pt x="76199" y="0"/>
                </a:lnTo>
                <a:lnTo>
                  <a:pt x="76199" y="803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3">
            <a:extLst>
              <a:ext uri="{FF2B5EF4-FFF2-40B4-BE49-F238E27FC236}">
                <a16:creationId xmlns:a16="http://schemas.microsoft.com/office/drawing/2014/main" id="{E3CC7042-3CBB-2931-BF32-A9140B8EE262}"/>
              </a:ext>
            </a:extLst>
          </p:cNvPr>
          <p:cNvSpPr/>
          <p:nvPr/>
        </p:nvSpPr>
        <p:spPr>
          <a:xfrm>
            <a:off x="6931151" y="3593848"/>
            <a:ext cx="3660649" cy="25807"/>
          </a:xfrm>
          <a:custGeom>
            <a:avLst/>
            <a:gdLst/>
            <a:ahLst/>
            <a:cxnLst/>
            <a:rect l="l" t="t" r="r" b="b"/>
            <a:pathLst>
              <a:path w="38100" h="3381375">
                <a:moveTo>
                  <a:pt x="38099" y="3381374"/>
                </a:moveTo>
                <a:lnTo>
                  <a:pt x="0" y="3381374"/>
                </a:lnTo>
                <a:lnTo>
                  <a:pt x="0" y="0"/>
                </a:lnTo>
                <a:lnTo>
                  <a:pt x="38099" y="0"/>
                </a:lnTo>
                <a:lnTo>
                  <a:pt x="38099" y="3381374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D99AE-D183-0F3B-0726-854E5C7D5A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36228" y="1827283"/>
            <a:ext cx="1645710" cy="10122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856413"/>
          </a:xfrm>
          <a:custGeom>
            <a:avLst/>
            <a:gdLst/>
            <a:ahLst/>
            <a:cxnLst/>
            <a:rect l="l" t="t" r="r" b="b"/>
            <a:pathLst>
              <a:path w="12115800" h="7962900">
                <a:moveTo>
                  <a:pt x="0" y="7962899"/>
                </a:moveTo>
                <a:lnTo>
                  <a:pt x="12115799" y="7962899"/>
                </a:lnTo>
                <a:lnTo>
                  <a:pt x="12115799" y="0"/>
                </a:lnTo>
                <a:lnTo>
                  <a:pt x="0" y="0"/>
                </a:lnTo>
                <a:lnTo>
                  <a:pt x="0" y="79628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5" dirty="0"/>
              <a:t> </a:t>
            </a:r>
            <a:r>
              <a:rPr dirty="0"/>
              <a:t>17: CNN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기반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395" dirty="0">
                <a:latin typeface="Dotum"/>
                <a:cs typeface="Dotum"/>
              </a:rPr>
              <a:t>헤드</a:t>
            </a:r>
            <a:r>
              <a:rPr spc="-395" dirty="0"/>
              <a:t>&amp;</a:t>
            </a:r>
            <a:r>
              <a:rPr sz="2550" b="0" spc="-395" dirty="0">
                <a:latin typeface="Dotum"/>
                <a:cs typeface="Dotum"/>
              </a:rPr>
              <a:t>숄더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패턴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모델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505" dirty="0">
                <a:latin typeface="Dotum"/>
                <a:cs typeface="Dotum"/>
              </a:rPr>
              <a:t>아키텍처</a:t>
            </a:r>
            <a:endParaRPr sz="255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1523999"/>
            <a:ext cx="5181600" cy="1752600"/>
          </a:xfrm>
          <a:custGeom>
            <a:avLst/>
            <a:gdLst/>
            <a:ahLst/>
            <a:cxnLst/>
            <a:rect l="l" t="t" r="r" b="b"/>
            <a:pathLst>
              <a:path w="5181600" h="1752600">
                <a:moveTo>
                  <a:pt x="51815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7525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1523999"/>
            <a:ext cx="38100" cy="1752600"/>
          </a:xfrm>
          <a:custGeom>
            <a:avLst/>
            <a:gdLst/>
            <a:ahLst/>
            <a:cxnLst/>
            <a:rect l="l" t="t" r="r" b="b"/>
            <a:pathLst>
              <a:path w="38100" h="1752600">
                <a:moveTo>
                  <a:pt x="380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38099" y="0"/>
                </a:lnTo>
                <a:lnTo>
                  <a:pt x="38099" y="17525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99" y="3763994"/>
            <a:ext cx="5181600" cy="997712"/>
          </a:xfrm>
          <a:custGeom>
            <a:avLst/>
            <a:gdLst/>
            <a:ahLst/>
            <a:cxnLst/>
            <a:rect l="l" t="t" r="r" b="b"/>
            <a:pathLst>
              <a:path w="5181600" h="1638300">
                <a:moveTo>
                  <a:pt x="5128202" y="1638299"/>
                </a:moveTo>
                <a:lnTo>
                  <a:pt x="53397" y="1638299"/>
                </a:lnTo>
                <a:lnTo>
                  <a:pt x="49681" y="1637933"/>
                </a:lnTo>
                <a:lnTo>
                  <a:pt x="14085" y="1618906"/>
                </a:lnTo>
                <a:lnTo>
                  <a:pt x="0" y="1584901"/>
                </a:lnTo>
                <a:lnTo>
                  <a:pt x="0" y="158114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5128202" y="0"/>
                </a:lnTo>
                <a:lnTo>
                  <a:pt x="5167513" y="19392"/>
                </a:lnTo>
                <a:lnTo>
                  <a:pt x="5181599" y="53397"/>
                </a:lnTo>
                <a:lnTo>
                  <a:pt x="5181599" y="1584901"/>
                </a:lnTo>
                <a:lnTo>
                  <a:pt x="5162206" y="1624214"/>
                </a:lnTo>
                <a:lnTo>
                  <a:pt x="5131918" y="1637933"/>
                </a:lnTo>
                <a:lnTo>
                  <a:pt x="5128202" y="1638299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599" y="5211794"/>
            <a:ext cx="5181600" cy="1295400"/>
          </a:xfrm>
          <a:custGeom>
            <a:avLst/>
            <a:gdLst/>
            <a:ahLst/>
            <a:cxnLst/>
            <a:rect l="l" t="t" r="r" b="b"/>
            <a:pathLst>
              <a:path w="5181600" h="1295400">
                <a:moveTo>
                  <a:pt x="5181599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2953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599" y="5211794"/>
            <a:ext cx="38100" cy="1295400"/>
          </a:xfrm>
          <a:custGeom>
            <a:avLst/>
            <a:gdLst/>
            <a:ahLst/>
            <a:cxnLst/>
            <a:rect l="l" t="t" r="r" b="b"/>
            <a:pathLst>
              <a:path w="38100" h="1295400">
                <a:moveTo>
                  <a:pt x="38099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38099" y="0"/>
                </a:lnTo>
                <a:lnTo>
                  <a:pt x="38099" y="12953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181099"/>
            <a:ext cx="190499" cy="1904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87399" y="1555267"/>
            <a:ext cx="3613150" cy="15494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순차적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레이어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구성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>
              <a:latin typeface="Liberation Sans"/>
              <a:cs typeface="Liberation Sans"/>
            </a:endParaRPr>
          </a:p>
          <a:p>
            <a:pPr marL="203200" indent="-169545">
              <a:lnSpc>
                <a:spcPct val="100000"/>
              </a:lnSpc>
              <a:spcBef>
                <a:spcPts val="780"/>
              </a:spcBef>
              <a:buSzPct val="88888"/>
              <a:buFont typeface="Liberation Sans"/>
              <a:buAutoNum type="arabicPeriod"/>
              <a:tabLst>
                <a:tab pos="203200" algn="l"/>
              </a:tabLst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입력층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4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40" dirty="0">
                <a:solidFill>
                  <a:srgbClr val="1D293B"/>
                </a:solidFill>
                <a:latin typeface="Dotum"/>
                <a:cs typeface="Dotum"/>
              </a:rPr>
              <a:t>각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특성은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독립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채널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  <a:p>
            <a:pPr marL="203200" indent="-16954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203200" algn="l"/>
              </a:tabLst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1D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합성곱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1D293B"/>
                </a:solidFill>
                <a:latin typeface="Dotum"/>
                <a:cs typeface="Dotum"/>
              </a:rPr>
              <a:t>층</a:t>
            </a:r>
            <a:r>
              <a:rPr sz="1200" spc="-14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32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필터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커널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5,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ReLU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활성화</a:t>
            </a:r>
            <a:endParaRPr sz="1350">
              <a:latin typeface="Dotum"/>
              <a:cs typeface="Dotum"/>
            </a:endParaRPr>
          </a:p>
          <a:p>
            <a:pPr marL="203200" indent="-169545">
              <a:lnSpc>
                <a:spcPct val="100000"/>
              </a:lnSpc>
              <a:spcBef>
                <a:spcPts val="180"/>
              </a:spcBef>
              <a:buSzPct val="88888"/>
              <a:buFont typeface="Liberation Sans"/>
              <a:buAutoNum type="arabicPeriod"/>
              <a:tabLst>
                <a:tab pos="203200" algn="l"/>
              </a:tabLst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풀링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1D293B"/>
                </a:solidFill>
                <a:latin typeface="Dotum"/>
                <a:cs typeface="Dotum"/>
              </a:rPr>
              <a:t>층</a:t>
            </a:r>
            <a:r>
              <a:rPr sz="1200" spc="-14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2,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복잡도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감소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스케일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불변성</a:t>
            </a:r>
            <a:endParaRPr sz="1350">
              <a:latin typeface="Dotum"/>
              <a:cs typeface="Dotum"/>
            </a:endParaRPr>
          </a:p>
          <a:p>
            <a:pPr marL="203200" indent="-169545">
              <a:lnSpc>
                <a:spcPct val="100000"/>
              </a:lnSpc>
              <a:spcBef>
                <a:spcPts val="180"/>
              </a:spcBef>
              <a:buSzPct val="88888"/>
              <a:buFont typeface="Liberation Sans"/>
              <a:buAutoNum type="arabicPeriod"/>
              <a:tabLst>
                <a:tab pos="203200" algn="l"/>
              </a:tabLst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플래튼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1D293B"/>
                </a:solidFill>
                <a:latin typeface="Dotum"/>
                <a:cs typeface="Dotum"/>
              </a:rPr>
              <a:t>층</a:t>
            </a:r>
            <a:r>
              <a:rPr sz="1200" spc="-14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합성곱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출력을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215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차원으로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변환</a:t>
            </a:r>
            <a:endParaRPr sz="1350">
              <a:latin typeface="Dotum"/>
              <a:cs typeface="Dotum"/>
            </a:endParaRPr>
          </a:p>
          <a:p>
            <a:pPr marL="203200" indent="-169545">
              <a:lnSpc>
                <a:spcPct val="100000"/>
              </a:lnSpc>
              <a:spcBef>
                <a:spcPts val="180"/>
              </a:spcBef>
              <a:buSzPct val="88888"/>
              <a:buFont typeface="Liberation Sans"/>
              <a:buAutoNum type="arabicPeriod"/>
              <a:tabLst>
                <a:tab pos="203200" algn="l"/>
              </a:tabLst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출력층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시그모이드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활성화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함수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이진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분류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446" y="3419717"/>
            <a:ext cx="240431" cy="19325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746" y="4868894"/>
            <a:ext cx="190206" cy="19049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838187" y="5764244"/>
            <a:ext cx="47625" cy="504825"/>
          </a:xfrm>
          <a:custGeom>
            <a:avLst/>
            <a:gdLst/>
            <a:ahLst/>
            <a:cxnLst/>
            <a:rect l="l" t="t" r="r" b="b"/>
            <a:pathLst>
              <a:path w="47625" h="5048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5048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5048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1225" y="3352006"/>
            <a:ext cx="136207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rgbClr val="1D293B"/>
                </a:solidFill>
                <a:latin typeface="Liberation Sans"/>
                <a:cs typeface="Liberation Sans"/>
              </a:rPr>
              <a:t>Keras</a:t>
            </a:r>
            <a:r>
              <a:rPr sz="1500" b="1" spc="-4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코드</a:t>
            </a:r>
            <a:endParaRPr sz="170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299" y="3873214"/>
            <a:ext cx="4965701" cy="804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model =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Sequential() </a:t>
            </a: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model.add(Input(shape=(X_train.shape[1], </a:t>
            </a:r>
            <a:r>
              <a:rPr sz="1050" spc="-20" dirty="0">
                <a:solidFill>
                  <a:srgbClr val="33D399"/>
                </a:solidFill>
                <a:latin typeface="Liberation Mono"/>
                <a:cs typeface="Liberation Mono"/>
              </a:rPr>
              <a:t>1))) </a:t>
            </a: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model.add(Conv1D(filters=32,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kernel_size=5, activation='relu')) model.add(MaxPooling1D(pool_size=2)) model.add(Flatten())</a:t>
            </a:r>
            <a:endParaRPr sz="1050" dirty="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model.add(Dense(1,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activation='sigmoid'))</a:t>
            </a:r>
            <a:endParaRPr sz="1050" dirty="0">
              <a:latin typeface="Liberation Mono"/>
              <a:cs typeface="Liberation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3600" y="4799806"/>
            <a:ext cx="118300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결과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해석</a:t>
            </a:r>
            <a:endParaRPr sz="170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399" y="5239728"/>
            <a:ext cx="2862580" cy="10960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출력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0~1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확률값</a:t>
            </a:r>
            <a:endParaRPr sz="135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0: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없음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(no 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pattern)</a:t>
            </a:r>
            <a:endParaRPr sz="12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헤드</a:t>
            </a:r>
            <a:r>
              <a:rPr sz="1200" spc="-215" dirty="0">
                <a:solidFill>
                  <a:srgbClr val="1D293B"/>
                </a:solidFill>
                <a:latin typeface="Liberation Sans"/>
                <a:cs typeface="Liberation Sans"/>
              </a:rPr>
              <a:t>&amp;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숄더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존재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(pattern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present)</a:t>
            </a:r>
            <a:endParaRPr sz="12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0.5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이상일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경우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신호로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사용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00799" y="3459194"/>
            <a:ext cx="5181600" cy="1066800"/>
          </a:xfrm>
          <a:custGeom>
            <a:avLst/>
            <a:gdLst/>
            <a:ahLst/>
            <a:cxnLst/>
            <a:rect l="l" t="t" r="r" b="b"/>
            <a:pathLst>
              <a:path w="5181600" h="1066800">
                <a:moveTo>
                  <a:pt x="518159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0667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0799" y="3459194"/>
            <a:ext cx="38100" cy="1066800"/>
          </a:xfrm>
          <a:custGeom>
            <a:avLst/>
            <a:gdLst/>
            <a:ahLst/>
            <a:cxnLst/>
            <a:rect l="l" t="t" r="r" b="b"/>
            <a:pathLst>
              <a:path w="38100" h="1066800">
                <a:moveTo>
                  <a:pt x="3809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38099" y="0"/>
                </a:lnTo>
                <a:lnTo>
                  <a:pt x="38099" y="1066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00800" y="5003902"/>
            <a:ext cx="5689283" cy="1280973"/>
          </a:xfrm>
          <a:custGeom>
            <a:avLst/>
            <a:gdLst/>
            <a:ahLst/>
            <a:cxnLst/>
            <a:rect l="l" t="t" r="r" b="b"/>
            <a:pathLst>
              <a:path w="5172075" h="1704975">
                <a:moveTo>
                  <a:pt x="5143158" y="1704974"/>
                </a:moveTo>
                <a:lnTo>
                  <a:pt x="28916" y="1704974"/>
                </a:lnTo>
                <a:lnTo>
                  <a:pt x="24663" y="1704128"/>
                </a:lnTo>
                <a:lnTo>
                  <a:pt x="0" y="1676057"/>
                </a:lnTo>
                <a:lnTo>
                  <a:pt x="0" y="1671637"/>
                </a:lnTo>
                <a:lnTo>
                  <a:pt x="0" y="28916"/>
                </a:lnTo>
                <a:lnTo>
                  <a:pt x="28916" y="0"/>
                </a:lnTo>
                <a:lnTo>
                  <a:pt x="5143158" y="0"/>
                </a:lnTo>
                <a:lnTo>
                  <a:pt x="5172074" y="28916"/>
                </a:lnTo>
                <a:lnTo>
                  <a:pt x="5172074" y="1676057"/>
                </a:lnTo>
                <a:lnTo>
                  <a:pt x="5147410" y="1704128"/>
                </a:lnTo>
                <a:lnTo>
                  <a:pt x="5143158" y="1704974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5561" y="4791901"/>
            <a:ext cx="5172075" cy="1704975"/>
          </a:xfrm>
          <a:custGeom>
            <a:avLst/>
            <a:gdLst/>
            <a:ahLst/>
            <a:cxnLst/>
            <a:rect l="l" t="t" r="r" b="b"/>
            <a:pathLst>
              <a:path w="5172075" h="1704975">
                <a:moveTo>
                  <a:pt x="0" y="16716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2"/>
                </a:lnTo>
                <a:lnTo>
                  <a:pt x="2537" y="20578"/>
                </a:lnTo>
                <a:lnTo>
                  <a:pt x="4228" y="16494"/>
                </a:lnTo>
                <a:lnTo>
                  <a:pt x="6637" y="12889"/>
                </a:lnTo>
                <a:lnTo>
                  <a:pt x="9764" y="9763"/>
                </a:lnTo>
                <a:lnTo>
                  <a:pt x="12890" y="6637"/>
                </a:lnTo>
                <a:lnTo>
                  <a:pt x="16495" y="4228"/>
                </a:lnTo>
                <a:lnTo>
                  <a:pt x="20579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5138737" y="0"/>
                </a:lnTo>
                <a:lnTo>
                  <a:pt x="5143158" y="0"/>
                </a:lnTo>
                <a:lnTo>
                  <a:pt x="5147410" y="845"/>
                </a:lnTo>
                <a:lnTo>
                  <a:pt x="5169535" y="20578"/>
                </a:lnTo>
                <a:lnTo>
                  <a:pt x="5171227" y="24662"/>
                </a:lnTo>
                <a:lnTo>
                  <a:pt x="5172074" y="28916"/>
                </a:lnTo>
                <a:lnTo>
                  <a:pt x="5172075" y="33337"/>
                </a:lnTo>
                <a:lnTo>
                  <a:pt x="5172075" y="1671637"/>
                </a:lnTo>
                <a:lnTo>
                  <a:pt x="5172074" y="1676057"/>
                </a:lnTo>
                <a:lnTo>
                  <a:pt x="5171227" y="1680310"/>
                </a:lnTo>
                <a:lnTo>
                  <a:pt x="5169535" y="1684394"/>
                </a:lnTo>
                <a:lnTo>
                  <a:pt x="5167844" y="1688478"/>
                </a:lnTo>
                <a:lnTo>
                  <a:pt x="5151495" y="1702436"/>
                </a:lnTo>
                <a:lnTo>
                  <a:pt x="5147410" y="1704128"/>
                </a:lnTo>
                <a:lnTo>
                  <a:pt x="5143158" y="1704974"/>
                </a:lnTo>
                <a:lnTo>
                  <a:pt x="5138737" y="1704974"/>
                </a:lnTo>
                <a:lnTo>
                  <a:pt x="33338" y="1704974"/>
                </a:lnTo>
                <a:lnTo>
                  <a:pt x="9764" y="1695209"/>
                </a:lnTo>
                <a:lnTo>
                  <a:pt x="6637" y="1692083"/>
                </a:lnTo>
                <a:lnTo>
                  <a:pt x="4228" y="1688478"/>
                </a:lnTo>
                <a:lnTo>
                  <a:pt x="2537" y="1684394"/>
                </a:lnTo>
                <a:lnTo>
                  <a:pt x="845" y="1680310"/>
                </a:lnTo>
                <a:lnTo>
                  <a:pt x="0" y="1676057"/>
                </a:lnTo>
                <a:lnTo>
                  <a:pt x="0" y="1671637"/>
                </a:lnTo>
                <a:close/>
              </a:path>
            </a:pathLst>
          </a:custGeom>
          <a:ln w="9524">
            <a:solidFill>
              <a:srgbClr val="DAE9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799" y="1181099"/>
            <a:ext cx="166687" cy="1904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63600" y="1112011"/>
            <a:ext cx="712597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779770" algn="l"/>
              </a:tabLst>
            </a:pPr>
            <a:r>
              <a:rPr sz="1500" b="1" spc="-10" dirty="0">
                <a:solidFill>
                  <a:srgbClr val="1D293B"/>
                </a:solidFill>
                <a:latin typeface="Liberation Sans"/>
                <a:cs typeface="Liberation Sans"/>
              </a:rPr>
              <a:t>1D-</a:t>
            </a:r>
            <a:r>
              <a:rPr sz="1500" b="1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50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훈련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생성</a:t>
            </a:r>
            <a:endParaRPr sz="1700">
              <a:latin typeface="Dotum"/>
              <a:cs typeface="Dot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00798" y="1562099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2"/>
                </a:lnTo>
                <a:lnTo>
                  <a:pt x="9643" y="251778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43066" y="1660326"/>
            <a:ext cx="108346" cy="108346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400798" y="2069188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2"/>
                </a:lnTo>
                <a:lnTo>
                  <a:pt x="9643" y="251778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43066" y="2213254"/>
            <a:ext cx="108585" cy="17145"/>
          </a:xfrm>
          <a:custGeom>
            <a:avLst/>
            <a:gdLst/>
            <a:ahLst/>
            <a:cxnLst/>
            <a:rect l="l" t="t" r="r" b="b"/>
            <a:pathLst>
              <a:path w="108584" h="17144">
                <a:moveTo>
                  <a:pt x="104622" y="16668"/>
                </a:moveTo>
                <a:lnTo>
                  <a:pt x="3724" y="16668"/>
                </a:lnTo>
                <a:lnTo>
                  <a:pt x="0" y="12944"/>
                </a:lnTo>
                <a:lnTo>
                  <a:pt x="0" y="3724"/>
                </a:lnTo>
                <a:lnTo>
                  <a:pt x="3724" y="0"/>
                </a:lnTo>
                <a:lnTo>
                  <a:pt x="104622" y="0"/>
                </a:lnTo>
                <a:lnTo>
                  <a:pt x="108346" y="3724"/>
                </a:lnTo>
                <a:lnTo>
                  <a:pt x="108346" y="8334"/>
                </a:lnTo>
                <a:lnTo>
                  <a:pt x="108346" y="12944"/>
                </a:lnTo>
                <a:lnTo>
                  <a:pt x="104622" y="16668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0798" y="2628106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3"/>
                </a:lnTo>
                <a:lnTo>
                  <a:pt x="35552" y="25823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8"/>
                </a:lnTo>
                <a:lnTo>
                  <a:pt x="183726" y="35552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6"/>
                </a:lnTo>
                <a:lnTo>
                  <a:pt x="138514" y="299457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8899" y="2722166"/>
            <a:ext cx="133350" cy="11668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00799" y="3128201"/>
            <a:ext cx="190499" cy="16668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0799" y="4728401"/>
            <a:ext cx="214312" cy="166687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657181" y="1476812"/>
            <a:ext cx="3155315" cy="4851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긍정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샘플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40" dirty="0">
                <a:solidFill>
                  <a:srgbClr val="1D293B"/>
                </a:solidFill>
                <a:latin typeface="Liberation Sans"/>
                <a:cs typeface="Liberation Sans"/>
              </a:rPr>
              <a:t>100,000</a:t>
            </a:r>
            <a:r>
              <a:rPr sz="1350" spc="-40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합성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H&amp;S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endParaRPr sz="13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랜덤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노이즈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포인트로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구성된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7181" y="2060894"/>
            <a:ext cx="2298065" cy="485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14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부정</a:t>
            </a:r>
            <a:r>
              <a:rPr sz="13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샘플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40" dirty="0">
                <a:solidFill>
                  <a:srgbClr val="1D293B"/>
                </a:solidFill>
                <a:latin typeface="Liberation Sans"/>
                <a:cs typeface="Liberation Sans"/>
              </a:rPr>
              <a:t>100,000</a:t>
            </a:r>
            <a:r>
              <a:rPr sz="1350" spc="-40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1D293B"/>
                </a:solidFill>
                <a:latin typeface="Dotum"/>
                <a:cs typeface="Dotum"/>
              </a:rPr>
              <a:t>랜덤워크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무작위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비패턴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73850" y="2650833"/>
            <a:ext cx="34315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표준화</a:t>
            </a:r>
            <a:r>
              <a:rPr sz="1200" b="1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샘플별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평균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0,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표준편차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35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350" spc="-135" dirty="0">
                <a:solidFill>
                  <a:srgbClr val="1D293B"/>
                </a:solidFill>
                <a:latin typeface="Dotum"/>
                <a:cs typeface="Dotum"/>
              </a:rPr>
              <a:t>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정규화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54800" y="3047206"/>
            <a:ext cx="779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성능</a:t>
            </a:r>
            <a:endParaRPr sz="1700">
              <a:latin typeface="Dotum"/>
              <a:cs typeface="Dot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78600" y="3566662"/>
            <a:ext cx="4470400" cy="7874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테스트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정확도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99.9%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포인트만으로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매우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인식률</a:t>
            </a:r>
            <a:endParaRPr sz="13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80/20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분할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9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90" dirty="0">
                <a:solidFill>
                  <a:srgbClr val="1D293B"/>
                </a:solidFill>
                <a:latin typeface="Dotum"/>
                <a:cs typeface="Dotum"/>
              </a:rPr>
              <a:t>훈련</a:t>
            </a:r>
            <a:r>
              <a:rPr sz="1200" spc="-190" dirty="0">
                <a:solidFill>
                  <a:srgbClr val="1D293B"/>
                </a:solidFill>
                <a:latin typeface="Liberation Sans"/>
                <a:cs typeface="Liberation Sans"/>
              </a:rPr>
              <a:t>/</a:t>
            </a:r>
            <a:r>
              <a:rPr sz="1350" spc="-190" dirty="0">
                <a:solidFill>
                  <a:srgbClr val="1D293B"/>
                </a:solidFill>
                <a:latin typeface="Dotum"/>
                <a:cs typeface="Dotum"/>
              </a:rPr>
              <a:t>테스트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1D293B"/>
                </a:solidFill>
                <a:latin typeface="Dotum"/>
                <a:cs typeface="Dotum"/>
              </a:rPr>
              <a:t>데이터셋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78612" y="4647406"/>
            <a:ext cx="130556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아키텍처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시각화</a:t>
            </a:r>
            <a:endParaRPr sz="1700">
              <a:latin typeface="Dotum"/>
              <a:cs typeface="Dot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50125" y="5507863"/>
            <a:ext cx="215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562EB"/>
                </a:solidFill>
                <a:latin typeface="Liberation Sans"/>
                <a:cs typeface="Liberation Sans"/>
              </a:rPr>
              <a:t>→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93125" y="5507863"/>
            <a:ext cx="215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562EB"/>
                </a:solidFill>
                <a:latin typeface="Liberation Sans"/>
                <a:cs typeface="Liberation Sans"/>
              </a:rPr>
              <a:t>→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636124" y="5507863"/>
            <a:ext cx="215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562EB"/>
                </a:solidFill>
                <a:latin typeface="Liberation Sans"/>
                <a:cs typeface="Liberation Sans"/>
              </a:rPr>
              <a:t>→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79124" y="5507863"/>
            <a:ext cx="215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562EB"/>
                </a:solidFill>
                <a:latin typeface="Liberation Sans"/>
                <a:cs typeface="Liberation Sans"/>
              </a:rPr>
              <a:t>→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79196" y="6087301"/>
            <a:ext cx="242506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1D CNN</a:t>
            </a:r>
            <a:r>
              <a:rPr sz="1050" spc="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구조로</a:t>
            </a:r>
            <a:r>
              <a:rPr sz="1150" spc="-90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시계열</a:t>
            </a:r>
            <a:r>
              <a:rPr sz="1150" spc="-90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패턴</a:t>
            </a:r>
            <a:r>
              <a:rPr sz="1150" spc="-90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인식에</a:t>
            </a:r>
            <a:r>
              <a:rPr sz="1150" spc="-90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4A5462"/>
                </a:solidFill>
                <a:latin typeface="Dotum"/>
                <a:cs typeface="Dotum"/>
              </a:rPr>
              <a:t>최적화</a:t>
            </a:r>
            <a:endParaRPr sz="1150">
              <a:latin typeface="Dotum"/>
              <a:cs typeface="Dotum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0"/>
            <a:ext cx="76199" cy="6856413"/>
          </a:xfrm>
          <a:custGeom>
            <a:avLst/>
            <a:gdLst/>
            <a:ahLst/>
            <a:cxnLst/>
            <a:rect l="l" t="t" r="r" b="b"/>
            <a:pathLst>
              <a:path w="76200" h="8039100">
                <a:moveTo>
                  <a:pt x="76199" y="8039099"/>
                </a:moveTo>
                <a:lnTo>
                  <a:pt x="0" y="8039099"/>
                </a:lnTo>
                <a:lnTo>
                  <a:pt x="0" y="0"/>
                </a:lnTo>
                <a:lnTo>
                  <a:pt x="76199" y="0"/>
                </a:lnTo>
                <a:lnTo>
                  <a:pt x="76199" y="803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15086" y="5325301"/>
            <a:ext cx="942975" cy="619125"/>
          </a:xfrm>
          <a:custGeom>
            <a:avLst/>
            <a:gdLst/>
            <a:ahLst/>
            <a:cxnLst/>
            <a:rect l="l" t="t" r="r" b="b"/>
            <a:pathLst>
              <a:path w="942975" h="619125">
                <a:moveTo>
                  <a:pt x="914058" y="619124"/>
                </a:moveTo>
                <a:lnTo>
                  <a:pt x="28916" y="619124"/>
                </a:lnTo>
                <a:lnTo>
                  <a:pt x="24664" y="618278"/>
                </a:lnTo>
                <a:lnTo>
                  <a:pt x="0" y="590207"/>
                </a:lnTo>
                <a:lnTo>
                  <a:pt x="0" y="585787"/>
                </a:lnTo>
                <a:lnTo>
                  <a:pt x="0" y="28916"/>
                </a:lnTo>
                <a:lnTo>
                  <a:pt x="28916" y="0"/>
                </a:lnTo>
                <a:lnTo>
                  <a:pt x="914058" y="0"/>
                </a:lnTo>
                <a:lnTo>
                  <a:pt x="942974" y="28916"/>
                </a:lnTo>
                <a:lnTo>
                  <a:pt x="942974" y="590207"/>
                </a:lnTo>
                <a:lnTo>
                  <a:pt x="918310" y="618278"/>
                </a:lnTo>
                <a:lnTo>
                  <a:pt x="914058" y="619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15086" y="5315776"/>
            <a:ext cx="942975" cy="619125"/>
          </a:xfrm>
          <a:custGeom>
            <a:avLst/>
            <a:gdLst/>
            <a:ahLst/>
            <a:cxnLst/>
            <a:rect l="l" t="t" r="r" b="b"/>
            <a:pathLst>
              <a:path w="942975" h="619125">
                <a:moveTo>
                  <a:pt x="0" y="5857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3"/>
                </a:lnTo>
                <a:lnTo>
                  <a:pt x="2538" y="20578"/>
                </a:lnTo>
                <a:lnTo>
                  <a:pt x="4229" y="16494"/>
                </a:lnTo>
                <a:lnTo>
                  <a:pt x="6638" y="12890"/>
                </a:lnTo>
                <a:lnTo>
                  <a:pt x="9764" y="9764"/>
                </a:lnTo>
                <a:lnTo>
                  <a:pt x="12890" y="6637"/>
                </a:lnTo>
                <a:lnTo>
                  <a:pt x="16495" y="4228"/>
                </a:lnTo>
                <a:lnTo>
                  <a:pt x="20580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8" y="0"/>
                </a:lnTo>
                <a:lnTo>
                  <a:pt x="909637" y="0"/>
                </a:lnTo>
                <a:lnTo>
                  <a:pt x="914058" y="0"/>
                </a:lnTo>
                <a:lnTo>
                  <a:pt x="918310" y="845"/>
                </a:lnTo>
                <a:lnTo>
                  <a:pt x="922394" y="2537"/>
                </a:lnTo>
                <a:lnTo>
                  <a:pt x="926478" y="4228"/>
                </a:lnTo>
                <a:lnTo>
                  <a:pt x="930084" y="6637"/>
                </a:lnTo>
                <a:lnTo>
                  <a:pt x="933210" y="9764"/>
                </a:lnTo>
                <a:lnTo>
                  <a:pt x="936336" y="12890"/>
                </a:lnTo>
                <a:lnTo>
                  <a:pt x="938744" y="16494"/>
                </a:lnTo>
                <a:lnTo>
                  <a:pt x="940436" y="20578"/>
                </a:lnTo>
                <a:lnTo>
                  <a:pt x="942129" y="24663"/>
                </a:lnTo>
                <a:lnTo>
                  <a:pt x="942974" y="28916"/>
                </a:lnTo>
                <a:lnTo>
                  <a:pt x="942975" y="33337"/>
                </a:lnTo>
                <a:lnTo>
                  <a:pt x="942975" y="585787"/>
                </a:lnTo>
                <a:lnTo>
                  <a:pt x="942974" y="590207"/>
                </a:lnTo>
                <a:lnTo>
                  <a:pt x="942129" y="594460"/>
                </a:lnTo>
                <a:lnTo>
                  <a:pt x="940436" y="598544"/>
                </a:lnTo>
                <a:lnTo>
                  <a:pt x="938744" y="602628"/>
                </a:lnTo>
                <a:lnTo>
                  <a:pt x="922394" y="616586"/>
                </a:lnTo>
                <a:lnTo>
                  <a:pt x="918310" y="618278"/>
                </a:lnTo>
                <a:lnTo>
                  <a:pt x="914058" y="619124"/>
                </a:lnTo>
                <a:lnTo>
                  <a:pt x="909637" y="619124"/>
                </a:lnTo>
                <a:lnTo>
                  <a:pt x="33338" y="619124"/>
                </a:lnTo>
                <a:lnTo>
                  <a:pt x="28916" y="619124"/>
                </a:lnTo>
                <a:lnTo>
                  <a:pt x="24664" y="618278"/>
                </a:lnTo>
                <a:lnTo>
                  <a:pt x="20580" y="616586"/>
                </a:lnTo>
                <a:lnTo>
                  <a:pt x="16495" y="614894"/>
                </a:lnTo>
                <a:lnTo>
                  <a:pt x="2538" y="598544"/>
                </a:lnTo>
                <a:lnTo>
                  <a:pt x="845" y="594460"/>
                </a:lnTo>
                <a:lnTo>
                  <a:pt x="0" y="590207"/>
                </a:lnTo>
                <a:lnTo>
                  <a:pt x="0" y="585787"/>
                </a:lnTo>
                <a:close/>
              </a:path>
            </a:pathLst>
          </a:custGeom>
          <a:ln w="9524">
            <a:solidFill>
              <a:srgbClr val="2562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714926" y="5272482"/>
            <a:ext cx="343535" cy="56959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50"/>
              </a:spcBef>
            </a:pP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[25, </a:t>
            </a:r>
            <a:r>
              <a:rPr sz="900" spc="-25" dirty="0">
                <a:solidFill>
                  <a:srgbClr val="1D293B"/>
                </a:solidFill>
                <a:latin typeface="Liberation Sans"/>
                <a:cs typeface="Liberation Sans"/>
              </a:rPr>
              <a:t>1]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553323" y="5330063"/>
            <a:ext cx="952500" cy="628650"/>
            <a:chOff x="7553323" y="5838824"/>
            <a:chExt cx="952500" cy="628650"/>
          </a:xfrm>
        </p:grpSpPr>
        <p:sp>
          <p:nvSpPr>
            <p:cNvPr id="55" name="object 55"/>
            <p:cNvSpPr/>
            <p:nvPr/>
          </p:nvSpPr>
          <p:spPr>
            <a:xfrm>
              <a:off x="7558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914058" y="619124"/>
                  </a:moveTo>
                  <a:lnTo>
                    <a:pt x="28916" y="619124"/>
                  </a:lnTo>
                  <a:lnTo>
                    <a:pt x="24664" y="618278"/>
                  </a:lnTo>
                  <a:lnTo>
                    <a:pt x="0" y="590207"/>
                  </a:lnTo>
                  <a:lnTo>
                    <a:pt x="0" y="5857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914058" y="0"/>
                  </a:lnTo>
                  <a:lnTo>
                    <a:pt x="942974" y="28916"/>
                  </a:lnTo>
                  <a:lnTo>
                    <a:pt x="942974" y="590207"/>
                  </a:lnTo>
                  <a:lnTo>
                    <a:pt x="918310" y="618278"/>
                  </a:lnTo>
                  <a:lnTo>
                    <a:pt x="914058" y="619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58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0" y="5857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909637" y="0"/>
                  </a:lnTo>
                  <a:lnTo>
                    <a:pt x="914058" y="0"/>
                  </a:lnTo>
                  <a:lnTo>
                    <a:pt x="918310" y="845"/>
                  </a:lnTo>
                  <a:lnTo>
                    <a:pt x="922394" y="2537"/>
                  </a:lnTo>
                  <a:lnTo>
                    <a:pt x="926478" y="4228"/>
                  </a:lnTo>
                  <a:lnTo>
                    <a:pt x="930084" y="6637"/>
                  </a:lnTo>
                  <a:lnTo>
                    <a:pt x="933210" y="9764"/>
                  </a:lnTo>
                  <a:lnTo>
                    <a:pt x="936336" y="12890"/>
                  </a:lnTo>
                  <a:lnTo>
                    <a:pt x="938744" y="16494"/>
                  </a:lnTo>
                  <a:lnTo>
                    <a:pt x="940436" y="20578"/>
                  </a:lnTo>
                  <a:lnTo>
                    <a:pt x="942129" y="24663"/>
                  </a:lnTo>
                  <a:lnTo>
                    <a:pt x="942974" y="28916"/>
                  </a:lnTo>
                  <a:lnTo>
                    <a:pt x="942975" y="33337"/>
                  </a:lnTo>
                  <a:lnTo>
                    <a:pt x="942975" y="585787"/>
                  </a:lnTo>
                  <a:lnTo>
                    <a:pt x="918310" y="618278"/>
                  </a:lnTo>
                  <a:lnTo>
                    <a:pt x="909637" y="619124"/>
                  </a:lnTo>
                  <a:lnTo>
                    <a:pt x="33338" y="619124"/>
                  </a:lnTo>
                  <a:lnTo>
                    <a:pt x="28916" y="619124"/>
                  </a:lnTo>
                  <a:lnTo>
                    <a:pt x="24664" y="618278"/>
                  </a:lnTo>
                  <a:lnTo>
                    <a:pt x="20580" y="616586"/>
                  </a:lnTo>
                  <a:lnTo>
                    <a:pt x="16495" y="614894"/>
                  </a:lnTo>
                  <a:lnTo>
                    <a:pt x="0" y="590207"/>
                  </a:lnTo>
                  <a:lnTo>
                    <a:pt x="0" y="585787"/>
                  </a:lnTo>
                  <a:close/>
                </a:path>
              </a:pathLst>
            </a:custGeom>
            <a:ln w="9524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741542" y="5331243"/>
            <a:ext cx="576580" cy="5137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Conv1D</a:t>
            </a:r>
            <a:endParaRPr sz="12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900" spc="-20" dirty="0">
                <a:solidFill>
                  <a:srgbClr val="1D293B"/>
                </a:solidFill>
                <a:latin typeface="Liberation Sans"/>
                <a:cs typeface="Liberation Sans"/>
              </a:rPr>
              <a:t>32</a:t>
            </a:r>
            <a:r>
              <a:rPr sz="1000" spc="-20" dirty="0">
                <a:solidFill>
                  <a:srgbClr val="1D293B"/>
                </a:solidFill>
                <a:latin typeface="Dotum"/>
                <a:cs typeface="Dotum"/>
              </a:rPr>
              <a:t>필터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696323" y="5330063"/>
            <a:ext cx="952500" cy="628650"/>
            <a:chOff x="8696323" y="5838824"/>
            <a:chExt cx="952500" cy="628650"/>
          </a:xfrm>
        </p:grpSpPr>
        <p:sp>
          <p:nvSpPr>
            <p:cNvPr id="59" name="object 59"/>
            <p:cNvSpPr/>
            <p:nvPr/>
          </p:nvSpPr>
          <p:spPr>
            <a:xfrm>
              <a:off x="8701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914058" y="619124"/>
                  </a:moveTo>
                  <a:lnTo>
                    <a:pt x="28916" y="619124"/>
                  </a:lnTo>
                  <a:lnTo>
                    <a:pt x="24663" y="618278"/>
                  </a:lnTo>
                  <a:lnTo>
                    <a:pt x="0" y="590207"/>
                  </a:lnTo>
                  <a:lnTo>
                    <a:pt x="0" y="5857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914058" y="0"/>
                  </a:lnTo>
                  <a:lnTo>
                    <a:pt x="942974" y="28916"/>
                  </a:lnTo>
                  <a:lnTo>
                    <a:pt x="942974" y="590207"/>
                  </a:lnTo>
                  <a:lnTo>
                    <a:pt x="918310" y="618278"/>
                  </a:lnTo>
                  <a:lnTo>
                    <a:pt x="914058" y="619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01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0" y="5857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6" y="20578"/>
                  </a:lnTo>
                  <a:lnTo>
                    <a:pt x="4228" y="16494"/>
                  </a:lnTo>
                  <a:lnTo>
                    <a:pt x="6637" y="12890"/>
                  </a:lnTo>
                  <a:lnTo>
                    <a:pt x="9763" y="9764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78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909637" y="0"/>
                  </a:lnTo>
                  <a:lnTo>
                    <a:pt x="914058" y="0"/>
                  </a:lnTo>
                  <a:lnTo>
                    <a:pt x="918310" y="845"/>
                  </a:lnTo>
                  <a:lnTo>
                    <a:pt x="922394" y="2537"/>
                  </a:lnTo>
                  <a:lnTo>
                    <a:pt x="926478" y="4228"/>
                  </a:lnTo>
                  <a:lnTo>
                    <a:pt x="940436" y="20578"/>
                  </a:lnTo>
                  <a:lnTo>
                    <a:pt x="942128" y="24663"/>
                  </a:lnTo>
                  <a:lnTo>
                    <a:pt x="942974" y="28916"/>
                  </a:lnTo>
                  <a:lnTo>
                    <a:pt x="942975" y="33337"/>
                  </a:lnTo>
                  <a:lnTo>
                    <a:pt x="942975" y="585787"/>
                  </a:lnTo>
                  <a:lnTo>
                    <a:pt x="922394" y="616586"/>
                  </a:lnTo>
                  <a:lnTo>
                    <a:pt x="918310" y="618278"/>
                  </a:lnTo>
                  <a:lnTo>
                    <a:pt x="914058" y="619124"/>
                  </a:lnTo>
                  <a:lnTo>
                    <a:pt x="909637" y="619124"/>
                  </a:lnTo>
                  <a:lnTo>
                    <a:pt x="33338" y="619124"/>
                  </a:lnTo>
                  <a:lnTo>
                    <a:pt x="9763" y="609360"/>
                  </a:lnTo>
                  <a:lnTo>
                    <a:pt x="6637" y="606233"/>
                  </a:lnTo>
                  <a:lnTo>
                    <a:pt x="4228" y="602628"/>
                  </a:lnTo>
                  <a:lnTo>
                    <a:pt x="2537" y="598544"/>
                  </a:lnTo>
                  <a:lnTo>
                    <a:pt x="845" y="594460"/>
                  </a:lnTo>
                  <a:lnTo>
                    <a:pt x="0" y="590207"/>
                  </a:lnTo>
                  <a:lnTo>
                    <a:pt x="0" y="585787"/>
                  </a:lnTo>
                  <a:close/>
                </a:path>
              </a:pathLst>
            </a:custGeom>
            <a:ln w="9524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863409" y="5331243"/>
            <a:ext cx="618490" cy="5137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MaxPool</a:t>
            </a:r>
            <a:endParaRPr sz="12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000" spc="-25" dirty="0">
                <a:solidFill>
                  <a:srgbClr val="1D293B"/>
                </a:solidFill>
                <a:latin typeface="Dotum"/>
                <a:cs typeface="Dotum"/>
              </a:rPr>
              <a:t>풀</a:t>
            </a:r>
            <a:r>
              <a:rPr sz="900" spc="-25" dirty="0">
                <a:solidFill>
                  <a:srgbClr val="1D293B"/>
                </a:solidFill>
                <a:latin typeface="Liberation Sans"/>
                <a:cs typeface="Liberation Sans"/>
              </a:rPr>
              <a:t>2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839324" y="5444363"/>
            <a:ext cx="952500" cy="400050"/>
            <a:chOff x="9839324" y="5953124"/>
            <a:chExt cx="952500" cy="400050"/>
          </a:xfrm>
        </p:grpSpPr>
        <p:sp>
          <p:nvSpPr>
            <p:cNvPr id="63" name="object 63"/>
            <p:cNvSpPr/>
            <p:nvPr/>
          </p:nvSpPr>
          <p:spPr>
            <a:xfrm>
              <a:off x="9844086" y="5957887"/>
              <a:ext cx="942975" cy="390525"/>
            </a:xfrm>
            <a:custGeom>
              <a:avLst/>
              <a:gdLst/>
              <a:ahLst/>
              <a:cxnLst/>
              <a:rect l="l" t="t" r="r" b="b"/>
              <a:pathLst>
                <a:path w="942975" h="390525">
                  <a:moveTo>
                    <a:pt x="914058" y="390524"/>
                  </a:moveTo>
                  <a:lnTo>
                    <a:pt x="28915" y="390524"/>
                  </a:lnTo>
                  <a:lnTo>
                    <a:pt x="24663" y="389677"/>
                  </a:lnTo>
                  <a:lnTo>
                    <a:pt x="0" y="361608"/>
                  </a:lnTo>
                  <a:lnTo>
                    <a:pt x="0" y="357187"/>
                  </a:lnTo>
                  <a:lnTo>
                    <a:pt x="0" y="28916"/>
                  </a:lnTo>
                  <a:lnTo>
                    <a:pt x="28915" y="0"/>
                  </a:lnTo>
                  <a:lnTo>
                    <a:pt x="914058" y="0"/>
                  </a:lnTo>
                  <a:lnTo>
                    <a:pt x="942973" y="28916"/>
                  </a:lnTo>
                  <a:lnTo>
                    <a:pt x="942973" y="361608"/>
                  </a:lnTo>
                  <a:lnTo>
                    <a:pt x="918310" y="389677"/>
                  </a:lnTo>
                  <a:lnTo>
                    <a:pt x="914058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844086" y="5957887"/>
              <a:ext cx="942975" cy="390525"/>
            </a:xfrm>
            <a:custGeom>
              <a:avLst/>
              <a:gdLst/>
              <a:ahLst/>
              <a:cxnLst/>
              <a:rect l="l" t="t" r="r" b="b"/>
              <a:pathLst>
                <a:path w="942975" h="390525">
                  <a:moveTo>
                    <a:pt x="0" y="357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78" y="2537"/>
                  </a:lnTo>
                  <a:lnTo>
                    <a:pt x="24663" y="845"/>
                  </a:lnTo>
                  <a:lnTo>
                    <a:pt x="28915" y="0"/>
                  </a:lnTo>
                  <a:lnTo>
                    <a:pt x="33337" y="0"/>
                  </a:lnTo>
                  <a:lnTo>
                    <a:pt x="909637" y="0"/>
                  </a:lnTo>
                  <a:lnTo>
                    <a:pt x="914058" y="0"/>
                  </a:lnTo>
                  <a:lnTo>
                    <a:pt x="918310" y="845"/>
                  </a:lnTo>
                  <a:lnTo>
                    <a:pt x="942974" y="33337"/>
                  </a:lnTo>
                  <a:lnTo>
                    <a:pt x="942974" y="357187"/>
                  </a:lnTo>
                  <a:lnTo>
                    <a:pt x="942973" y="361608"/>
                  </a:lnTo>
                  <a:lnTo>
                    <a:pt x="942127" y="365860"/>
                  </a:lnTo>
                  <a:lnTo>
                    <a:pt x="940435" y="369944"/>
                  </a:lnTo>
                  <a:lnTo>
                    <a:pt x="938743" y="374028"/>
                  </a:lnTo>
                  <a:lnTo>
                    <a:pt x="922393" y="387986"/>
                  </a:lnTo>
                  <a:lnTo>
                    <a:pt x="918310" y="389677"/>
                  </a:lnTo>
                  <a:lnTo>
                    <a:pt x="914058" y="390524"/>
                  </a:lnTo>
                  <a:lnTo>
                    <a:pt x="909637" y="390524"/>
                  </a:lnTo>
                  <a:lnTo>
                    <a:pt x="33337" y="390524"/>
                  </a:lnTo>
                  <a:lnTo>
                    <a:pt x="9764" y="380759"/>
                  </a:lnTo>
                  <a:lnTo>
                    <a:pt x="6637" y="377633"/>
                  </a:lnTo>
                  <a:lnTo>
                    <a:pt x="4228" y="374028"/>
                  </a:lnTo>
                  <a:lnTo>
                    <a:pt x="2537" y="369944"/>
                  </a:lnTo>
                  <a:lnTo>
                    <a:pt x="845" y="365860"/>
                  </a:lnTo>
                  <a:lnTo>
                    <a:pt x="0" y="361608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0069809" y="5526913"/>
            <a:ext cx="491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Flatten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982322" y="5330063"/>
            <a:ext cx="952500" cy="628650"/>
            <a:chOff x="10982322" y="5838824"/>
            <a:chExt cx="952500" cy="628650"/>
          </a:xfrm>
        </p:grpSpPr>
        <p:sp>
          <p:nvSpPr>
            <p:cNvPr id="67" name="object 67"/>
            <p:cNvSpPr/>
            <p:nvPr/>
          </p:nvSpPr>
          <p:spPr>
            <a:xfrm>
              <a:off x="10987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914058" y="619124"/>
                  </a:moveTo>
                  <a:lnTo>
                    <a:pt x="28917" y="619124"/>
                  </a:lnTo>
                  <a:lnTo>
                    <a:pt x="24664" y="618278"/>
                  </a:lnTo>
                  <a:lnTo>
                    <a:pt x="0" y="590207"/>
                  </a:lnTo>
                  <a:lnTo>
                    <a:pt x="1" y="585787"/>
                  </a:lnTo>
                  <a:lnTo>
                    <a:pt x="0" y="28916"/>
                  </a:lnTo>
                  <a:lnTo>
                    <a:pt x="28917" y="0"/>
                  </a:lnTo>
                  <a:lnTo>
                    <a:pt x="914058" y="0"/>
                  </a:lnTo>
                  <a:lnTo>
                    <a:pt x="942974" y="28916"/>
                  </a:lnTo>
                  <a:lnTo>
                    <a:pt x="942974" y="590207"/>
                  </a:lnTo>
                  <a:lnTo>
                    <a:pt x="918311" y="618278"/>
                  </a:lnTo>
                  <a:lnTo>
                    <a:pt x="914058" y="619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987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1" y="585787"/>
                  </a:moveTo>
                  <a:lnTo>
                    <a:pt x="1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8"/>
                  </a:lnTo>
                  <a:lnTo>
                    <a:pt x="4228" y="16494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89" y="6637"/>
                  </a:lnTo>
                  <a:lnTo>
                    <a:pt x="16495" y="4228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7" y="0"/>
                  </a:lnTo>
                  <a:lnTo>
                    <a:pt x="33338" y="0"/>
                  </a:lnTo>
                  <a:lnTo>
                    <a:pt x="909638" y="0"/>
                  </a:lnTo>
                  <a:lnTo>
                    <a:pt x="914058" y="0"/>
                  </a:lnTo>
                  <a:lnTo>
                    <a:pt x="918311" y="845"/>
                  </a:lnTo>
                  <a:lnTo>
                    <a:pt x="922395" y="2537"/>
                  </a:lnTo>
                  <a:lnTo>
                    <a:pt x="926479" y="4228"/>
                  </a:lnTo>
                  <a:lnTo>
                    <a:pt x="942976" y="33337"/>
                  </a:lnTo>
                  <a:lnTo>
                    <a:pt x="942976" y="585787"/>
                  </a:lnTo>
                  <a:lnTo>
                    <a:pt x="918311" y="618278"/>
                  </a:lnTo>
                  <a:lnTo>
                    <a:pt x="909638" y="619124"/>
                  </a:lnTo>
                  <a:lnTo>
                    <a:pt x="33338" y="619124"/>
                  </a:lnTo>
                  <a:lnTo>
                    <a:pt x="9764" y="609360"/>
                  </a:lnTo>
                  <a:lnTo>
                    <a:pt x="6637" y="606233"/>
                  </a:lnTo>
                  <a:lnTo>
                    <a:pt x="4228" y="602628"/>
                  </a:lnTo>
                  <a:lnTo>
                    <a:pt x="2537" y="598544"/>
                  </a:lnTo>
                  <a:lnTo>
                    <a:pt x="845" y="594460"/>
                  </a:lnTo>
                  <a:lnTo>
                    <a:pt x="0" y="590207"/>
                  </a:lnTo>
                  <a:lnTo>
                    <a:pt x="1" y="585787"/>
                  </a:lnTo>
                  <a:close/>
                </a:path>
              </a:pathLst>
            </a:custGeom>
            <a:ln w="9524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1182894" y="5331243"/>
            <a:ext cx="551180" cy="5137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Dense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000" spc="-170" dirty="0">
                <a:solidFill>
                  <a:srgbClr val="1D293B"/>
                </a:solidFill>
                <a:latin typeface="Dotum"/>
                <a:cs typeface="Dotum"/>
              </a:rPr>
              <a:t>시그모이드</a:t>
            </a:r>
            <a:endParaRPr sz="1000">
              <a:latin typeface="Dotum"/>
              <a:cs typeface="Dotum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-1" y="6801676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856413"/>
          </a:xfrm>
          <a:custGeom>
            <a:avLst/>
            <a:gdLst/>
            <a:ahLst/>
            <a:cxnLst/>
            <a:rect l="l" t="t" r="r" b="b"/>
            <a:pathLst>
              <a:path w="12115800" h="7810500">
                <a:moveTo>
                  <a:pt x="0" y="7810499"/>
                </a:moveTo>
                <a:lnTo>
                  <a:pt x="12115799" y="7810499"/>
                </a:lnTo>
                <a:lnTo>
                  <a:pt x="12115799" y="0"/>
                </a:lnTo>
                <a:lnTo>
                  <a:pt x="0" y="0"/>
                </a:lnTo>
                <a:lnTo>
                  <a:pt x="0" y="78104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17: CNN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기반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395" dirty="0">
                <a:latin typeface="Dotum"/>
                <a:cs typeface="Dotum"/>
              </a:rPr>
              <a:t>헤드</a:t>
            </a:r>
            <a:r>
              <a:rPr spc="-395" dirty="0"/>
              <a:t>&amp;</a:t>
            </a:r>
            <a:r>
              <a:rPr sz="2550" b="0" spc="-395" dirty="0">
                <a:latin typeface="Dotum"/>
                <a:cs typeface="Dotum"/>
              </a:rPr>
              <a:t>숄더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패턴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로직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509" dirty="0">
                <a:latin typeface="Dotum"/>
                <a:cs typeface="Dotum"/>
              </a:rPr>
              <a:t>상세</a:t>
            </a:r>
            <a:endParaRPr sz="2550">
              <a:latin typeface="Dotum"/>
              <a:cs typeface="Dot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599" y="1181099"/>
            <a:ext cx="5181600" cy="4850436"/>
            <a:chOff x="609599" y="1181099"/>
            <a:chExt cx="5181600" cy="4850436"/>
          </a:xfrm>
        </p:grpSpPr>
        <p:sp>
          <p:nvSpPr>
            <p:cNvPr id="7" name="object 7"/>
            <p:cNvSpPr/>
            <p:nvPr/>
          </p:nvSpPr>
          <p:spPr>
            <a:xfrm>
              <a:off x="609599" y="1523999"/>
              <a:ext cx="5181600" cy="1752600"/>
            </a:xfrm>
            <a:custGeom>
              <a:avLst/>
              <a:gdLst/>
              <a:ahLst/>
              <a:cxnLst/>
              <a:rect l="l" t="t" r="r" b="b"/>
              <a:pathLst>
                <a:path w="5181600" h="1752600">
                  <a:moveTo>
                    <a:pt x="5181599" y="1752599"/>
                  </a:moveTo>
                  <a:lnTo>
                    <a:pt x="0" y="1752599"/>
                  </a:lnTo>
                  <a:lnTo>
                    <a:pt x="0" y="0"/>
                  </a:lnTo>
                  <a:lnTo>
                    <a:pt x="5181599" y="0"/>
                  </a:lnTo>
                  <a:lnTo>
                    <a:pt x="5181599" y="17525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523999"/>
              <a:ext cx="38100" cy="1752600"/>
            </a:xfrm>
            <a:custGeom>
              <a:avLst/>
              <a:gdLst/>
              <a:ahLst/>
              <a:cxnLst/>
              <a:rect l="l" t="t" r="r" b="b"/>
              <a:pathLst>
                <a:path w="38100" h="1752600">
                  <a:moveTo>
                    <a:pt x="38099" y="1752599"/>
                  </a:moveTo>
                  <a:lnTo>
                    <a:pt x="0" y="1752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752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4457699"/>
              <a:ext cx="5181600" cy="1573836"/>
            </a:xfrm>
            <a:custGeom>
              <a:avLst/>
              <a:gdLst/>
              <a:ahLst/>
              <a:cxnLst/>
              <a:rect l="l" t="t" r="r" b="b"/>
              <a:pathLst>
                <a:path w="5181600" h="1028700">
                  <a:moveTo>
                    <a:pt x="51815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5181599" y="0"/>
                  </a:lnTo>
                  <a:lnTo>
                    <a:pt x="5181599" y="10286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4495006"/>
              <a:ext cx="38100" cy="150612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181099"/>
              <a:ext cx="191653" cy="19169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8384" y="1555267"/>
            <a:ext cx="4525616" cy="15494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875"/>
              </a:spcBef>
              <a:buSzPct val="88888"/>
              <a:buFont typeface="Liberation Sans"/>
              <a:buAutoNum type="arabicPeriod"/>
              <a:tabLst>
                <a:tab pos="182245" algn="l"/>
              </a:tabLst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일별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USD/CAD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종가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70" dirty="0">
                <a:solidFill>
                  <a:srgbClr val="1D293B"/>
                </a:solidFill>
                <a:latin typeface="Dotum"/>
                <a:cs typeface="Dotum"/>
              </a:rPr>
              <a:t>수집</a:t>
            </a:r>
            <a:r>
              <a:rPr sz="1200" spc="-70" dirty="0">
                <a:solidFill>
                  <a:srgbClr val="1D293B"/>
                </a:solidFill>
                <a:latin typeface="Liberation Sans"/>
                <a:cs typeface="Liberation Sans"/>
              </a:rPr>
              <a:t>(2019-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2024</a:t>
            </a:r>
            <a:r>
              <a:rPr sz="1350" spc="-10" dirty="0">
                <a:solidFill>
                  <a:srgbClr val="1D293B"/>
                </a:solidFill>
                <a:latin typeface="Dotum"/>
                <a:cs typeface="Dotum"/>
              </a:rPr>
              <a:t>년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  <a:p>
            <a:pPr marL="182245" indent="-169545">
              <a:lnSpc>
                <a:spcPct val="100000"/>
              </a:lnSpc>
              <a:spcBef>
                <a:spcPts val="780"/>
              </a:spcBef>
              <a:buSzPct val="88888"/>
              <a:buFont typeface="Liberation Sans"/>
              <a:buAutoNum type="arabicPeriod"/>
              <a:tabLst>
                <a:tab pos="182245" algn="l"/>
              </a:tabLst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다양한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윈도우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설정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(25~100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단위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85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200" spc="-8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  <a:p>
            <a:pPr marL="182245" indent="-169545">
              <a:lnSpc>
                <a:spcPct val="100000"/>
              </a:lnSpc>
              <a:spcBef>
                <a:spcPts val="780"/>
              </a:spcBef>
              <a:buSzPct val="88888"/>
              <a:buFont typeface="Liberation Sans"/>
              <a:buAutoNum type="arabicPeriod"/>
              <a:tabLst>
                <a:tab pos="182245" algn="l"/>
              </a:tabLst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윈도우를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포인트로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70" dirty="0">
                <a:solidFill>
                  <a:srgbClr val="1D293B"/>
                </a:solidFill>
                <a:latin typeface="Dotum"/>
                <a:cs typeface="Dotum"/>
              </a:rPr>
              <a:t>다운샘플링</a:t>
            </a:r>
            <a:endParaRPr sz="1350" dirty="0">
              <a:latin typeface="Dotum"/>
              <a:cs typeface="Dotum"/>
            </a:endParaRPr>
          </a:p>
          <a:p>
            <a:pPr marL="182245" indent="-169545">
              <a:lnSpc>
                <a:spcPct val="100000"/>
              </a:lnSpc>
              <a:spcBef>
                <a:spcPts val="780"/>
              </a:spcBef>
              <a:buSzPct val="88888"/>
              <a:buFont typeface="Liberation Sans"/>
              <a:buAutoNum type="arabicPeriod"/>
              <a:tabLst>
                <a:tab pos="182245" algn="l"/>
              </a:tabLst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표준화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정규화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과정을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통한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형태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변환</a:t>
            </a:r>
            <a:endParaRPr sz="1350" dirty="0">
              <a:latin typeface="Dotum"/>
              <a:cs typeface="Dotum"/>
            </a:endParaRPr>
          </a:p>
          <a:p>
            <a:pPr marL="182245" indent="-16954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182245" algn="l"/>
              </a:tabLst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통한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존재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확률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362" y="3543299"/>
            <a:ext cx="180937" cy="19046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400799" y="1523206"/>
            <a:ext cx="5181600" cy="601127"/>
          </a:xfrm>
          <a:custGeom>
            <a:avLst/>
            <a:gdLst/>
            <a:ahLst/>
            <a:cxnLst/>
            <a:rect l="l" t="t" r="r" b="b"/>
            <a:pathLst>
              <a:path w="5181600" h="800100">
                <a:moveTo>
                  <a:pt x="5181599" y="800099"/>
                </a:moveTo>
                <a:lnTo>
                  <a:pt x="0" y="8000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8000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799" y="1523206"/>
            <a:ext cx="38100" cy="601127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38099" y="800099"/>
                </a:moveTo>
                <a:lnTo>
                  <a:pt x="0" y="800099"/>
                </a:lnTo>
                <a:lnTo>
                  <a:pt x="0" y="0"/>
                </a:lnTo>
                <a:lnTo>
                  <a:pt x="38099" y="0"/>
                </a:lnTo>
                <a:lnTo>
                  <a:pt x="38099" y="800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99" y="2285206"/>
            <a:ext cx="5181600" cy="601127"/>
          </a:xfrm>
          <a:custGeom>
            <a:avLst/>
            <a:gdLst/>
            <a:ahLst/>
            <a:cxnLst/>
            <a:rect l="l" t="t" r="r" b="b"/>
            <a:pathLst>
              <a:path w="5181600" h="800100">
                <a:moveTo>
                  <a:pt x="5181599" y="800099"/>
                </a:moveTo>
                <a:lnTo>
                  <a:pt x="0" y="8000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8000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799" y="2285206"/>
            <a:ext cx="38100" cy="601127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38099" y="800099"/>
                </a:moveTo>
                <a:lnTo>
                  <a:pt x="0" y="800099"/>
                </a:lnTo>
                <a:lnTo>
                  <a:pt x="0" y="0"/>
                </a:lnTo>
                <a:lnTo>
                  <a:pt x="38099" y="0"/>
                </a:lnTo>
                <a:lnTo>
                  <a:pt x="38099" y="800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799" y="1193006"/>
            <a:ext cx="190499" cy="16668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63600" y="3474211"/>
            <a:ext cx="130556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다운샘플링</a:t>
            </a:r>
            <a:r>
              <a:rPr sz="170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원리</a:t>
            </a:r>
            <a:endParaRPr sz="170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899" y="3841267"/>
            <a:ext cx="51587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헤드</a:t>
            </a:r>
            <a:r>
              <a:rPr sz="1200" spc="-215" dirty="0">
                <a:solidFill>
                  <a:srgbClr val="1D293B"/>
                </a:solidFill>
                <a:latin typeface="Liberation Sans"/>
                <a:cs typeface="Liberation Sans"/>
              </a:rPr>
              <a:t>&amp;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숄더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다양한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기간에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걸쳐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1D293B"/>
                </a:solidFill>
                <a:latin typeface="Dotum"/>
                <a:cs typeface="Dotum"/>
              </a:rPr>
              <a:t>형성되지만</a:t>
            </a:r>
            <a:r>
              <a:rPr sz="1200" spc="-22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입력은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항상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필요함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3600" y="1112011"/>
            <a:ext cx="732472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803265" algn="l"/>
              </a:tabLst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탐지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과정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실행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로직</a:t>
            </a:r>
            <a:endParaRPr sz="1700">
              <a:latin typeface="Dotum"/>
              <a:cs typeface="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78600" y="1562570"/>
            <a:ext cx="3460750" cy="4198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진입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조건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확률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≥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50% →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USD 10,000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숏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진입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78600" y="2324570"/>
            <a:ext cx="2454275" cy="4198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청산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조건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진입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경과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자동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청산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799" y="3198447"/>
            <a:ext cx="190499" cy="17859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6400798" y="3573494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3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2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6"/>
                </a:lnTo>
                <a:lnTo>
                  <a:pt x="173996" y="278976"/>
                </a:lnTo>
                <a:lnTo>
                  <a:pt x="138514" y="299457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8899" y="3659219"/>
            <a:ext cx="133350" cy="13335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6400798" y="3992594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2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6"/>
                </a:lnTo>
                <a:lnTo>
                  <a:pt x="138514" y="299456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8899" y="4111188"/>
            <a:ext cx="133350" cy="67612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400798" y="4411694"/>
            <a:ext cx="180975" cy="304800"/>
          </a:xfrm>
          <a:custGeom>
            <a:avLst/>
            <a:gdLst/>
            <a:ahLst/>
            <a:cxnLst/>
            <a:rect l="l" t="t" r="r" b="b"/>
            <a:pathLst>
              <a:path w="180975" h="304800">
                <a:moveTo>
                  <a:pt x="96429" y="304799"/>
                </a:moveTo>
                <a:lnTo>
                  <a:pt x="84545" y="304799"/>
                </a:lnTo>
                <a:lnTo>
                  <a:pt x="78661" y="304219"/>
                </a:lnTo>
                <a:lnTo>
                  <a:pt x="35275" y="286247"/>
                </a:lnTo>
                <a:lnTo>
                  <a:pt x="9161" y="254428"/>
                </a:lnTo>
                <a:lnTo>
                  <a:pt x="0" y="220253"/>
                </a:lnTo>
                <a:lnTo>
                  <a:pt x="0" y="214312"/>
                </a:lnTo>
                <a:lnTo>
                  <a:pt x="0" y="84545"/>
                </a:lnTo>
                <a:lnTo>
                  <a:pt x="11948" y="45154"/>
                </a:lnTo>
                <a:lnTo>
                  <a:pt x="45155" y="11948"/>
                </a:lnTo>
                <a:lnTo>
                  <a:pt x="84545" y="0"/>
                </a:lnTo>
                <a:lnTo>
                  <a:pt x="96429" y="0"/>
                </a:lnTo>
                <a:lnTo>
                  <a:pt x="135820" y="11948"/>
                </a:lnTo>
                <a:lnTo>
                  <a:pt x="169025" y="45154"/>
                </a:lnTo>
                <a:lnTo>
                  <a:pt x="180975" y="84545"/>
                </a:lnTo>
                <a:lnTo>
                  <a:pt x="180975" y="220253"/>
                </a:lnTo>
                <a:lnTo>
                  <a:pt x="169025" y="259643"/>
                </a:lnTo>
                <a:lnTo>
                  <a:pt x="135820" y="292849"/>
                </a:lnTo>
                <a:lnTo>
                  <a:pt x="102313" y="304219"/>
                </a:lnTo>
                <a:lnTo>
                  <a:pt x="96429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38066" y="4513254"/>
            <a:ext cx="101653" cy="101653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400798" y="4830794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2"/>
                </a:lnTo>
                <a:lnTo>
                  <a:pt x="9643" y="251777"/>
                </a:lnTo>
                <a:lnTo>
                  <a:pt x="0" y="215803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2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3"/>
                </a:lnTo>
                <a:lnTo>
                  <a:pt x="177921" y="257266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8899" y="4916519"/>
            <a:ext cx="116681" cy="13335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5801" y="4506912"/>
            <a:ext cx="190499" cy="16668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685800" y="4799806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21805" y="304799"/>
                </a:moveTo>
                <a:lnTo>
                  <a:pt x="106795" y="304799"/>
                </a:lnTo>
                <a:lnTo>
                  <a:pt x="99362" y="304067"/>
                </a:lnTo>
                <a:lnTo>
                  <a:pt x="57038" y="289705"/>
                </a:lnTo>
                <a:lnTo>
                  <a:pt x="23432" y="260241"/>
                </a:lnTo>
                <a:lnTo>
                  <a:pt x="3660" y="220159"/>
                </a:lnTo>
                <a:lnTo>
                  <a:pt x="0" y="198004"/>
                </a:lnTo>
                <a:lnTo>
                  <a:pt x="0" y="190499"/>
                </a:lnTo>
                <a:lnTo>
                  <a:pt x="0" y="106794"/>
                </a:lnTo>
                <a:lnTo>
                  <a:pt x="11572" y="63624"/>
                </a:lnTo>
                <a:lnTo>
                  <a:pt x="38785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121805" y="0"/>
                </a:lnTo>
                <a:lnTo>
                  <a:pt x="164974" y="11572"/>
                </a:lnTo>
                <a:lnTo>
                  <a:pt x="200428" y="38783"/>
                </a:lnTo>
                <a:lnTo>
                  <a:pt x="222770" y="77491"/>
                </a:lnTo>
                <a:lnTo>
                  <a:pt x="228599" y="106794"/>
                </a:lnTo>
                <a:lnTo>
                  <a:pt x="228599" y="198004"/>
                </a:lnTo>
                <a:lnTo>
                  <a:pt x="217026" y="241173"/>
                </a:lnTo>
                <a:lnTo>
                  <a:pt x="189814" y="276628"/>
                </a:lnTo>
                <a:lnTo>
                  <a:pt x="151106" y="298970"/>
                </a:lnTo>
                <a:lnTo>
                  <a:pt x="129238" y="304067"/>
                </a:lnTo>
                <a:lnTo>
                  <a:pt x="12180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3068" y="4910534"/>
            <a:ext cx="150852" cy="84151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685800" y="5218906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21805" y="304799"/>
                </a:moveTo>
                <a:lnTo>
                  <a:pt x="106795" y="304799"/>
                </a:lnTo>
                <a:lnTo>
                  <a:pt x="99362" y="304068"/>
                </a:lnTo>
                <a:lnTo>
                  <a:pt x="57038" y="289706"/>
                </a:lnTo>
                <a:lnTo>
                  <a:pt x="23432" y="260241"/>
                </a:lnTo>
                <a:lnTo>
                  <a:pt x="3660" y="220159"/>
                </a:lnTo>
                <a:lnTo>
                  <a:pt x="0" y="198004"/>
                </a:lnTo>
                <a:lnTo>
                  <a:pt x="0" y="190499"/>
                </a:lnTo>
                <a:lnTo>
                  <a:pt x="0" y="106795"/>
                </a:lnTo>
                <a:lnTo>
                  <a:pt x="11572" y="63625"/>
                </a:lnTo>
                <a:lnTo>
                  <a:pt x="38785" y="28170"/>
                </a:lnTo>
                <a:lnTo>
                  <a:pt x="77492" y="5827"/>
                </a:lnTo>
                <a:lnTo>
                  <a:pt x="106795" y="0"/>
                </a:lnTo>
                <a:lnTo>
                  <a:pt x="121805" y="0"/>
                </a:lnTo>
                <a:lnTo>
                  <a:pt x="164974" y="11571"/>
                </a:lnTo>
                <a:lnTo>
                  <a:pt x="200428" y="38784"/>
                </a:lnTo>
                <a:lnTo>
                  <a:pt x="222770" y="77492"/>
                </a:lnTo>
                <a:lnTo>
                  <a:pt x="228599" y="106795"/>
                </a:lnTo>
                <a:lnTo>
                  <a:pt x="228599" y="198004"/>
                </a:lnTo>
                <a:lnTo>
                  <a:pt x="217026" y="241174"/>
                </a:lnTo>
                <a:lnTo>
                  <a:pt x="189814" y="276629"/>
                </a:lnTo>
                <a:lnTo>
                  <a:pt x="151106" y="298971"/>
                </a:lnTo>
                <a:lnTo>
                  <a:pt x="129238" y="304067"/>
                </a:lnTo>
                <a:lnTo>
                  <a:pt x="12180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3068" y="5328827"/>
            <a:ext cx="150852" cy="84151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685800" y="5638006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7"/>
                </a:lnTo>
                <a:lnTo>
                  <a:pt x="52285" y="290963"/>
                </a:lnTo>
                <a:lnTo>
                  <a:pt x="21480" y="263953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1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5"/>
                </a:lnTo>
                <a:lnTo>
                  <a:pt x="138514" y="299456"/>
                </a:lnTo>
                <a:lnTo>
                  <a:pt x="118468" y="304127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3901" y="5723731"/>
            <a:ext cx="133349" cy="13334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654800" y="3123406"/>
            <a:ext cx="148082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백테스트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45" dirty="0">
                <a:solidFill>
                  <a:srgbClr val="1D293B"/>
                </a:solidFill>
                <a:latin typeface="Dotum"/>
                <a:cs typeface="Dotum"/>
              </a:rPr>
              <a:t>파라미터</a:t>
            </a:r>
            <a:endParaRPr sz="1700">
              <a:latin typeface="Dotum"/>
              <a:cs typeface="Dot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73850" y="3512407"/>
            <a:ext cx="22186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max_size: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100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최대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윈도우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25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200" spc="-1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73850" y="3931507"/>
            <a:ext cx="24568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step_size: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윈도우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단위</a:t>
            </a:r>
            <a:r>
              <a:rPr sz="1200" spc="-12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40512" y="4350607"/>
            <a:ext cx="2682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confidence_threshold: 0.8 (80% </a:t>
            </a:r>
            <a:r>
              <a:rPr sz="1350" spc="-165" dirty="0">
                <a:solidFill>
                  <a:srgbClr val="1D293B"/>
                </a:solidFill>
                <a:latin typeface="Dotum"/>
                <a:cs typeface="Dotum"/>
              </a:rPr>
              <a:t>신뢰도</a:t>
            </a:r>
            <a:r>
              <a:rPr sz="1200" spc="-16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57181" y="4769707"/>
            <a:ext cx="24898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holding_period: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유지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일수</a:t>
            </a:r>
            <a:r>
              <a:rPr sz="1200" spc="-114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9802" y="4482941"/>
            <a:ext cx="2987675" cy="14598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성과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45" dirty="0">
                <a:solidFill>
                  <a:srgbClr val="1D293B"/>
                </a:solidFill>
                <a:latin typeface="Dotum"/>
                <a:cs typeface="Dotum"/>
              </a:rPr>
              <a:t>인사이트</a:t>
            </a:r>
            <a:endParaRPr sz="1700" dirty="0">
              <a:latin typeface="Dotum"/>
              <a:cs typeface="Dotum"/>
            </a:endParaRPr>
          </a:p>
          <a:p>
            <a:pPr marL="4826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Holding period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→ Sharpe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ratio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상승</a:t>
            </a:r>
            <a:endParaRPr sz="1350" dirty="0">
              <a:latin typeface="Dotum"/>
              <a:cs typeface="Dotum"/>
            </a:endParaRPr>
          </a:p>
          <a:p>
            <a:pPr marL="31115" marR="5080" indent="16510">
              <a:lnSpc>
                <a:spcPct val="203700"/>
              </a:lnSpc>
              <a:spcBef>
                <a:spcPts val="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Confidence threshold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→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거래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횟수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감소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모든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파라미터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조합에서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수익성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확인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-1" y="-1"/>
            <a:ext cx="12153901" cy="6874669"/>
          </a:xfrm>
          <a:custGeom>
            <a:avLst/>
            <a:gdLst/>
            <a:ahLst/>
            <a:cxnLst/>
            <a:rect l="l" t="t" r="r" b="b"/>
            <a:pathLst>
              <a:path w="12192000" h="7886700">
                <a:moveTo>
                  <a:pt x="12191987" y="7810500"/>
                </a:moveTo>
                <a:lnTo>
                  <a:pt x="76187" y="7810500"/>
                </a:lnTo>
                <a:lnTo>
                  <a:pt x="76187" y="0"/>
                </a:lnTo>
                <a:lnTo>
                  <a:pt x="0" y="0"/>
                </a:lnTo>
                <a:lnTo>
                  <a:pt x="0" y="7810500"/>
                </a:lnTo>
                <a:lnTo>
                  <a:pt x="0" y="7886700"/>
                </a:lnTo>
                <a:lnTo>
                  <a:pt x="76187" y="7886700"/>
                </a:lnTo>
                <a:lnTo>
                  <a:pt x="12191987" y="7886700"/>
                </a:lnTo>
                <a:lnTo>
                  <a:pt x="12191987" y="78105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1"/>
            <a:ext cx="12115800" cy="6781006"/>
          </a:xfrm>
          <a:custGeom>
            <a:avLst/>
            <a:gdLst/>
            <a:ahLst/>
            <a:cxnLst/>
            <a:rect l="l" t="t" r="r" b="b"/>
            <a:pathLst>
              <a:path w="12115800" h="7315200">
                <a:moveTo>
                  <a:pt x="0" y="7315199"/>
                </a:moveTo>
                <a:lnTo>
                  <a:pt x="12115799" y="7315199"/>
                </a:lnTo>
                <a:lnTo>
                  <a:pt x="12115799" y="0"/>
                </a:lnTo>
                <a:lnTo>
                  <a:pt x="0" y="0"/>
                </a:lnTo>
                <a:lnTo>
                  <a:pt x="0" y="73151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 17:</a:t>
            </a:r>
            <a:r>
              <a:rPr spc="5" dirty="0"/>
              <a:t> </a:t>
            </a:r>
            <a:r>
              <a:rPr dirty="0"/>
              <a:t>CNN </a:t>
            </a:r>
            <a:r>
              <a:rPr sz="2550" b="0" spc="-484" dirty="0">
                <a:latin typeface="Dotum"/>
                <a:cs typeface="Dotum"/>
              </a:rPr>
              <a:t>기반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395" dirty="0">
                <a:latin typeface="Dotum"/>
                <a:cs typeface="Dotum"/>
              </a:rPr>
              <a:t>헤드</a:t>
            </a:r>
            <a:r>
              <a:rPr spc="-395" dirty="0"/>
              <a:t>&amp;</a:t>
            </a:r>
            <a:r>
              <a:rPr sz="2550" b="0" spc="-395" dirty="0">
                <a:latin typeface="Dotum"/>
                <a:cs typeface="Dotum"/>
              </a:rPr>
              <a:t>숄더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패턴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구현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인사이트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및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합성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509" dirty="0">
                <a:latin typeface="Dotum"/>
                <a:cs typeface="Dotum"/>
              </a:rPr>
              <a:t>데이터</a:t>
            </a:r>
            <a:endParaRPr sz="255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1523999"/>
            <a:ext cx="5181600" cy="1333500"/>
          </a:xfrm>
          <a:custGeom>
            <a:avLst/>
            <a:gdLst/>
            <a:ahLst/>
            <a:cxnLst/>
            <a:rect l="l" t="t" r="r" b="b"/>
            <a:pathLst>
              <a:path w="5181600" h="1333500">
                <a:moveTo>
                  <a:pt x="5181599" y="1333499"/>
                </a:moveTo>
                <a:lnTo>
                  <a:pt x="0" y="13334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333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1523999"/>
            <a:ext cx="38100" cy="1333500"/>
          </a:xfrm>
          <a:custGeom>
            <a:avLst/>
            <a:gdLst/>
            <a:ahLst/>
            <a:cxnLst/>
            <a:rect l="l" t="t" r="r" b="b"/>
            <a:pathLst>
              <a:path w="38100" h="1333500">
                <a:moveTo>
                  <a:pt x="38099" y="1333499"/>
                </a:moveTo>
                <a:lnTo>
                  <a:pt x="0" y="1333499"/>
                </a:lnTo>
                <a:lnTo>
                  <a:pt x="0" y="0"/>
                </a:lnTo>
                <a:lnTo>
                  <a:pt x="38099" y="0"/>
                </a:lnTo>
                <a:lnTo>
                  <a:pt x="38099" y="1333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99" y="3467099"/>
            <a:ext cx="5181600" cy="1981200"/>
          </a:xfrm>
          <a:custGeom>
            <a:avLst/>
            <a:gdLst/>
            <a:ahLst/>
            <a:cxnLst/>
            <a:rect l="l" t="t" r="r" b="b"/>
            <a:pathLst>
              <a:path w="5181600" h="1981200">
                <a:moveTo>
                  <a:pt x="5148551" y="1981199"/>
                </a:moveTo>
                <a:lnTo>
                  <a:pt x="33047" y="1981199"/>
                </a:lnTo>
                <a:lnTo>
                  <a:pt x="28187" y="1980232"/>
                </a:lnTo>
                <a:lnTo>
                  <a:pt x="966" y="1953011"/>
                </a:lnTo>
                <a:lnTo>
                  <a:pt x="0" y="1948151"/>
                </a:lnTo>
                <a:lnTo>
                  <a:pt x="0" y="1943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148551" y="0"/>
                </a:lnTo>
                <a:lnTo>
                  <a:pt x="5180632" y="28187"/>
                </a:lnTo>
                <a:lnTo>
                  <a:pt x="5181599" y="33047"/>
                </a:lnTo>
                <a:lnTo>
                  <a:pt x="5181599" y="1948151"/>
                </a:lnTo>
                <a:lnTo>
                  <a:pt x="5153411" y="1980232"/>
                </a:lnTo>
                <a:lnTo>
                  <a:pt x="5148551" y="1981199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181099"/>
            <a:ext cx="166687" cy="1904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47712" y="2028824"/>
            <a:ext cx="38100" cy="609600"/>
          </a:xfrm>
          <a:custGeom>
            <a:avLst/>
            <a:gdLst/>
            <a:ahLst/>
            <a:cxnLst/>
            <a:rect l="l" t="t" r="r" b="b"/>
            <a:pathLst>
              <a:path w="38100" h="609600">
                <a:moveTo>
                  <a:pt x="38100" y="588035"/>
                </a:moveTo>
                <a:lnTo>
                  <a:pt x="21577" y="571500"/>
                </a:lnTo>
                <a:lnTo>
                  <a:pt x="16535" y="571500"/>
                </a:lnTo>
                <a:lnTo>
                  <a:pt x="0" y="588035"/>
                </a:lnTo>
                <a:lnTo>
                  <a:pt x="0" y="593077"/>
                </a:lnTo>
                <a:lnTo>
                  <a:pt x="16535" y="609600"/>
                </a:lnTo>
                <a:lnTo>
                  <a:pt x="21577" y="609600"/>
                </a:lnTo>
                <a:lnTo>
                  <a:pt x="38100" y="593077"/>
                </a:lnTo>
                <a:lnTo>
                  <a:pt x="38100" y="590550"/>
                </a:lnTo>
                <a:lnTo>
                  <a:pt x="38100" y="588035"/>
                </a:lnTo>
                <a:close/>
              </a:path>
              <a:path w="38100" h="6096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6096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6096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9" y="1570012"/>
            <a:ext cx="3364229" cy="11303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합성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H&amp;S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20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150" spc="-120" dirty="0">
                <a:solidFill>
                  <a:srgbClr val="1D293B"/>
                </a:solidFill>
                <a:latin typeface="Dotum"/>
                <a:cs typeface="Dotum"/>
              </a:rPr>
              <a:t>만개를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생성하여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데이터로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150" dirty="0">
              <a:latin typeface="Dotum"/>
              <a:cs typeface="Dotum"/>
            </a:endParaRPr>
          </a:p>
          <a:p>
            <a:pPr marL="202565" marR="325120">
              <a:lnSpc>
                <a:spcPct val="108700"/>
              </a:lnSpc>
              <a:spcBef>
                <a:spcPts val="600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v1, p1, v2, p2,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v3, p3, </a:t>
            </a:r>
            <a:r>
              <a:rPr sz="1050" spc="-70" dirty="0">
                <a:solidFill>
                  <a:srgbClr val="1D293B"/>
                </a:solidFill>
                <a:latin typeface="Liberation Sans"/>
                <a:cs typeface="Liberation Sans"/>
              </a:rPr>
              <a:t>v4</a:t>
            </a:r>
            <a:r>
              <a:rPr sz="1150" spc="-70" dirty="0">
                <a:solidFill>
                  <a:srgbClr val="1D293B"/>
                </a:solidFill>
                <a:latin typeface="Dotum"/>
                <a:cs typeface="Dotum"/>
              </a:rPr>
              <a:t>와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같은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핵심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75" dirty="0">
                <a:solidFill>
                  <a:srgbClr val="1D293B"/>
                </a:solidFill>
                <a:latin typeface="Dotum"/>
                <a:cs typeface="Dotum"/>
              </a:rPr>
              <a:t>생성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각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간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1D293B"/>
                </a:solidFill>
                <a:latin typeface="Liberation Sans"/>
                <a:cs typeface="Liberation Sans"/>
              </a:rPr>
              <a:t>3</a:t>
            </a:r>
            <a:r>
              <a:rPr sz="1150" spc="-130" dirty="0">
                <a:solidFill>
                  <a:srgbClr val="1D293B"/>
                </a:solidFill>
                <a:latin typeface="Dotum"/>
                <a:cs typeface="Dotum"/>
              </a:rPr>
              <a:t>개의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내삽점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추가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0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150" spc="-100" dirty="0">
                <a:solidFill>
                  <a:srgbClr val="1D293B"/>
                </a:solidFill>
                <a:latin typeface="Dotum"/>
                <a:cs typeface="Dotum"/>
              </a:rPr>
              <a:t>총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20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050" spc="-20" dirty="0">
                <a:solidFill>
                  <a:srgbClr val="1D293B"/>
                </a:solidFill>
                <a:latin typeface="Liberation Sans"/>
                <a:cs typeface="Liberation Sans"/>
              </a:rPr>
              <a:t>)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무작위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노이즈를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가미하여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다양성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확보</a:t>
            </a:r>
            <a:endParaRPr sz="115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12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랜덤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워크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부정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샘플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00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150" spc="-100" dirty="0">
                <a:solidFill>
                  <a:srgbClr val="1D293B"/>
                </a:solidFill>
                <a:latin typeface="Dotum"/>
                <a:cs typeface="Dotum"/>
              </a:rPr>
              <a:t>만개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생성</a:t>
            </a:r>
            <a:endParaRPr sz="1150" dirty="0">
              <a:latin typeface="Dotum"/>
              <a:cs typeface="Dotum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446" y="3122823"/>
            <a:ext cx="240431" cy="19325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400799" y="3656806"/>
            <a:ext cx="5181600" cy="658091"/>
          </a:xfrm>
          <a:custGeom>
            <a:avLst/>
            <a:gdLst/>
            <a:ahLst/>
            <a:cxnLst/>
            <a:rect l="l" t="t" r="r" b="b"/>
            <a:pathLst>
              <a:path w="5181600" h="723900">
                <a:moveTo>
                  <a:pt x="5181599" y="723899"/>
                </a:moveTo>
                <a:lnTo>
                  <a:pt x="0" y="7238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7238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799" y="3656806"/>
            <a:ext cx="38100" cy="658091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38099" y="723899"/>
                </a:moveTo>
                <a:lnTo>
                  <a:pt x="0" y="723899"/>
                </a:lnTo>
                <a:lnTo>
                  <a:pt x="0" y="0"/>
                </a:lnTo>
                <a:lnTo>
                  <a:pt x="38099" y="0"/>
                </a:lnTo>
                <a:lnTo>
                  <a:pt x="38099" y="723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99" y="4418806"/>
            <a:ext cx="5181600" cy="519545"/>
          </a:xfrm>
          <a:custGeom>
            <a:avLst/>
            <a:gdLst/>
            <a:ahLst/>
            <a:cxnLst/>
            <a:rect l="l" t="t" r="r" b="b"/>
            <a:pathLst>
              <a:path w="5181600" h="571500">
                <a:moveTo>
                  <a:pt x="51815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571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799" y="4418806"/>
            <a:ext cx="38100" cy="519545"/>
          </a:xfrm>
          <a:custGeom>
            <a:avLst/>
            <a:gdLst/>
            <a:ahLst/>
            <a:cxnLst/>
            <a:rect l="l" t="t" r="r" b="b"/>
            <a:pathLst>
              <a:path w="38100" h="571500">
                <a:moveTo>
                  <a:pt x="380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38099" y="0"/>
                </a:lnTo>
                <a:lnTo>
                  <a:pt x="38099" y="571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0799" y="5028406"/>
            <a:ext cx="5181600" cy="519545"/>
          </a:xfrm>
          <a:custGeom>
            <a:avLst/>
            <a:gdLst/>
            <a:ahLst/>
            <a:cxnLst/>
            <a:rect l="l" t="t" r="r" b="b"/>
            <a:pathLst>
              <a:path w="5181600" h="571500">
                <a:moveTo>
                  <a:pt x="51815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571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799" y="5028406"/>
            <a:ext cx="38100" cy="519545"/>
          </a:xfrm>
          <a:custGeom>
            <a:avLst/>
            <a:gdLst/>
            <a:ahLst/>
            <a:cxnLst/>
            <a:rect l="l" t="t" r="r" b="b"/>
            <a:pathLst>
              <a:path w="38100" h="571500">
                <a:moveTo>
                  <a:pt x="380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38099" y="0"/>
                </a:lnTo>
                <a:lnTo>
                  <a:pt x="38099" y="571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0799" y="5714206"/>
            <a:ext cx="5181600" cy="658091"/>
          </a:xfrm>
          <a:custGeom>
            <a:avLst/>
            <a:gdLst/>
            <a:ahLst/>
            <a:cxnLst/>
            <a:rect l="l" t="t" r="r" b="b"/>
            <a:pathLst>
              <a:path w="5181600" h="723900">
                <a:moveTo>
                  <a:pt x="5181599" y="723899"/>
                </a:moveTo>
                <a:lnTo>
                  <a:pt x="0" y="7238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7238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799" y="5714206"/>
            <a:ext cx="38100" cy="658091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38099" y="723899"/>
                </a:moveTo>
                <a:lnTo>
                  <a:pt x="0" y="723899"/>
                </a:lnTo>
                <a:lnTo>
                  <a:pt x="0" y="0"/>
                </a:lnTo>
                <a:lnTo>
                  <a:pt x="38099" y="0"/>
                </a:lnTo>
                <a:lnTo>
                  <a:pt x="38099" y="723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1394" y="1184076"/>
            <a:ext cx="234408" cy="18685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11225" y="3055111"/>
            <a:ext cx="2441575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ko-KR" altLang="en-US" sz="1700" spc="-325" dirty="0">
                <a:solidFill>
                  <a:srgbClr val="1D293B"/>
                </a:solidFill>
                <a:latin typeface="Dotum"/>
                <a:cs typeface="Dotum"/>
              </a:rPr>
              <a:t>합성 데이터 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코드</a:t>
            </a:r>
            <a:endParaRPr sz="1700" dirty="0">
              <a:latin typeface="Dotum"/>
              <a:cs typeface="Dot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9787" y="1112011"/>
            <a:ext cx="66421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875020" algn="l"/>
              </a:tabLst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합성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생성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단계</a:t>
            </a:r>
            <a:endParaRPr sz="1700">
              <a:latin typeface="Dotum"/>
              <a:cs typeface="Dotu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00798" y="1562099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81203" y="304799"/>
                </a:moveTo>
                <a:lnTo>
                  <a:pt x="71197" y="304799"/>
                </a:lnTo>
                <a:lnTo>
                  <a:pt x="66241" y="304311"/>
                </a:lnTo>
                <a:lnTo>
                  <a:pt x="29705" y="289178"/>
                </a:lnTo>
                <a:lnTo>
                  <a:pt x="3885" y="253137"/>
                </a:lnTo>
                <a:lnTo>
                  <a:pt x="0" y="233603"/>
                </a:lnTo>
                <a:lnTo>
                  <a:pt x="0" y="228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81203" y="0"/>
                </a:lnTo>
                <a:lnTo>
                  <a:pt x="122694" y="15621"/>
                </a:lnTo>
                <a:lnTo>
                  <a:pt x="148514" y="51661"/>
                </a:lnTo>
                <a:lnTo>
                  <a:pt x="152400" y="71196"/>
                </a:lnTo>
                <a:lnTo>
                  <a:pt x="152400" y="233603"/>
                </a:lnTo>
                <a:lnTo>
                  <a:pt x="136778" y="275094"/>
                </a:lnTo>
                <a:lnTo>
                  <a:pt x="100738" y="300914"/>
                </a:lnTo>
                <a:lnTo>
                  <a:pt x="86158" y="304311"/>
                </a:lnTo>
                <a:lnTo>
                  <a:pt x="81203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26199" y="1616075"/>
            <a:ext cx="996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1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14765" y="1503489"/>
            <a:ext cx="331724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합성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데이터셋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생성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(scipy.stats</a:t>
            </a:r>
            <a:r>
              <a:rPr sz="105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정규분포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1D293B"/>
                </a:solidFill>
                <a:latin typeface="Dotum"/>
                <a:cs typeface="Dotum"/>
              </a:rPr>
              <a:t>노이즈</a:t>
            </a:r>
            <a:r>
              <a:rPr sz="1050" spc="-1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00798" y="2019299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81203" y="304799"/>
                </a:moveTo>
                <a:lnTo>
                  <a:pt x="71197" y="304799"/>
                </a:lnTo>
                <a:lnTo>
                  <a:pt x="66241" y="304311"/>
                </a:lnTo>
                <a:lnTo>
                  <a:pt x="29705" y="289178"/>
                </a:lnTo>
                <a:lnTo>
                  <a:pt x="3885" y="253137"/>
                </a:lnTo>
                <a:lnTo>
                  <a:pt x="0" y="233603"/>
                </a:lnTo>
                <a:lnTo>
                  <a:pt x="0" y="228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81203" y="0"/>
                </a:lnTo>
                <a:lnTo>
                  <a:pt x="122694" y="15621"/>
                </a:lnTo>
                <a:lnTo>
                  <a:pt x="148514" y="51661"/>
                </a:lnTo>
                <a:lnTo>
                  <a:pt x="152400" y="71196"/>
                </a:lnTo>
                <a:lnTo>
                  <a:pt x="152400" y="233603"/>
                </a:lnTo>
                <a:lnTo>
                  <a:pt x="136778" y="275094"/>
                </a:lnTo>
                <a:lnTo>
                  <a:pt x="100738" y="300914"/>
                </a:lnTo>
                <a:lnTo>
                  <a:pt x="86158" y="304311"/>
                </a:lnTo>
                <a:lnTo>
                  <a:pt x="81203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426199" y="2073275"/>
            <a:ext cx="996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2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14765" y="1960689"/>
            <a:ext cx="287083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데이터셋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표준화</a:t>
            </a:r>
            <a:r>
              <a:rPr sz="1150" spc="-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1D293B"/>
                </a:solidFill>
                <a:latin typeface="Dotum"/>
                <a:cs typeface="Dotum"/>
              </a:rPr>
              <a:t>훈련</a:t>
            </a:r>
            <a:r>
              <a:rPr sz="1050" spc="-165" dirty="0">
                <a:solidFill>
                  <a:srgbClr val="1D293B"/>
                </a:solidFill>
                <a:latin typeface="Liberation Sans"/>
                <a:cs typeface="Liberation Sans"/>
              </a:rPr>
              <a:t>/</a:t>
            </a:r>
            <a:r>
              <a:rPr sz="1150" spc="-165" dirty="0">
                <a:solidFill>
                  <a:srgbClr val="1D293B"/>
                </a:solidFill>
                <a:latin typeface="Dotum"/>
                <a:cs typeface="Dotum"/>
              </a:rPr>
              <a:t>테스트셋</a:t>
            </a:r>
            <a:r>
              <a:rPr sz="1150" spc="-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분할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(80%/20%)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00798" y="2476499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81203" y="304799"/>
                </a:moveTo>
                <a:lnTo>
                  <a:pt x="71197" y="304799"/>
                </a:lnTo>
                <a:lnTo>
                  <a:pt x="66241" y="304311"/>
                </a:lnTo>
                <a:lnTo>
                  <a:pt x="29705" y="289177"/>
                </a:lnTo>
                <a:lnTo>
                  <a:pt x="3885" y="253137"/>
                </a:lnTo>
                <a:lnTo>
                  <a:pt x="0" y="233603"/>
                </a:lnTo>
                <a:lnTo>
                  <a:pt x="0" y="228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81203" y="0"/>
                </a:lnTo>
                <a:lnTo>
                  <a:pt x="122694" y="15621"/>
                </a:lnTo>
                <a:lnTo>
                  <a:pt x="148514" y="51661"/>
                </a:lnTo>
                <a:lnTo>
                  <a:pt x="152400" y="71196"/>
                </a:lnTo>
                <a:lnTo>
                  <a:pt x="152400" y="233603"/>
                </a:lnTo>
                <a:lnTo>
                  <a:pt x="136778" y="275094"/>
                </a:lnTo>
                <a:lnTo>
                  <a:pt x="100738" y="300913"/>
                </a:lnTo>
                <a:lnTo>
                  <a:pt x="86158" y="304311"/>
                </a:lnTo>
                <a:lnTo>
                  <a:pt x="81203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26199" y="2530475"/>
            <a:ext cx="996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3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14765" y="2417889"/>
            <a:ext cx="345567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Sequential CNN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구축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훈련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(10 </a:t>
            </a:r>
            <a:r>
              <a:rPr sz="1150" spc="-145" dirty="0">
                <a:solidFill>
                  <a:srgbClr val="1D293B"/>
                </a:solidFill>
                <a:latin typeface="Dotum"/>
                <a:cs typeface="Dotum"/>
              </a:rPr>
              <a:t>에포크</a:t>
            </a:r>
            <a:r>
              <a:rPr sz="1050" spc="-145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배치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5" dirty="0">
                <a:solidFill>
                  <a:srgbClr val="1D293B"/>
                </a:solidFill>
                <a:latin typeface="Liberation Sans"/>
                <a:cs typeface="Liberation Sans"/>
              </a:rPr>
              <a:t>16)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00798" y="29337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81203" y="304799"/>
                </a:moveTo>
                <a:lnTo>
                  <a:pt x="71197" y="304799"/>
                </a:lnTo>
                <a:lnTo>
                  <a:pt x="66241" y="304311"/>
                </a:lnTo>
                <a:lnTo>
                  <a:pt x="29705" y="289177"/>
                </a:lnTo>
                <a:lnTo>
                  <a:pt x="3885" y="253137"/>
                </a:lnTo>
                <a:lnTo>
                  <a:pt x="0" y="233602"/>
                </a:lnTo>
                <a:lnTo>
                  <a:pt x="0" y="2285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4"/>
                </a:lnTo>
                <a:lnTo>
                  <a:pt x="71197" y="0"/>
                </a:lnTo>
                <a:lnTo>
                  <a:pt x="81203" y="0"/>
                </a:lnTo>
                <a:lnTo>
                  <a:pt x="122694" y="15621"/>
                </a:lnTo>
                <a:lnTo>
                  <a:pt x="148514" y="51661"/>
                </a:lnTo>
                <a:lnTo>
                  <a:pt x="152400" y="71196"/>
                </a:lnTo>
                <a:lnTo>
                  <a:pt x="152400" y="233602"/>
                </a:lnTo>
                <a:lnTo>
                  <a:pt x="136778" y="275093"/>
                </a:lnTo>
                <a:lnTo>
                  <a:pt x="100738" y="300913"/>
                </a:lnTo>
                <a:lnTo>
                  <a:pt x="86158" y="304311"/>
                </a:lnTo>
                <a:lnTo>
                  <a:pt x="81203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426199" y="2987675"/>
            <a:ext cx="996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4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14765" y="2875089"/>
            <a:ext cx="33940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평가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Object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40" dirty="0">
                <a:solidFill>
                  <a:srgbClr val="1D293B"/>
                </a:solidFill>
                <a:latin typeface="Liberation Sans"/>
                <a:cs typeface="Liberation Sans"/>
              </a:rPr>
              <a:t>Store</a:t>
            </a:r>
            <a:r>
              <a:rPr sz="1150" spc="-40" dirty="0">
                <a:solidFill>
                  <a:srgbClr val="1D293B"/>
                </a:solidFill>
                <a:latin typeface="Dotum"/>
                <a:cs typeface="Dotum"/>
              </a:rPr>
              <a:t>에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저장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백테스트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환경에서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40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6752" y="3344895"/>
            <a:ext cx="130961" cy="190499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0" y="0"/>
            <a:ext cx="12192000" cy="6856412"/>
          </a:xfrm>
          <a:custGeom>
            <a:avLst/>
            <a:gdLst/>
            <a:ahLst/>
            <a:cxnLst/>
            <a:rect l="l" t="t" r="r" b="b"/>
            <a:pathLst>
              <a:path w="12192000" h="7391400">
                <a:moveTo>
                  <a:pt x="12191987" y="7315200"/>
                </a:moveTo>
                <a:lnTo>
                  <a:pt x="76187" y="7315200"/>
                </a:lnTo>
                <a:lnTo>
                  <a:pt x="76187" y="0"/>
                </a:lnTo>
                <a:lnTo>
                  <a:pt x="0" y="0"/>
                </a:lnTo>
                <a:lnTo>
                  <a:pt x="0" y="7315200"/>
                </a:lnTo>
                <a:lnTo>
                  <a:pt x="0" y="7391400"/>
                </a:lnTo>
                <a:lnTo>
                  <a:pt x="76187" y="7391400"/>
                </a:lnTo>
                <a:lnTo>
                  <a:pt x="12191987" y="7391400"/>
                </a:lnTo>
                <a:lnTo>
                  <a:pt x="12191987" y="73152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607175" y="3275806"/>
            <a:ext cx="11303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핵심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45" dirty="0">
                <a:solidFill>
                  <a:srgbClr val="1D293B"/>
                </a:solidFill>
                <a:latin typeface="Dotum"/>
                <a:cs typeface="Dotum"/>
              </a:rPr>
              <a:t>인사이트</a:t>
            </a:r>
            <a:endParaRPr sz="1700">
              <a:latin typeface="Dotum"/>
              <a:cs typeface="Dotum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40500" y="3741157"/>
            <a:ext cx="4874895" cy="4693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다운샘플링</a:t>
            </a:r>
            <a:r>
              <a:rPr sz="1150" spc="-6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기법</a:t>
            </a:r>
            <a:endParaRPr sz="1150">
              <a:latin typeface="Dotum"/>
              <a:cs typeface="Dotum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다양한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윈도우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7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900" spc="-70" dirty="0">
                <a:solidFill>
                  <a:srgbClr val="1D293B"/>
                </a:solidFill>
                <a:latin typeface="Liberation Sans"/>
                <a:cs typeface="Liberation Sans"/>
              </a:rPr>
              <a:t>(25~100</a:t>
            </a:r>
            <a:r>
              <a:rPr sz="1000" spc="-70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900" spc="-7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000" spc="-70" dirty="0">
                <a:solidFill>
                  <a:srgbClr val="1D293B"/>
                </a:solidFill>
                <a:latin typeface="Dotum"/>
                <a:cs typeface="Dotum"/>
              </a:rPr>
              <a:t>를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9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포인트로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다운샘플링하여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H&amp;S</a:t>
            </a:r>
            <a:r>
              <a:rPr sz="9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탐지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-</a:t>
            </a:r>
            <a:r>
              <a:rPr sz="9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길이가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다른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패턴도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50" dirty="0">
                <a:solidFill>
                  <a:srgbClr val="1D293B"/>
                </a:solidFill>
                <a:latin typeface="Dotum"/>
                <a:cs typeface="Dotum"/>
              </a:rPr>
              <a:t>인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식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3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000">
              <a:latin typeface="Dotum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40500" y="4503157"/>
            <a:ext cx="3901440" cy="3307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표준화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전처리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데이터의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1D293B"/>
                </a:solidFill>
                <a:latin typeface="Dotum"/>
                <a:cs typeface="Dotum"/>
              </a:rPr>
              <a:t>표준화</a:t>
            </a:r>
            <a:r>
              <a:rPr sz="900" spc="-16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000" spc="-160" dirty="0">
                <a:solidFill>
                  <a:srgbClr val="1D293B"/>
                </a:solidFill>
                <a:latin typeface="Dotum"/>
                <a:cs typeface="Dotum"/>
              </a:rPr>
              <a:t>평균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0,</a:t>
            </a:r>
            <a:r>
              <a:rPr sz="9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표준편차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spc="-60" dirty="0">
                <a:solidFill>
                  <a:srgbClr val="1D293B"/>
                </a:solidFill>
                <a:latin typeface="Liberation Sans"/>
                <a:cs typeface="Liberation Sans"/>
              </a:rPr>
              <a:t>1)</a:t>
            </a:r>
            <a:r>
              <a:rPr sz="1000" spc="-60" dirty="0">
                <a:solidFill>
                  <a:srgbClr val="1D293B"/>
                </a:solidFill>
                <a:latin typeface="Dotum"/>
                <a:cs typeface="Dotum"/>
              </a:rPr>
              <a:t>로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성능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안정화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효율성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50" dirty="0">
                <a:solidFill>
                  <a:srgbClr val="1D293B"/>
                </a:solidFill>
                <a:latin typeface="Dotum"/>
                <a:cs typeface="Dotum"/>
              </a:rPr>
              <a:t>증대</a:t>
            </a:r>
            <a:endParaRPr sz="1000">
              <a:latin typeface="Dotum"/>
              <a:cs typeface="Dotum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40500" y="5112757"/>
            <a:ext cx="4803140" cy="3307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파라미터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confidence_threshold(0.3~0.9), </a:t>
            </a:r>
            <a:r>
              <a:rPr sz="900" spc="-10" dirty="0">
                <a:solidFill>
                  <a:srgbClr val="1D293B"/>
                </a:solidFill>
                <a:latin typeface="Liberation Sans"/>
                <a:cs typeface="Liberation Sans"/>
              </a:rPr>
              <a:t>holding_period(2~10</a:t>
            </a:r>
            <a:r>
              <a:rPr sz="1000" spc="-10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900" spc="-1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9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민감도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테스트를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통한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최적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파라미터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도출</a:t>
            </a:r>
            <a:endParaRPr sz="1000">
              <a:latin typeface="Dotum"/>
              <a:cs typeface="Dot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40500" y="5798557"/>
            <a:ext cx="4848860" cy="4693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실증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결과</a:t>
            </a:r>
            <a:endParaRPr sz="1150">
              <a:latin typeface="Dotum"/>
              <a:cs typeface="Dotum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모든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파라미터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조합에서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수익성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20" dirty="0">
                <a:solidFill>
                  <a:srgbClr val="1D293B"/>
                </a:solidFill>
                <a:latin typeface="Dotum"/>
                <a:cs typeface="Dotum"/>
              </a:rPr>
              <a:t>확인</a:t>
            </a:r>
            <a:r>
              <a:rPr sz="900" spc="-12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홀딩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기간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샤프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20" dirty="0">
                <a:solidFill>
                  <a:srgbClr val="1D293B"/>
                </a:solidFill>
                <a:latin typeface="Dotum"/>
                <a:cs typeface="Dotum"/>
              </a:rPr>
              <a:t>향상</a:t>
            </a:r>
            <a:r>
              <a:rPr sz="900" spc="-12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spc="-10" dirty="0">
                <a:solidFill>
                  <a:srgbClr val="1D293B"/>
                </a:solidFill>
                <a:latin typeface="Liberation Sans"/>
                <a:cs typeface="Liberation Sans"/>
              </a:rPr>
              <a:t>confidence_threshold</a:t>
            </a:r>
            <a:r>
              <a:rPr sz="1000" spc="-10" dirty="0">
                <a:solidFill>
                  <a:srgbClr val="1D293B"/>
                </a:solidFill>
                <a:latin typeface="Dotum"/>
                <a:cs typeface="Dotum"/>
              </a:rPr>
              <a:t>에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거래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수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35" dirty="0">
                <a:solidFill>
                  <a:srgbClr val="1D293B"/>
                </a:solidFill>
                <a:latin typeface="Dotum"/>
                <a:cs typeface="Dotum"/>
              </a:rPr>
              <a:t>감소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B22D29-9106-2DDD-2335-FF91A6AD7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89" y="3608090"/>
            <a:ext cx="4787511" cy="1575635"/>
          </a:xfrm>
          <a:prstGeom prst="rect">
            <a:avLst/>
          </a:prstGeom>
        </p:spPr>
      </p:pic>
      <p:pic>
        <p:nvPicPr>
          <p:cNvPr id="25" name="그림 24" descr="도표, 라인, 그래프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D906F9F-4A28-8D47-8F57-B82D7EF62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35" y="1635944"/>
            <a:ext cx="1510518" cy="1109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2298</Words>
  <Application>Microsoft Macintosh PowerPoint</Application>
  <PresentationFormat>사용자 지정</PresentationFormat>
  <Paragraphs>288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Dotum</vt:lpstr>
      <vt:lpstr>DejaVu Sans Mono</vt:lpstr>
      <vt:lpstr>Liberation Mono</vt:lpstr>
      <vt:lpstr>Liberation Sans</vt:lpstr>
      <vt:lpstr>Liberation Serif</vt:lpstr>
      <vt:lpstr>Times New Roman</vt:lpstr>
      <vt:lpstr>Office Theme</vt:lpstr>
      <vt:lpstr>CH16 – EX16~18</vt:lpstr>
      <vt:lpstr>Example 16: LLM 뉴스 요약 트레이딩 – 요약 및 모티베이션</vt:lpstr>
      <vt:lpstr>Example 16: LLM 뉴스 요약 트레이딩 – 모델 및 포트폴리오 구성</vt:lpstr>
      <vt:lpstr>Example 16: LLM 뉴스 요약 트레이딩 – 트레이딩 로직</vt:lpstr>
      <vt:lpstr>Example 16: LLM 뉴스 요약 트레이딩 – 트레이딩 결과</vt:lpstr>
      <vt:lpstr>Example 17 — CNN 기반 헤드&amp;숄더 패턴 트레이딩</vt:lpstr>
      <vt:lpstr>Example 17: CNN 기반 헤드&amp;숄더 패턴 트레이딩 – 모델 아키텍처</vt:lpstr>
      <vt:lpstr>Example 17: CNN 기반 헤드&amp;숄더 패턴 트레이딩 – 트레이딩 로직 상세</vt:lpstr>
      <vt:lpstr>Example 17: CNN 기반 헤드&amp;숄더 패턴 트레이딩 - 구현 인사이트 및 합성 데이터</vt:lpstr>
      <vt:lpstr>Example 17: CNN 기반 헤드&amp;숄더 패턴 트레이딩 - 결과</vt:lpstr>
      <vt:lpstr>Example 18: Amazon Chronos 모델 - 요약 및 모티베이션</vt:lpstr>
      <vt:lpstr>Example 18: Amazon Chronos 모델 설명 및 타 모델 비교</vt:lpstr>
      <vt:lpstr>Example 18: Amazon Chronos 모델 – 포트폴리오 최적화</vt:lpstr>
      <vt:lpstr>Example 18: Amazon Chronos –  백테스팅 결과 (01-base model)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Yxz0294</cp:lastModifiedBy>
  <cp:revision>58</cp:revision>
  <dcterms:created xsi:type="dcterms:W3CDTF">2025-07-29T03:58:56Z</dcterms:created>
  <dcterms:modified xsi:type="dcterms:W3CDTF">2025-08-01T23:56:33Z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2025-07-29T00:00:00Z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2025-07-29T00:00:00Z</vt:filetime>
  </property>
</Properties>
</file>