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905549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11087100" y="5794553"/>
            <a:ext cx="2057400" cy="2057400"/>
          </a:xfrm>
          <a:prstGeom prst="ellipse">
            <a:avLst/>
          </a:prstGeom>
          <a:noFill/>
          <a:ln w="101600">
            <a:solidFill>
              <a:srgbClr val="E2E8F0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-571500" y="-571500"/>
            <a:ext cx="1238098" cy="1238098"/>
          </a:xfrm>
          <a:prstGeom prst="ellipse">
            <a:avLst/>
          </a:prstGeom>
          <a:noFill/>
          <a:ln w="63500">
            <a:solidFill>
              <a:srgbClr val="BEE3F8"/>
            </a:solidFill>
            <a:prstDash val="solid"/>
          </a:ln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5772607" y="671170"/>
            <a:ext cx="342900" cy="342900"/>
          </a:xfrm>
          <a:prstGeom prst="rect">
            <a:avLst/>
          </a:prstGeom>
        </p:spPr>
      </p:pic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rcRect l="-743" r="-743" t="0" b="0"/>
          <a:stretch/>
        </p:blipFill>
        <p:spPr>
          <a:xfrm>
            <a:off x="6115507" y="671170"/>
            <a:ext cx="304495" cy="342900"/>
          </a:xfrm>
          <a:prstGeom prst="rect">
            <a:avLst/>
          </a:prstGeom>
        </p:spPr>
      </p:pic>
      <p:sp>
        <p:nvSpPr>
          <p:cNvPr id="7" name="Text 3"/>
          <p:cNvSpPr txBox="1"/>
          <p:nvPr/>
        </p:nvSpPr>
        <p:spPr>
          <a:xfrm>
            <a:off x="2884932" y="1335024"/>
            <a:ext cx="6772961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극단값의 요일별 클러스터링:</a:t>
            </a:r>
            <a:endParaRPr lang="en-US" sz="3600" dirty="0"/>
          </a:p>
        </p:txBody>
      </p:sp>
      <p:sp>
        <p:nvSpPr>
          <p:cNvPr id="8" name="Text 4"/>
          <p:cNvSpPr txBox="1"/>
          <p:nvPr/>
        </p:nvSpPr>
        <p:spPr>
          <a:xfrm>
            <a:off x="3865169" y="1929384"/>
            <a:ext cx="4810658" cy="6675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A365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확률모형의 실증적 실패</a:t>
            </a:r>
            <a:endParaRPr lang="en-US" sz="3600" dirty="0"/>
          </a:p>
        </p:txBody>
      </p:sp>
      <p:sp>
        <p:nvSpPr>
          <p:cNvPr id="9" name="Text 5"/>
          <p:cNvSpPr txBox="1"/>
          <p:nvPr/>
        </p:nvSpPr>
        <p:spPr>
          <a:xfrm>
            <a:off x="3602736" y="2733142"/>
            <a:ext cx="516270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2C528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Calendar-based clustering of weekly extremes:</a:t>
            </a:r>
            <a:endParaRPr lang="en-US" sz="1800" dirty="0"/>
          </a:p>
        </p:txBody>
      </p:sp>
      <p:sp>
        <p:nvSpPr>
          <p:cNvPr id="10" name="Text 6"/>
          <p:cNvSpPr txBox="1"/>
          <p:nvPr/>
        </p:nvSpPr>
        <p:spPr>
          <a:xfrm>
            <a:off x="4087368" y="3030322"/>
            <a:ext cx="41916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i="1" dirty="0">
                <a:solidFill>
                  <a:srgbClr val="2C5282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Empirical failure of stochastic models</a:t>
            </a:r>
            <a:endParaRPr lang="en-US" sz="1800" dirty="0"/>
          </a:p>
        </p:txBody>
      </p:sp>
      <p:sp>
        <p:nvSpPr>
          <p:cNvPr id="11" name="Shape 7"/>
          <p:cNvSpPr/>
          <p:nvPr/>
        </p:nvSpPr>
        <p:spPr>
          <a:xfrm>
            <a:off x="5381244" y="3728009"/>
            <a:ext cx="1429207" cy="3840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12" name="Text 8"/>
          <p:cNvSpPr txBox="1"/>
          <p:nvPr/>
        </p:nvSpPr>
        <p:spPr>
          <a:xfrm>
            <a:off x="5158130" y="4051706"/>
            <a:ext cx="2091233" cy="4197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2200" dirty="0">
                <a:solidFill>
                  <a:srgbClr val="2D374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Im Hyeon Lee</a:t>
            </a:r>
            <a:endParaRPr lang="en-US" sz="2200" dirty="0"/>
          </a:p>
        </p:txBody>
      </p:sp>
      <p:sp>
        <p:nvSpPr>
          <p:cNvPr id="13" name="Text 9"/>
          <p:cNvSpPr txBox="1"/>
          <p:nvPr/>
        </p:nvSpPr>
        <p:spPr>
          <a:xfrm>
            <a:off x="5218481" y="5042002"/>
            <a:ext cx="193395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발표자: [발표자명]</a:t>
            </a:r>
            <a:endParaRPr lang="en-US" sz="1800" dirty="0"/>
          </a:p>
        </p:txBody>
      </p:sp>
      <p:sp>
        <p:nvSpPr>
          <p:cNvPr id="14" name="Text 10"/>
          <p:cNvSpPr txBox="1"/>
          <p:nvPr/>
        </p:nvSpPr>
        <p:spPr>
          <a:xfrm>
            <a:off x="5428793" y="5470855"/>
            <a:ext cx="15151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일시: [발표일]</a:t>
            </a:r>
            <a:endParaRPr lang="en-US" sz="1800" dirty="0"/>
          </a:p>
        </p:txBody>
      </p:sp>
      <p:sp>
        <p:nvSpPr>
          <p:cNvPr id="15" name="Text 11"/>
          <p:cNvSpPr txBox="1"/>
          <p:nvPr/>
        </p:nvSpPr>
        <p:spPr>
          <a:xfrm>
            <a:off x="5428793" y="5899709"/>
            <a:ext cx="15151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소속: [소속명]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5995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190195"/>
            <a:ext cx="161940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배경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11705234" y="299923"/>
            <a:ext cx="257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1500" dirty="0"/>
          </a:p>
        </p:txBody>
      </p:sp>
      <p:sp>
        <p:nvSpPr>
          <p:cNvPr id="6" name="Text 4"/>
          <p:cNvSpPr txBox="1"/>
          <p:nvPr/>
        </p:nvSpPr>
        <p:spPr>
          <a:xfrm>
            <a:off x="714146" y="1371600"/>
            <a:ext cx="7125005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요일효과(day-of-the-week effect)는 평균 수익률·변동성 등 시간적 패턴에 주목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714146" y="2476195"/>
            <a:ext cx="7191756" cy="10195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본 연구는 주간 고점(weekly high), 저점(weekly low)이 무작위가 아니라 특정 요일에 집중되는 새로운 주간 극단값 클러스터링(clustering of weekly extremes) 현상에 주목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714146" y="3924605"/>
            <a:ext cx="6801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 시장가설(Efficient Market Hypothesis, EMH)의 예측과 상충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143646" y="2057400"/>
            <a:ext cx="3619195" cy="3619195"/>
          </a:xfrm>
          <a:prstGeom prst="roundRect">
            <a:avLst>
              <a:gd name="adj" fmla="val 532"/>
            </a:avLst>
          </a:prstGeom>
          <a:solidFill>
            <a:srgbClr val="E6F0FD"/>
          </a:solidFill>
          <a:ln/>
          <a:effectLst>
            <a:outerShdw sx="100000" sy="100000" kx="0" ky="0" algn="bl" rotWithShape="0" blurRad="76200" dist="38100" dir="5400000">
              <a:srgbClr val="000000">
                <a:alpha val="10000"/>
              </a:srgbClr>
            </a:outerShdw>
          </a:effectLst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700870" y="2481682"/>
            <a:ext cx="267005" cy="267005"/>
          </a:xfrm>
          <a:prstGeom prst="rect">
            <a:avLst/>
          </a:prstGeom>
        </p:spPr>
      </p:pic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-881" r="-881" t="0" b="0"/>
          <a:stretch/>
        </p:blipFill>
        <p:spPr>
          <a:xfrm>
            <a:off x="9967874" y="2481682"/>
            <a:ext cx="237744" cy="267005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8855964" y="2890418"/>
            <a:ext cx="23289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무작위 분포와 클러스터링 비교</a:t>
            </a:r>
            <a:endParaRPr lang="en-US" sz="1300" dirty="0"/>
          </a:p>
        </p:txBody>
      </p:sp>
      <p:sp>
        <p:nvSpPr>
          <p:cNvPr id="13" name="Text 9"/>
          <p:cNvSpPr txBox="1"/>
          <p:nvPr/>
        </p:nvSpPr>
        <p:spPr>
          <a:xfrm>
            <a:off x="8502091" y="3519526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월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9192463" y="3519526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9883750" y="3519526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10574122" y="3519526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11264494" y="3519526"/>
            <a:ext cx="257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</a:t>
            </a:r>
            <a:endParaRPr lang="en-US" sz="1200" dirty="0"/>
          </a:p>
        </p:txBody>
      </p:sp>
      <p:sp>
        <p:nvSpPr>
          <p:cNvPr id="18" name="Shape 14"/>
          <p:cNvSpPr/>
          <p:nvPr/>
        </p:nvSpPr>
        <p:spPr>
          <a:xfrm>
            <a:off x="8429854" y="4824374"/>
            <a:ext cx="286207" cy="38130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19" name="Shape 15"/>
          <p:cNvSpPr/>
          <p:nvPr/>
        </p:nvSpPr>
        <p:spPr>
          <a:xfrm>
            <a:off x="9120226" y="4824374"/>
            <a:ext cx="286207" cy="38130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0" name="Shape 16"/>
          <p:cNvSpPr/>
          <p:nvPr/>
        </p:nvSpPr>
        <p:spPr>
          <a:xfrm>
            <a:off x="9810598" y="4824374"/>
            <a:ext cx="286207" cy="38130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1" name="Shape 17"/>
          <p:cNvSpPr/>
          <p:nvPr/>
        </p:nvSpPr>
        <p:spPr>
          <a:xfrm>
            <a:off x="10500970" y="4824374"/>
            <a:ext cx="286207" cy="38130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2" name="Shape 18"/>
          <p:cNvSpPr/>
          <p:nvPr/>
        </p:nvSpPr>
        <p:spPr>
          <a:xfrm>
            <a:off x="11192256" y="4443070"/>
            <a:ext cx="286207" cy="76169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3" name="Shape 19"/>
          <p:cNvSpPr/>
          <p:nvPr/>
        </p:nvSpPr>
        <p:spPr>
          <a:xfrm>
            <a:off x="10649102" y="5315407"/>
            <a:ext cx="2971800" cy="2971800"/>
          </a:xfrm>
          <a:prstGeom prst="ellipse">
            <a:avLst/>
          </a:prstGeom>
          <a:noFill/>
          <a:ln w="76200">
            <a:solidFill>
              <a:srgbClr val="E2E8F0"/>
            </a:solidFill>
            <a:prstDash val="solid"/>
          </a:ln>
        </p:spPr>
      </p:sp>
      <p:sp>
        <p:nvSpPr>
          <p:cNvPr id="24" name="Text 20"/>
          <p:cNvSpPr txBox="1"/>
          <p:nvPr/>
        </p:nvSpPr>
        <p:spPr>
          <a:xfrm>
            <a:off x="381305" y="6524244"/>
            <a:ext cx="68918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논문 "Calendar-based clustering of weekly extremes: Empirical failure of stochastic models" (Im Hyeon Lee)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5995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190195"/>
            <a:ext cx="2762402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연구 목적 및 가설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11705234" y="299923"/>
            <a:ext cx="257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endParaRPr lang="en-US" sz="1500" dirty="0"/>
          </a:p>
        </p:txBody>
      </p:sp>
      <p:sp>
        <p:nvSpPr>
          <p:cNvPr id="6" name="Text 4"/>
          <p:cNvSpPr txBox="1"/>
          <p:nvPr/>
        </p:nvSpPr>
        <p:spPr>
          <a:xfrm>
            <a:off x="714146" y="1371600"/>
            <a:ext cx="7191756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극단값 클러스터링 현상(clustering of weekly extremes)의 존재 및 강도 실증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714146" y="2476195"/>
            <a:ext cx="587776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확률모형(stochastic models)으로 설명 불가함을 확인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714146" y="3238805"/>
            <a:ext cx="601035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요일별 상태 전이 및 변동성을 반영한 새로운 모형 필요성 제기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714146" y="4000500"/>
            <a:ext cx="534375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가설: 주간 고점/저점이 랜덤하게 분포하지 않는다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8143646" y="2057400"/>
            <a:ext cx="3619195" cy="3619195"/>
          </a:xfrm>
          <a:prstGeom prst="roundRect">
            <a:avLst>
              <a:gd name="adj" fmla="val 532"/>
            </a:avLst>
          </a:prstGeom>
          <a:solidFill>
            <a:srgbClr val="E6F0FD"/>
          </a:solidFill>
          <a:ln/>
          <a:effectLst>
            <a:outerShdw sx="100000" sy="100000" kx="0" ky="0" algn="bl" rotWithShape="0" blurRad="76200" dist="38100" dir="5400000">
              <a:srgbClr val="000000">
                <a:alpha val="10000"/>
              </a:srgbClr>
            </a:outerShdw>
          </a:effectLst>
        </p:spPr>
      </p:sp>
      <p:pic>
        <p:nvPicPr>
          <p:cNvPr id="11" name="Image 0" descr="preencoded.png">    </p:cNvPr>
          <p:cNvPicPr>
            <a:picLocks noChangeAspect="1"/>
          </p:cNvPicPr>
          <p:nvPr/>
        </p:nvPicPr>
        <p:blipFill>
          <a:blip r:embed="rId1"/>
          <a:srcRect l="-881" r="-881" t="0" b="0"/>
          <a:stretch/>
        </p:blipFill>
        <p:spPr>
          <a:xfrm>
            <a:off x="9700870" y="2307031"/>
            <a:ext cx="237744" cy="267005"/>
          </a:xfrm>
          <a:prstGeom prst="rect">
            <a:avLst/>
          </a:prstGeom>
        </p:spPr>
      </p:pic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9939528" y="2307031"/>
            <a:ext cx="267005" cy="267005"/>
          </a:xfrm>
          <a:prstGeom prst="rect">
            <a:avLst/>
          </a:prstGeom>
        </p:spPr>
      </p:pic>
      <p:sp>
        <p:nvSpPr>
          <p:cNvPr id="13" name="Text 9"/>
          <p:cNvSpPr txBox="1"/>
          <p:nvPr/>
        </p:nvSpPr>
        <p:spPr>
          <a:xfrm>
            <a:off x="9258300" y="2716682"/>
            <a:ext cx="15051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가설 검정과 모형 비교</a:t>
            </a:r>
            <a:endParaRPr lang="en-US" sz="1200" dirty="0"/>
          </a:p>
        </p:txBody>
      </p:sp>
      <p:sp>
        <p:nvSpPr>
          <p:cNvPr id="14" name="Shape 10"/>
          <p:cNvSpPr/>
          <p:nvPr/>
        </p:nvSpPr>
        <p:spPr>
          <a:xfrm>
            <a:off x="8772754" y="3183026"/>
            <a:ext cx="2371954" cy="571500"/>
          </a:xfrm>
          <a:prstGeom prst="roundRect">
            <a:avLst>
              <a:gd name="adj" fmla="val 21333"/>
            </a:avLst>
          </a:prstGeom>
          <a:solidFill>
            <a:srgbClr val="1A365D"/>
          </a:solidFill>
          <a:ln/>
          <a:effectLst>
            <a:outerShdw sx="100000" sy="100000" kx="0" ky="0" algn="bl" rotWithShape="0" blurRad="76200" dist="38100" dir="5400000">
              <a:srgbClr val="000000">
                <a:alpha val="20000"/>
              </a:srgbClr>
            </a:outerShdw>
          </a:effectLst>
        </p:spPr>
      </p:sp>
      <p:sp>
        <p:nvSpPr>
          <p:cNvPr id="15" name="Text 11"/>
          <p:cNvSpPr txBox="1"/>
          <p:nvPr/>
        </p:nvSpPr>
        <p:spPr>
          <a:xfrm>
            <a:off x="8962949" y="3326587"/>
            <a:ext cx="262433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</a:t>
            </a:r>
            <a:endParaRPr lang="en-US" sz="1300" dirty="0"/>
          </a:p>
        </p:txBody>
      </p:sp>
      <p:sp>
        <p:nvSpPr>
          <p:cNvPr id="16" name="Text 12"/>
          <p:cNvSpPr txBox="1"/>
          <p:nvPr/>
        </p:nvSpPr>
        <p:spPr>
          <a:xfrm>
            <a:off x="9171432" y="3326587"/>
            <a:ext cx="1910182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극단값 발생이 무작위적</a:t>
            </a:r>
            <a:endParaRPr lang="en-US" sz="1300" dirty="0"/>
          </a:p>
        </p:txBody>
      </p:sp>
      <p:sp>
        <p:nvSpPr>
          <p:cNvPr id="17" name="Text 13"/>
          <p:cNvSpPr txBox="1"/>
          <p:nvPr/>
        </p:nvSpPr>
        <p:spPr>
          <a:xfrm>
            <a:off x="9090050" y="3407969"/>
            <a:ext cx="19293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</a:t>
            </a:r>
            <a:endParaRPr lang="en-US" sz="1100" dirty="0"/>
          </a:p>
        </p:txBody>
      </p:sp>
      <p:sp>
        <p:nvSpPr>
          <p:cNvPr id="18" name="Text 14"/>
          <p:cNvSpPr txBox="1"/>
          <p:nvPr/>
        </p:nvSpPr>
        <p:spPr>
          <a:xfrm>
            <a:off x="9142171" y="3941064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GBM</a:t>
            </a:r>
            <a:endParaRPr lang="en-US" sz="1200" dirty="0"/>
          </a:p>
        </p:txBody>
      </p:sp>
      <p:sp>
        <p:nvSpPr>
          <p:cNvPr id="19" name="Text 15"/>
          <p:cNvSpPr txBox="1"/>
          <p:nvPr/>
        </p:nvSpPr>
        <p:spPr>
          <a:xfrm>
            <a:off x="8962949" y="4313225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</a:t>
            </a:r>
            <a:endParaRPr lang="en-US" sz="1200" dirty="0"/>
          </a:p>
        </p:txBody>
      </p:sp>
      <p:sp>
        <p:nvSpPr>
          <p:cNvPr id="20" name="Text 16"/>
          <p:cNvSpPr txBox="1"/>
          <p:nvPr/>
        </p:nvSpPr>
        <p:spPr>
          <a:xfrm>
            <a:off x="8361274" y="4684471"/>
            <a:ext cx="1239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Jump-diffusion</a:t>
            </a:r>
            <a:endParaRPr lang="en-US" sz="1200" dirty="0"/>
          </a:p>
        </p:txBody>
      </p:sp>
      <p:sp>
        <p:nvSpPr>
          <p:cNvPr id="21" name="Text 17"/>
          <p:cNvSpPr txBox="1"/>
          <p:nvPr/>
        </p:nvSpPr>
        <p:spPr>
          <a:xfrm>
            <a:off x="8747150" y="5055718"/>
            <a:ext cx="8485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MSGARCH</a:t>
            </a:r>
            <a:endParaRPr lang="en-US" sz="1200" dirty="0"/>
          </a:p>
        </p:txBody>
      </p:sp>
      <p:sp>
        <p:nvSpPr>
          <p:cNvPr id="22" name="Shape 18"/>
          <p:cNvSpPr/>
          <p:nvPr/>
        </p:nvSpPr>
        <p:spPr>
          <a:xfrm>
            <a:off x="9620402" y="3960266"/>
            <a:ext cx="1952244" cy="190195"/>
          </a:xfrm>
          <a:prstGeom prst="roundRect">
            <a:avLst>
              <a:gd name="adj" fmla="val 96154"/>
            </a:avLst>
          </a:prstGeom>
          <a:solidFill>
            <a:srgbClr val="E2E8F0"/>
          </a:solidFill>
          <a:ln/>
        </p:spPr>
      </p:sp>
      <p:sp>
        <p:nvSpPr>
          <p:cNvPr id="23" name="Shape 19"/>
          <p:cNvSpPr/>
          <p:nvPr/>
        </p:nvSpPr>
        <p:spPr>
          <a:xfrm>
            <a:off x="9620402" y="4331513"/>
            <a:ext cx="1952244" cy="190195"/>
          </a:xfrm>
          <a:prstGeom prst="roundRect">
            <a:avLst>
              <a:gd name="adj" fmla="val 96154"/>
            </a:avLst>
          </a:prstGeom>
          <a:solidFill>
            <a:srgbClr val="E2E8F0"/>
          </a:solidFill>
          <a:ln/>
        </p:spPr>
      </p:sp>
      <p:sp>
        <p:nvSpPr>
          <p:cNvPr id="24" name="Shape 20"/>
          <p:cNvSpPr/>
          <p:nvPr/>
        </p:nvSpPr>
        <p:spPr>
          <a:xfrm>
            <a:off x="9620402" y="4703674"/>
            <a:ext cx="1952244" cy="190195"/>
          </a:xfrm>
          <a:prstGeom prst="roundRect">
            <a:avLst>
              <a:gd name="adj" fmla="val 96154"/>
            </a:avLst>
          </a:prstGeom>
          <a:solidFill>
            <a:srgbClr val="E2E8F0"/>
          </a:solidFill>
          <a:ln/>
        </p:spPr>
      </p:sp>
      <p:sp>
        <p:nvSpPr>
          <p:cNvPr id="25" name="Shape 21"/>
          <p:cNvSpPr/>
          <p:nvPr/>
        </p:nvSpPr>
        <p:spPr>
          <a:xfrm>
            <a:off x="9620402" y="5074920"/>
            <a:ext cx="1952244" cy="190195"/>
          </a:xfrm>
          <a:prstGeom prst="roundRect">
            <a:avLst>
              <a:gd name="adj" fmla="val 96154"/>
            </a:avLst>
          </a:prstGeom>
          <a:solidFill>
            <a:srgbClr val="E2E8F0"/>
          </a:solidFill>
          <a:ln/>
        </p:spPr>
      </p:sp>
      <p:sp>
        <p:nvSpPr>
          <p:cNvPr id="26" name="Shape 22"/>
          <p:cNvSpPr/>
          <p:nvPr/>
        </p:nvSpPr>
        <p:spPr>
          <a:xfrm>
            <a:off x="9620402" y="3960266"/>
            <a:ext cx="390449" cy="19019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7" name="Shape 23"/>
          <p:cNvSpPr/>
          <p:nvPr/>
        </p:nvSpPr>
        <p:spPr>
          <a:xfrm>
            <a:off x="9620402" y="4331513"/>
            <a:ext cx="590702" cy="19019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8" name="Shape 24"/>
          <p:cNvSpPr/>
          <p:nvPr/>
        </p:nvSpPr>
        <p:spPr>
          <a:xfrm>
            <a:off x="9620402" y="4703674"/>
            <a:ext cx="685800" cy="19019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9" name="Shape 25"/>
          <p:cNvSpPr/>
          <p:nvPr/>
        </p:nvSpPr>
        <p:spPr>
          <a:xfrm>
            <a:off x="9620402" y="5074920"/>
            <a:ext cx="1666951" cy="190195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30" name="Text 26"/>
          <p:cNvSpPr txBox="1"/>
          <p:nvPr/>
        </p:nvSpPr>
        <p:spPr>
          <a:xfrm>
            <a:off x="11109960" y="3960266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부적합</a:t>
            </a:r>
            <a:endParaRPr lang="en-US" sz="1000" dirty="0"/>
          </a:p>
        </p:txBody>
      </p:sp>
      <p:sp>
        <p:nvSpPr>
          <p:cNvPr id="31" name="Text 27"/>
          <p:cNvSpPr txBox="1"/>
          <p:nvPr/>
        </p:nvSpPr>
        <p:spPr>
          <a:xfrm>
            <a:off x="11109960" y="4331513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부적합</a:t>
            </a:r>
            <a:endParaRPr lang="en-US" sz="1000" dirty="0"/>
          </a:p>
        </p:txBody>
      </p:sp>
      <p:sp>
        <p:nvSpPr>
          <p:cNvPr id="32" name="Text 28"/>
          <p:cNvSpPr txBox="1"/>
          <p:nvPr/>
        </p:nvSpPr>
        <p:spPr>
          <a:xfrm>
            <a:off x="11109960" y="4703674"/>
            <a:ext cx="47183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부적합</a:t>
            </a:r>
            <a:endParaRPr lang="en-US" sz="1000" dirty="0"/>
          </a:p>
        </p:txBody>
      </p:sp>
      <p:sp>
        <p:nvSpPr>
          <p:cNvPr id="33" name="Text 29"/>
          <p:cNvSpPr txBox="1"/>
          <p:nvPr/>
        </p:nvSpPr>
        <p:spPr>
          <a:xfrm>
            <a:off x="11232490" y="5074920"/>
            <a:ext cx="348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적합</a:t>
            </a:r>
            <a:endParaRPr lang="en-US" sz="1000" dirty="0"/>
          </a:p>
        </p:txBody>
      </p:sp>
      <p:sp>
        <p:nvSpPr>
          <p:cNvPr id="34" name="Shape 30"/>
          <p:cNvSpPr/>
          <p:nvPr/>
        </p:nvSpPr>
        <p:spPr>
          <a:xfrm>
            <a:off x="10649102" y="5315407"/>
            <a:ext cx="2971800" cy="2971800"/>
          </a:xfrm>
          <a:prstGeom prst="ellipse">
            <a:avLst/>
          </a:prstGeom>
          <a:noFill/>
          <a:ln w="76200">
            <a:solidFill>
              <a:srgbClr val="E2E8F0"/>
            </a:solidFill>
            <a:prstDash val="solid"/>
          </a:ln>
        </p:spPr>
      </p:sp>
      <p:sp>
        <p:nvSpPr>
          <p:cNvPr id="35" name="Text 31"/>
          <p:cNvSpPr txBox="1"/>
          <p:nvPr/>
        </p:nvSpPr>
        <p:spPr>
          <a:xfrm>
            <a:off x="381305" y="6524244"/>
            <a:ext cx="68918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논문 "Calendar-based clustering of weekly extremes: Empirical failure of stochastic models" (Im Hyeon Lee)</a:t>
            </a:r>
            <a:endParaRPr lang="en-US" sz="1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5995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190195"/>
            <a:ext cx="2667305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및 방법론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11705234" y="299923"/>
            <a:ext cx="257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endParaRPr lang="en-US" sz="1500" dirty="0"/>
          </a:p>
        </p:txBody>
      </p:sp>
      <p:sp>
        <p:nvSpPr>
          <p:cNvPr id="6" name="Text 4"/>
          <p:cNvSpPr txBox="1"/>
          <p:nvPr/>
        </p:nvSpPr>
        <p:spPr>
          <a:xfrm>
            <a:off x="714146" y="1371600"/>
            <a:ext cx="7163410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4개 주요 시장 일별 데이터 사용: E-mini S&amp;P 500 선물 30년 미국 국채 선물(UST) Goldman Sachs 상품지수(GSCI) 유로/달러 환율(EUR/USD)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714146" y="2476195"/>
            <a:ext cx="465795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각 주(5영업일)에 대해 최고/최저가의 요일 기록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714146" y="3238805"/>
            <a:ext cx="70015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무작위성 검증: G-test, Kullback-Leibler divergence(KL divergence)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714146" y="4000500"/>
            <a:ext cx="6096305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3가지 기존 확률모형(GBM, Heston, Jump-diffusion)과 비교</a:t>
            </a:r>
            <a:endParaRPr lang="en-US" sz="1800" dirty="0"/>
          </a:p>
        </p:txBody>
      </p:sp>
      <p:sp>
        <p:nvSpPr>
          <p:cNvPr id="10" name="Text 8"/>
          <p:cNvSpPr txBox="1"/>
          <p:nvPr/>
        </p:nvSpPr>
        <p:spPr>
          <a:xfrm>
            <a:off x="714146" y="4762195"/>
            <a:ext cx="669615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모형력 검증: In-sample, Out-of-sample(80/20), Rolling window</a:t>
            </a:r>
            <a:endParaRPr lang="en-US" sz="1800" dirty="0"/>
          </a:p>
        </p:txBody>
      </p:sp>
      <p:sp>
        <p:nvSpPr>
          <p:cNvPr id="11" name="Shape 9"/>
          <p:cNvSpPr/>
          <p:nvPr/>
        </p:nvSpPr>
        <p:spPr>
          <a:xfrm>
            <a:off x="8143646" y="1962302"/>
            <a:ext cx="3619195" cy="3810305"/>
          </a:xfrm>
          <a:prstGeom prst="roundRect">
            <a:avLst>
              <a:gd name="adj" fmla="val 532"/>
            </a:avLst>
          </a:prstGeom>
          <a:solidFill>
            <a:srgbClr val="E6F0FD"/>
          </a:solidFill>
          <a:ln/>
          <a:effectLst>
            <a:outerShdw sx="100000" sy="100000" kx="0" ky="0" algn="bl" rotWithShape="0" blurRad="76200" dist="38100" dir="5400000">
              <a:srgbClr val="000000">
                <a:alpha val="10000"/>
              </a:srgbClr>
            </a:outerShdw>
          </a:effectLst>
        </p:spPr>
      </p:sp>
      <p:sp>
        <p:nvSpPr>
          <p:cNvPr id="12" name="Shape 10"/>
          <p:cNvSpPr/>
          <p:nvPr/>
        </p:nvSpPr>
        <p:spPr>
          <a:xfrm>
            <a:off x="8334756" y="2152498"/>
            <a:ext cx="571500" cy="571500"/>
          </a:xfrm>
          <a:prstGeom prst="ellipse">
            <a:avLst/>
          </a:prstGeom>
          <a:solidFill>
            <a:srgbClr val="2B6CB0"/>
          </a:solidFill>
          <a:ln/>
        </p:spPr>
      </p:sp>
      <p:pic>
        <p:nvPicPr>
          <p:cNvPr id="13" name="Image 0" descr="preencoded.png">    </p:cNvPr>
          <p:cNvPicPr>
            <a:picLocks noChangeAspect="1"/>
          </p:cNvPicPr>
          <p:nvPr/>
        </p:nvPicPr>
        <p:blipFill>
          <a:blip r:embed="rId1"/>
          <a:srcRect l="-881" r="-881" t="0" b="0"/>
          <a:stretch/>
        </p:blipFill>
        <p:spPr>
          <a:xfrm>
            <a:off x="8501177" y="2305202"/>
            <a:ext cx="237744" cy="267005"/>
          </a:xfrm>
          <a:prstGeom prst="rect">
            <a:avLst/>
          </a:prstGeom>
        </p:spPr>
      </p:pic>
      <p:sp>
        <p:nvSpPr>
          <p:cNvPr id="14" name="Shape 11"/>
          <p:cNvSpPr/>
          <p:nvPr/>
        </p:nvSpPr>
        <p:spPr>
          <a:xfrm>
            <a:off x="8334756" y="3010205"/>
            <a:ext cx="571500" cy="571500"/>
          </a:xfrm>
          <a:prstGeom prst="ellipse">
            <a:avLst/>
          </a:prstGeom>
          <a:solidFill>
            <a:srgbClr val="2B6CB0"/>
          </a:solidFill>
          <a:ln/>
        </p:spPr>
      </p:sp>
      <p:sp>
        <p:nvSpPr>
          <p:cNvPr id="15" name="Shape 12"/>
          <p:cNvSpPr/>
          <p:nvPr/>
        </p:nvSpPr>
        <p:spPr>
          <a:xfrm>
            <a:off x="8334756" y="3866998"/>
            <a:ext cx="571500" cy="571500"/>
          </a:xfrm>
          <a:prstGeom prst="ellipse">
            <a:avLst/>
          </a:prstGeom>
          <a:solidFill>
            <a:srgbClr val="2B6CB0"/>
          </a:solidFill>
          <a:ln/>
        </p:spPr>
      </p:sp>
      <p:sp>
        <p:nvSpPr>
          <p:cNvPr id="16" name="Shape 13"/>
          <p:cNvSpPr/>
          <p:nvPr/>
        </p:nvSpPr>
        <p:spPr>
          <a:xfrm>
            <a:off x="8334756" y="4724705"/>
            <a:ext cx="571500" cy="571500"/>
          </a:xfrm>
          <a:prstGeom prst="ellipse">
            <a:avLst/>
          </a:prstGeom>
          <a:solidFill>
            <a:srgbClr val="2B6CB0"/>
          </a:solidFill>
          <a:ln/>
        </p:spPr>
      </p:sp>
      <p:sp>
        <p:nvSpPr>
          <p:cNvPr id="17" name="Text 14"/>
          <p:cNvSpPr txBox="1"/>
          <p:nvPr/>
        </p:nvSpPr>
        <p:spPr>
          <a:xfrm>
            <a:off x="9048902" y="2176272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데이터 수집</a:t>
            </a:r>
            <a:endParaRPr lang="en-US" sz="1300" dirty="0"/>
          </a:p>
        </p:txBody>
      </p:sp>
      <p:sp>
        <p:nvSpPr>
          <p:cNvPr id="18" name="Text 15"/>
          <p:cNvSpPr txBox="1"/>
          <p:nvPr/>
        </p:nvSpPr>
        <p:spPr>
          <a:xfrm>
            <a:off x="9048902" y="2471623"/>
            <a:ext cx="2638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4개 금융시장 일별 시계열 (2001~2025)</a:t>
            </a:r>
            <a:endParaRPr lang="en-US" sz="1200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rcRect l="-881" r="-881" t="0" b="0"/>
          <a:stretch/>
        </p:blipFill>
        <p:spPr>
          <a:xfrm>
            <a:off x="8501177" y="3161995"/>
            <a:ext cx="237744" cy="267005"/>
          </a:xfrm>
          <a:prstGeom prst="rect">
            <a:avLst/>
          </a:prstGeom>
        </p:spPr>
      </p:pic>
      <p:sp>
        <p:nvSpPr>
          <p:cNvPr id="20" name="Text 16"/>
          <p:cNvSpPr txBox="1"/>
          <p:nvPr/>
        </p:nvSpPr>
        <p:spPr>
          <a:xfrm>
            <a:off x="9048902" y="3033979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요일별 극단값 기록</a:t>
            </a:r>
            <a:endParaRPr lang="en-US" sz="1300" dirty="0"/>
          </a:p>
        </p:txBody>
      </p:sp>
      <p:sp>
        <p:nvSpPr>
          <p:cNvPr id="21" name="Text 17"/>
          <p:cNvSpPr txBox="1"/>
          <p:nvPr/>
        </p:nvSpPr>
        <p:spPr>
          <a:xfrm>
            <a:off x="9048902" y="3890772"/>
            <a:ext cx="9674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통계적 검증</a:t>
            </a:r>
            <a:endParaRPr lang="en-US" sz="1300" dirty="0"/>
          </a:p>
        </p:txBody>
      </p:sp>
      <p:sp>
        <p:nvSpPr>
          <p:cNvPr id="22" name="Text 18"/>
          <p:cNvSpPr txBox="1"/>
          <p:nvPr/>
        </p:nvSpPr>
        <p:spPr>
          <a:xfrm>
            <a:off x="9048902" y="3329330"/>
            <a:ext cx="20290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주간 고점/저점 발생 요일 집계</a:t>
            </a:r>
            <a:endParaRPr lang="en-US" sz="1200" dirty="0"/>
          </a:p>
        </p:txBody>
      </p:sp>
      <p:pic>
        <p:nvPicPr>
          <p:cNvPr id="2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8486546" y="4019702"/>
            <a:ext cx="267005" cy="267005"/>
          </a:xfrm>
          <a:prstGeom prst="rect">
            <a:avLst/>
          </a:prstGeom>
        </p:spPr>
      </p:pic>
      <p:sp>
        <p:nvSpPr>
          <p:cNvPr id="24" name="Text 19"/>
          <p:cNvSpPr txBox="1"/>
          <p:nvPr/>
        </p:nvSpPr>
        <p:spPr>
          <a:xfrm>
            <a:off x="9048902" y="4748479"/>
            <a:ext cx="814730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 평가</a:t>
            </a:r>
            <a:endParaRPr lang="en-US" sz="1300" dirty="0"/>
          </a:p>
        </p:txBody>
      </p:sp>
      <p:sp>
        <p:nvSpPr>
          <p:cNvPr id="25" name="Text 20"/>
          <p:cNvSpPr txBox="1"/>
          <p:nvPr/>
        </p:nvSpPr>
        <p:spPr>
          <a:xfrm>
            <a:off x="9048902" y="4186123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G-test, KL divergence 분석</a:t>
            </a:r>
            <a:endParaRPr lang="en-US" sz="1200" dirty="0"/>
          </a:p>
        </p:txBody>
      </p:sp>
      <p:pic>
        <p:nvPicPr>
          <p:cNvPr id="26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8453628" y="4876495"/>
            <a:ext cx="333756" cy="267005"/>
          </a:xfrm>
          <a:prstGeom prst="rect">
            <a:avLst/>
          </a:prstGeom>
        </p:spPr>
      </p:pic>
      <p:sp>
        <p:nvSpPr>
          <p:cNvPr id="27" name="Text 21"/>
          <p:cNvSpPr txBox="1"/>
          <p:nvPr/>
        </p:nvSpPr>
        <p:spPr>
          <a:xfrm>
            <a:off x="9048902" y="5043830"/>
            <a:ext cx="18288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 적합도 및 견고성 검증</a:t>
            </a:r>
            <a:endParaRPr lang="en-US" sz="1200" dirty="0"/>
          </a:p>
        </p:txBody>
      </p:sp>
      <p:sp>
        <p:nvSpPr>
          <p:cNvPr id="28" name="Shape 22"/>
          <p:cNvSpPr/>
          <p:nvPr/>
        </p:nvSpPr>
        <p:spPr>
          <a:xfrm>
            <a:off x="10649102" y="5315407"/>
            <a:ext cx="2971800" cy="2971800"/>
          </a:xfrm>
          <a:prstGeom prst="ellipse">
            <a:avLst/>
          </a:prstGeom>
          <a:noFill/>
          <a:ln w="76200">
            <a:solidFill>
              <a:srgbClr val="E2E8F0"/>
            </a:solidFill>
            <a:prstDash val="solid"/>
          </a:ln>
        </p:spPr>
      </p:sp>
      <p:sp>
        <p:nvSpPr>
          <p:cNvPr id="29" name="Text 23"/>
          <p:cNvSpPr txBox="1"/>
          <p:nvPr/>
        </p:nvSpPr>
        <p:spPr>
          <a:xfrm>
            <a:off x="381305" y="6524244"/>
            <a:ext cx="45582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2001년부터 2025년 초기까지의 데이터 사용, 5영업일이 있는 주간만 분석 대상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5995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190195"/>
            <a:ext cx="2667305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모형의 한계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11705234" y="299923"/>
            <a:ext cx="257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endParaRPr lang="en-US" sz="1500" dirty="0"/>
          </a:p>
        </p:txBody>
      </p:sp>
      <p:sp>
        <p:nvSpPr>
          <p:cNvPr id="6" name="Text 4"/>
          <p:cNvSpPr txBox="1"/>
          <p:nvPr/>
        </p:nvSpPr>
        <p:spPr>
          <a:xfrm>
            <a:off x="714146" y="1371600"/>
            <a:ext cx="7267651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기하 브라운 운동(Geometric Brownian Motion, GBM), Heston, Jump-diffusion 모델은 실제 데이터의 요일별 극단값 클러스터링 구조 재현 실패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714146" y="2476195"/>
            <a:ext cx="6334963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통계적 검증(G-test, KL divergence) 결과 실제 관측값과 큰 차이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714146" y="3238805"/>
            <a:ext cx="7239305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확률적 변동성(stochastic volatility), 점프 리스크(jump risk)만으로는 주간 요일 패턴 설명 불가</a:t>
            </a:r>
            <a:endParaRPr lang="en-US" sz="1800" dirty="0"/>
          </a:p>
        </p:txBody>
      </p:sp>
      <p:sp>
        <p:nvSpPr>
          <p:cNvPr id="9" name="Shape 7"/>
          <p:cNvSpPr/>
          <p:nvPr/>
        </p:nvSpPr>
        <p:spPr>
          <a:xfrm>
            <a:off x="8143646" y="2057400"/>
            <a:ext cx="3619195" cy="3619195"/>
          </a:xfrm>
          <a:prstGeom prst="roundRect">
            <a:avLst>
              <a:gd name="adj" fmla="val 532"/>
            </a:avLst>
          </a:prstGeom>
          <a:solidFill>
            <a:srgbClr val="E6F0FD"/>
          </a:solidFill>
          <a:ln/>
          <a:effectLst>
            <a:outerShdw sx="100000" sy="100000" kx="0" ky="0" algn="bl" rotWithShape="0" blurRad="76200" dist="38100" dir="5400000">
              <a:srgbClr val="000000">
                <a:alpha val="10000"/>
              </a:srgbClr>
            </a:outerShdw>
          </a:effectLst>
        </p:spPr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687154" y="2523744"/>
            <a:ext cx="267005" cy="267005"/>
          </a:xfrm>
          <a:prstGeom prst="rect">
            <a:avLst/>
          </a:prstGeom>
        </p:spPr>
      </p:pic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9953244" y="2523744"/>
            <a:ext cx="267005" cy="267005"/>
          </a:xfrm>
          <a:prstGeom prst="rect">
            <a:avLst/>
          </a:prstGeom>
        </p:spPr>
      </p:pic>
      <p:sp>
        <p:nvSpPr>
          <p:cNvPr id="12" name="Text 8"/>
          <p:cNvSpPr txBox="1"/>
          <p:nvPr/>
        </p:nvSpPr>
        <p:spPr>
          <a:xfrm>
            <a:off x="8598103" y="2933395"/>
            <a:ext cx="28291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모형과 실제 데이터의 KL divergence</a:t>
            </a:r>
            <a:endParaRPr lang="en-US" sz="1200" dirty="0"/>
          </a:p>
        </p:txBody>
      </p:sp>
      <p:sp>
        <p:nvSpPr>
          <p:cNvPr id="13" name="Text 9"/>
          <p:cNvSpPr txBox="1"/>
          <p:nvPr/>
        </p:nvSpPr>
        <p:spPr>
          <a:xfrm>
            <a:off x="8543239" y="3167482"/>
            <a:ext cx="86685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데이터</a:t>
            </a:r>
            <a:endParaRPr lang="en-US" sz="1200" dirty="0"/>
          </a:p>
        </p:txBody>
      </p:sp>
      <p:sp>
        <p:nvSpPr>
          <p:cNvPr id="14" name="Text 10"/>
          <p:cNvSpPr txBox="1"/>
          <p:nvPr/>
        </p:nvSpPr>
        <p:spPr>
          <a:xfrm>
            <a:off x="8951976" y="3547872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GBM</a:t>
            </a:r>
            <a:endParaRPr lang="en-US" sz="1200" dirty="0"/>
          </a:p>
        </p:txBody>
      </p:sp>
      <p:sp>
        <p:nvSpPr>
          <p:cNvPr id="15" name="Text 11"/>
          <p:cNvSpPr txBox="1"/>
          <p:nvPr/>
        </p:nvSpPr>
        <p:spPr>
          <a:xfrm>
            <a:off x="8772754" y="3929177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8642909" y="4304995"/>
            <a:ext cx="76261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Jump-diffusion</a:t>
            </a:r>
            <a:endParaRPr lang="en-US" sz="1200" dirty="0"/>
          </a:p>
        </p:txBody>
      </p:sp>
      <p:sp>
        <p:nvSpPr>
          <p:cNvPr id="17" name="Shape 13"/>
          <p:cNvSpPr/>
          <p:nvPr/>
        </p:nvSpPr>
        <p:spPr>
          <a:xfrm>
            <a:off x="9430207" y="3161995"/>
            <a:ext cx="1476756" cy="237744"/>
          </a:xfrm>
          <a:prstGeom prst="roundRect">
            <a:avLst>
              <a:gd name="adj" fmla="val 61538"/>
            </a:avLst>
          </a:prstGeom>
          <a:solidFill>
            <a:srgbClr val="E2E8F0"/>
          </a:solidFill>
          <a:ln/>
        </p:spPr>
      </p:sp>
      <p:sp>
        <p:nvSpPr>
          <p:cNvPr id="18" name="Shape 14"/>
          <p:cNvSpPr/>
          <p:nvPr/>
        </p:nvSpPr>
        <p:spPr>
          <a:xfrm>
            <a:off x="9430207" y="3543300"/>
            <a:ext cx="1476756" cy="237744"/>
          </a:xfrm>
          <a:prstGeom prst="roundRect">
            <a:avLst>
              <a:gd name="adj" fmla="val 61538"/>
            </a:avLst>
          </a:prstGeom>
          <a:solidFill>
            <a:srgbClr val="E2E8F0"/>
          </a:solidFill>
          <a:ln/>
        </p:spPr>
      </p:sp>
      <p:sp>
        <p:nvSpPr>
          <p:cNvPr id="19" name="Shape 15"/>
          <p:cNvSpPr/>
          <p:nvPr/>
        </p:nvSpPr>
        <p:spPr>
          <a:xfrm>
            <a:off x="9430207" y="3924605"/>
            <a:ext cx="1476756" cy="237744"/>
          </a:xfrm>
          <a:prstGeom prst="roundRect">
            <a:avLst>
              <a:gd name="adj" fmla="val 61538"/>
            </a:avLst>
          </a:prstGeom>
          <a:solidFill>
            <a:srgbClr val="E2E8F0"/>
          </a:solidFill>
          <a:ln/>
        </p:spPr>
      </p:sp>
      <p:sp>
        <p:nvSpPr>
          <p:cNvPr id="20" name="Shape 16"/>
          <p:cNvSpPr/>
          <p:nvPr/>
        </p:nvSpPr>
        <p:spPr>
          <a:xfrm>
            <a:off x="9430207" y="4414723"/>
            <a:ext cx="1476756" cy="237744"/>
          </a:xfrm>
          <a:prstGeom prst="roundRect">
            <a:avLst>
              <a:gd name="adj" fmla="val 61538"/>
            </a:avLst>
          </a:prstGeom>
          <a:solidFill>
            <a:srgbClr val="E2E8F0"/>
          </a:solidFill>
          <a:ln/>
        </p:spPr>
      </p:sp>
      <p:sp>
        <p:nvSpPr>
          <p:cNvPr id="21" name="Shape 17"/>
          <p:cNvSpPr/>
          <p:nvPr/>
        </p:nvSpPr>
        <p:spPr>
          <a:xfrm>
            <a:off x="9430207" y="3161995"/>
            <a:ext cx="152705" cy="237744"/>
          </a:xfrm>
          <a:prstGeom prst="rect">
            <a:avLst/>
          </a:prstGeom>
          <a:solidFill>
            <a:srgbClr val="3182CE"/>
          </a:solidFill>
          <a:ln/>
        </p:spPr>
      </p:sp>
      <p:sp>
        <p:nvSpPr>
          <p:cNvPr id="22" name="Shape 18"/>
          <p:cNvSpPr/>
          <p:nvPr/>
        </p:nvSpPr>
        <p:spPr>
          <a:xfrm>
            <a:off x="9430207" y="3543300"/>
            <a:ext cx="961949" cy="237744"/>
          </a:xfrm>
          <a:prstGeom prst="rect">
            <a:avLst/>
          </a:prstGeom>
          <a:solidFill>
            <a:srgbClr val="E53E3E"/>
          </a:solidFill>
          <a:ln/>
        </p:spPr>
      </p:sp>
      <p:sp>
        <p:nvSpPr>
          <p:cNvPr id="23" name="Shape 19"/>
          <p:cNvSpPr/>
          <p:nvPr/>
        </p:nvSpPr>
        <p:spPr>
          <a:xfrm>
            <a:off x="9430207" y="3924605"/>
            <a:ext cx="857707" cy="237744"/>
          </a:xfrm>
          <a:prstGeom prst="rect">
            <a:avLst/>
          </a:prstGeom>
          <a:solidFill>
            <a:srgbClr val="E53E3E"/>
          </a:solidFill>
          <a:ln/>
        </p:spPr>
      </p:sp>
      <p:sp>
        <p:nvSpPr>
          <p:cNvPr id="24" name="Shape 20"/>
          <p:cNvSpPr/>
          <p:nvPr/>
        </p:nvSpPr>
        <p:spPr>
          <a:xfrm>
            <a:off x="9430207" y="4414723"/>
            <a:ext cx="771754" cy="237744"/>
          </a:xfrm>
          <a:prstGeom prst="rect">
            <a:avLst/>
          </a:prstGeom>
          <a:solidFill>
            <a:srgbClr val="E53E3E"/>
          </a:solidFill>
          <a:ln/>
        </p:spPr>
      </p:sp>
      <p:sp>
        <p:nvSpPr>
          <p:cNvPr id="25" name="Text 21"/>
          <p:cNvSpPr txBox="1"/>
          <p:nvPr/>
        </p:nvSpPr>
        <p:spPr>
          <a:xfrm>
            <a:off x="11001146" y="3185770"/>
            <a:ext cx="4334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0.001</a:t>
            </a:r>
            <a:endParaRPr lang="en-US" sz="1000" dirty="0"/>
          </a:p>
        </p:txBody>
      </p:sp>
      <p:sp>
        <p:nvSpPr>
          <p:cNvPr id="26" name="Text 22"/>
          <p:cNvSpPr txBox="1"/>
          <p:nvPr/>
        </p:nvSpPr>
        <p:spPr>
          <a:xfrm>
            <a:off x="11001146" y="3567074"/>
            <a:ext cx="4334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0.046</a:t>
            </a:r>
            <a:endParaRPr lang="en-US" sz="1000" dirty="0"/>
          </a:p>
        </p:txBody>
      </p:sp>
      <p:sp>
        <p:nvSpPr>
          <p:cNvPr id="27" name="Text 23"/>
          <p:cNvSpPr txBox="1"/>
          <p:nvPr/>
        </p:nvSpPr>
        <p:spPr>
          <a:xfrm>
            <a:off x="11001146" y="3948379"/>
            <a:ext cx="4334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0.041</a:t>
            </a:r>
            <a:endParaRPr lang="en-US" sz="1000" dirty="0"/>
          </a:p>
        </p:txBody>
      </p:sp>
      <p:sp>
        <p:nvSpPr>
          <p:cNvPr id="28" name="Text 24"/>
          <p:cNvSpPr txBox="1"/>
          <p:nvPr/>
        </p:nvSpPr>
        <p:spPr>
          <a:xfrm>
            <a:off x="11001146" y="4438498"/>
            <a:ext cx="4334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0.037</a:t>
            </a:r>
            <a:endParaRPr lang="en-US" sz="1000" dirty="0"/>
          </a:p>
        </p:txBody>
      </p:sp>
      <p:sp>
        <p:nvSpPr>
          <p:cNvPr id="29" name="Shape 25"/>
          <p:cNvSpPr/>
          <p:nvPr/>
        </p:nvSpPr>
        <p:spPr>
          <a:xfrm>
            <a:off x="8671255" y="5072177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3182CE"/>
          </a:solidFill>
          <a:ln/>
        </p:spPr>
      </p:sp>
      <p:sp>
        <p:nvSpPr>
          <p:cNvPr id="30" name="Shape 26"/>
          <p:cNvSpPr/>
          <p:nvPr/>
        </p:nvSpPr>
        <p:spPr>
          <a:xfrm>
            <a:off x="9958730" y="5072177"/>
            <a:ext cx="114300" cy="114300"/>
          </a:xfrm>
          <a:prstGeom prst="roundRect">
            <a:avLst>
              <a:gd name="adj" fmla="val 133333"/>
            </a:avLst>
          </a:prstGeom>
          <a:solidFill>
            <a:srgbClr val="E53E3E"/>
          </a:solidFill>
          <a:ln/>
        </p:spPr>
      </p:sp>
      <p:sp>
        <p:nvSpPr>
          <p:cNvPr id="31" name="Text 27"/>
          <p:cNvSpPr txBox="1"/>
          <p:nvPr/>
        </p:nvSpPr>
        <p:spPr>
          <a:xfrm>
            <a:off x="8833104" y="5048402"/>
            <a:ext cx="543154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허용 범위</a:t>
            </a:r>
            <a:endParaRPr lang="en-US" sz="900" dirty="0"/>
          </a:p>
        </p:txBody>
      </p:sp>
      <p:sp>
        <p:nvSpPr>
          <p:cNvPr id="32" name="Text 28"/>
          <p:cNvSpPr txBox="1"/>
          <p:nvPr/>
        </p:nvSpPr>
        <p:spPr>
          <a:xfrm>
            <a:off x="10120579" y="5048402"/>
            <a:ext cx="120975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통계적으로 유의한 차이</a:t>
            </a:r>
            <a:endParaRPr lang="en-US" sz="900" dirty="0"/>
          </a:p>
        </p:txBody>
      </p:sp>
      <p:sp>
        <p:nvSpPr>
          <p:cNvPr id="33" name="Shape 29"/>
          <p:cNvSpPr/>
          <p:nvPr/>
        </p:nvSpPr>
        <p:spPr>
          <a:xfrm>
            <a:off x="10649102" y="5315407"/>
            <a:ext cx="2971800" cy="2971800"/>
          </a:xfrm>
          <a:prstGeom prst="ellipse">
            <a:avLst/>
          </a:prstGeom>
          <a:noFill/>
          <a:ln w="76200">
            <a:solidFill>
              <a:srgbClr val="E2E8F0"/>
            </a:solidFill>
            <a:prstDash val="solid"/>
          </a:ln>
        </p:spPr>
      </p:sp>
      <p:sp>
        <p:nvSpPr>
          <p:cNvPr id="34" name="Text 30"/>
          <p:cNvSpPr txBox="1"/>
          <p:nvPr/>
        </p:nvSpPr>
        <p:spPr>
          <a:xfrm>
            <a:off x="381305" y="6524244"/>
            <a:ext cx="4596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KL divergence: 두 확률 분포 간 차이를 측정하는 지표. 낮을수록 분포가 유사함</a:t>
            </a:r>
            <a:endParaRPr lang="en-US" sz="1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5995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190195"/>
            <a:ext cx="7200900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새로운 모형 제안: Day-dependent MSGARCH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11705234" y="299923"/>
            <a:ext cx="257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</a:t>
            </a:r>
            <a:endParaRPr lang="en-US" sz="1500" dirty="0"/>
          </a:p>
        </p:txBody>
      </p:sp>
      <p:sp>
        <p:nvSpPr>
          <p:cNvPr id="6" name="Text 4"/>
          <p:cNvSpPr txBox="1"/>
          <p:nvPr/>
        </p:nvSpPr>
        <p:spPr>
          <a:xfrm>
            <a:off x="714146" y="1371600"/>
            <a:ext cx="7086600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 종속형 전이확률(weekday-dependent transition probability)과 변동성(state-contingent volatility) 반영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714146" y="2476195"/>
            <a:ext cx="555315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Markov-switching GARCH(MSGARCH) 확장 버전 도입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714146" y="3238805"/>
            <a:ext cx="616305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EM 알고리즘, 상태수(2~5)별 적합도(KL divergence)로 최적화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714146" y="4000500"/>
            <a:ext cx="5591556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요일별 전이 및 변동성을 통한 실제 주간 패턴 효과적 모사</a:t>
            </a:r>
            <a:endParaRPr lang="en-US" sz="1800" dirty="0"/>
          </a:p>
        </p:txBody>
      </p:sp>
      <p:sp>
        <p:nvSpPr>
          <p:cNvPr id="10" name="Shape 8"/>
          <p:cNvSpPr/>
          <p:nvPr/>
        </p:nvSpPr>
        <p:spPr>
          <a:xfrm>
            <a:off x="8143646" y="2057400"/>
            <a:ext cx="3619195" cy="3619195"/>
          </a:xfrm>
          <a:prstGeom prst="roundRect">
            <a:avLst>
              <a:gd name="adj" fmla="val 532"/>
            </a:avLst>
          </a:prstGeom>
          <a:solidFill>
            <a:srgbClr val="E6F0FD"/>
          </a:solidFill>
          <a:ln/>
          <a:effectLst>
            <a:outerShdw sx="100000" sy="100000" kx="0" ky="0" algn="bl" rotWithShape="0" blurRad="76200" dist="38100" dir="5400000">
              <a:srgbClr val="000000">
                <a:alpha val="10000"/>
              </a:srgbClr>
            </a:outerShdw>
          </a:effectLst>
        </p:spPr>
      </p:sp>
      <p:sp>
        <p:nvSpPr>
          <p:cNvPr id="11" name="Text 9"/>
          <p:cNvSpPr txBox="1"/>
          <p:nvPr/>
        </p:nvSpPr>
        <p:spPr>
          <a:xfrm>
            <a:off x="8520379" y="2314346"/>
            <a:ext cx="29964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Day-dependent MSGARCH 모형 구조</a:t>
            </a:r>
            <a:endParaRPr lang="en-US" sz="1300" dirty="0"/>
          </a:p>
        </p:txBody>
      </p:sp>
      <p:sp>
        <p:nvSpPr>
          <p:cNvPr id="12" name="Shape 10"/>
          <p:cNvSpPr/>
          <p:nvPr/>
        </p:nvSpPr>
        <p:spPr>
          <a:xfrm>
            <a:off x="8715146" y="2943454"/>
            <a:ext cx="761695" cy="761695"/>
          </a:xfrm>
          <a:prstGeom prst="ellipse">
            <a:avLst/>
          </a:prstGeom>
          <a:solidFill>
            <a:srgbClr val="4299E1"/>
          </a:solidFill>
          <a:ln/>
          <a:effectLst>
            <a:outerShdw sx="100000" sy="100000" kx="0" ky="0" algn="bl" rotWithShape="0" blurRad="63500" dist="25400" dir="5400000">
              <a:srgbClr val="000000">
                <a:alpha val="16000"/>
              </a:srgbClr>
            </a:outerShdw>
          </a:effectLst>
        </p:spPr>
      </p:sp>
      <p:sp>
        <p:nvSpPr>
          <p:cNvPr id="13" name="Text 11"/>
          <p:cNvSpPr txBox="1"/>
          <p:nvPr/>
        </p:nvSpPr>
        <p:spPr>
          <a:xfrm>
            <a:off x="8865108" y="3200400"/>
            <a:ext cx="5961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상태 1</a:t>
            </a:r>
            <a:endParaRPr lang="en-US" sz="1300" dirty="0"/>
          </a:p>
        </p:txBody>
      </p:sp>
      <p:sp>
        <p:nvSpPr>
          <p:cNvPr id="14" name="Shape 12"/>
          <p:cNvSpPr/>
          <p:nvPr/>
        </p:nvSpPr>
        <p:spPr>
          <a:xfrm>
            <a:off x="10429646" y="2943454"/>
            <a:ext cx="761695" cy="761695"/>
          </a:xfrm>
          <a:prstGeom prst="ellipse">
            <a:avLst/>
          </a:prstGeom>
          <a:solidFill>
            <a:srgbClr val="F56565"/>
          </a:solidFill>
          <a:ln/>
          <a:effectLst>
            <a:outerShdw sx="100000" sy="100000" kx="0" ky="0" algn="bl" rotWithShape="0" blurRad="63500" dist="25400" dir="5400000">
              <a:srgbClr val="000000">
                <a:alpha val="16000"/>
              </a:srgbClr>
            </a:outerShdw>
          </a:effectLst>
        </p:spPr>
      </p:sp>
      <p:sp>
        <p:nvSpPr>
          <p:cNvPr id="15" name="Text 13"/>
          <p:cNvSpPr txBox="1"/>
          <p:nvPr/>
        </p:nvSpPr>
        <p:spPr>
          <a:xfrm>
            <a:off x="10579608" y="3200400"/>
            <a:ext cx="596189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상태 2</a:t>
            </a:r>
            <a:endParaRPr lang="en-US" sz="1300" dirty="0"/>
          </a:p>
        </p:txBody>
      </p:sp>
      <p:sp>
        <p:nvSpPr>
          <p:cNvPr id="16" name="Shape 14"/>
          <p:cNvSpPr/>
          <p:nvPr/>
        </p:nvSpPr>
        <p:spPr>
          <a:xfrm>
            <a:off x="9572854" y="3086100"/>
            <a:ext cx="819302" cy="85954"/>
          </a:xfrm>
          <a:prstGeom prst="rect">
            <a:avLst/>
          </a:prstGeom>
          <a:solidFill>
            <a:srgbClr val="4A5568"/>
          </a:solidFill>
          <a:ln w="38100">
            <a:solidFill>
              <a:srgbClr val="333333"/>
            </a:solidFill>
            <a:prstDash val="solid"/>
          </a:ln>
        </p:spPr>
      </p:sp>
      <p:sp>
        <p:nvSpPr>
          <p:cNvPr id="17" name="Shape 15"/>
          <p:cNvSpPr/>
          <p:nvPr/>
        </p:nvSpPr>
        <p:spPr>
          <a:xfrm>
            <a:off x="9572854" y="3276295"/>
            <a:ext cx="819302" cy="85954"/>
          </a:xfrm>
          <a:prstGeom prst="rect">
            <a:avLst/>
          </a:prstGeom>
          <a:solidFill>
            <a:srgbClr val="4A5568"/>
          </a:solidFill>
          <a:ln w="38100">
            <a:solidFill>
              <a:srgbClr val="333333"/>
            </a:solidFill>
            <a:prstDash val="solid"/>
          </a:ln>
        </p:spPr>
      </p:sp>
      <p:sp>
        <p:nvSpPr>
          <p:cNvPr id="18" name="Text 16"/>
          <p:cNvSpPr txBox="1"/>
          <p:nvPr/>
        </p:nvSpPr>
        <p:spPr>
          <a:xfrm>
            <a:off x="9953244" y="2924251"/>
            <a:ext cx="186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p</a:t>
            </a:r>
            <a:endParaRPr lang="en-US" sz="1000" dirty="0"/>
          </a:p>
        </p:txBody>
      </p:sp>
      <p:sp>
        <p:nvSpPr>
          <p:cNvPr id="19" name="Text 17"/>
          <p:cNvSpPr txBox="1"/>
          <p:nvPr/>
        </p:nvSpPr>
        <p:spPr>
          <a:xfrm>
            <a:off x="10037369" y="2979115"/>
            <a:ext cx="23591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t,d</a:t>
            </a:r>
            <a:endParaRPr lang="en-US" sz="800" dirty="0"/>
          </a:p>
        </p:txBody>
      </p:sp>
      <p:sp>
        <p:nvSpPr>
          <p:cNvPr id="20" name="Text 18"/>
          <p:cNvSpPr txBox="1"/>
          <p:nvPr/>
        </p:nvSpPr>
        <p:spPr>
          <a:xfrm>
            <a:off x="9953244" y="3305556"/>
            <a:ext cx="186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</a:t>
            </a:r>
            <a:endParaRPr lang="en-US" sz="1000" dirty="0"/>
          </a:p>
        </p:txBody>
      </p:sp>
      <p:sp>
        <p:nvSpPr>
          <p:cNvPr id="21" name="Text 19"/>
          <p:cNvSpPr txBox="1"/>
          <p:nvPr/>
        </p:nvSpPr>
        <p:spPr>
          <a:xfrm>
            <a:off x="10037369" y="3360420"/>
            <a:ext cx="23591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t,d</a:t>
            </a:r>
            <a:endParaRPr lang="en-US" sz="800" dirty="0"/>
          </a:p>
        </p:txBody>
      </p:sp>
      <p:sp>
        <p:nvSpPr>
          <p:cNvPr id="22" name="Text 20"/>
          <p:cNvSpPr txBox="1"/>
          <p:nvPr/>
        </p:nvSpPr>
        <p:spPr>
          <a:xfrm>
            <a:off x="8511235" y="3038551"/>
            <a:ext cx="2240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월</a:t>
            </a:r>
            <a:endParaRPr lang="en-US" sz="1000" dirty="0"/>
          </a:p>
        </p:txBody>
      </p:sp>
      <p:sp>
        <p:nvSpPr>
          <p:cNvPr id="23" name="Text 21"/>
          <p:cNvSpPr txBox="1"/>
          <p:nvPr/>
        </p:nvSpPr>
        <p:spPr>
          <a:xfrm>
            <a:off x="9201607" y="3038551"/>
            <a:ext cx="2240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화</a:t>
            </a:r>
            <a:endParaRPr lang="en-US" sz="1000" dirty="0"/>
          </a:p>
        </p:txBody>
      </p:sp>
      <p:sp>
        <p:nvSpPr>
          <p:cNvPr id="24" name="Text 22"/>
          <p:cNvSpPr txBox="1"/>
          <p:nvPr/>
        </p:nvSpPr>
        <p:spPr>
          <a:xfrm>
            <a:off x="9891979" y="3038551"/>
            <a:ext cx="2240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수</a:t>
            </a:r>
            <a:endParaRPr lang="en-US" sz="1000" dirty="0"/>
          </a:p>
        </p:txBody>
      </p:sp>
      <p:sp>
        <p:nvSpPr>
          <p:cNvPr id="25" name="Text 23"/>
          <p:cNvSpPr txBox="1"/>
          <p:nvPr/>
        </p:nvSpPr>
        <p:spPr>
          <a:xfrm>
            <a:off x="10582351" y="3038551"/>
            <a:ext cx="2240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11273638" y="3038551"/>
            <a:ext cx="2240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</a:t>
            </a:r>
            <a:endParaRPr lang="en-US" sz="1000" dirty="0"/>
          </a:p>
        </p:txBody>
      </p:sp>
      <p:sp>
        <p:nvSpPr>
          <p:cNvPr id="27" name="Shape 25"/>
          <p:cNvSpPr/>
          <p:nvPr/>
        </p:nvSpPr>
        <p:spPr>
          <a:xfrm>
            <a:off x="8382305" y="3305556"/>
            <a:ext cx="381305" cy="381305"/>
          </a:xfrm>
          <a:prstGeom prst="roundRect">
            <a:avLst>
              <a:gd name="adj" fmla="val 29976"/>
            </a:avLst>
          </a:prstGeom>
          <a:solidFill>
            <a:srgbClr val="9AE6B4"/>
          </a:solidFill>
          <a:ln/>
        </p:spPr>
      </p:sp>
      <p:sp>
        <p:nvSpPr>
          <p:cNvPr id="28" name="Shape 26"/>
          <p:cNvSpPr/>
          <p:nvPr/>
        </p:nvSpPr>
        <p:spPr>
          <a:xfrm>
            <a:off x="9763049" y="3305556"/>
            <a:ext cx="381305" cy="381305"/>
          </a:xfrm>
          <a:prstGeom prst="roundRect">
            <a:avLst>
              <a:gd name="adj" fmla="val 29976"/>
            </a:avLst>
          </a:prstGeom>
          <a:solidFill>
            <a:srgbClr val="9AE6B4"/>
          </a:solidFill>
          <a:ln/>
        </p:spPr>
      </p:sp>
      <p:sp>
        <p:nvSpPr>
          <p:cNvPr id="29" name="Text 27"/>
          <p:cNvSpPr txBox="1"/>
          <p:nvPr/>
        </p:nvSpPr>
        <p:spPr>
          <a:xfrm>
            <a:off x="8491118" y="338145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σ</a:t>
            </a:r>
            <a:endParaRPr lang="en-US" sz="1200" dirty="0"/>
          </a:p>
        </p:txBody>
      </p:sp>
      <p:sp>
        <p:nvSpPr>
          <p:cNvPr id="30" name="Text 28"/>
          <p:cNvSpPr txBox="1"/>
          <p:nvPr/>
        </p:nvSpPr>
        <p:spPr>
          <a:xfrm>
            <a:off x="9871862" y="338145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σ</a:t>
            </a:r>
            <a:endParaRPr lang="en-US" sz="1200" dirty="0"/>
          </a:p>
        </p:txBody>
      </p:sp>
      <p:sp>
        <p:nvSpPr>
          <p:cNvPr id="31" name="Text 29"/>
          <p:cNvSpPr txBox="1"/>
          <p:nvPr/>
        </p:nvSpPr>
        <p:spPr>
          <a:xfrm>
            <a:off x="8583473" y="3405226"/>
            <a:ext cx="17190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900" dirty="0"/>
          </a:p>
        </p:txBody>
      </p:sp>
      <p:sp>
        <p:nvSpPr>
          <p:cNvPr id="32" name="Text 30"/>
          <p:cNvSpPr txBox="1"/>
          <p:nvPr/>
        </p:nvSpPr>
        <p:spPr>
          <a:xfrm>
            <a:off x="9965131" y="3405226"/>
            <a:ext cx="17190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endParaRPr lang="en-US" sz="900" dirty="0"/>
          </a:p>
        </p:txBody>
      </p:sp>
      <p:sp>
        <p:nvSpPr>
          <p:cNvPr id="33" name="Shape 31"/>
          <p:cNvSpPr/>
          <p:nvPr/>
        </p:nvSpPr>
        <p:spPr>
          <a:xfrm>
            <a:off x="9072677" y="3305556"/>
            <a:ext cx="381305" cy="381305"/>
          </a:xfrm>
          <a:prstGeom prst="roundRect">
            <a:avLst>
              <a:gd name="adj" fmla="val 29976"/>
            </a:avLst>
          </a:prstGeom>
          <a:solidFill>
            <a:srgbClr val="FC8181"/>
          </a:solidFill>
          <a:ln/>
        </p:spPr>
      </p:sp>
      <p:sp>
        <p:nvSpPr>
          <p:cNvPr id="34" name="Shape 32"/>
          <p:cNvSpPr/>
          <p:nvPr/>
        </p:nvSpPr>
        <p:spPr>
          <a:xfrm>
            <a:off x="10453421" y="3305556"/>
            <a:ext cx="381305" cy="381305"/>
          </a:xfrm>
          <a:prstGeom prst="roundRect">
            <a:avLst>
              <a:gd name="adj" fmla="val 29976"/>
            </a:avLst>
          </a:prstGeom>
          <a:solidFill>
            <a:srgbClr val="FC8181"/>
          </a:solidFill>
          <a:ln/>
        </p:spPr>
      </p:sp>
      <p:sp>
        <p:nvSpPr>
          <p:cNvPr id="35" name="Shape 33"/>
          <p:cNvSpPr/>
          <p:nvPr/>
        </p:nvSpPr>
        <p:spPr>
          <a:xfrm>
            <a:off x="11144707" y="3305556"/>
            <a:ext cx="381305" cy="381305"/>
          </a:xfrm>
          <a:prstGeom prst="roundRect">
            <a:avLst>
              <a:gd name="adj" fmla="val 29976"/>
            </a:avLst>
          </a:prstGeom>
          <a:solidFill>
            <a:srgbClr val="FC8181"/>
          </a:solidFill>
          <a:ln/>
        </p:spPr>
      </p:sp>
      <p:sp>
        <p:nvSpPr>
          <p:cNvPr id="36" name="Text 34"/>
          <p:cNvSpPr txBox="1"/>
          <p:nvPr/>
        </p:nvSpPr>
        <p:spPr>
          <a:xfrm>
            <a:off x="9181490" y="338145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σ</a:t>
            </a:r>
            <a:endParaRPr lang="en-US" sz="1200" dirty="0"/>
          </a:p>
        </p:txBody>
      </p:sp>
      <p:sp>
        <p:nvSpPr>
          <p:cNvPr id="37" name="Text 35"/>
          <p:cNvSpPr txBox="1"/>
          <p:nvPr/>
        </p:nvSpPr>
        <p:spPr>
          <a:xfrm>
            <a:off x="10562234" y="338145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σ</a:t>
            </a:r>
            <a:endParaRPr lang="en-US" sz="1200" dirty="0"/>
          </a:p>
        </p:txBody>
      </p:sp>
      <p:sp>
        <p:nvSpPr>
          <p:cNvPr id="38" name="Text 36"/>
          <p:cNvSpPr txBox="1"/>
          <p:nvPr/>
        </p:nvSpPr>
        <p:spPr>
          <a:xfrm>
            <a:off x="11252606" y="338145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σ</a:t>
            </a:r>
            <a:endParaRPr lang="en-US" sz="1200" dirty="0"/>
          </a:p>
        </p:txBody>
      </p:sp>
      <p:sp>
        <p:nvSpPr>
          <p:cNvPr id="39" name="Text 37"/>
          <p:cNvSpPr txBox="1"/>
          <p:nvPr/>
        </p:nvSpPr>
        <p:spPr>
          <a:xfrm>
            <a:off x="9273845" y="3405226"/>
            <a:ext cx="17190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900" dirty="0"/>
          </a:p>
        </p:txBody>
      </p:sp>
      <p:sp>
        <p:nvSpPr>
          <p:cNvPr id="40" name="Text 38"/>
          <p:cNvSpPr txBox="1"/>
          <p:nvPr/>
        </p:nvSpPr>
        <p:spPr>
          <a:xfrm>
            <a:off x="10655503" y="3405226"/>
            <a:ext cx="17190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900" dirty="0"/>
          </a:p>
        </p:txBody>
      </p:sp>
      <p:sp>
        <p:nvSpPr>
          <p:cNvPr id="41" name="Text 39"/>
          <p:cNvSpPr txBox="1"/>
          <p:nvPr/>
        </p:nvSpPr>
        <p:spPr>
          <a:xfrm>
            <a:off x="11345875" y="3405226"/>
            <a:ext cx="171907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endParaRPr lang="en-US" sz="900" dirty="0"/>
          </a:p>
        </p:txBody>
      </p:sp>
      <p:sp>
        <p:nvSpPr>
          <p:cNvPr id="42" name="Shape 40"/>
          <p:cNvSpPr/>
          <p:nvPr/>
        </p:nvSpPr>
        <p:spPr>
          <a:xfrm>
            <a:off x="10649102" y="5315407"/>
            <a:ext cx="2971800" cy="2971800"/>
          </a:xfrm>
          <a:prstGeom prst="ellipse">
            <a:avLst/>
          </a:prstGeom>
          <a:noFill/>
          <a:ln w="76200">
            <a:solidFill>
              <a:srgbClr val="E2E8F0"/>
            </a:solidFill>
            <a:prstDash val="solid"/>
          </a:ln>
        </p:spPr>
      </p:sp>
      <p:sp>
        <p:nvSpPr>
          <p:cNvPr id="43" name="Text 41"/>
          <p:cNvSpPr txBox="1"/>
          <p:nvPr/>
        </p:nvSpPr>
        <p:spPr>
          <a:xfrm>
            <a:off x="381305" y="6497726"/>
            <a:ext cx="290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p</a:t>
            </a:r>
            <a:endParaRPr lang="en-US" sz="1000" dirty="0"/>
          </a:p>
        </p:txBody>
      </p:sp>
      <p:sp>
        <p:nvSpPr>
          <p:cNvPr id="44" name="Text 42"/>
          <p:cNvSpPr txBox="1"/>
          <p:nvPr/>
        </p:nvSpPr>
        <p:spPr>
          <a:xfrm>
            <a:off x="705002" y="6497726"/>
            <a:ext cx="2624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, q</a:t>
            </a:r>
            <a:endParaRPr lang="en-US" sz="1000" dirty="0"/>
          </a:p>
        </p:txBody>
      </p:sp>
      <p:sp>
        <p:nvSpPr>
          <p:cNvPr id="45" name="Text 43"/>
          <p:cNvSpPr txBox="1"/>
          <p:nvPr/>
        </p:nvSpPr>
        <p:spPr>
          <a:xfrm>
            <a:off x="1004011" y="6497726"/>
            <a:ext cx="16907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요일(d)별 상태 전이확률, σ</a:t>
            </a:r>
            <a:endParaRPr lang="en-US" sz="1000" dirty="0"/>
          </a:p>
        </p:txBody>
      </p:sp>
      <p:sp>
        <p:nvSpPr>
          <p:cNvPr id="46" name="Text 44"/>
          <p:cNvSpPr txBox="1"/>
          <p:nvPr/>
        </p:nvSpPr>
        <p:spPr>
          <a:xfrm>
            <a:off x="2617013" y="6497726"/>
            <a:ext cx="14813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상태별 변동성 파라미터</a:t>
            </a:r>
            <a:endParaRPr lang="en-US" sz="1000" dirty="0"/>
          </a:p>
        </p:txBody>
      </p:sp>
      <p:sp>
        <p:nvSpPr>
          <p:cNvPr id="47" name="Text 45"/>
          <p:cNvSpPr txBox="1"/>
          <p:nvPr/>
        </p:nvSpPr>
        <p:spPr>
          <a:xfrm>
            <a:off x="563270" y="6553505"/>
            <a:ext cx="22677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t,d</a:t>
            </a:r>
            <a:endParaRPr lang="en-US" sz="800" dirty="0"/>
          </a:p>
        </p:txBody>
      </p:sp>
      <p:sp>
        <p:nvSpPr>
          <p:cNvPr id="48" name="Text 46"/>
          <p:cNvSpPr txBox="1"/>
          <p:nvPr/>
        </p:nvSpPr>
        <p:spPr>
          <a:xfrm>
            <a:off x="862279" y="6553505"/>
            <a:ext cx="226771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t,d</a:t>
            </a:r>
            <a:endParaRPr lang="en-US" sz="800" dirty="0"/>
          </a:p>
        </p:txBody>
      </p:sp>
      <p:sp>
        <p:nvSpPr>
          <p:cNvPr id="49" name="Text 47"/>
          <p:cNvSpPr txBox="1"/>
          <p:nvPr/>
        </p:nvSpPr>
        <p:spPr>
          <a:xfrm>
            <a:off x="2585923" y="6553505"/>
            <a:ext cx="121615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5995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190195"/>
            <a:ext cx="234360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주요 실증 결과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11705234" y="299923"/>
            <a:ext cx="257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</a:t>
            </a:r>
            <a:endParaRPr lang="en-US" sz="1500" dirty="0"/>
          </a:p>
        </p:txBody>
      </p:sp>
      <p:sp>
        <p:nvSpPr>
          <p:cNvPr id="6" name="Text 4"/>
          <p:cNvSpPr txBox="1"/>
          <p:nvPr/>
        </p:nvSpPr>
        <p:spPr>
          <a:xfrm>
            <a:off x="714146" y="1371600"/>
            <a:ext cx="7086600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금융시장 데이터에서 극단값(weekly extreme)의 특정 요일 집중 현상 통계적으로 확인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714146" y="2476195"/>
            <a:ext cx="7153351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기존 모형들(GBM, Heston, Jump-diffusion)은 해당 클러스터링 현상 재현에 실패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714146" y="3581705"/>
            <a:ext cx="687720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Day-dependent MSGARCH 모형은 In-sample에서 높은 적합도 보임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714146" y="4343400"/>
            <a:ext cx="7125005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Out-of-sample 및 Rolling window 환경에서는 견고성(robustness) 한계 발견</a:t>
            </a:r>
            <a:endParaRPr lang="en-US" sz="1800" dirty="0"/>
          </a:p>
        </p:txBody>
      </p:sp>
      <p:sp>
        <p:nvSpPr>
          <p:cNvPr id="10" name="Text 8"/>
          <p:cNvSpPr txBox="1"/>
          <p:nvPr/>
        </p:nvSpPr>
        <p:spPr>
          <a:xfrm>
            <a:off x="714146" y="5447995"/>
            <a:ext cx="5677510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시장별(주식·채권·상품·환율) 정보 흡수 특성의 차이도 관찰</a:t>
            </a:r>
            <a:endParaRPr lang="en-US" sz="1800" dirty="0"/>
          </a:p>
        </p:txBody>
      </p:sp>
      <p:sp>
        <p:nvSpPr>
          <p:cNvPr id="11" name="Shape 9"/>
          <p:cNvSpPr/>
          <p:nvPr/>
        </p:nvSpPr>
        <p:spPr>
          <a:xfrm>
            <a:off x="8143646" y="1591056"/>
            <a:ext cx="3619195" cy="4552798"/>
          </a:xfrm>
          <a:prstGeom prst="roundRect">
            <a:avLst>
              <a:gd name="adj" fmla="val 532"/>
            </a:avLst>
          </a:prstGeom>
          <a:solidFill>
            <a:srgbClr val="E6F0FD"/>
          </a:solidFill>
          <a:ln/>
          <a:effectLst>
            <a:outerShdw sx="100000" sy="100000" kx="0" ky="0" algn="bl" rotWithShape="0" blurRad="76200" dist="38100" dir="5400000">
              <a:srgbClr val="000000">
                <a:alpha val="10000"/>
              </a:srgbClr>
            </a:outerShdw>
          </a:effectLst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687154" y="1781251"/>
            <a:ext cx="267005" cy="267005"/>
          </a:xfrm>
          <a:prstGeom prst="rect">
            <a:avLst/>
          </a:prstGeom>
        </p:spPr>
      </p:pic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9953244" y="1781251"/>
            <a:ext cx="267005" cy="267005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9353398" y="2190902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모형별 성능 비교</a:t>
            </a:r>
            <a:endParaRPr lang="en-US" sz="1300" dirty="0"/>
          </a:p>
        </p:txBody>
      </p:sp>
      <p:sp>
        <p:nvSpPr>
          <p:cNvPr id="15" name="Shape 11"/>
          <p:cNvSpPr/>
          <p:nvPr/>
        </p:nvSpPr>
        <p:spPr>
          <a:xfrm>
            <a:off x="8334756" y="2952598"/>
            <a:ext cx="3238805" cy="19202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16" name="Text 12"/>
          <p:cNvSpPr txBox="1"/>
          <p:nvPr/>
        </p:nvSpPr>
        <p:spPr>
          <a:xfrm>
            <a:off x="8334756" y="2676449"/>
            <a:ext cx="400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9887407" y="2676449"/>
            <a:ext cx="24140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in</a:t>
            </a:r>
            <a:endParaRPr lang="en-US" sz="1100" dirty="0"/>
          </a:p>
        </p:txBody>
      </p:sp>
      <p:sp>
        <p:nvSpPr>
          <p:cNvPr id="18" name="Text 14"/>
          <p:cNvSpPr txBox="1"/>
          <p:nvPr/>
        </p:nvSpPr>
        <p:spPr>
          <a:xfrm>
            <a:off x="10482682" y="2676449"/>
            <a:ext cx="34564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out</a:t>
            </a:r>
            <a:endParaRPr lang="en-US" sz="1100" dirty="0"/>
          </a:p>
        </p:txBody>
      </p:sp>
      <p:sp>
        <p:nvSpPr>
          <p:cNvPr id="19" name="Text 15"/>
          <p:cNvSpPr txBox="1"/>
          <p:nvPr/>
        </p:nvSpPr>
        <p:spPr>
          <a:xfrm>
            <a:off x="11131906" y="2676449"/>
            <a:ext cx="34564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100" b="1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roll</a:t>
            </a:r>
            <a:endParaRPr lang="en-US" sz="1100" dirty="0"/>
          </a:p>
        </p:txBody>
      </p:sp>
      <p:sp>
        <p:nvSpPr>
          <p:cNvPr id="20" name="Shape 16"/>
          <p:cNvSpPr/>
          <p:nvPr/>
        </p:nvSpPr>
        <p:spPr>
          <a:xfrm>
            <a:off x="8334756" y="3448202"/>
            <a:ext cx="3238805" cy="9144"/>
          </a:xfrm>
          <a:prstGeom prst="rect">
            <a:avLst/>
          </a:prstGeom>
          <a:solidFill>
            <a:srgbClr val="CCD9E6"/>
          </a:solidFill>
          <a:ln/>
        </p:spPr>
      </p:sp>
      <p:sp>
        <p:nvSpPr>
          <p:cNvPr id="21" name="Shape 17"/>
          <p:cNvSpPr/>
          <p:nvPr/>
        </p:nvSpPr>
        <p:spPr>
          <a:xfrm>
            <a:off x="8334756" y="3982212"/>
            <a:ext cx="3238805" cy="9144"/>
          </a:xfrm>
          <a:prstGeom prst="rect">
            <a:avLst/>
          </a:prstGeom>
          <a:solidFill>
            <a:srgbClr val="CCD9E6"/>
          </a:solidFill>
          <a:ln/>
        </p:spPr>
      </p:sp>
      <p:sp>
        <p:nvSpPr>
          <p:cNvPr id="22" name="Shape 18"/>
          <p:cNvSpPr/>
          <p:nvPr/>
        </p:nvSpPr>
        <p:spPr>
          <a:xfrm>
            <a:off x="8334756" y="4515307"/>
            <a:ext cx="3238805" cy="9144"/>
          </a:xfrm>
          <a:prstGeom prst="rect">
            <a:avLst/>
          </a:prstGeom>
          <a:solidFill>
            <a:srgbClr val="CCD9E6"/>
          </a:solidFill>
          <a:ln/>
        </p:spPr>
      </p:sp>
      <p:sp>
        <p:nvSpPr>
          <p:cNvPr id="23" name="Shape 19"/>
          <p:cNvSpPr/>
          <p:nvPr/>
        </p:nvSpPr>
        <p:spPr>
          <a:xfrm>
            <a:off x="8334756" y="5048402"/>
            <a:ext cx="3238805" cy="9144"/>
          </a:xfrm>
          <a:prstGeom prst="rect">
            <a:avLst/>
          </a:prstGeom>
          <a:solidFill>
            <a:srgbClr val="CCD9E6"/>
          </a:solidFill>
          <a:ln/>
        </p:spPr>
      </p:sp>
      <p:sp>
        <p:nvSpPr>
          <p:cNvPr id="24" name="Text 20"/>
          <p:cNvSpPr txBox="1"/>
          <p:nvPr/>
        </p:nvSpPr>
        <p:spPr>
          <a:xfrm>
            <a:off x="8334756" y="3143707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GBM</a:t>
            </a:r>
            <a:endParaRPr lang="en-US" sz="1200" dirty="0"/>
          </a:p>
        </p:txBody>
      </p:sp>
      <p:sp>
        <p:nvSpPr>
          <p:cNvPr id="25" name="Text 21"/>
          <p:cNvSpPr txBox="1"/>
          <p:nvPr/>
        </p:nvSpPr>
        <p:spPr>
          <a:xfrm>
            <a:off x="8334756" y="3676802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</a:t>
            </a:r>
            <a:endParaRPr lang="en-US" sz="1200" dirty="0"/>
          </a:p>
        </p:txBody>
      </p:sp>
      <p:sp>
        <p:nvSpPr>
          <p:cNvPr id="26" name="Text 22"/>
          <p:cNvSpPr txBox="1"/>
          <p:nvPr/>
        </p:nvSpPr>
        <p:spPr>
          <a:xfrm>
            <a:off x="8334756" y="4209898"/>
            <a:ext cx="1239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Jump-diffusion</a:t>
            </a:r>
            <a:endParaRPr lang="en-US" sz="1200" dirty="0"/>
          </a:p>
        </p:txBody>
      </p:sp>
      <p:sp>
        <p:nvSpPr>
          <p:cNvPr id="27" name="Text 23"/>
          <p:cNvSpPr txBox="1"/>
          <p:nvPr/>
        </p:nvSpPr>
        <p:spPr>
          <a:xfrm>
            <a:off x="8334756" y="4743907"/>
            <a:ext cx="8485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MSGARCH</a:t>
            </a:r>
            <a:endParaRPr lang="en-US" sz="1200" dirty="0"/>
          </a:p>
        </p:txBody>
      </p:sp>
      <p:sp>
        <p:nvSpPr>
          <p:cNvPr id="28" name="Text 24"/>
          <p:cNvSpPr txBox="1"/>
          <p:nvPr/>
        </p:nvSpPr>
        <p:spPr>
          <a:xfrm>
            <a:off x="8334756" y="5277002"/>
            <a:ext cx="8485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Day-dep. MSGARCH</a:t>
            </a:r>
            <a:endParaRPr lang="en-US" sz="1200" dirty="0"/>
          </a:p>
        </p:txBody>
      </p:sp>
      <p:sp>
        <p:nvSpPr>
          <p:cNvPr id="29" name="Shape 25"/>
          <p:cNvSpPr/>
          <p:nvPr/>
        </p:nvSpPr>
        <p:spPr>
          <a:xfrm>
            <a:off x="9589313" y="3143707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0" name="Shape 26"/>
          <p:cNvSpPr/>
          <p:nvPr/>
        </p:nvSpPr>
        <p:spPr>
          <a:xfrm>
            <a:off x="10260482" y="3143707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1" name="Shape 27"/>
          <p:cNvSpPr/>
          <p:nvPr/>
        </p:nvSpPr>
        <p:spPr>
          <a:xfrm>
            <a:off x="10930738" y="3143707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2" name="Shape 28"/>
          <p:cNvSpPr/>
          <p:nvPr/>
        </p:nvSpPr>
        <p:spPr>
          <a:xfrm>
            <a:off x="9589313" y="3676802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3" name="Shape 29"/>
          <p:cNvSpPr/>
          <p:nvPr/>
        </p:nvSpPr>
        <p:spPr>
          <a:xfrm>
            <a:off x="10260482" y="3676802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4" name="Shape 30"/>
          <p:cNvSpPr/>
          <p:nvPr/>
        </p:nvSpPr>
        <p:spPr>
          <a:xfrm>
            <a:off x="10930738" y="3676802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5" name="Shape 31"/>
          <p:cNvSpPr/>
          <p:nvPr/>
        </p:nvSpPr>
        <p:spPr>
          <a:xfrm>
            <a:off x="9589313" y="4209898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6" name="Shape 32"/>
          <p:cNvSpPr/>
          <p:nvPr/>
        </p:nvSpPr>
        <p:spPr>
          <a:xfrm>
            <a:off x="10260482" y="4209898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7" name="Shape 33"/>
          <p:cNvSpPr/>
          <p:nvPr/>
        </p:nvSpPr>
        <p:spPr>
          <a:xfrm>
            <a:off x="10930738" y="4209898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8" name="Shape 34"/>
          <p:cNvSpPr/>
          <p:nvPr/>
        </p:nvSpPr>
        <p:spPr>
          <a:xfrm>
            <a:off x="10260482" y="4743907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39" name="Shape 35"/>
          <p:cNvSpPr/>
          <p:nvPr/>
        </p:nvSpPr>
        <p:spPr>
          <a:xfrm>
            <a:off x="10930738" y="4743907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E53E3E"/>
          </a:solidFill>
          <a:ln/>
        </p:spPr>
      </p:sp>
      <p:sp>
        <p:nvSpPr>
          <p:cNvPr id="40" name="Text 36"/>
          <p:cNvSpPr txBox="1"/>
          <p:nvPr/>
        </p:nvSpPr>
        <p:spPr>
          <a:xfrm>
            <a:off x="9840773" y="316199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1" name="Text 37"/>
          <p:cNvSpPr txBox="1"/>
          <p:nvPr/>
        </p:nvSpPr>
        <p:spPr>
          <a:xfrm>
            <a:off x="10511028" y="316199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2" name="Text 38"/>
          <p:cNvSpPr txBox="1"/>
          <p:nvPr/>
        </p:nvSpPr>
        <p:spPr>
          <a:xfrm>
            <a:off x="11182198" y="316199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3" name="Text 39"/>
          <p:cNvSpPr txBox="1"/>
          <p:nvPr/>
        </p:nvSpPr>
        <p:spPr>
          <a:xfrm>
            <a:off x="9840773" y="369600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4" name="Text 40"/>
          <p:cNvSpPr txBox="1"/>
          <p:nvPr/>
        </p:nvSpPr>
        <p:spPr>
          <a:xfrm>
            <a:off x="10511028" y="369600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5" name="Text 41"/>
          <p:cNvSpPr txBox="1"/>
          <p:nvPr/>
        </p:nvSpPr>
        <p:spPr>
          <a:xfrm>
            <a:off x="11182198" y="369600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6" name="Text 42"/>
          <p:cNvSpPr txBox="1"/>
          <p:nvPr/>
        </p:nvSpPr>
        <p:spPr>
          <a:xfrm>
            <a:off x="9840773" y="4229100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7" name="Text 43"/>
          <p:cNvSpPr txBox="1"/>
          <p:nvPr/>
        </p:nvSpPr>
        <p:spPr>
          <a:xfrm>
            <a:off x="10511028" y="4229100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8" name="Text 44"/>
          <p:cNvSpPr txBox="1"/>
          <p:nvPr/>
        </p:nvSpPr>
        <p:spPr>
          <a:xfrm>
            <a:off x="11182198" y="4229100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49" name="Text 45"/>
          <p:cNvSpPr txBox="1"/>
          <p:nvPr/>
        </p:nvSpPr>
        <p:spPr>
          <a:xfrm>
            <a:off x="10511028" y="476219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50" name="Text 46"/>
          <p:cNvSpPr txBox="1"/>
          <p:nvPr/>
        </p:nvSpPr>
        <p:spPr>
          <a:xfrm>
            <a:off x="11182198" y="4762195"/>
            <a:ext cx="214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✗</a:t>
            </a:r>
            <a:endParaRPr lang="en-US" sz="1000" dirty="0"/>
          </a:p>
        </p:txBody>
      </p:sp>
      <p:sp>
        <p:nvSpPr>
          <p:cNvPr id="51" name="Shape 47"/>
          <p:cNvSpPr/>
          <p:nvPr/>
        </p:nvSpPr>
        <p:spPr>
          <a:xfrm>
            <a:off x="9589313" y="4743907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DD6B20"/>
          </a:solidFill>
          <a:ln/>
        </p:spPr>
      </p:sp>
      <p:sp>
        <p:nvSpPr>
          <p:cNvPr id="52" name="Shape 48"/>
          <p:cNvSpPr/>
          <p:nvPr/>
        </p:nvSpPr>
        <p:spPr>
          <a:xfrm>
            <a:off x="10260482" y="5391302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DD6B20"/>
          </a:solidFill>
          <a:ln/>
        </p:spPr>
      </p:sp>
      <p:sp>
        <p:nvSpPr>
          <p:cNvPr id="53" name="Shape 49"/>
          <p:cNvSpPr/>
          <p:nvPr/>
        </p:nvSpPr>
        <p:spPr>
          <a:xfrm>
            <a:off x="10930738" y="5391302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DD6B20"/>
          </a:solidFill>
          <a:ln/>
        </p:spPr>
      </p:sp>
      <p:sp>
        <p:nvSpPr>
          <p:cNvPr id="54" name="Text 50"/>
          <p:cNvSpPr txBox="1"/>
          <p:nvPr/>
        </p:nvSpPr>
        <p:spPr>
          <a:xfrm>
            <a:off x="9829800" y="4762195"/>
            <a:ext cx="234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△</a:t>
            </a:r>
            <a:endParaRPr lang="en-US" sz="1000" dirty="0"/>
          </a:p>
        </p:txBody>
      </p:sp>
      <p:sp>
        <p:nvSpPr>
          <p:cNvPr id="55" name="Text 51"/>
          <p:cNvSpPr txBox="1"/>
          <p:nvPr/>
        </p:nvSpPr>
        <p:spPr>
          <a:xfrm>
            <a:off x="10500055" y="5410505"/>
            <a:ext cx="234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△</a:t>
            </a:r>
            <a:endParaRPr lang="en-US" sz="1000" dirty="0"/>
          </a:p>
        </p:txBody>
      </p:sp>
      <p:sp>
        <p:nvSpPr>
          <p:cNvPr id="56" name="Text 52"/>
          <p:cNvSpPr txBox="1"/>
          <p:nvPr/>
        </p:nvSpPr>
        <p:spPr>
          <a:xfrm>
            <a:off x="11171225" y="5410505"/>
            <a:ext cx="234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△</a:t>
            </a:r>
            <a:endParaRPr lang="en-US" sz="1000" dirty="0"/>
          </a:p>
        </p:txBody>
      </p:sp>
      <p:sp>
        <p:nvSpPr>
          <p:cNvPr id="57" name="Shape 53"/>
          <p:cNvSpPr/>
          <p:nvPr/>
        </p:nvSpPr>
        <p:spPr>
          <a:xfrm>
            <a:off x="9589313" y="5391302"/>
            <a:ext cx="619049" cy="228600"/>
          </a:xfrm>
          <a:prstGeom prst="roundRect">
            <a:avLst>
              <a:gd name="adj" fmla="val 66667"/>
            </a:avLst>
          </a:prstGeom>
          <a:solidFill>
            <a:srgbClr val="38A169"/>
          </a:solidFill>
          <a:ln/>
        </p:spPr>
      </p:sp>
      <p:sp>
        <p:nvSpPr>
          <p:cNvPr id="58" name="Text 54"/>
          <p:cNvSpPr txBox="1"/>
          <p:nvPr/>
        </p:nvSpPr>
        <p:spPr>
          <a:xfrm>
            <a:off x="9829800" y="5410505"/>
            <a:ext cx="2340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○</a:t>
            </a:r>
            <a:endParaRPr lang="en-US" sz="1000" dirty="0"/>
          </a:p>
        </p:txBody>
      </p:sp>
      <p:sp>
        <p:nvSpPr>
          <p:cNvPr id="59" name="Shape 55"/>
          <p:cNvSpPr/>
          <p:nvPr/>
        </p:nvSpPr>
        <p:spPr>
          <a:xfrm>
            <a:off x="10649102" y="5315407"/>
            <a:ext cx="2971800" cy="2971800"/>
          </a:xfrm>
          <a:prstGeom prst="ellipse">
            <a:avLst/>
          </a:prstGeom>
          <a:noFill/>
          <a:ln w="76200">
            <a:solidFill>
              <a:srgbClr val="E2E8F0"/>
            </a:solidFill>
            <a:prstDash val="solid"/>
          </a:ln>
        </p:spPr>
      </p:sp>
      <p:sp>
        <p:nvSpPr>
          <p:cNvPr id="60" name="Text 56"/>
          <p:cNvSpPr txBox="1"/>
          <p:nvPr/>
        </p:nvSpPr>
        <p:spPr>
          <a:xfrm>
            <a:off x="381305" y="6524244"/>
            <a:ext cx="649132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5개 모형의 성능: in=in-sample, out=out-of-sample, roll=rolling window (○=적합, △=일부적합, ✗=부적합)</a:t>
            </a:r>
            <a:endParaRPr lang="en-US" sz="1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solidFill>
            <a:srgbClr val="F8F9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75995"/>
          </a:xfrm>
          <a:prstGeom prst="rect">
            <a:avLst/>
          </a:prstGeom>
          <a:solidFill>
            <a:srgbClr val="1A365D"/>
          </a:solidFill>
          <a:ln/>
        </p:spPr>
      </p:sp>
      <p:sp>
        <p:nvSpPr>
          <p:cNvPr id="4" name="Text 2"/>
          <p:cNvSpPr txBox="1"/>
          <p:nvPr/>
        </p:nvSpPr>
        <p:spPr>
          <a:xfrm>
            <a:off x="381305" y="190195"/>
            <a:ext cx="2343607" cy="4956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결론 및 시사점</a:t>
            </a:r>
            <a:endParaRPr lang="en-US" sz="2700" dirty="0"/>
          </a:p>
        </p:txBody>
      </p:sp>
      <p:sp>
        <p:nvSpPr>
          <p:cNvPr id="5" name="Text 3"/>
          <p:cNvSpPr txBox="1"/>
          <p:nvPr/>
        </p:nvSpPr>
        <p:spPr>
          <a:xfrm>
            <a:off x="11705234" y="299923"/>
            <a:ext cx="257861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500" dirty="0">
                <a:solidFill>
                  <a:srgbClr val="FFFFFF">
                    <a:alpha val="80000"/>
                  </a:srgb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</a:t>
            </a:r>
            <a:endParaRPr lang="en-US" sz="1500" dirty="0"/>
          </a:p>
        </p:txBody>
      </p:sp>
      <p:sp>
        <p:nvSpPr>
          <p:cNvPr id="6" name="Text 4"/>
          <p:cNvSpPr txBox="1"/>
          <p:nvPr/>
        </p:nvSpPr>
        <p:spPr>
          <a:xfrm>
            <a:off x="714146" y="1371600"/>
            <a:ext cx="7220102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효율적 시장가설(EMH)로는 설명할 수 없는 주간 극단값 요일별 클러스터링을 실증적으로 확인</a:t>
            </a:r>
            <a:endParaRPr lang="en-US" sz="1800" dirty="0"/>
          </a:p>
        </p:txBody>
      </p:sp>
      <p:sp>
        <p:nvSpPr>
          <p:cNvPr id="7" name="Text 5"/>
          <p:cNvSpPr txBox="1"/>
          <p:nvPr/>
        </p:nvSpPr>
        <p:spPr>
          <a:xfrm>
            <a:off x="714146" y="2476195"/>
            <a:ext cx="7125005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요일별 상태 전이와 변동성을 고려한 day-dependent MSGARCH 모형은 설명력을 크게 개선</a:t>
            </a:r>
            <a:endParaRPr lang="en-US" sz="1800" dirty="0"/>
          </a:p>
        </p:txBody>
      </p:sp>
      <p:sp>
        <p:nvSpPr>
          <p:cNvPr id="8" name="Text 6"/>
          <p:cNvSpPr txBox="1"/>
          <p:nvPr/>
        </p:nvSpPr>
        <p:spPr>
          <a:xfrm>
            <a:off x="714146" y="3581705"/>
            <a:ext cx="7267651" cy="6766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실제 시장에서는 여전히 분포 변화나 동적 상황에 대한 견고성(robustness) 강화 필요</a:t>
            </a:r>
            <a:endParaRPr lang="en-US" sz="1800" dirty="0"/>
          </a:p>
        </p:txBody>
      </p:sp>
      <p:sp>
        <p:nvSpPr>
          <p:cNvPr id="9" name="Text 7"/>
          <p:cNvSpPr txBox="1"/>
          <p:nvPr/>
        </p:nvSpPr>
        <p:spPr>
          <a:xfrm>
            <a:off x="714146" y="4686300"/>
            <a:ext cx="6534302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파생시장 위험관리, 동태적 VaR, 요일효과 재고 등 실무적 적용 가능</a:t>
            </a:r>
            <a:endParaRPr lang="en-US" sz="1800" dirty="0"/>
          </a:p>
        </p:txBody>
      </p:sp>
      <p:sp>
        <p:nvSpPr>
          <p:cNvPr id="10" name="Text 8"/>
          <p:cNvSpPr txBox="1"/>
          <p:nvPr/>
        </p:nvSpPr>
        <p:spPr>
          <a:xfrm>
            <a:off x="714146" y="5447995"/>
            <a:ext cx="5172761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향후 베이지안 추정, 외부변수 연계 등 추가 연구 필요</a:t>
            </a:r>
            <a:endParaRPr lang="en-US" sz="1800" dirty="0"/>
          </a:p>
        </p:txBody>
      </p:sp>
      <p:sp>
        <p:nvSpPr>
          <p:cNvPr id="11" name="Shape 9"/>
          <p:cNvSpPr/>
          <p:nvPr/>
        </p:nvSpPr>
        <p:spPr>
          <a:xfrm>
            <a:off x="8143646" y="2057400"/>
            <a:ext cx="3619195" cy="3619195"/>
          </a:xfrm>
          <a:prstGeom prst="roundRect">
            <a:avLst>
              <a:gd name="adj" fmla="val 532"/>
            </a:avLst>
          </a:prstGeom>
          <a:solidFill>
            <a:srgbClr val="E6F0FD"/>
          </a:solidFill>
          <a:ln/>
          <a:effectLst>
            <a:outerShdw sx="100000" sy="100000" kx="0" ky="0" algn="bl" rotWithShape="0" blurRad="76200" dist="38100" dir="5400000">
              <a:srgbClr val="000000">
                <a:alpha val="10000"/>
              </a:srgbClr>
            </a:outerShdw>
          </a:effectLst>
        </p:spPr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9700870" y="2128723"/>
            <a:ext cx="267005" cy="267005"/>
          </a:xfrm>
          <a:prstGeom prst="rect">
            <a:avLst/>
          </a:prstGeom>
        </p:spPr>
      </p:pic>
      <p:pic>
        <p:nvPicPr>
          <p:cNvPr id="13" name="Image 1" descr="preencoded.png">    </p:cNvPr>
          <p:cNvPicPr>
            <a:picLocks noChangeAspect="1"/>
          </p:cNvPicPr>
          <p:nvPr/>
        </p:nvPicPr>
        <p:blipFill>
          <a:blip r:embed="rId2"/>
          <a:srcRect l="-881" r="-881" t="0" b="0"/>
          <a:stretch/>
        </p:blipFill>
        <p:spPr>
          <a:xfrm>
            <a:off x="9967874" y="2128723"/>
            <a:ext cx="237744" cy="267005"/>
          </a:xfrm>
          <a:prstGeom prst="rect">
            <a:avLst/>
          </a:prstGeom>
        </p:spPr>
      </p:pic>
      <p:sp>
        <p:nvSpPr>
          <p:cNvPr id="14" name="Text 10"/>
          <p:cNvSpPr txBox="1"/>
          <p:nvPr/>
        </p:nvSpPr>
        <p:spPr>
          <a:xfrm>
            <a:off x="9353398" y="2538374"/>
            <a:ext cx="13295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모형 설명력 비교</a:t>
            </a:r>
            <a:endParaRPr lang="en-US" sz="1300" dirty="0"/>
          </a:p>
        </p:txBody>
      </p:sp>
      <p:sp>
        <p:nvSpPr>
          <p:cNvPr id="15" name="Text 11"/>
          <p:cNvSpPr txBox="1"/>
          <p:nvPr/>
        </p:nvSpPr>
        <p:spPr>
          <a:xfrm>
            <a:off x="9142171" y="3023921"/>
            <a:ext cx="4572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GBM</a:t>
            </a:r>
            <a:endParaRPr lang="en-US" sz="1200" dirty="0"/>
          </a:p>
        </p:txBody>
      </p:sp>
      <p:sp>
        <p:nvSpPr>
          <p:cNvPr id="16" name="Text 12"/>
          <p:cNvSpPr txBox="1"/>
          <p:nvPr/>
        </p:nvSpPr>
        <p:spPr>
          <a:xfrm>
            <a:off x="8962949" y="3443630"/>
            <a:ext cx="6291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Heston</a:t>
            </a:r>
            <a:endParaRPr lang="en-US" sz="1200" dirty="0"/>
          </a:p>
        </p:txBody>
      </p:sp>
      <p:sp>
        <p:nvSpPr>
          <p:cNvPr id="17" name="Text 13"/>
          <p:cNvSpPr txBox="1"/>
          <p:nvPr/>
        </p:nvSpPr>
        <p:spPr>
          <a:xfrm>
            <a:off x="8361274" y="3862426"/>
            <a:ext cx="12390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Jump-diffusion</a:t>
            </a:r>
            <a:endParaRPr lang="en-US" sz="1200" dirty="0"/>
          </a:p>
        </p:txBody>
      </p:sp>
      <p:sp>
        <p:nvSpPr>
          <p:cNvPr id="18" name="Text 14"/>
          <p:cNvSpPr txBox="1"/>
          <p:nvPr/>
        </p:nvSpPr>
        <p:spPr>
          <a:xfrm>
            <a:off x="8348472" y="4281221"/>
            <a:ext cx="1248156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Day-dependent MSGARCH</a:t>
            </a:r>
            <a:endParaRPr lang="en-US" sz="1200" dirty="0"/>
          </a:p>
        </p:txBody>
      </p:sp>
      <p:sp>
        <p:nvSpPr>
          <p:cNvPr id="19" name="Shape 15"/>
          <p:cNvSpPr/>
          <p:nvPr/>
        </p:nvSpPr>
        <p:spPr>
          <a:xfrm>
            <a:off x="9620402" y="3023921"/>
            <a:ext cx="1952244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</p:sp>
      <p:sp>
        <p:nvSpPr>
          <p:cNvPr id="20" name="Shape 16"/>
          <p:cNvSpPr/>
          <p:nvPr/>
        </p:nvSpPr>
        <p:spPr>
          <a:xfrm>
            <a:off x="9620402" y="3443630"/>
            <a:ext cx="1952244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</p:sp>
      <p:sp>
        <p:nvSpPr>
          <p:cNvPr id="21" name="Shape 17"/>
          <p:cNvSpPr/>
          <p:nvPr/>
        </p:nvSpPr>
        <p:spPr>
          <a:xfrm>
            <a:off x="9620402" y="3862426"/>
            <a:ext cx="1952244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</p:sp>
      <p:sp>
        <p:nvSpPr>
          <p:cNvPr id="22" name="Shape 18"/>
          <p:cNvSpPr/>
          <p:nvPr/>
        </p:nvSpPr>
        <p:spPr>
          <a:xfrm>
            <a:off x="9620402" y="4395521"/>
            <a:ext cx="1952244" cy="228600"/>
          </a:xfrm>
          <a:prstGeom prst="roundRect">
            <a:avLst>
              <a:gd name="adj" fmla="val 200000"/>
            </a:avLst>
          </a:prstGeom>
          <a:solidFill>
            <a:srgbClr val="E2E8F0"/>
          </a:solidFill>
          <a:ln/>
        </p:spPr>
      </p:sp>
      <p:sp>
        <p:nvSpPr>
          <p:cNvPr id="23" name="Shape 19"/>
          <p:cNvSpPr/>
          <p:nvPr/>
        </p:nvSpPr>
        <p:spPr>
          <a:xfrm>
            <a:off x="9620402" y="3023921"/>
            <a:ext cx="590702" cy="228600"/>
          </a:xfrm>
          <a:prstGeom prst="roundRect">
            <a:avLst>
              <a:gd name="adj" fmla="val 200000"/>
            </a:avLst>
          </a:prstGeom>
          <a:solidFill>
            <a:srgbClr val="CBD5E0"/>
          </a:solidFill>
          <a:ln/>
        </p:spPr>
      </p:sp>
      <p:sp>
        <p:nvSpPr>
          <p:cNvPr id="24" name="Shape 20"/>
          <p:cNvSpPr/>
          <p:nvPr/>
        </p:nvSpPr>
        <p:spPr>
          <a:xfrm>
            <a:off x="9620402" y="3443630"/>
            <a:ext cx="590702" cy="228600"/>
          </a:xfrm>
          <a:prstGeom prst="roundRect">
            <a:avLst>
              <a:gd name="adj" fmla="val 200000"/>
            </a:avLst>
          </a:prstGeom>
          <a:solidFill>
            <a:srgbClr val="CBD5E0"/>
          </a:solidFill>
          <a:ln/>
        </p:spPr>
      </p:sp>
      <p:sp>
        <p:nvSpPr>
          <p:cNvPr id="25" name="Shape 21"/>
          <p:cNvSpPr/>
          <p:nvPr/>
        </p:nvSpPr>
        <p:spPr>
          <a:xfrm>
            <a:off x="9620402" y="3862426"/>
            <a:ext cx="590702" cy="228600"/>
          </a:xfrm>
          <a:prstGeom prst="roundRect">
            <a:avLst>
              <a:gd name="adj" fmla="val 200000"/>
            </a:avLst>
          </a:prstGeom>
          <a:solidFill>
            <a:srgbClr val="CBD5E0"/>
          </a:solidFill>
          <a:ln/>
        </p:spPr>
      </p:sp>
      <p:sp>
        <p:nvSpPr>
          <p:cNvPr id="26" name="Text 22"/>
          <p:cNvSpPr txBox="1"/>
          <p:nvPr/>
        </p:nvSpPr>
        <p:spPr>
          <a:xfrm>
            <a:off x="9828886" y="3043123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30%</a:t>
            </a:r>
            <a:endParaRPr lang="en-US" sz="1000" dirty="0"/>
          </a:p>
        </p:txBody>
      </p:sp>
      <p:sp>
        <p:nvSpPr>
          <p:cNvPr id="27" name="Text 23"/>
          <p:cNvSpPr txBox="1"/>
          <p:nvPr/>
        </p:nvSpPr>
        <p:spPr>
          <a:xfrm>
            <a:off x="9828886" y="3461918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35%</a:t>
            </a:r>
            <a:endParaRPr lang="en-US" sz="1000" dirty="0"/>
          </a:p>
        </p:txBody>
      </p:sp>
      <p:sp>
        <p:nvSpPr>
          <p:cNvPr id="28" name="Text 24"/>
          <p:cNvSpPr txBox="1"/>
          <p:nvPr/>
        </p:nvSpPr>
        <p:spPr>
          <a:xfrm>
            <a:off x="9828886" y="3881628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40%</a:t>
            </a:r>
            <a:endParaRPr lang="en-US" sz="1000" dirty="0"/>
          </a:p>
        </p:txBody>
      </p:sp>
      <p:sp>
        <p:nvSpPr>
          <p:cNvPr id="29" name="Shape 25"/>
          <p:cNvSpPr/>
          <p:nvPr/>
        </p:nvSpPr>
        <p:spPr>
          <a:xfrm>
            <a:off x="9620402" y="4395521"/>
            <a:ext cx="1666951" cy="228600"/>
          </a:xfrm>
          <a:prstGeom prst="roundRect">
            <a:avLst>
              <a:gd name="adj" fmla="val 200000"/>
            </a:avLst>
          </a:prstGeom>
          <a:solidFill>
            <a:srgbClr val="3182CE"/>
          </a:solidFill>
          <a:ln/>
        </p:spPr>
      </p:sp>
      <p:sp>
        <p:nvSpPr>
          <p:cNvPr id="30" name="Text 26"/>
          <p:cNvSpPr txBox="1"/>
          <p:nvPr/>
        </p:nvSpPr>
        <p:spPr>
          <a:xfrm>
            <a:off x="10903306" y="4414723"/>
            <a:ext cx="3858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85%</a:t>
            </a:r>
            <a:endParaRPr lang="en-US" sz="1000" dirty="0"/>
          </a:p>
        </p:txBody>
      </p:sp>
      <p:sp>
        <p:nvSpPr>
          <p:cNvPr id="31" name="Shape 27"/>
          <p:cNvSpPr/>
          <p:nvPr/>
        </p:nvSpPr>
        <p:spPr>
          <a:xfrm>
            <a:off x="8334756" y="5072177"/>
            <a:ext cx="3238805" cy="19202"/>
          </a:xfrm>
          <a:prstGeom prst="rect">
            <a:avLst/>
          </a:prstGeom>
          <a:solidFill>
            <a:srgbClr val="CBD5E0"/>
          </a:solidFill>
          <a:ln/>
        </p:spPr>
      </p:sp>
      <p:pic>
        <p:nvPicPr>
          <p:cNvPr id="32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-100" b="-100"/>
          <a:stretch/>
        </p:blipFill>
        <p:spPr>
          <a:xfrm>
            <a:off x="8840419" y="5281574"/>
            <a:ext cx="114300" cy="152705"/>
          </a:xfrm>
          <a:prstGeom prst="rect">
            <a:avLst/>
          </a:prstGeom>
        </p:spPr>
      </p:pic>
      <p:sp>
        <p:nvSpPr>
          <p:cNvPr id="33" name="Text 28"/>
          <p:cNvSpPr txBox="1"/>
          <p:nvPr/>
        </p:nvSpPr>
        <p:spPr>
          <a:xfrm>
            <a:off x="9030614" y="5234026"/>
            <a:ext cx="21534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4A5568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실무적 활용 및 모형 개선 가능성</a:t>
            </a:r>
            <a:endParaRPr lang="en-US" sz="1200" dirty="0"/>
          </a:p>
        </p:txBody>
      </p:sp>
      <p:sp>
        <p:nvSpPr>
          <p:cNvPr id="34" name="Shape 29"/>
          <p:cNvSpPr/>
          <p:nvPr/>
        </p:nvSpPr>
        <p:spPr>
          <a:xfrm>
            <a:off x="10649102" y="5315407"/>
            <a:ext cx="2971800" cy="2971800"/>
          </a:xfrm>
          <a:prstGeom prst="ellipse">
            <a:avLst/>
          </a:prstGeom>
          <a:noFill/>
          <a:ln w="76200">
            <a:solidFill>
              <a:srgbClr val="E2E8F0"/>
            </a:solidFill>
            <a:prstDash val="solid"/>
          </a:ln>
        </p:spPr>
      </p:sp>
      <p:sp>
        <p:nvSpPr>
          <p:cNvPr id="35" name="Text 30"/>
          <p:cNvSpPr txBox="1"/>
          <p:nvPr/>
        </p:nvSpPr>
        <p:spPr>
          <a:xfrm>
            <a:off x="381305" y="6524244"/>
            <a:ext cx="61301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718096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* 본 연구는 금융시장에서 새로운 현상을 발견하고, 이를 설명하는 모형을 제안함으로써 기존 연구 확장에 기여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2025-09-30T00:54:12Z</dcterms:created>
  <dcterms:modified xsi:type="dcterms:W3CDTF">2025-09-30T00:54:12Z</dcterms:modified>
</cp:coreProperties>
</file>