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629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B7F9E-918B-4708-9C0E-077240209488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DA37B-A95C-409C-8C85-7A5451C4A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7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DA37B-A95C-409C-8C85-7A5451C4A8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7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2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3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4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70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80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72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54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64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2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19B79-2A80-4E6D-8C2D-30998D7BE90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AAE15-A6B1-4727-8B57-B837C14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8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3659E2-53D9-11CD-6F12-4CBAC30B2334}"/>
              </a:ext>
            </a:extLst>
          </p:cNvPr>
          <p:cNvSpPr txBox="1"/>
          <p:nvPr/>
        </p:nvSpPr>
        <p:spPr>
          <a:xfrm>
            <a:off x="872147" y="1066829"/>
            <a:ext cx="6095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32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Better Hedging with </a:t>
            </a:r>
          </a:p>
          <a:p>
            <a:pPr algn="l">
              <a:buNone/>
            </a:pPr>
            <a:r>
              <a:rPr lang="en-US" altLang="ko-KR" sz="32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Reinforcement Learning</a:t>
            </a:r>
            <a:endParaRPr lang="en-US" altLang="ko-KR" sz="3200" b="1" i="0" dirty="0">
              <a:solidFill>
                <a:srgbClr val="334155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8E52E-EFAB-94E0-F1A2-D8B0B28A3CB9}"/>
              </a:ext>
            </a:extLst>
          </p:cNvPr>
          <p:cNvSpPr txBox="1"/>
          <p:nvPr/>
        </p:nvSpPr>
        <p:spPr>
          <a:xfrm>
            <a:off x="906816" y="2405642"/>
            <a:ext cx="6095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Black-Scholes 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모델의 한계를 극복하고 </a:t>
            </a:r>
            <a:r>
              <a:rPr lang="en-US" altLang="ko-KR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를 활용한 혁신적인 </a:t>
            </a:r>
            <a:r>
              <a:rPr lang="ko-KR" altLang="en-US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전략을 탐색합니다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469906-05E1-D557-EA53-B16F1CA1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5" y="3852177"/>
            <a:ext cx="1567584" cy="1562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7230B1-3AB5-5169-4A19-8FB84A061EB9}"/>
              </a:ext>
            </a:extLst>
          </p:cNvPr>
          <p:cNvSpPr txBox="1"/>
          <p:nvPr/>
        </p:nvSpPr>
        <p:spPr>
          <a:xfrm>
            <a:off x="906816" y="558990"/>
            <a:ext cx="158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Chapter 07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C2C1A-258A-8879-CD21-6F44933F56EB}"/>
              </a:ext>
            </a:extLst>
          </p:cNvPr>
          <p:cNvSpPr txBox="1"/>
          <p:nvPr/>
        </p:nvSpPr>
        <p:spPr>
          <a:xfrm>
            <a:off x="7491435" y="3910037"/>
            <a:ext cx="2493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altLang="ko-KR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 </a:t>
            </a:r>
            <a:r>
              <a:rPr lang="ko-KR" altLang="en-US" sz="1200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헤징의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도전과제</a:t>
            </a:r>
            <a:endParaRPr lang="en-US" altLang="ko-KR" sz="12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spcAft>
                <a:spcPts val="1200"/>
              </a:spcAft>
            </a:pPr>
            <a: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</a:t>
            </a:r>
            <a:r>
              <a:rPr lang="en-US" altLang="ko-KR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변동성 스마일과 시장 현실</a:t>
            </a:r>
            <a:endParaRPr lang="en-US" altLang="ko-KR" sz="1200" b="1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altLang="ko-KR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3. AI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와 강화학습의 등장</a:t>
            </a:r>
            <a:endParaRPr lang="en-US" altLang="ko-KR" sz="1200" b="1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altLang="ko-KR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4. Deep Hedging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의 개념</a:t>
            </a:r>
            <a:endParaRPr lang="en-US" altLang="ko-KR" sz="1200" b="1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altLang="ko-KR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5. RL </a:t>
            </a:r>
            <a:r>
              <a:rPr lang="ko-KR" altLang="en-US" sz="1200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아키텍처</a:t>
            </a:r>
            <a:r>
              <a:rPr lang="en-US" altLang="ko-KR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 AAPL </a:t>
            </a:r>
            <a:r>
              <a:rPr lang="ko-KR" altLang="en-US" sz="1200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예시</a:t>
            </a:r>
            <a:endParaRPr lang="en-US" altLang="ko-KR" sz="12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altLang="ko-KR" sz="120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6. </a:t>
            </a:r>
            <a:r>
              <a:rPr lang="ko-KR" altLang="en-US" sz="120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성과 비교 </a:t>
            </a:r>
            <a:r>
              <a:rPr lang="en-US" altLang="ko-KR" sz="120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ko-KR" altLang="en-US" sz="120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 </a:t>
            </a:r>
            <a:r>
              <a:rPr lang="en-US" altLang="ko-KR" sz="120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vs AI </a:t>
            </a:r>
            <a:r>
              <a:rPr lang="ko-KR" altLang="en-US" sz="120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endParaRPr lang="ko-KR" altLang="en-US" sz="120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spcAft>
                <a:spcPts val="1200"/>
              </a:spcAft>
              <a:buNone/>
            </a:pPr>
            <a:endParaRPr lang="en-US" altLang="ko-KR" sz="1200" b="1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2C8E7-30BC-BBE3-FF2B-6C3B1D3C6EB9}"/>
              </a:ext>
            </a:extLst>
          </p:cNvPr>
          <p:cNvSpPr txBox="1"/>
          <p:nvPr/>
        </p:nvSpPr>
        <p:spPr>
          <a:xfrm>
            <a:off x="7491435" y="3288753"/>
            <a:ext cx="1038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B2C264-FD4C-42F2-D10B-B492FF8B9D4F}"/>
              </a:ext>
            </a:extLst>
          </p:cNvPr>
          <p:cNvCxnSpPr>
            <a:cxnSpLocks/>
          </p:cNvCxnSpPr>
          <p:nvPr/>
        </p:nvCxnSpPr>
        <p:spPr>
          <a:xfrm>
            <a:off x="7573774" y="3692269"/>
            <a:ext cx="6601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1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FC2665-2F5F-449D-7EC0-F8A6F8F67F7D}"/>
              </a:ext>
            </a:extLst>
          </p:cNvPr>
          <p:cNvSpPr txBox="1"/>
          <p:nvPr/>
        </p:nvSpPr>
        <p:spPr>
          <a:xfrm>
            <a:off x="317440" y="740568"/>
            <a:ext cx="800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 </a:t>
            </a:r>
            <a:r>
              <a:rPr lang="ko-KR" altLang="en-US" sz="2400" b="1" i="0" dirty="0" err="1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헤징의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도전과제 </a:t>
            </a: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en-US" altLang="ko-KR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Black-Scholes </a:t>
            </a:r>
            <a:r>
              <a:rPr lang="ko-KR" altLang="en-US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모델의 한계</a:t>
            </a:r>
            <a:endParaRPr lang="ko-KR" altLang="en-US" sz="2400" b="1" i="0" dirty="0">
              <a:solidFill>
                <a:srgbClr val="334155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C120B-C026-F2D5-CC9B-2FB11ECB961F}"/>
              </a:ext>
            </a:extLst>
          </p:cNvPr>
          <p:cNvSpPr txBox="1"/>
          <p:nvPr/>
        </p:nvSpPr>
        <p:spPr>
          <a:xfrm>
            <a:off x="963698" y="1709789"/>
            <a:ext cx="5720469" cy="430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변동성 </a:t>
            </a:r>
            <a:r>
              <a:rPr lang="ko-KR" altLang="en-US" sz="1400" b="1" i="0" dirty="0" err="1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일정성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가정</a:t>
            </a:r>
          </a:p>
          <a:p>
            <a:pPr>
              <a:lnSpc>
                <a:spcPct val="125000"/>
              </a:lnSpc>
              <a:spcAft>
                <a:spcPts val="1800"/>
              </a:spcAft>
              <a:buNone/>
            </a:pP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BSM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 자산 가격의 변동성이 일정하다고 가정하지만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시장에서는 변동성이 시간과 자산 가격에 따라 크게 변동합니다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이것이 변동성 스마일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스커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현상을 설명하지 못하는 근본적 원인입니다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거래비용 및 유동성 무시</a:t>
            </a:r>
          </a:p>
          <a:p>
            <a:pPr>
              <a:lnSpc>
                <a:spcPct val="125000"/>
              </a:lnSpc>
              <a:spcAft>
                <a:spcPts val="1800"/>
              </a:spcAft>
              <a:buNone/>
            </a:pP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BSM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 거래비용이 없다고 가정하여 완벽한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헤징이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가능하다고 전제합니다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그러나 현실에서는 거래수수료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스프레드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시장충격 비용이 발생하여 이론적인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전략의 성과를 크게 훼손합니다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유럽형 옵션 제한</a:t>
            </a:r>
          </a:p>
          <a:p>
            <a:pPr>
              <a:lnSpc>
                <a:spcPct val="125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기본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BSM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모델은 유럽형 옵션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만기일에만 행사 가능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에만 적용 가능합니다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미국형 옵션이나 이색옵션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(Exotic Options)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에는 복잡한 수정이 필요합니다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5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배당 및 금리 가정</a:t>
            </a:r>
          </a:p>
          <a:p>
            <a:pPr>
              <a:lnSpc>
                <a:spcPct val="125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배당금이 없고 금리가 일정하다는 가정은 현실과 괴리가 있으며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특히 장기 옵션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평가시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더 큰 문제가 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74386-7E02-0125-BB10-7E8BE19BF9E6}"/>
              </a:ext>
            </a:extLst>
          </p:cNvPr>
          <p:cNvSpPr txBox="1"/>
          <p:nvPr/>
        </p:nvSpPr>
        <p:spPr>
          <a:xfrm>
            <a:off x="588891" y="6132753"/>
            <a:ext cx="60952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Black-Scholes </a:t>
            </a:r>
            <a:r>
              <a:rPr lang="ko-KR" altLang="en-US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모델은 </a:t>
            </a:r>
            <a:r>
              <a:rPr lang="en-US" altLang="ko-KR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50</a:t>
            </a:r>
            <a:r>
              <a:rPr lang="ko-KR" altLang="en-US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가까이 사용되었지만</a:t>
            </a:r>
            <a:r>
              <a:rPr lang="en-US" altLang="ko-KR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현대 시장의 복잡성을 완전히 반영하지 못합니다</a:t>
            </a:r>
            <a:r>
              <a:rPr lang="en-US" altLang="ko-KR" sz="11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1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7421C1-B8F3-DF25-2EC5-292EA6B7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1" t="2170" r="6238" b="86811"/>
          <a:stretch>
            <a:fillRect/>
          </a:stretch>
        </p:blipFill>
        <p:spPr>
          <a:xfrm>
            <a:off x="460302" y="1741848"/>
            <a:ext cx="420067" cy="4162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3160FD1-35DE-D36E-F6A2-E3633E77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57" t="32425" r="7018" b="56264"/>
          <a:stretch>
            <a:fillRect/>
          </a:stretch>
        </p:blipFill>
        <p:spPr>
          <a:xfrm>
            <a:off x="455826" y="2954845"/>
            <a:ext cx="424543" cy="427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269D7D-0FFA-3A73-02D8-FDE1B5384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42" t="87242" r="6037" b="1303"/>
          <a:stretch>
            <a:fillRect/>
          </a:stretch>
        </p:blipFill>
        <p:spPr>
          <a:xfrm>
            <a:off x="454463" y="5186522"/>
            <a:ext cx="427265" cy="432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843456F-34D6-E436-5C58-5E029688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4" t="62745" r="6144" b="25800"/>
          <a:stretch>
            <a:fillRect/>
          </a:stretch>
        </p:blipFill>
        <p:spPr>
          <a:xfrm>
            <a:off x="451743" y="4178861"/>
            <a:ext cx="432707" cy="43270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D6D20A-62F0-9841-AFEF-26F5C0F6AE6A}"/>
              </a:ext>
            </a:extLst>
          </p:cNvPr>
          <p:cNvCxnSpPr>
            <a:cxnSpLocks/>
          </p:cNvCxnSpPr>
          <p:nvPr/>
        </p:nvCxnSpPr>
        <p:spPr>
          <a:xfrm>
            <a:off x="511090" y="6061001"/>
            <a:ext cx="0" cy="405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D955AD04-0B4C-F08B-76EE-44D7FBC4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59" y="2853902"/>
            <a:ext cx="3880754" cy="25489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6EC9EF7-3CD9-1AE7-BA22-74752DDF2F8B}"/>
              </a:ext>
            </a:extLst>
          </p:cNvPr>
          <p:cNvSpPr txBox="1"/>
          <p:nvPr/>
        </p:nvSpPr>
        <p:spPr>
          <a:xfrm>
            <a:off x="7093130" y="2576903"/>
            <a:ext cx="45023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시장에서 관찰되는 변동성 스마일 현상 </a:t>
            </a:r>
            <a:r>
              <a:rPr lang="en-US" altLang="ko-KR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 BSM </a:t>
            </a:r>
            <a:r>
              <a:rPr lang="ko-KR" altLang="en-US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모델로 설명 불가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752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3E79D-677C-4225-0B09-A4804621EF05}"/>
              </a:ext>
            </a:extLst>
          </p:cNvPr>
          <p:cNvSpPr txBox="1"/>
          <p:nvPr/>
        </p:nvSpPr>
        <p:spPr>
          <a:xfrm>
            <a:off x="317440" y="740568"/>
            <a:ext cx="800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변동성 스마일과 현실적 문제들 </a:t>
            </a: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ko-KR" altLang="en-US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현실</a:t>
            </a:r>
            <a:endParaRPr lang="ko-KR" altLang="en-US" sz="2400" b="1" i="0" dirty="0">
              <a:solidFill>
                <a:srgbClr val="334155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DC658-02B2-3D24-09CC-9C0C3312E14D}"/>
              </a:ext>
            </a:extLst>
          </p:cNvPr>
          <p:cNvSpPr txBox="1"/>
          <p:nvPr/>
        </p:nvSpPr>
        <p:spPr>
          <a:xfrm>
            <a:off x="963698" y="1709789"/>
            <a:ext cx="5720469" cy="376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변동성 스마일 현상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  <a:buNone/>
            </a:pP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외가격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(OTM)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내가격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(ITM)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옵션의 내재 변동성이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등가격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(ATM)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옵션보다 높게 나타나는 현상으로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스트라이크 가격에 따라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U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자형 곡선을 형성합니다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  <a:buNone/>
            </a:pPr>
            <a:endParaRPr lang="en-US" altLang="ko-KR" sz="1200" b="0" i="0" dirty="0">
              <a:solidFill>
                <a:srgbClr val="64748B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lnSpc>
                <a:spcPct val="125000"/>
              </a:lnSpc>
              <a:spcAft>
                <a:spcPts val="300"/>
              </a:spcAft>
              <a:buNone/>
            </a:pP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Black-Scholes 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모델의 한계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  <a:buNone/>
            </a:pP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BSM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모델은 일정한 변동성을 가정하므로 변동성 스마일을 설명하지 못합니다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 모델에 따르면 변동성 곡선은 평평해야 하지만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시장은 그렇지 않습니다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  <a:buNone/>
            </a:pPr>
            <a:endParaRPr lang="en-US" altLang="ko-KR" sz="1200" b="0" i="0" dirty="0">
              <a:solidFill>
                <a:srgbClr val="64748B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lnSpc>
                <a:spcPct val="125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옵션 가격 왜곡</a:t>
            </a:r>
          </a:p>
          <a:p>
            <a:pPr algn="l">
              <a:lnSpc>
                <a:spcPct val="125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스트레스 상황에서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OTM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풋옵션의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내재 변동성이 급등하는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변동성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현상이 발생합니다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이는 시장의 꼬리 위험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(tail risk)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 대한 투자자들의 우려를 반영합니다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973A-4E9E-C1C0-6EB2-97A822C33CA3}"/>
              </a:ext>
            </a:extLst>
          </p:cNvPr>
          <p:cNvSpPr txBox="1"/>
          <p:nvPr/>
        </p:nvSpPr>
        <p:spPr>
          <a:xfrm>
            <a:off x="620198" y="5719244"/>
            <a:ext cx="60639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변동성 스마일은 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1987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블랙 먼데이 이후 더욱 두드러지게 관찰되기 시작했으며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이는 시장 붕괴에 대한 위험 프리미엄을 반영합니다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200" dirty="0">
              <a:solidFill>
                <a:srgbClr val="64748B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02AC136-13D6-02FB-97B2-60075931BFB6}"/>
              </a:ext>
            </a:extLst>
          </p:cNvPr>
          <p:cNvCxnSpPr>
            <a:cxnSpLocks/>
          </p:cNvCxnSpPr>
          <p:nvPr/>
        </p:nvCxnSpPr>
        <p:spPr>
          <a:xfrm>
            <a:off x="518546" y="5775795"/>
            <a:ext cx="0" cy="405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1463B59-9260-715C-9C60-686DF872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434"/>
          <a:stretch>
            <a:fillRect/>
          </a:stretch>
        </p:blipFill>
        <p:spPr>
          <a:xfrm>
            <a:off x="412274" y="1791752"/>
            <a:ext cx="511642" cy="461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0B5DCF-81F6-CCF6-D4E8-5CC5D7F0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485" b="41949"/>
          <a:stretch>
            <a:fillRect/>
          </a:stretch>
        </p:blipFill>
        <p:spPr>
          <a:xfrm>
            <a:off x="452056" y="3229905"/>
            <a:ext cx="511642" cy="4616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1126083-F54B-8258-D669-D567F75A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555" b="-211"/>
          <a:stretch>
            <a:fillRect/>
          </a:stretch>
        </p:blipFill>
        <p:spPr>
          <a:xfrm>
            <a:off x="450767" y="4668059"/>
            <a:ext cx="511642" cy="4641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1ED788-4914-F176-E766-4B2A0AD5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68" y="2428981"/>
            <a:ext cx="4563933" cy="18315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915B4F-254C-261C-825C-958ACBB7B9DC}"/>
              </a:ext>
            </a:extLst>
          </p:cNvPr>
          <p:cNvSpPr txBox="1"/>
          <p:nvPr/>
        </p:nvSpPr>
        <p:spPr>
          <a:xfrm>
            <a:off x="7328264" y="4380405"/>
            <a:ext cx="4693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현실 세계에서 옵션 가격은 수요와 공급 등 다양한 요인의 영향을 받을 수 있습니다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BSM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모델이 옵션 가격의 변동성을 완전히 반영하지 못함을 나타냅니다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200" dirty="0">
              <a:solidFill>
                <a:srgbClr val="64748B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AB6DD1-0C7C-42C3-E1F7-AFF3E188E219}"/>
              </a:ext>
            </a:extLst>
          </p:cNvPr>
          <p:cNvCxnSpPr>
            <a:cxnSpLocks/>
          </p:cNvCxnSpPr>
          <p:nvPr/>
        </p:nvCxnSpPr>
        <p:spPr>
          <a:xfrm>
            <a:off x="7232854" y="4430193"/>
            <a:ext cx="0" cy="5467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76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CD54A8-EE28-DEF1-C9F6-59AE97BFEE28}"/>
              </a:ext>
            </a:extLst>
          </p:cNvPr>
          <p:cNvSpPr txBox="1"/>
          <p:nvPr/>
        </p:nvSpPr>
        <p:spPr>
          <a:xfrm>
            <a:off x="317440" y="740568"/>
            <a:ext cx="800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3. AI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의 등장 </a:t>
            </a: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ko-KR" altLang="en-US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왜 강화학습인가</a:t>
            </a:r>
            <a:r>
              <a:rPr lang="en-US" altLang="ko-KR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  <a:endParaRPr lang="ko-KR" altLang="en-US" sz="2400" b="1" i="0" dirty="0">
              <a:solidFill>
                <a:srgbClr val="334155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8125B-73C0-309F-EEC6-58BDE83ABDFA}"/>
              </a:ext>
            </a:extLst>
          </p:cNvPr>
          <p:cNvSpPr txBox="1"/>
          <p:nvPr/>
        </p:nvSpPr>
        <p:spPr>
          <a:xfrm>
            <a:off x="963698" y="1709789"/>
            <a:ext cx="5720469" cy="44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 err="1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머신러닝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강화학습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(ML/RL) 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발전 동향</a:t>
            </a:r>
          </a:p>
          <a:p>
            <a:pPr algn="l">
              <a:lnSpc>
                <a:spcPct val="114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최근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딥러닝과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강화학습 기술의 획기적인 발전으로 금융 분야에서 복잡한 의사결정 문제를 해결할 수 있게 되었습니다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특히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2020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이후 대형 투자은행들의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기술 도입이 급속히 증가하고 있습니다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데이터 기반의 동적 적응력</a:t>
            </a:r>
          </a:p>
          <a:p>
            <a:pPr algn="l">
              <a:lnSpc>
                <a:spcPct val="114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강화학습은 실시간 시장 데이터를 학습하고 적응하는 능력이 탁월합니다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상황과 변동성이 변화해도 지속적으로 학습하고 전략을 최적화하여 전통적인 모델의 정적 접근 방식 한계를 극복합니다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변화 및 거래비용 반영</a:t>
            </a:r>
          </a:p>
          <a:p>
            <a:pPr algn="l">
              <a:lnSpc>
                <a:spcPct val="114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거래비용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유동성 제약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충격 등 현실적인 시장 조건을 모델에 통합할 수 있어 실전 환경에서의 성능이 뛰어납니다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전통적인 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Black-Scholes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접근법과 달리 현실 세계의 마찰 요인을 고려합니다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비선형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복잡 보상구조 처리</a:t>
            </a:r>
          </a:p>
          <a:p>
            <a:pPr algn="l">
              <a:lnSpc>
                <a:spcPct val="114000"/>
              </a:lnSpc>
              <a:spcAft>
                <a:spcPts val="18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강화학습은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비선형적이고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복잡한 보상 구조를 자연스럽게 처리할 수 있어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다양한 리스크 선호도와 수익 최적화 목표를 모델링하는데 탁월합니다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이는 특히 복잡한 파생상품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헤징에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유리합니다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026" name="Picture 2" descr="Q-Learning vs. Deep Q-Learning.">
            <a:extLst>
              <a:ext uri="{FF2B5EF4-FFF2-40B4-BE49-F238E27FC236}">
                <a16:creationId xmlns:a16="http://schemas.microsoft.com/office/drawing/2014/main" id="{2D2DEF69-E7DB-96E6-1DB8-D1C2C368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290" y="1864566"/>
            <a:ext cx="3944373" cy="328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42E08-CC88-245A-1F1F-7CF3A304A6DE}"/>
              </a:ext>
            </a:extLst>
          </p:cNvPr>
          <p:cNvSpPr txBox="1"/>
          <p:nvPr/>
        </p:nvSpPr>
        <p:spPr>
          <a:xfrm>
            <a:off x="7398235" y="5303911"/>
            <a:ext cx="3840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강화학습의 환경</a:t>
            </a:r>
            <a:r>
              <a:rPr lang="en-US" altLang="ko-KR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에이전트</a:t>
            </a:r>
            <a:r>
              <a:rPr lang="en-US" altLang="ko-KR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sz="1200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보상 프레임워크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05E9C4-B96B-6278-EDB0-A9A3471A8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500"/>
          <a:stretch>
            <a:fillRect/>
          </a:stretch>
        </p:blipFill>
        <p:spPr>
          <a:xfrm>
            <a:off x="435478" y="1709789"/>
            <a:ext cx="446326" cy="4469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01C56-643C-A623-F000-480321338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656" b="58844"/>
          <a:stretch>
            <a:fillRect/>
          </a:stretch>
        </p:blipFill>
        <p:spPr>
          <a:xfrm>
            <a:off x="435478" y="2885703"/>
            <a:ext cx="446326" cy="4469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0F6ECB-FA45-1EC9-6E9B-E4C3D688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6" t="59392" r="-896" b="29108"/>
          <a:stretch>
            <a:fillRect/>
          </a:stretch>
        </p:blipFill>
        <p:spPr>
          <a:xfrm>
            <a:off x="435478" y="4026957"/>
            <a:ext cx="446326" cy="446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B4151C-16E0-7005-D999-20BAEDC2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035" b="-535"/>
          <a:stretch>
            <a:fillRect/>
          </a:stretch>
        </p:blipFill>
        <p:spPr>
          <a:xfrm>
            <a:off x="435478" y="5148211"/>
            <a:ext cx="446326" cy="44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0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24B327-CBB0-EB5E-E93C-48454C20F238}"/>
              </a:ext>
            </a:extLst>
          </p:cNvPr>
          <p:cNvSpPr txBox="1"/>
          <p:nvPr/>
        </p:nvSpPr>
        <p:spPr>
          <a:xfrm>
            <a:off x="317440" y="740568"/>
            <a:ext cx="800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4. Deep Hedging 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개념과 원리 </a:t>
            </a: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en-US" altLang="ko-KR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 </a:t>
            </a:r>
            <a:r>
              <a:rPr lang="ko-KR" altLang="en-US" sz="2400" b="1" i="0" dirty="0" err="1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헤징의</a:t>
            </a:r>
            <a:r>
              <a:rPr lang="ko-KR" altLang="en-US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혁신</a:t>
            </a:r>
            <a:endParaRPr lang="ko-KR" altLang="en-US" sz="2400" b="1" i="0" dirty="0">
              <a:solidFill>
                <a:srgbClr val="334155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F4304-2347-3C8A-3C43-47386A551035}"/>
              </a:ext>
            </a:extLst>
          </p:cNvPr>
          <p:cNvSpPr txBox="1"/>
          <p:nvPr/>
        </p:nvSpPr>
        <p:spPr>
          <a:xfrm>
            <a:off x="963699" y="1709789"/>
            <a:ext cx="5315760" cy="4315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신경망과 강화학습 기반 전략</a:t>
            </a:r>
          </a:p>
          <a:p>
            <a:pPr algn="l">
              <a:lnSpc>
                <a:spcPct val="114000"/>
              </a:lnSpc>
              <a:spcAft>
                <a:spcPts val="1500"/>
              </a:spcAft>
              <a:buNone/>
            </a:pP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Deep Hedging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 복잡한 신경망과 강화학습 알고리즘을 활용해 최적의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전략을 학습합니다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옵션의 정당한 가격이나 근사적인 복제전략의 가정 없이 직접적으로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결정을 최적화합니다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빅데이터와 실시간 정보 활용</a:t>
            </a:r>
          </a:p>
          <a:p>
            <a:pPr algn="l">
              <a:lnSpc>
                <a:spcPct val="114000"/>
              </a:lnSpc>
              <a:spcAft>
                <a:spcPts val="15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방대한 시장 데이터를 학습하여 기존 모델이 설명할 수 없는 시장 패턴을 포착합니다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과거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데이터뿐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아니라 실시간 정보를 활용해 시장 변화에 즉각적으로 대응할 수 있습니다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리스크 측정법 최적화</a:t>
            </a:r>
          </a:p>
          <a:p>
            <a:pPr algn="l">
              <a:lnSpc>
                <a:spcPct val="114000"/>
              </a:lnSpc>
              <a:spcAft>
                <a:spcPts val="15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전통적인 델타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중립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헤징과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달리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다양한 리스크 측정 지표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(CVaR,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기대효용 등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를 직접 최적화할 수 있습니다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이를 통해 투자자의 리스크 성향에 맞춘 맞춤형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헤징이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가능합니다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14000"/>
              </a:lnSpc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거래비용 및 시장 마찰 고려</a:t>
            </a:r>
          </a:p>
          <a:p>
            <a:pPr algn="l">
              <a:lnSpc>
                <a:spcPct val="114000"/>
              </a:lnSpc>
              <a:spcAft>
                <a:spcPts val="1500"/>
              </a:spcAft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거래비용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유동성 제약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시장충격 등 현실적 제약조건을 직접 모델에 반영하여 이론적으로 완벽하지만 실현 불가능한 전략이 아닌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실제 실행 가능한 최적 전략을 도출합니다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EA4EA-0CC9-0ADA-B5D8-EC0D72BFA90C}"/>
              </a:ext>
            </a:extLst>
          </p:cNvPr>
          <p:cNvSpPr txBox="1"/>
          <p:nvPr/>
        </p:nvSpPr>
        <p:spPr>
          <a:xfrm>
            <a:off x="620199" y="6095376"/>
            <a:ext cx="5724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"Deep Hedging</a:t>
            </a:r>
            <a:r>
              <a:rPr lang="ko-KR" altLang="en-US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</a:t>
            </a:r>
            <a:r>
              <a:rPr lang="en-US" altLang="ko-KR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Black-Scholes </a:t>
            </a:r>
            <a:r>
              <a:rPr lang="ko-KR" altLang="en-US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가정에 의존하지 않고</a:t>
            </a:r>
            <a:r>
              <a:rPr lang="en-US" altLang="ko-KR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시장 데이터에서 직접 학습하여 최적의 </a:t>
            </a:r>
            <a:r>
              <a:rPr lang="ko-KR" altLang="en-US" sz="1200" dirty="0" err="1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전략을 발견합니다</a:t>
            </a:r>
            <a:r>
              <a:rPr lang="en-US" altLang="ko-KR" sz="1200" dirty="0">
                <a:solidFill>
                  <a:srgbClr val="33415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."</a:t>
            </a:r>
            <a:endParaRPr lang="ko-KR" altLang="en-US" sz="1200" dirty="0"/>
          </a:p>
        </p:txBody>
      </p:sp>
      <p:pic>
        <p:nvPicPr>
          <p:cNvPr id="2050" name="Picture 2" descr="Deep Hedging 신경망 구조">
            <a:extLst>
              <a:ext uri="{FF2B5EF4-FFF2-40B4-BE49-F238E27FC236}">
                <a16:creationId xmlns:a16="http://schemas.microsoft.com/office/drawing/2014/main" id="{D65A84E0-FDC5-F2BD-AFFC-949F86D9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216" y="2931463"/>
            <a:ext cx="5217015" cy="161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E7A63D-0E51-463F-DD68-474E8AF1F8A2}"/>
              </a:ext>
            </a:extLst>
          </p:cNvPr>
          <p:cNvSpPr txBox="1"/>
          <p:nvPr/>
        </p:nvSpPr>
        <p:spPr>
          <a:xfrm>
            <a:off x="6502216" y="4545476"/>
            <a:ext cx="1637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200" b="1" i="0" dirty="0">
                <a:solidFill>
                  <a:srgbClr val="1E40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입력 레이어</a:t>
            </a:r>
          </a:p>
          <a:p>
            <a:pPr algn="l">
              <a:buNone/>
            </a:pP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데이터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옵션 특성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시간 정보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헤지 포지션 상태 등 관련 금융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7A69B8-9B57-4860-19BE-BB452EAB223B}"/>
              </a:ext>
            </a:extLst>
          </p:cNvPr>
          <p:cNvSpPr txBox="1"/>
          <p:nvPr/>
        </p:nvSpPr>
        <p:spPr>
          <a:xfrm>
            <a:off x="8416256" y="4545476"/>
            <a:ext cx="1637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200" b="1" i="0" dirty="0">
                <a:solidFill>
                  <a:srgbClr val="1E40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은닉 레이어</a:t>
            </a:r>
          </a:p>
          <a:p>
            <a:pPr algn="l">
              <a:buNone/>
            </a:pP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복잡한 비선형 패턴을 포착하는 다중 레이어 네트워크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LSTM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이나 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GRU 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구조로 시계열 의존성 포착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59CF8-3AAE-AD67-421D-5A7203A5AB9D}"/>
              </a:ext>
            </a:extLst>
          </p:cNvPr>
          <p:cNvSpPr txBox="1"/>
          <p:nvPr/>
        </p:nvSpPr>
        <p:spPr>
          <a:xfrm>
            <a:off x="10330296" y="4545477"/>
            <a:ext cx="16370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200" b="1" i="0" dirty="0">
                <a:solidFill>
                  <a:srgbClr val="1E40A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출력 레이어</a:t>
            </a:r>
          </a:p>
          <a:p>
            <a:pPr algn="l">
              <a:buNone/>
            </a:pP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최적의 </a:t>
            </a:r>
            <a:r>
              <a:rPr lang="ko-KR" altLang="en-US" sz="1200" b="0" i="0" dirty="0" err="1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행동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델타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결정</a:t>
            </a:r>
            <a:r>
              <a:rPr lang="en-US" altLang="ko-KR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변화에 맞춰 동적으로 포지션 </a:t>
            </a:r>
            <a:r>
              <a:rPr lang="ko-KR" altLang="en-US" sz="1200" b="0" i="0" dirty="0" err="1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조정량</a:t>
            </a:r>
            <a:r>
              <a:rPr lang="ko-KR" altLang="en-US" sz="1200" b="0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산출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DBD8E9-C8F4-ED09-D3AB-ACE048C26A2E}"/>
              </a:ext>
            </a:extLst>
          </p:cNvPr>
          <p:cNvSpPr txBox="1"/>
          <p:nvPr/>
        </p:nvSpPr>
        <p:spPr>
          <a:xfrm>
            <a:off x="6502216" y="2413136"/>
            <a:ext cx="3645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400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Deep Hedging </a:t>
            </a:r>
            <a:r>
              <a:rPr lang="ko-KR" altLang="en-US" sz="1400" b="1" i="0" dirty="0">
                <a:solidFill>
                  <a:srgbClr val="1F2937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신경망 아키텍처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D46F042-E8C1-10B8-8B6B-D583794292E8}"/>
              </a:ext>
            </a:extLst>
          </p:cNvPr>
          <p:cNvCxnSpPr>
            <a:cxnSpLocks/>
          </p:cNvCxnSpPr>
          <p:nvPr/>
        </p:nvCxnSpPr>
        <p:spPr>
          <a:xfrm>
            <a:off x="518546" y="6096491"/>
            <a:ext cx="0" cy="405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DF211C96-F35A-F5F4-0448-29055B5821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7013"/>
          <a:stretch>
            <a:fillRect/>
          </a:stretch>
        </p:blipFill>
        <p:spPr>
          <a:xfrm>
            <a:off x="472769" y="1749407"/>
            <a:ext cx="408225" cy="4290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368D44-5E15-C92B-BBAE-A06F7D29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9" t="33605" r="-1559" b="53408"/>
          <a:stretch>
            <a:fillRect/>
          </a:stretch>
        </p:blipFill>
        <p:spPr>
          <a:xfrm>
            <a:off x="468400" y="2840700"/>
            <a:ext cx="408225" cy="4290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DD0F6DF-0653-08ED-3C65-395BDF8F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0405" b="26608"/>
          <a:stretch>
            <a:fillRect/>
          </a:stretch>
        </p:blipFill>
        <p:spPr>
          <a:xfrm>
            <a:off x="468399" y="3931993"/>
            <a:ext cx="408225" cy="42909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7168AF9-6E88-FA2C-BE44-4F8FCC90F4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421" b="-408"/>
          <a:stretch>
            <a:fillRect/>
          </a:stretch>
        </p:blipFill>
        <p:spPr>
          <a:xfrm>
            <a:off x="468398" y="5004083"/>
            <a:ext cx="408225" cy="4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0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260103-67F4-2C24-7134-B2B2B7B8DC28}"/>
              </a:ext>
            </a:extLst>
          </p:cNvPr>
          <p:cNvSpPr txBox="1"/>
          <p:nvPr/>
        </p:nvSpPr>
        <p:spPr>
          <a:xfrm>
            <a:off x="963699" y="1709789"/>
            <a:ext cx="5315760" cy="264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강화학습 기본 메커니즘</a:t>
            </a:r>
          </a:p>
          <a:p>
            <a:pPr algn="l">
              <a:lnSpc>
                <a:spcPct val="150000"/>
              </a:lnSpc>
              <a:buNone/>
            </a:pP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에이전트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전략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가 환경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금융시장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과 상호작용하며 보상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리스크 감소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최대화하는 과정에서 최적의 </a:t>
            </a:r>
            <a:r>
              <a:rPr lang="ko-KR" altLang="en-US" sz="12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전략을 학습합니다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변화에 동적으로 적응할 수 있는 딥러닝 기반의 접근법입니다</a:t>
            </a:r>
            <a:r>
              <a:rPr lang="en-US" altLang="ko-KR" sz="12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buNone/>
            </a:pPr>
            <a:endParaRPr lang="en-US" altLang="ko-KR" sz="1200" b="0" i="0" dirty="0">
              <a:solidFill>
                <a:srgbClr val="64748B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lnSpc>
                <a:spcPct val="150000"/>
              </a:lnSpc>
              <a:buNone/>
            </a:pP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RL </a:t>
            </a:r>
            <a:r>
              <a:rPr lang="ko-KR" altLang="en-US" sz="1400" b="1" i="0" dirty="0" err="1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핵심 구성요소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상태 </a:t>
            </a:r>
            <a:r>
              <a:rPr lang="en-US" altLang="ko-KR" sz="1200" b="1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(State)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시장 가격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변동성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포지션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시간 등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행동 </a:t>
            </a:r>
            <a:r>
              <a:rPr lang="en-US" altLang="ko-KR" sz="1200" b="1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(Action)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헤지 포지션 </a:t>
            </a:r>
            <a:r>
              <a:rPr lang="ko-KR" altLang="en-US" sz="1200" b="0" i="0" dirty="0" err="1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조정량</a:t>
            </a:r>
            <a:endParaRPr lang="ko-KR" altLang="en-US" sz="1200" b="0" i="0" dirty="0">
              <a:solidFill>
                <a:srgbClr val="4B5563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보상 </a:t>
            </a:r>
            <a:r>
              <a:rPr lang="en-US" altLang="ko-KR" sz="1200" b="1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(Reward)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리스크 감소 </a:t>
            </a:r>
            <a:r>
              <a:rPr lang="en-US" altLang="ko-KR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 </a:t>
            </a:r>
            <a:r>
              <a:rPr lang="ko-KR" altLang="en-US" sz="1200" b="0" i="0" dirty="0">
                <a:solidFill>
                  <a:srgbClr val="4B556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거래비용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9453CA-26B4-5101-C13F-6E9A469E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013"/>
          <a:stretch>
            <a:fillRect/>
          </a:stretch>
        </p:blipFill>
        <p:spPr>
          <a:xfrm>
            <a:off x="472769" y="1749407"/>
            <a:ext cx="408225" cy="4290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8ED4B9-71C3-ACC7-6772-D46A78A2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035" b="-535"/>
          <a:stretch>
            <a:fillRect/>
          </a:stretch>
        </p:blipFill>
        <p:spPr>
          <a:xfrm>
            <a:off x="441052" y="3205528"/>
            <a:ext cx="446326" cy="4469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79E9DB-FC82-52D0-489A-F72C0331C738}"/>
              </a:ext>
            </a:extLst>
          </p:cNvPr>
          <p:cNvSpPr txBox="1"/>
          <p:nvPr/>
        </p:nvSpPr>
        <p:spPr>
          <a:xfrm>
            <a:off x="6279459" y="3054134"/>
            <a:ext cx="5766046" cy="315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확률적 정책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400" b="1" i="0" dirty="0" err="1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가우시안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기반의 정책경사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(policy-gradient) + 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모방학습</a:t>
            </a:r>
            <a:endParaRPr lang="en-US" altLang="ko-KR" sz="1400" b="1" i="0" dirty="0">
              <a:solidFill>
                <a:srgbClr val="0F172A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정책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네트워크가 </a:t>
            </a:r>
            <a:r>
              <a:rPr lang="en-US" altLang="ko-KR" sz="1200" b="1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(μ, σ)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출력 → 다음 헤지 포지션을 확률적으로 정함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보상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손실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 스텝 </a:t>
            </a:r>
            <a:r>
              <a:rPr lang="en-US" altLang="ko-KR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PnL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변화에서 손실만 페널티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거래비용 포함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학습 흐름</a:t>
            </a:r>
            <a:endParaRPr lang="en-US" altLang="ko-KR" sz="1200" dirty="0">
              <a:solidFill>
                <a:srgbClr val="64748B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모방학습으로 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BS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델타에 가깝게 시작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초기 정책 안정화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정책경사로 실제 </a:t>
            </a:r>
            <a:r>
              <a:rPr lang="en-US" altLang="ko-KR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PnL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페널티 최소화 방향으로 미세조정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→ 결국 “돈을 덜 잃고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쓸데없는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리밸런싱을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줄이는” 방향으로 확률을 재배치</a:t>
            </a:r>
            <a:endParaRPr lang="en-US" altLang="ko-KR" sz="1200" dirty="0">
              <a:solidFill>
                <a:srgbClr val="64748B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*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언제 정책경사를 쓰면 좋은가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→ 행동이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연속형일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때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헤지 수량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가격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속도 등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정책경사 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= “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좋았던 행동의 확률은 키우고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나빴던 건 줄이는” 확률 조정법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가우시안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정책을 쓰면 연속형 헤지 같은 문제에 깔끔하게 들어맞는다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200" dirty="0">
              <a:solidFill>
                <a:srgbClr val="64748B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E035B-D405-18CD-0666-A5A54EC9430B}"/>
              </a:ext>
            </a:extLst>
          </p:cNvPr>
          <p:cNvSpPr txBox="1"/>
          <p:nvPr/>
        </p:nvSpPr>
        <p:spPr>
          <a:xfrm>
            <a:off x="963699" y="4594880"/>
            <a:ext cx="5315760" cy="149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(4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단계</a:t>
            </a:r>
            <a:r>
              <a:rPr lang="en-US" altLang="ko-KR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식별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기초자산의 가격과정을 정해서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모수를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잡음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시뮬레이션 훈련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이론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무차익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관계를 따르는 모의데이터로 기본기를 학습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실데이터 개선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최근 시장 데이터로 정책을 미세조정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4.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테스트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구현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표본외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성능 감시하며 운영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개선</a:t>
            </a:r>
            <a:endParaRPr lang="en-US" altLang="ko-KR" sz="1200" b="0" i="0" dirty="0">
              <a:solidFill>
                <a:srgbClr val="64748B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A2E9E4-3CBD-CB92-F21C-F298D40F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21" b="-408"/>
          <a:stretch>
            <a:fillRect/>
          </a:stretch>
        </p:blipFill>
        <p:spPr>
          <a:xfrm>
            <a:off x="460102" y="4634363"/>
            <a:ext cx="408225" cy="42909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73DB7A-6709-4C65-E2C9-AA2A65E50E76}"/>
              </a:ext>
            </a:extLst>
          </p:cNvPr>
          <p:cNvSpPr txBox="1"/>
          <p:nvPr/>
        </p:nvSpPr>
        <p:spPr>
          <a:xfrm>
            <a:off x="317440" y="740568"/>
            <a:ext cx="800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5. RL </a:t>
            </a:r>
            <a:r>
              <a:rPr lang="ko-KR" altLang="en-US" sz="2400" b="1" i="0" dirty="0" err="1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아키텍처 </a:t>
            </a: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en-US" altLang="ko-KR" sz="2400" b="1" dirty="0">
                <a:solidFill>
                  <a:srgbClr val="0369A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AAPL </a:t>
            </a:r>
            <a:r>
              <a:rPr lang="ko-KR" altLang="en-US" sz="2400" b="1" dirty="0">
                <a:solidFill>
                  <a:srgbClr val="0369A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3BC24-FC5C-1CE0-9548-8409B45EADB6}"/>
              </a:ext>
            </a:extLst>
          </p:cNvPr>
          <p:cNvSpPr txBox="1"/>
          <p:nvPr/>
        </p:nvSpPr>
        <p:spPr>
          <a:xfrm>
            <a:off x="6279459" y="1709789"/>
            <a:ext cx="5315760" cy="121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예시 프로젝트 목적</a:t>
            </a:r>
            <a:endParaRPr lang="en-US" altLang="ko-KR" sz="1400" b="1" i="0" dirty="0">
              <a:solidFill>
                <a:srgbClr val="0F172A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헤지 대상 자산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(AAPL 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콜 옵션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과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수단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경우 기초 주식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포함하는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헤지된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포트폴리오의 </a:t>
            </a:r>
            <a:r>
              <a:rPr lang="ko-KR" altLang="en-US" sz="1200" b="1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손익</a:t>
            </a:r>
            <a:r>
              <a:rPr lang="en-US" altLang="ko-KR" sz="1200" b="1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sz="1200" b="1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PnL</a:t>
            </a:r>
            <a:r>
              <a:rPr lang="en-US" altLang="ko-KR" sz="1200" b="1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200" b="1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분산을 최소화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하는 에이전트 또는 최적의 </a:t>
            </a:r>
            <a:r>
              <a:rPr lang="ko-KR" altLang="en-US" sz="1200" dirty="0" err="1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정책을 얻는 것이다</a:t>
            </a:r>
            <a:r>
              <a:rPr lang="en-US" altLang="ko-KR" sz="1200" dirty="0">
                <a:solidFill>
                  <a:srgbClr val="64748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27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99D36-71E3-B0A3-84BE-1E896949A387}"/>
              </a:ext>
            </a:extLst>
          </p:cNvPr>
          <p:cNvSpPr txBox="1"/>
          <p:nvPr/>
        </p:nvSpPr>
        <p:spPr>
          <a:xfrm>
            <a:off x="317440" y="740568"/>
            <a:ext cx="8007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6. </a:t>
            </a:r>
            <a:r>
              <a:rPr lang="ko-KR" altLang="en-US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성과 비교 </a:t>
            </a:r>
            <a:r>
              <a:rPr lang="en-US" altLang="ko-KR" sz="2400" b="1" i="0" dirty="0">
                <a:solidFill>
                  <a:srgbClr val="334155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- </a:t>
            </a:r>
            <a:r>
              <a:rPr lang="ko-KR" altLang="en-US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전통적 </a:t>
            </a:r>
            <a:r>
              <a:rPr lang="en-US" altLang="ko-KR" sz="2400" b="1" i="0" dirty="0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vs AI </a:t>
            </a:r>
            <a:r>
              <a:rPr lang="ko-KR" altLang="en-US" sz="2400" b="1" i="0" dirty="0" err="1">
                <a:solidFill>
                  <a:srgbClr val="0369A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endParaRPr lang="ko-KR" altLang="en-US" sz="2400" b="1" i="0" dirty="0">
              <a:solidFill>
                <a:srgbClr val="334155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D2B68-D2E5-761B-ABC0-671674A4453E}"/>
              </a:ext>
            </a:extLst>
          </p:cNvPr>
          <p:cNvSpPr txBox="1"/>
          <p:nvPr/>
        </p:nvSpPr>
        <p:spPr>
          <a:xfrm>
            <a:off x="7127660" y="1847032"/>
            <a:ext cx="4511706" cy="42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ko-KR" altLang="en-US" sz="1400" b="1" i="0" dirty="0" err="1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오차 감소</a:t>
            </a:r>
          </a:p>
          <a:p>
            <a:pPr algn="l">
              <a:spcAft>
                <a:spcPts val="1500"/>
              </a:spcAft>
              <a:buNone/>
            </a:pP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Deep Hedging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 거래 비용과 시장 마찰을 고려해 평균 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26%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더 낮은 </a:t>
            </a:r>
            <a:r>
              <a:rPr lang="ko-KR" altLang="en-US" sz="14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오차를 보이며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특히 변동성이 급변하는 환경에서 우수한 성능을 입증했습니다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거래 비용 최적화</a:t>
            </a:r>
          </a:p>
          <a:p>
            <a:pPr algn="l">
              <a:spcAft>
                <a:spcPts val="1500"/>
              </a:spcAft>
              <a:buNone/>
            </a:pP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sz="14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헤징은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거래 비용을 인식하고 최적의 거래 타이밍과 수량을 결정하여 전통적 델타 </a:t>
            </a:r>
            <a:r>
              <a:rPr lang="ko-KR" altLang="en-US" sz="14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대비 총 비용을 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18%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절감합니다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실시간 시장 적응</a:t>
            </a:r>
          </a:p>
          <a:p>
            <a:pPr algn="l">
              <a:spcAft>
                <a:spcPts val="1500"/>
              </a:spcAft>
              <a:buNone/>
            </a:pP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강화학습 모델은 변화하는 시장 조건에 동적으로 적응하여 스트레스 상황이나 변동성 급증 시에도 일관된 </a:t>
            </a:r>
            <a:r>
              <a:rPr lang="ko-KR" altLang="en-US" sz="1400" b="0" i="0" dirty="0" err="1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헤징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성능을 유지합니다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Aft>
                <a:spcPts val="300"/>
              </a:spcAft>
              <a:buNone/>
            </a:pPr>
            <a:r>
              <a:rPr lang="ko-KR" altLang="en-US" sz="1400" b="1" i="0" dirty="0">
                <a:solidFill>
                  <a:srgbClr val="0F172A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실증 연구 결과</a:t>
            </a:r>
          </a:p>
          <a:p>
            <a:pPr algn="l">
              <a:spcAft>
                <a:spcPts val="1500"/>
              </a:spcAft>
              <a:buNone/>
            </a:pP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2025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년 최신 연구에 따르면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Deep Hedging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전략은 모든 시장 사이클에서 샤프 비율이 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0.32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향상되었으며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최대 손실폭이 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28% </a:t>
            </a:r>
            <a:r>
              <a:rPr lang="ko-KR" altLang="en-US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감소했습니다</a:t>
            </a:r>
            <a:r>
              <a:rPr lang="en-US" altLang="ko-KR" sz="1400" b="0" i="0" dirty="0">
                <a:solidFill>
                  <a:srgbClr val="64748B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B936DB-8C74-BB13-4A79-E4D84A99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9" y="5199008"/>
            <a:ext cx="5943426" cy="1006319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0173518-7346-609E-591E-ABAF8AA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57" y="1847032"/>
            <a:ext cx="6006483" cy="300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32805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586</TotalTime>
  <Words>1108</Words>
  <Application>Microsoft Office PowerPoint</Application>
  <PresentationFormat>와이드스크린</PresentationFormat>
  <Paragraphs>96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맑은 고딕</vt:lpstr>
      <vt:lpstr>Arial</vt:lpstr>
      <vt:lpstr>Tw Cen MT</vt:lpstr>
      <vt:lpstr>Wingdings 3</vt:lpstr>
      <vt:lpstr>New_Simple01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Minho Jang</dc:creator>
  <cp:lastModifiedBy>Minho Jang</cp:lastModifiedBy>
  <cp:revision>10</cp:revision>
  <dcterms:created xsi:type="dcterms:W3CDTF">2025-08-08T10:43:26Z</dcterms:created>
  <dcterms:modified xsi:type="dcterms:W3CDTF">2025-08-08T20:29:29Z</dcterms:modified>
</cp:coreProperties>
</file>