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310" r:id="rId3"/>
    <p:sldId id="303" r:id="rId4"/>
    <p:sldId id="302" r:id="rId5"/>
    <p:sldId id="304" r:id="rId6"/>
    <p:sldId id="305" r:id="rId7"/>
    <p:sldId id="306" r:id="rId8"/>
    <p:sldId id="309" r:id="rId9"/>
    <p:sldId id="307" r:id="rId10"/>
    <p:sldId id="308" r:id="rId11"/>
    <p:sldId id="312" r:id="rId12"/>
    <p:sldId id="311" r:id="rId13"/>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Arora" userId="521a5d19d19bdd08" providerId="LiveId" clId="{6CFE093F-651F-4FA8-9104-16F9DA6172D1}"/>
    <pc:docChg chg="addSld modSld sldOrd">
      <pc:chgData name="Divya Arora" userId="521a5d19d19bdd08" providerId="LiveId" clId="{6CFE093F-651F-4FA8-9104-16F9DA6172D1}" dt="2023-04-19T04:59:54.601" v="17" actId="14100"/>
      <pc:docMkLst>
        <pc:docMk/>
      </pc:docMkLst>
      <pc:sldChg chg="ord">
        <pc:chgData name="Divya Arora" userId="521a5d19d19bdd08" providerId="LiveId" clId="{6CFE093F-651F-4FA8-9104-16F9DA6172D1}" dt="2023-04-19T04:57:46.146" v="3"/>
        <pc:sldMkLst>
          <pc:docMk/>
          <pc:sldMk cId="1499624183" sldId="303"/>
        </pc:sldMkLst>
      </pc:sldChg>
      <pc:sldChg chg="ord">
        <pc:chgData name="Divya Arora" userId="521a5d19d19bdd08" providerId="LiveId" clId="{6CFE093F-651F-4FA8-9104-16F9DA6172D1}" dt="2023-04-19T04:57:37.893" v="1"/>
        <pc:sldMkLst>
          <pc:docMk/>
          <pc:sldMk cId="3497205101" sldId="310"/>
        </pc:sldMkLst>
      </pc:sldChg>
      <pc:sldChg chg="addSp modSp new mod">
        <pc:chgData name="Divya Arora" userId="521a5d19d19bdd08" providerId="LiveId" clId="{6CFE093F-651F-4FA8-9104-16F9DA6172D1}" dt="2023-04-19T04:59:54.601" v="17" actId="14100"/>
        <pc:sldMkLst>
          <pc:docMk/>
          <pc:sldMk cId="2703865841" sldId="312"/>
        </pc:sldMkLst>
        <pc:spChg chg="add mod">
          <ac:chgData name="Divya Arora" userId="521a5d19d19bdd08" providerId="LiveId" clId="{6CFE093F-651F-4FA8-9104-16F9DA6172D1}" dt="2023-04-19T04:59:54.601" v="17" actId="14100"/>
          <ac:spMkLst>
            <pc:docMk/>
            <pc:sldMk cId="2703865841" sldId="312"/>
            <ac:spMk id="3" creationId="{EA5D9198-E393-B0B0-1B1D-DB9BCCCC1AC8}"/>
          </ac:spMkLst>
        </pc:spChg>
        <pc:picChg chg="add mod">
          <ac:chgData name="Divya Arora" userId="521a5d19d19bdd08" providerId="LiveId" clId="{6CFE093F-651F-4FA8-9104-16F9DA6172D1}" dt="2023-04-19T04:59:50.912" v="16" actId="14100"/>
          <ac:picMkLst>
            <pc:docMk/>
            <pc:sldMk cId="2703865841" sldId="312"/>
            <ac:picMk id="2" creationId="{6F263ACE-E4EC-E419-A7FE-ECD642905F2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FA583-ADAD-424D-8BB2-9CB2BEE8543F}" type="datetimeFigureOut">
              <a:rPr lang="en-US" smtClean="0"/>
              <a:t>4/19/2023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59452-8B6A-45A7-A618-D533849BD5D7}" type="slidenum">
              <a:rPr lang="en-US" smtClean="0"/>
              <a:t>‹#›</a:t>
            </a:fld>
            <a:endParaRPr lang="en-US"/>
          </a:p>
        </p:txBody>
      </p:sp>
    </p:spTree>
    <p:extLst>
      <p:ext uri="{BB962C8B-B14F-4D97-AF65-F5344CB8AC3E}">
        <p14:creationId xmlns:p14="http://schemas.microsoft.com/office/powerpoint/2010/main" val="3410212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46E756-82CE-4F08-B32C-3938893351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0895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779BF0-06F3-41EF-BD81-7B569EDFE95A}"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755966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79BF0-06F3-41EF-BD81-7B569EDFE95A}"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78298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79BF0-06F3-41EF-BD81-7B569EDFE95A}"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93702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79BF0-06F3-41EF-BD81-7B569EDFE95A}"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2949918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779BF0-06F3-41EF-BD81-7B569EDFE95A}"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1844838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779BF0-06F3-41EF-BD81-7B569EDFE95A}"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8228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779BF0-06F3-41EF-BD81-7B569EDFE95A}" type="datetimeFigureOut">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290472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779BF0-06F3-41EF-BD81-7B569EDFE95A}" type="datetimeFigureOut">
              <a:rPr lang="en-US" smtClean="0"/>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19474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779BF0-06F3-41EF-BD81-7B569EDFE95A}" type="datetimeFigureOut">
              <a:rPr lang="en-US" smtClean="0"/>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187462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779BF0-06F3-41EF-BD81-7B569EDFE95A}"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00601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779BF0-06F3-41EF-BD81-7B569EDFE95A}"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246328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79BF0-06F3-41EF-BD81-7B569EDFE95A}" type="datetimeFigureOut">
              <a:rPr lang="en-US" smtClean="0"/>
              <a:t>4/19/2023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FE327-116C-45F0-B323-6D7FC53E0DB1}" type="slidenum">
              <a:rPr lang="en-US" smtClean="0"/>
              <a:t>‹#›</a:t>
            </a:fld>
            <a:endParaRPr lang="en-US"/>
          </a:p>
        </p:txBody>
      </p:sp>
    </p:spTree>
    <p:extLst>
      <p:ext uri="{BB962C8B-B14F-4D97-AF65-F5344CB8AC3E}">
        <p14:creationId xmlns:p14="http://schemas.microsoft.com/office/powerpoint/2010/main" val="2414726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4036406655"/>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4229878926"/>
                    </a:ext>
                  </a:extLst>
                </a:gridCol>
              </a:tblGrid>
              <a:tr h="6858000">
                <a:tc>
                  <a:txBody>
                    <a:bodyPr/>
                    <a:lstStyle/>
                    <a:p>
                      <a:endParaRPr lang="en-US" sz="1600" dirty="0"/>
                    </a:p>
                  </a:txBody>
                  <a:tcPr marL="81280" marR="81280" marT="40640" marB="40640">
                    <a:solidFill>
                      <a:schemeClr val="accent5">
                        <a:lumMod val="50000"/>
                      </a:schemeClr>
                    </a:solidFill>
                  </a:tcPr>
                </a:tc>
                <a:extLst>
                  <a:ext uri="{0D108BD9-81ED-4DB2-BD59-A6C34878D82A}">
                    <a16:rowId xmlns:a16="http://schemas.microsoft.com/office/drawing/2014/main" val="484553926"/>
                  </a:ext>
                </a:extLst>
              </a:tr>
            </a:tbl>
          </a:graphicData>
        </a:graphic>
      </p:graphicFrame>
      <p:sp>
        <p:nvSpPr>
          <p:cNvPr id="2" name="Rectangle 1"/>
          <p:cNvSpPr/>
          <p:nvPr/>
        </p:nvSpPr>
        <p:spPr>
          <a:xfrm>
            <a:off x="1068398" y="1367736"/>
            <a:ext cx="5902821" cy="1600438"/>
          </a:xfrm>
          <a:prstGeom prst="rect">
            <a:avLst/>
          </a:prstGeom>
        </p:spPr>
        <p:txBody>
          <a:bodyPr wrap="square">
            <a:spAutoFit/>
          </a:bodyPr>
          <a:lstStyle/>
          <a:p>
            <a:pPr>
              <a:defRPr/>
            </a:pPr>
            <a:r>
              <a:rPr lang="en-US" sz="4400" b="1" dirty="0">
                <a:solidFill>
                  <a:schemeClr val="bg1"/>
                </a:solidFill>
              </a:rPr>
              <a:t>NLTK Sentiment Analysis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5400" b="0" i="0" u="none" strike="noStrike" kern="0" cap="none" spc="0" normalizeH="0" baseline="0" noProof="0" dirty="0">
              <a:ln>
                <a:noFill/>
              </a:ln>
              <a:solidFill>
                <a:srgbClr val="002060"/>
              </a:solidFill>
              <a:effectLst/>
              <a:uLnTx/>
              <a:uFillTx/>
              <a:latin typeface="+mj-lt"/>
            </a:endParaRPr>
          </a:p>
        </p:txBody>
      </p:sp>
      <p:sp>
        <p:nvSpPr>
          <p:cNvPr id="5" name="TextBox 4">
            <a:extLst>
              <a:ext uri="{FF2B5EF4-FFF2-40B4-BE49-F238E27FC236}">
                <a16:creationId xmlns:a16="http://schemas.microsoft.com/office/drawing/2014/main" id="{B1CECAB5-6C87-3C17-B54F-3E685829F895}"/>
              </a:ext>
            </a:extLst>
          </p:cNvPr>
          <p:cNvSpPr txBox="1"/>
          <p:nvPr/>
        </p:nvSpPr>
        <p:spPr>
          <a:xfrm>
            <a:off x="7126941" y="3514165"/>
            <a:ext cx="4150659" cy="2936701"/>
          </a:xfrm>
          <a:prstGeom prst="rect">
            <a:avLst/>
          </a:prstGeom>
          <a:noFill/>
        </p:spPr>
        <p:txBody>
          <a:bodyPr wrap="square" rtlCol="0">
            <a:spAutoFit/>
          </a:bodyPr>
          <a:lstStyle/>
          <a:p>
            <a:pPr marL="1371600" marR="501650" indent="457200" algn="r">
              <a:spcBef>
                <a:spcPts val="505"/>
              </a:spcBef>
              <a:spcAft>
                <a:spcPts val="0"/>
              </a:spcAft>
            </a:pPr>
            <a:r>
              <a:rPr lang="en-US" sz="1800" b="1" dirty="0">
                <a:solidFill>
                  <a:schemeClr val="bg1"/>
                </a:solidFill>
                <a:effectLst/>
                <a:latin typeface="Arial" panose="020B0604020202020204" pitchFamily="34" charset="0"/>
                <a:ea typeface="Roboto" panose="02000000000000000000" pitchFamily="2" charset="0"/>
                <a:cs typeface="Roboto" panose="02000000000000000000" pitchFamily="2" charset="0"/>
              </a:rPr>
              <a:t>Submitted</a:t>
            </a:r>
            <a:r>
              <a:rPr lang="en-US" sz="1800" b="1" spc="35" dirty="0">
                <a:solidFill>
                  <a:schemeClr val="bg1"/>
                </a:solidFill>
                <a:effectLst/>
                <a:latin typeface="Arial" panose="020B0604020202020204" pitchFamily="34" charset="0"/>
                <a:ea typeface="Roboto" panose="02000000000000000000" pitchFamily="2" charset="0"/>
                <a:cs typeface="Roboto" panose="02000000000000000000" pitchFamily="2" charset="0"/>
              </a:rPr>
              <a:t> </a:t>
            </a:r>
            <a:r>
              <a:rPr lang="en-US" sz="1800" b="1" dirty="0">
                <a:solidFill>
                  <a:schemeClr val="bg1"/>
                </a:solidFill>
                <a:effectLst/>
                <a:latin typeface="Arial" panose="020B0604020202020204" pitchFamily="34" charset="0"/>
                <a:ea typeface="Roboto" panose="02000000000000000000" pitchFamily="2" charset="0"/>
                <a:cs typeface="Roboto" panose="02000000000000000000" pitchFamily="2" charset="0"/>
              </a:rPr>
              <a:t>to:</a:t>
            </a:r>
            <a:r>
              <a:rPr lang="en-US" sz="1800" b="1" spc="40" dirty="0">
                <a:solidFill>
                  <a:schemeClr val="bg1"/>
                </a:solidFill>
                <a:effectLst/>
                <a:latin typeface="Arial" panose="020B0604020202020204" pitchFamily="34" charset="0"/>
                <a:ea typeface="Roboto" panose="02000000000000000000" pitchFamily="2" charset="0"/>
                <a:cs typeface="Roboto" panose="02000000000000000000" pitchFamily="2" charset="0"/>
              </a:rPr>
              <a:t> </a:t>
            </a:r>
            <a:r>
              <a:rPr lang="en-US" sz="1800" dirty="0">
                <a:solidFill>
                  <a:schemeClr val="bg1"/>
                </a:solidFill>
                <a:effectLst/>
                <a:latin typeface="Arial" panose="020B0604020202020204" pitchFamily="34" charset="0"/>
                <a:ea typeface="Roboto" panose="02000000000000000000" pitchFamily="2" charset="0"/>
                <a:cs typeface="Roboto" panose="02000000000000000000" pitchFamily="2" charset="0"/>
              </a:rPr>
              <a:t>Dr. Varun</a:t>
            </a:r>
          </a:p>
          <a:p>
            <a:pPr marL="1371600" marR="501650" indent="457200" algn="r">
              <a:spcBef>
                <a:spcPts val="505"/>
              </a:spcBef>
              <a:spcAft>
                <a:spcPts val="0"/>
              </a:spcAft>
            </a:pPr>
            <a:r>
              <a:rPr lang="en-US" sz="1800" b="1" dirty="0">
                <a:solidFill>
                  <a:schemeClr val="bg1"/>
                </a:solidFill>
                <a:effectLst/>
                <a:latin typeface="Arial" panose="020B0604020202020204" pitchFamily="34" charset="0"/>
                <a:ea typeface="Roboto" panose="02000000000000000000" pitchFamily="2" charset="0"/>
                <a:cs typeface="Roboto" panose="02000000000000000000" pitchFamily="2" charset="0"/>
              </a:rPr>
              <a:t>Submitted</a:t>
            </a:r>
            <a:r>
              <a:rPr lang="en-US" sz="1800" b="1" spc="100" dirty="0">
                <a:solidFill>
                  <a:schemeClr val="bg1"/>
                </a:solidFill>
                <a:effectLst/>
                <a:latin typeface="Arial" panose="020B0604020202020204" pitchFamily="34" charset="0"/>
                <a:ea typeface="Roboto" panose="02000000000000000000" pitchFamily="2" charset="0"/>
                <a:cs typeface="Roboto" panose="02000000000000000000" pitchFamily="2" charset="0"/>
              </a:rPr>
              <a:t> </a:t>
            </a:r>
            <a:r>
              <a:rPr lang="en-US" sz="1800" b="1" dirty="0">
                <a:solidFill>
                  <a:schemeClr val="bg1"/>
                </a:solidFill>
                <a:effectLst/>
                <a:latin typeface="Arial" panose="020B0604020202020204" pitchFamily="34" charset="0"/>
                <a:ea typeface="Roboto" panose="02000000000000000000" pitchFamily="2" charset="0"/>
                <a:cs typeface="Roboto" panose="02000000000000000000" pitchFamily="2" charset="0"/>
              </a:rPr>
              <a:t>by:</a:t>
            </a:r>
            <a:r>
              <a:rPr lang="en-US" sz="1800" b="1" spc="105" dirty="0">
                <a:solidFill>
                  <a:schemeClr val="bg1"/>
                </a:solidFill>
                <a:effectLst/>
                <a:latin typeface="Arial" panose="020B0604020202020204" pitchFamily="34" charset="0"/>
                <a:ea typeface="Roboto" panose="02000000000000000000" pitchFamily="2" charset="0"/>
                <a:cs typeface="Roboto" panose="02000000000000000000" pitchFamily="2" charset="0"/>
              </a:rPr>
              <a:t> </a:t>
            </a:r>
            <a:endParaRPr lang="en-US" sz="18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685800" marR="501650" algn="r">
              <a:spcBef>
                <a:spcPts val="1140"/>
              </a:spcBef>
              <a:spcAft>
                <a:spcPts val="0"/>
              </a:spcAft>
            </a:pPr>
            <a:r>
              <a:rPr lang="en-US" sz="1800" spc="105" dirty="0">
                <a:solidFill>
                  <a:schemeClr val="bg1"/>
                </a:solidFill>
                <a:effectLst/>
                <a:latin typeface="Arial" panose="020B0604020202020204" pitchFamily="34" charset="0"/>
                <a:ea typeface="Roboto" panose="02000000000000000000" pitchFamily="2" charset="0"/>
                <a:cs typeface="Roboto" panose="02000000000000000000" pitchFamily="2" charset="0"/>
              </a:rPr>
              <a:t>Akshay Garg-</a:t>
            </a:r>
            <a:r>
              <a:rPr lang="en-US" sz="1800" dirty="0">
                <a:solidFill>
                  <a:schemeClr val="bg1"/>
                </a:solidFill>
                <a:effectLst/>
                <a:latin typeface="Arial" panose="020B0604020202020204" pitchFamily="34" charset="0"/>
                <a:ea typeface="Roboto" panose="02000000000000000000" pitchFamily="2" charset="0"/>
                <a:cs typeface="Roboto" panose="02000000000000000000" pitchFamily="2" charset="0"/>
              </a:rPr>
              <a:t>102116048</a:t>
            </a:r>
            <a:endParaRPr lang="en-US" sz="18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685800" marR="501650" algn="r">
              <a:spcBef>
                <a:spcPts val="1140"/>
              </a:spcBef>
              <a:spcAft>
                <a:spcPts val="0"/>
              </a:spcAft>
            </a:pPr>
            <a:r>
              <a:rPr lang="en-US" sz="1800" spc="100" dirty="0">
                <a:solidFill>
                  <a:schemeClr val="bg1"/>
                </a:solidFill>
                <a:effectLst/>
                <a:latin typeface="Arial" panose="020B0604020202020204" pitchFamily="34" charset="0"/>
                <a:ea typeface="Roboto" panose="02000000000000000000" pitchFamily="2" charset="0"/>
                <a:cs typeface="Roboto" panose="02000000000000000000" pitchFamily="2" charset="0"/>
              </a:rPr>
              <a:t>Divya Arora-</a:t>
            </a:r>
            <a:r>
              <a:rPr lang="en-US" sz="1800" dirty="0">
                <a:solidFill>
                  <a:schemeClr val="bg1"/>
                </a:solidFill>
                <a:effectLst/>
                <a:latin typeface="Arial" panose="020B0604020202020204" pitchFamily="34" charset="0"/>
                <a:ea typeface="Roboto" panose="02000000000000000000" pitchFamily="2" charset="0"/>
                <a:cs typeface="Roboto" panose="02000000000000000000" pitchFamily="2" charset="0"/>
              </a:rPr>
              <a:t>102116033 </a:t>
            </a:r>
            <a:endParaRPr lang="en-US" sz="18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685800" marR="501650" algn="r">
              <a:spcBef>
                <a:spcPts val="1140"/>
              </a:spcBef>
              <a:spcAft>
                <a:spcPts val="0"/>
              </a:spcAft>
            </a:pPr>
            <a:r>
              <a:rPr lang="en-US" sz="1800" dirty="0">
                <a:solidFill>
                  <a:schemeClr val="bg1"/>
                </a:solidFill>
                <a:effectLst/>
                <a:latin typeface="Arial" panose="020B0604020202020204" pitchFamily="34" charset="0"/>
                <a:ea typeface="Roboto" panose="02000000000000000000" pitchFamily="2" charset="0"/>
                <a:cs typeface="Roboto" panose="02000000000000000000" pitchFamily="2" charset="0"/>
              </a:rPr>
              <a:t>Nikhil-102116061</a:t>
            </a:r>
            <a:endParaRPr lang="en-US" sz="18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685800" marR="501650" algn="r">
              <a:spcBef>
                <a:spcPts val="1140"/>
              </a:spcBef>
              <a:spcAft>
                <a:spcPts val="0"/>
              </a:spcAft>
            </a:pPr>
            <a:r>
              <a:rPr lang="en-US" sz="1800" dirty="0">
                <a:solidFill>
                  <a:schemeClr val="bg1"/>
                </a:solidFill>
                <a:effectLst/>
                <a:latin typeface="Arial" panose="020B0604020202020204" pitchFamily="34" charset="0"/>
                <a:ea typeface="Roboto" panose="02000000000000000000" pitchFamily="2" charset="0"/>
                <a:cs typeface="Roboto" panose="02000000000000000000" pitchFamily="2" charset="0"/>
              </a:rPr>
              <a:t>Pushkar-102116043</a:t>
            </a:r>
            <a:endParaRPr lang="en-US" sz="18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endParaRPr lang="en-US" dirty="0"/>
          </a:p>
        </p:txBody>
      </p:sp>
    </p:spTree>
    <p:extLst>
      <p:ext uri="{BB962C8B-B14F-4D97-AF65-F5344CB8AC3E}">
        <p14:creationId xmlns:p14="http://schemas.microsoft.com/office/powerpoint/2010/main" val="3445495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C44418-0BCD-1EC9-0ED4-2907A703DC92}"/>
              </a:ext>
            </a:extLst>
          </p:cNvPr>
          <p:cNvPicPr>
            <a:picLocks noChangeAspect="1"/>
          </p:cNvPicPr>
          <p:nvPr/>
        </p:nvPicPr>
        <p:blipFill rotWithShape="1">
          <a:blip r:embed="rId2"/>
          <a:srcRect l="34817" t="55953" r="22716" b="27400"/>
          <a:stretch/>
        </p:blipFill>
        <p:spPr bwMode="auto">
          <a:xfrm>
            <a:off x="1386629" y="878542"/>
            <a:ext cx="8562626" cy="1887574"/>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5667EC7D-9CF2-52E5-035D-BD772F1802E0}"/>
              </a:ext>
            </a:extLst>
          </p:cNvPr>
          <p:cNvSpPr txBox="1"/>
          <p:nvPr/>
        </p:nvSpPr>
        <p:spPr>
          <a:xfrm>
            <a:off x="1386629" y="3227294"/>
            <a:ext cx="8626947" cy="3046988"/>
          </a:xfrm>
          <a:prstGeom prst="rect">
            <a:avLst/>
          </a:prstGeom>
          <a:noFill/>
        </p:spPr>
        <p:txBody>
          <a:bodyPr wrap="square" rtlCol="0">
            <a:spAutoFit/>
          </a:bodyPr>
          <a:lstStyle/>
          <a:p>
            <a:r>
              <a:rPr lang="en-US" sz="2400" dirty="0">
                <a:solidFill>
                  <a:schemeClr val="accent1">
                    <a:lumMod val="50000"/>
                  </a:schemeClr>
                </a:solidFill>
              </a:rPr>
              <a:t>An input list of "final words" is used by the analyze emotions function to analyze the text's emotions. The function reads a text file called "emotions.txt" that lists words and the emotions that go with each one. It then checks to see if each word in the input list is also listed in the emotion file. A list of emotions (emotion list) is updated if a word with an associated emotion is discovered in the emotion file. The function's final output is an object called Counter that tracks the frequency of each emotion in the emotion list.</a:t>
            </a:r>
          </a:p>
        </p:txBody>
      </p:sp>
    </p:spTree>
    <p:extLst>
      <p:ext uri="{BB962C8B-B14F-4D97-AF65-F5344CB8AC3E}">
        <p14:creationId xmlns:p14="http://schemas.microsoft.com/office/powerpoint/2010/main" val="114158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263ACE-E4EC-E419-A7FE-ECD642905F28}"/>
              </a:ext>
            </a:extLst>
          </p:cNvPr>
          <p:cNvPicPr>
            <a:picLocks noChangeAspect="1"/>
          </p:cNvPicPr>
          <p:nvPr/>
        </p:nvPicPr>
        <p:blipFill rotWithShape="1">
          <a:blip r:embed="rId2"/>
          <a:srcRect l="33958" t="24712" r="29975" b="54054"/>
          <a:stretch/>
        </p:blipFill>
        <p:spPr bwMode="auto">
          <a:xfrm>
            <a:off x="1652398" y="672354"/>
            <a:ext cx="8011555" cy="2433216"/>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EA5D9198-E393-B0B0-1B1D-DB9BCCCC1AC8}"/>
              </a:ext>
            </a:extLst>
          </p:cNvPr>
          <p:cNvSpPr txBox="1"/>
          <p:nvPr/>
        </p:nvSpPr>
        <p:spPr>
          <a:xfrm>
            <a:off x="1213127" y="3558989"/>
            <a:ext cx="8450825" cy="2491323"/>
          </a:xfrm>
          <a:prstGeom prst="rect">
            <a:avLst/>
          </a:prstGeom>
          <a:noFill/>
        </p:spPr>
        <p:txBody>
          <a:bodyPr wrap="square" rtlCol="0">
            <a:spAutoFit/>
          </a:bodyPr>
          <a:lstStyle/>
          <a:p>
            <a:pPr marL="559435" marR="128905" indent="0">
              <a:lnSpc>
                <a:spcPct val="132000"/>
              </a:lnSpc>
              <a:spcBef>
                <a:spcPts val="15"/>
              </a:spcBef>
              <a:spcAft>
                <a:spcPts val="0"/>
              </a:spcAft>
              <a:tabLst>
                <a:tab pos="560070" algn="l"/>
              </a:tabLst>
            </a:pPr>
            <a:r>
              <a:rPr lang="en-US" sz="2000" dirty="0">
                <a:solidFill>
                  <a:srgbClr val="0070C0"/>
                </a:solidFill>
                <a:effectLst/>
                <a:latin typeface="Arial" panose="020B0604020202020204" pitchFamily="34" charset="0"/>
                <a:ea typeface="Roboto" panose="02000000000000000000" pitchFamily="2" charset="0"/>
                <a:cs typeface="Roboto" panose="02000000000000000000" pitchFamily="2" charset="0"/>
              </a:rPr>
              <a:t>The </a:t>
            </a:r>
            <a:r>
              <a:rPr lang="en-US" sz="2000" dirty="0" err="1">
                <a:solidFill>
                  <a:srgbClr val="0070C0"/>
                </a:solidFill>
                <a:effectLst/>
                <a:latin typeface="Arial" panose="020B0604020202020204" pitchFamily="34" charset="0"/>
                <a:ea typeface="Roboto" panose="02000000000000000000" pitchFamily="2" charset="0"/>
                <a:cs typeface="Roboto" panose="02000000000000000000" pitchFamily="2" charset="0"/>
              </a:rPr>
              <a:t>sentiment_analyse</a:t>
            </a:r>
            <a:r>
              <a:rPr lang="en-US" sz="2000" dirty="0">
                <a:solidFill>
                  <a:srgbClr val="0070C0"/>
                </a:solidFill>
                <a:effectLst/>
                <a:latin typeface="Arial" panose="020B0604020202020204" pitchFamily="34" charset="0"/>
                <a:ea typeface="Roboto" panose="02000000000000000000" pitchFamily="2" charset="0"/>
                <a:cs typeface="Roboto" panose="02000000000000000000" pitchFamily="2" charset="0"/>
              </a:rPr>
              <a:t> function takes a string of text as input (</a:t>
            </a:r>
            <a:r>
              <a:rPr lang="en-US" sz="2000" dirty="0" err="1">
                <a:solidFill>
                  <a:srgbClr val="0070C0"/>
                </a:solidFill>
                <a:effectLst/>
                <a:latin typeface="Arial" panose="020B0604020202020204" pitchFamily="34" charset="0"/>
                <a:ea typeface="Roboto" panose="02000000000000000000" pitchFamily="2" charset="0"/>
                <a:cs typeface="Roboto" panose="02000000000000000000" pitchFamily="2" charset="0"/>
              </a:rPr>
              <a:t>sentiment_text</a:t>
            </a:r>
            <a:r>
              <a:rPr lang="en-US" sz="2000" dirty="0">
                <a:solidFill>
                  <a:srgbClr val="0070C0"/>
                </a:solidFill>
                <a:effectLst/>
                <a:latin typeface="Arial" panose="020B0604020202020204" pitchFamily="34" charset="0"/>
                <a:ea typeface="Roboto" panose="02000000000000000000" pitchFamily="2" charset="0"/>
                <a:cs typeface="Roboto" panose="02000000000000000000" pitchFamily="2" charset="0"/>
              </a:rPr>
              <a:t>) and uses the </a:t>
            </a:r>
            <a:r>
              <a:rPr lang="en-US" sz="2000" dirty="0" err="1">
                <a:solidFill>
                  <a:srgbClr val="0070C0"/>
                </a:solidFill>
                <a:effectLst/>
                <a:latin typeface="Arial" panose="020B0604020202020204" pitchFamily="34" charset="0"/>
                <a:ea typeface="Roboto" panose="02000000000000000000" pitchFamily="2" charset="0"/>
                <a:cs typeface="Roboto" panose="02000000000000000000" pitchFamily="2" charset="0"/>
              </a:rPr>
              <a:t>SentimentIntensityAnalyzer</a:t>
            </a:r>
            <a:r>
              <a:rPr lang="en-US" sz="2000" dirty="0">
                <a:solidFill>
                  <a:srgbClr val="0070C0"/>
                </a:solidFill>
                <a:effectLst/>
                <a:latin typeface="Arial" panose="020B0604020202020204" pitchFamily="34" charset="0"/>
                <a:ea typeface="Roboto" panose="02000000000000000000" pitchFamily="2" charset="0"/>
                <a:cs typeface="Roboto" panose="02000000000000000000" pitchFamily="2" charset="0"/>
              </a:rPr>
              <a:t> class from the </a:t>
            </a:r>
            <a:r>
              <a:rPr lang="en-US" sz="2000" dirty="0" err="1">
                <a:solidFill>
                  <a:srgbClr val="0070C0"/>
                </a:solidFill>
                <a:effectLst/>
                <a:latin typeface="Arial" panose="020B0604020202020204" pitchFamily="34" charset="0"/>
                <a:ea typeface="Roboto" panose="02000000000000000000" pitchFamily="2" charset="0"/>
                <a:cs typeface="Roboto" panose="02000000000000000000" pitchFamily="2" charset="0"/>
              </a:rPr>
              <a:t>nltk.sentiment.vader</a:t>
            </a:r>
            <a:r>
              <a:rPr lang="en-US" sz="2000" dirty="0">
                <a:solidFill>
                  <a:srgbClr val="0070C0"/>
                </a:solidFill>
                <a:effectLst/>
                <a:latin typeface="Arial" panose="020B0604020202020204" pitchFamily="34" charset="0"/>
                <a:ea typeface="Roboto" panose="02000000000000000000" pitchFamily="2" charset="0"/>
                <a:cs typeface="Roboto" panose="02000000000000000000" pitchFamily="2" charset="0"/>
              </a:rPr>
              <a:t> module to perform sentiment analysis on the text. This function returns a string indicating the overall sentiment of the input text as "Positive Sentiment", "Negative Sentiment", or "Neutral Sentiment".</a:t>
            </a:r>
            <a:endParaRPr lang="en-US" sz="2000" dirty="0">
              <a:solidFill>
                <a:srgbClr val="0070C0"/>
              </a:solidFill>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703865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DCFF39-A1EB-ED9B-10D0-97DCF3591621}"/>
              </a:ext>
            </a:extLst>
          </p:cNvPr>
          <p:cNvSpPr txBox="1"/>
          <p:nvPr/>
        </p:nvSpPr>
        <p:spPr>
          <a:xfrm>
            <a:off x="2922495" y="2644170"/>
            <a:ext cx="7431741" cy="1569660"/>
          </a:xfrm>
          <a:prstGeom prst="rect">
            <a:avLst/>
          </a:prstGeom>
          <a:noFill/>
        </p:spPr>
        <p:txBody>
          <a:bodyPr wrap="square" rtlCol="0">
            <a:spAutoFit/>
          </a:bodyPr>
          <a:lstStyle/>
          <a:p>
            <a:r>
              <a:rPr lang="en-US" sz="9600" dirty="0"/>
              <a:t>Thank you</a:t>
            </a:r>
          </a:p>
        </p:txBody>
      </p:sp>
    </p:spTree>
    <p:extLst>
      <p:ext uri="{BB962C8B-B14F-4D97-AF65-F5344CB8AC3E}">
        <p14:creationId xmlns:p14="http://schemas.microsoft.com/office/powerpoint/2010/main" val="2836480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23BD0-66FE-55DA-540F-CE53FBDF31BB}"/>
              </a:ext>
            </a:extLst>
          </p:cNvPr>
          <p:cNvSpPr>
            <a:spLocks noGrp="1"/>
          </p:cNvSpPr>
          <p:nvPr>
            <p:ph type="title"/>
          </p:nvPr>
        </p:nvSpPr>
        <p:spPr>
          <a:xfrm>
            <a:off x="831850" y="633974"/>
            <a:ext cx="9872009" cy="1033462"/>
          </a:xfrm>
        </p:spPr>
        <p:txBody>
          <a:bodyPr/>
          <a:lstStyle/>
          <a:p>
            <a:r>
              <a:rPr lang="en-US" b="1" dirty="0" err="1">
                <a:solidFill>
                  <a:srgbClr val="FF0000"/>
                </a:solidFill>
              </a:rPr>
              <a:t>Nltk</a:t>
            </a:r>
            <a:r>
              <a:rPr lang="en-US" b="1" dirty="0">
                <a:solidFill>
                  <a:srgbClr val="FF0000"/>
                </a:solidFill>
              </a:rPr>
              <a:t>:</a:t>
            </a:r>
          </a:p>
        </p:txBody>
      </p:sp>
      <p:sp>
        <p:nvSpPr>
          <p:cNvPr id="3" name="Text Placeholder 2">
            <a:extLst>
              <a:ext uri="{FF2B5EF4-FFF2-40B4-BE49-F238E27FC236}">
                <a16:creationId xmlns:a16="http://schemas.microsoft.com/office/drawing/2014/main" id="{6019D743-19F3-9010-324A-2F43021D08C3}"/>
              </a:ext>
            </a:extLst>
          </p:cNvPr>
          <p:cNvSpPr>
            <a:spLocks noGrp="1"/>
          </p:cNvSpPr>
          <p:nvPr>
            <p:ph type="body" idx="1"/>
          </p:nvPr>
        </p:nvSpPr>
        <p:spPr>
          <a:xfrm>
            <a:off x="831850" y="2716307"/>
            <a:ext cx="10515600" cy="3373344"/>
          </a:xfrm>
        </p:spPr>
        <p:txBody>
          <a:bodyPr/>
          <a:lstStyle/>
          <a:p>
            <a:r>
              <a:rPr lang="en-US" dirty="0">
                <a:solidFill>
                  <a:schemeClr val="tx1"/>
                </a:solidFill>
              </a:rPr>
              <a:t>NLTK stands for Natural Language Toolkit, and it is a Python library that provides tools and resources for working with human language data. It offers a wide range of functionalities for text processing, including tokenization, stemming, tagging, parsing, and semantic reasoning. </a:t>
            </a:r>
          </a:p>
          <a:p>
            <a:r>
              <a:rPr lang="en-US" dirty="0">
                <a:solidFill>
                  <a:schemeClr val="tx1"/>
                </a:solidFill>
              </a:rPr>
              <a:t>Overall, NLTK is a powerful and widely-used tool for natural language processing tasks, and it is a valuable resource for researchers, developers, and data scientists working with text data</a:t>
            </a:r>
            <a:r>
              <a:rPr lang="en-US" dirty="0"/>
              <a:t>.</a:t>
            </a:r>
          </a:p>
        </p:txBody>
      </p:sp>
    </p:spTree>
    <p:extLst>
      <p:ext uri="{BB962C8B-B14F-4D97-AF65-F5344CB8AC3E}">
        <p14:creationId xmlns:p14="http://schemas.microsoft.com/office/powerpoint/2010/main" val="3497205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9EE78A-5C90-896B-F8A7-1E4F0FE425FF}"/>
              </a:ext>
            </a:extLst>
          </p:cNvPr>
          <p:cNvSpPr txBox="1"/>
          <p:nvPr/>
        </p:nvSpPr>
        <p:spPr>
          <a:xfrm>
            <a:off x="887506" y="806824"/>
            <a:ext cx="10022541" cy="1046440"/>
          </a:xfrm>
          <a:prstGeom prst="rect">
            <a:avLst/>
          </a:prstGeom>
          <a:noFill/>
        </p:spPr>
        <p:txBody>
          <a:bodyPr wrap="square" rtlCol="0">
            <a:spAutoFit/>
          </a:bodyPr>
          <a:lstStyle/>
          <a:p>
            <a:r>
              <a:rPr lang="en-IN" sz="4400" b="1" dirty="0">
                <a:solidFill>
                  <a:srgbClr val="FF0000"/>
                </a:solidFill>
                <a:latin typeface="Calibri" panose="020F0502020204030204" pitchFamily="34" charset="0"/>
                <a:cs typeface="Calibri" panose="020F0502020204030204" pitchFamily="34" charset="0"/>
              </a:rPr>
              <a:t>Sentiment Analysis : </a:t>
            </a:r>
          </a:p>
          <a:p>
            <a:endParaRPr lang="en-US" dirty="0"/>
          </a:p>
        </p:txBody>
      </p:sp>
      <p:sp>
        <p:nvSpPr>
          <p:cNvPr id="3" name="TextBox 2">
            <a:extLst>
              <a:ext uri="{FF2B5EF4-FFF2-40B4-BE49-F238E27FC236}">
                <a16:creationId xmlns:a16="http://schemas.microsoft.com/office/drawing/2014/main" id="{594C1909-7836-A33D-3FCF-A30250BBCD51}"/>
              </a:ext>
            </a:extLst>
          </p:cNvPr>
          <p:cNvSpPr txBox="1"/>
          <p:nvPr/>
        </p:nvSpPr>
        <p:spPr>
          <a:xfrm>
            <a:off x="887506" y="2160494"/>
            <a:ext cx="9914965" cy="2677656"/>
          </a:xfrm>
          <a:prstGeom prst="rect">
            <a:avLst/>
          </a:prstGeom>
          <a:noFill/>
        </p:spPr>
        <p:txBody>
          <a:bodyPr wrap="square" rtlCol="0">
            <a:spAutoFit/>
          </a:bodyPr>
          <a:lstStyle/>
          <a:p>
            <a:r>
              <a:rPr lang="en-US" sz="2800" dirty="0"/>
              <a:t>Computer science's Sentiment Analysis has significant connections with Computational Linguistics and Machine Learning. The most popular text categorization tool, sentiment analysis determines if an incoming message's underlying sentiment is positive, negative, or neutral . It is the process of computationally recognizing and classifying opinions stated in a text.</a:t>
            </a:r>
          </a:p>
        </p:txBody>
      </p:sp>
      <p:sp>
        <p:nvSpPr>
          <p:cNvPr id="4" name="TextBox 3">
            <a:extLst>
              <a:ext uri="{FF2B5EF4-FFF2-40B4-BE49-F238E27FC236}">
                <a16:creationId xmlns:a16="http://schemas.microsoft.com/office/drawing/2014/main" id="{B664A557-8FB3-35AA-D87E-808F6BE33C49}"/>
              </a:ext>
            </a:extLst>
          </p:cNvPr>
          <p:cNvSpPr txBox="1"/>
          <p:nvPr/>
        </p:nvSpPr>
        <p:spPr>
          <a:xfrm>
            <a:off x="963705" y="5307106"/>
            <a:ext cx="9762565" cy="461665"/>
          </a:xfrm>
          <a:prstGeom prst="rect">
            <a:avLst/>
          </a:prstGeom>
          <a:noFill/>
        </p:spPr>
        <p:txBody>
          <a:bodyPr wrap="square" rtlCol="0">
            <a:spAutoFit/>
          </a:bodyPr>
          <a:lstStyle/>
          <a:p>
            <a:r>
              <a:rPr lang="en-IN" sz="2400" dirty="0">
                <a:solidFill>
                  <a:srgbClr val="0070C0"/>
                </a:solidFill>
                <a:latin typeface="Calibri" panose="020F0502020204030204" pitchFamily="34" charset="0"/>
                <a:cs typeface="Calibri" panose="020F0502020204030204" pitchFamily="34" charset="0"/>
              </a:rPr>
              <a:t>Natural Language Processing and Sometimes referred to as opinion mining</a:t>
            </a:r>
            <a:endParaRPr lang="en-US" sz="2400" dirty="0"/>
          </a:p>
        </p:txBody>
      </p:sp>
    </p:spTree>
    <p:extLst>
      <p:ext uri="{BB962C8B-B14F-4D97-AF65-F5344CB8AC3E}">
        <p14:creationId xmlns:p14="http://schemas.microsoft.com/office/powerpoint/2010/main" val="1499624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3E23C-C105-3CDD-5D1B-77E5563ECBF8}"/>
              </a:ext>
            </a:extLst>
          </p:cNvPr>
          <p:cNvSpPr>
            <a:spLocks noGrp="1"/>
          </p:cNvSpPr>
          <p:nvPr>
            <p:ph type="title"/>
          </p:nvPr>
        </p:nvSpPr>
        <p:spPr>
          <a:xfrm>
            <a:off x="831850" y="1709739"/>
            <a:ext cx="8294221" cy="755556"/>
          </a:xfrm>
        </p:spPr>
        <p:txBody>
          <a:bodyPr>
            <a:normAutofit fontScale="90000"/>
          </a:bodyPr>
          <a:lstStyle/>
          <a:p>
            <a:r>
              <a:rPr lang="en-IN" sz="4400" b="1" dirty="0">
                <a:solidFill>
                  <a:srgbClr val="FF0000"/>
                </a:solidFill>
                <a:latin typeface="Calibri" panose="020F0502020204030204" pitchFamily="34" charset="0"/>
                <a:cs typeface="Calibri" panose="020F0502020204030204" pitchFamily="34" charset="0"/>
              </a:rPr>
              <a:t>NLTK Sentiment Analysis </a:t>
            </a:r>
            <a:br>
              <a:rPr lang="en-IN" sz="6000" b="1" dirty="0">
                <a:solidFill>
                  <a:srgbClr val="FF0000"/>
                </a:solidFill>
                <a:latin typeface="Calibri" panose="020F0502020204030204" pitchFamily="34" charset="0"/>
                <a:cs typeface="Calibri" panose="020F0502020204030204" pitchFamily="34" charset="0"/>
              </a:rPr>
            </a:br>
            <a:endParaRPr lang="en-US" dirty="0"/>
          </a:p>
        </p:txBody>
      </p:sp>
      <p:sp>
        <p:nvSpPr>
          <p:cNvPr id="3" name="Text Placeholder 2">
            <a:extLst>
              <a:ext uri="{FF2B5EF4-FFF2-40B4-BE49-F238E27FC236}">
                <a16:creationId xmlns:a16="http://schemas.microsoft.com/office/drawing/2014/main" id="{562E4E57-959E-C647-F0BB-BCB6E556B0DF}"/>
              </a:ext>
            </a:extLst>
          </p:cNvPr>
          <p:cNvSpPr>
            <a:spLocks noGrp="1"/>
          </p:cNvSpPr>
          <p:nvPr>
            <p:ph type="body" idx="1"/>
          </p:nvPr>
        </p:nvSpPr>
        <p:spPr>
          <a:xfrm>
            <a:off x="717176" y="2151529"/>
            <a:ext cx="10630274" cy="3938121"/>
          </a:xfrm>
        </p:spPr>
        <p:txBody>
          <a:bodyPr/>
          <a:lstStyle/>
          <a:p>
            <a:r>
              <a:rPr lang="en-US" sz="24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Sentiment analysis involves analyzing text to determine the emotional tone of the communication. It involves the use of natural language processing (NLP) techniques to extract and classify opinions, attitudes, and emotions expressed in text.</a:t>
            </a:r>
            <a:r>
              <a:rPr lang="en-US" sz="2400" dirty="0">
                <a:effectLst/>
                <a:latin typeface="Calibri" panose="020F0502020204030204" pitchFamily="34" charset="0"/>
                <a:ea typeface="Calibri" panose="020F0502020204030204" pitchFamily="34" charset="0"/>
                <a:cs typeface="Calibri" panose="020F0502020204030204" pitchFamily="34" charset="0"/>
              </a:rPr>
              <a:t> It </a:t>
            </a:r>
            <a:r>
              <a:rPr lang="en-US" sz="24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is used in social media monitoring to track public opinion about a brand, product, or service.</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Sentiment analysis is also used in market research to gain insights into consumer behavior and preferences.</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Overall, sentiment analysis is a valuable tool for businesses and organizations to gain insights into customer behavior and preferences, improve customer satisfaction, and make informed decisions.</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4062270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98FA1-3CDC-1FC4-0972-4C80542AF253}"/>
              </a:ext>
            </a:extLst>
          </p:cNvPr>
          <p:cNvSpPr>
            <a:spLocks noGrp="1"/>
          </p:cNvSpPr>
          <p:nvPr>
            <p:ph type="title"/>
          </p:nvPr>
        </p:nvSpPr>
        <p:spPr/>
        <p:txBody>
          <a:bodyPr/>
          <a:lstStyle/>
          <a:p>
            <a:r>
              <a:rPr lang="en-US" b="1" dirty="0">
                <a:solidFill>
                  <a:srgbClr val="FF0000"/>
                </a:solidFill>
              </a:rPr>
              <a:t>Examples of sentiment analysis:</a:t>
            </a:r>
          </a:p>
        </p:txBody>
      </p:sp>
      <p:sp>
        <p:nvSpPr>
          <p:cNvPr id="4" name="Rectangle 1">
            <a:extLst>
              <a:ext uri="{FF2B5EF4-FFF2-40B4-BE49-F238E27FC236}">
                <a16:creationId xmlns:a16="http://schemas.microsoft.com/office/drawing/2014/main" id="{82921B3D-A9A6-77C7-3029-8A9A8213212F}"/>
              </a:ext>
            </a:extLst>
          </p:cNvPr>
          <p:cNvSpPr>
            <a:spLocks noGrp="1" noChangeArrowheads="1"/>
          </p:cNvSpPr>
          <p:nvPr>
            <p:ph idx="1"/>
          </p:nvPr>
        </p:nvSpPr>
        <p:spPr bwMode="auto">
          <a:xfrm>
            <a:off x="838200" y="2228671"/>
            <a:ext cx="10515600" cy="2400657"/>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1" u="none" strike="noStrike" cap="none" normalizeH="0" baseline="0" dirty="0">
                <a:ln>
                  <a:noFill/>
                </a:ln>
                <a:solidFill>
                  <a:srgbClr val="2B3E51"/>
                </a:solidFill>
                <a:effectLst/>
                <a:latin typeface="Open Sans" panose="020B0606030504020204" pitchFamily="34" charset="0"/>
                <a:cs typeface="Open Sans" panose="020B0606030504020204" pitchFamily="34" charset="0"/>
              </a:rPr>
              <a:t>“I really like the new design of your website!”</a:t>
            </a:r>
            <a:r>
              <a:rPr kumimoji="0" lang="en-US" altLang="en-US" sz="2400" b="0" i="0" u="none" strike="noStrike" cap="none" normalizeH="0" baseline="0" dirty="0">
                <a:ln>
                  <a:noFill/>
                </a:ln>
                <a:solidFill>
                  <a:srgbClr val="2B3E51"/>
                </a:solidFill>
                <a:effectLst/>
                <a:latin typeface="Open Sans" panose="020B0606030504020204" pitchFamily="34" charset="0"/>
                <a:cs typeface="Open Sans" panose="020B0606030504020204" pitchFamily="34" charset="0"/>
              </a:rPr>
              <a:t> → </a:t>
            </a:r>
            <a:r>
              <a:rPr kumimoji="0" lang="en-US" altLang="en-US" sz="2400" b="0" i="0" u="none" strike="noStrike" cap="none" normalizeH="0" baseline="0" dirty="0">
                <a:ln>
                  <a:noFill/>
                </a:ln>
                <a:solidFill>
                  <a:srgbClr val="C7254E"/>
                </a:solidFill>
                <a:effectLst/>
                <a:latin typeface="Menlo"/>
                <a:cs typeface="Open Sans" panose="020B0606030504020204" pitchFamily="34" charset="0"/>
              </a:rPr>
              <a:t>Positive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rgbClr val="2B3E51"/>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1" u="none" strike="noStrike" cap="none" normalizeH="0" baseline="0" dirty="0">
                <a:ln>
                  <a:noFill/>
                </a:ln>
                <a:solidFill>
                  <a:srgbClr val="2B3E51"/>
                </a:solidFill>
                <a:effectLst/>
                <a:latin typeface="Open Sans" panose="020B0606030504020204" pitchFamily="34" charset="0"/>
                <a:cs typeface="Open Sans" panose="020B0606030504020204" pitchFamily="34" charset="0"/>
              </a:rPr>
              <a:t>“I’m not sure if I like the new design”</a:t>
            </a:r>
            <a:r>
              <a:rPr kumimoji="0" lang="en-US" altLang="en-US" sz="2400" b="0" i="0" u="none" strike="noStrike" cap="none" normalizeH="0" baseline="0" dirty="0">
                <a:ln>
                  <a:noFill/>
                </a:ln>
                <a:solidFill>
                  <a:srgbClr val="2B3E51"/>
                </a:solidFill>
                <a:effectLst/>
                <a:latin typeface="Open Sans" panose="020B0606030504020204" pitchFamily="34" charset="0"/>
                <a:cs typeface="Open Sans" panose="020B0606030504020204" pitchFamily="34" charset="0"/>
              </a:rPr>
              <a:t> → </a:t>
            </a:r>
            <a:r>
              <a:rPr kumimoji="0" lang="en-US" altLang="en-US" sz="2400" b="0" i="0" u="none" strike="noStrike" cap="none" normalizeH="0" baseline="0" dirty="0">
                <a:ln>
                  <a:noFill/>
                </a:ln>
                <a:solidFill>
                  <a:srgbClr val="C7254E"/>
                </a:solidFill>
                <a:effectLst/>
                <a:latin typeface="Menlo"/>
                <a:cs typeface="Open Sans" panose="020B0606030504020204" pitchFamily="34" charset="0"/>
              </a:rPr>
              <a:t>Neutral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rgbClr val="2B3E51"/>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1" u="none" strike="noStrike" cap="none" normalizeH="0" baseline="0" dirty="0">
                <a:ln>
                  <a:noFill/>
                </a:ln>
                <a:solidFill>
                  <a:srgbClr val="2B3E51"/>
                </a:solidFill>
                <a:effectLst/>
                <a:latin typeface="Open Sans" panose="020B0606030504020204" pitchFamily="34" charset="0"/>
                <a:cs typeface="Open Sans" panose="020B0606030504020204" pitchFamily="34" charset="0"/>
              </a:rPr>
              <a:t>“The new design is awful!”</a:t>
            </a:r>
            <a:r>
              <a:rPr kumimoji="0" lang="en-US" altLang="en-US" sz="2400" b="0" i="0" u="none" strike="noStrike" cap="none" normalizeH="0" baseline="0" dirty="0">
                <a:ln>
                  <a:noFill/>
                </a:ln>
                <a:solidFill>
                  <a:srgbClr val="2B3E51"/>
                </a:solidFill>
                <a:effectLst/>
                <a:latin typeface="Open Sans" panose="020B0606030504020204" pitchFamily="34" charset="0"/>
                <a:cs typeface="Open Sans" panose="020B0606030504020204" pitchFamily="34" charset="0"/>
              </a:rPr>
              <a:t> → </a:t>
            </a:r>
            <a:r>
              <a:rPr kumimoji="0" lang="en-US" altLang="en-US" sz="2400" b="0" i="0" u="none" strike="noStrike" cap="none" normalizeH="0" baseline="0" dirty="0">
                <a:ln>
                  <a:noFill/>
                </a:ln>
                <a:solidFill>
                  <a:srgbClr val="C7254E"/>
                </a:solidFill>
                <a:effectLst/>
                <a:latin typeface="Menlo"/>
                <a:cs typeface="Open Sans" panose="020B0606030504020204" pitchFamily="34" charset="0"/>
              </a:rPr>
              <a:t>Negative</a:t>
            </a:r>
            <a:endParaRPr kumimoji="0" lang="en-US" altLang="en-US" sz="2400" b="0" i="0" u="none" strike="noStrike" cap="none" normalizeH="0" baseline="0" dirty="0">
              <a:ln>
                <a:noFill/>
              </a:ln>
              <a:solidFill>
                <a:srgbClr val="2B3E51"/>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2952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4B76C-7774-A420-66CC-567AC43926B4}"/>
              </a:ext>
            </a:extLst>
          </p:cNvPr>
          <p:cNvSpPr>
            <a:spLocks noGrp="1"/>
          </p:cNvSpPr>
          <p:nvPr>
            <p:ph type="title"/>
          </p:nvPr>
        </p:nvSpPr>
        <p:spPr>
          <a:xfrm>
            <a:off x="838200" y="365125"/>
            <a:ext cx="10672482" cy="5856381"/>
          </a:xfrm>
        </p:spPr>
        <p:txBody>
          <a:bodyPr/>
          <a:lstStyle/>
          <a:p>
            <a:r>
              <a:rPr lang="en-IN" sz="3200" dirty="0">
                <a:solidFill>
                  <a:srgbClr val="0070C0"/>
                </a:solidFill>
                <a:latin typeface="Calibri" panose="020F0502020204030204" pitchFamily="34" charset="0"/>
                <a:cs typeface="Calibri" panose="020F0502020204030204" pitchFamily="34" charset="0"/>
              </a:rPr>
              <a:t>Given a movie review or a tweet, it can be automatically classified in categories. These categories can be positive, negative , neutral sentiments.</a:t>
            </a:r>
            <a:br>
              <a:rPr lang="en-IN" sz="3200" dirty="0">
                <a:solidFill>
                  <a:srgbClr val="0070C0"/>
                </a:solidFill>
                <a:latin typeface="Calibri" panose="020F0502020204030204" pitchFamily="34" charset="0"/>
                <a:cs typeface="Calibri" panose="020F0502020204030204" pitchFamily="34" charset="0"/>
              </a:rPr>
            </a:br>
            <a:br>
              <a:rPr lang="en-IN" sz="3200" dirty="0">
                <a:solidFill>
                  <a:srgbClr val="0070C0"/>
                </a:solidFill>
                <a:latin typeface="Calibri" panose="020F0502020204030204" pitchFamily="34" charset="0"/>
                <a:cs typeface="Calibri" panose="020F0502020204030204" pitchFamily="34" charset="0"/>
              </a:rPr>
            </a:br>
            <a:r>
              <a:rPr lang="en-IN" sz="3200" dirty="0">
                <a:solidFill>
                  <a:srgbClr val="0070C0"/>
                </a:solidFill>
                <a:latin typeface="Calibri" panose="020F0502020204030204" pitchFamily="34" charset="0"/>
                <a:cs typeface="Calibri" panose="020F0502020204030204" pitchFamily="34" charset="0"/>
              </a:rPr>
              <a:t>Sentiment Analysis for Brand Monitoring</a:t>
            </a:r>
            <a:br>
              <a:rPr lang="en-IN" sz="3200" dirty="0">
                <a:solidFill>
                  <a:srgbClr val="0070C0"/>
                </a:solidFill>
                <a:latin typeface="Calibri" panose="020F0502020204030204" pitchFamily="34" charset="0"/>
                <a:cs typeface="Calibri" panose="020F0502020204030204" pitchFamily="34" charset="0"/>
              </a:rPr>
            </a:br>
            <a:br>
              <a:rPr lang="en-IN" sz="3200" dirty="0">
                <a:solidFill>
                  <a:srgbClr val="0070C0"/>
                </a:solidFill>
                <a:latin typeface="Calibri" panose="020F0502020204030204" pitchFamily="34" charset="0"/>
                <a:cs typeface="Calibri" panose="020F0502020204030204" pitchFamily="34" charset="0"/>
              </a:rPr>
            </a:br>
            <a:r>
              <a:rPr lang="en-IN" sz="3200" dirty="0">
                <a:solidFill>
                  <a:srgbClr val="0070C0"/>
                </a:solidFill>
                <a:latin typeface="Calibri" panose="020F0502020204030204" pitchFamily="34" charset="0"/>
                <a:cs typeface="Calibri" panose="020F0502020204030204" pitchFamily="34" charset="0"/>
              </a:rPr>
              <a:t>Sentiment Analysis for Customer Service</a:t>
            </a:r>
            <a:br>
              <a:rPr lang="en-IN" sz="3200" dirty="0">
                <a:solidFill>
                  <a:srgbClr val="0070C0"/>
                </a:solidFill>
                <a:latin typeface="Calibri" panose="020F0502020204030204" pitchFamily="34" charset="0"/>
                <a:cs typeface="Calibri" panose="020F0502020204030204" pitchFamily="34" charset="0"/>
              </a:rPr>
            </a:br>
            <a:br>
              <a:rPr lang="en-IN" sz="3200" dirty="0">
                <a:solidFill>
                  <a:srgbClr val="0070C0"/>
                </a:solidFill>
                <a:latin typeface="Calibri" panose="020F0502020204030204" pitchFamily="34" charset="0"/>
                <a:cs typeface="Calibri" panose="020F0502020204030204" pitchFamily="34" charset="0"/>
              </a:rPr>
            </a:br>
            <a:r>
              <a:rPr lang="en-IN" sz="3200" dirty="0">
                <a:solidFill>
                  <a:srgbClr val="0070C0"/>
                </a:solidFill>
                <a:latin typeface="Calibri" panose="020F0502020204030204" pitchFamily="34" charset="0"/>
                <a:cs typeface="Calibri" panose="020F0502020204030204" pitchFamily="34" charset="0"/>
              </a:rPr>
              <a:t>Sentiment Analysis for Market Research and Analysis</a:t>
            </a:r>
            <a:br>
              <a:rPr lang="en-IN" sz="4400" b="0" i="0" dirty="0">
                <a:solidFill>
                  <a:srgbClr val="0070C0"/>
                </a:solidFill>
                <a:effectLst/>
                <a:latin typeface="Calibri" panose="020F0502020204030204" pitchFamily="34" charset="0"/>
                <a:cs typeface="Calibri" panose="020F0502020204030204" pitchFamily="34" charset="0"/>
              </a:rPr>
            </a:br>
            <a:endParaRPr lang="en-US" dirty="0"/>
          </a:p>
        </p:txBody>
      </p:sp>
    </p:spTree>
    <p:extLst>
      <p:ext uri="{BB962C8B-B14F-4D97-AF65-F5344CB8AC3E}">
        <p14:creationId xmlns:p14="http://schemas.microsoft.com/office/powerpoint/2010/main" val="3731982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99E2-127E-351A-CACB-2A1CFD349D1C}"/>
              </a:ext>
            </a:extLst>
          </p:cNvPr>
          <p:cNvSpPr>
            <a:spLocks noGrp="1"/>
          </p:cNvSpPr>
          <p:nvPr>
            <p:ph type="title"/>
          </p:nvPr>
        </p:nvSpPr>
        <p:spPr>
          <a:xfrm>
            <a:off x="838200" y="365125"/>
            <a:ext cx="10663518" cy="5910169"/>
          </a:xfrm>
        </p:spPr>
        <p:txBody>
          <a:bodyPr>
            <a:normAutofit/>
          </a:bodyPr>
          <a:lstStyle/>
          <a:p>
            <a:r>
              <a:rPr lang="en-IN" sz="3200" b="1" dirty="0">
                <a:solidFill>
                  <a:srgbClr val="FF0000"/>
                </a:solidFill>
                <a:latin typeface="Calibri" panose="020F0502020204030204" pitchFamily="34" charset="0"/>
                <a:cs typeface="Calibri" panose="020F0502020204030204" pitchFamily="34" charset="0"/>
              </a:rPr>
              <a:t>Sample Positive text</a:t>
            </a:r>
            <a:br>
              <a:rPr lang="en-IN" sz="3200" b="1" dirty="0">
                <a:solidFill>
                  <a:srgbClr val="FF0000"/>
                </a:solidFill>
                <a:latin typeface="Calibri" panose="020F0502020204030204" pitchFamily="34" charset="0"/>
                <a:cs typeface="Calibri" panose="020F0502020204030204" pitchFamily="34" charset="0"/>
              </a:rPr>
            </a:br>
            <a:br>
              <a:rPr lang="en-IN" sz="1100" dirty="0">
                <a:solidFill>
                  <a:srgbClr val="222222"/>
                </a:solidFill>
                <a:latin typeface="Open Sans"/>
              </a:rPr>
            </a:br>
            <a:r>
              <a:rPr lang="en-IN" sz="2800" dirty="0">
                <a:solidFill>
                  <a:srgbClr val="0070C0"/>
                </a:solidFill>
                <a:latin typeface="Calibri" panose="020F0502020204030204" pitchFamily="34" charset="0"/>
                <a:cs typeface="Calibri" panose="020F0502020204030204" pitchFamily="34" charset="0"/>
              </a:rPr>
              <a:t>Ankush laughed out loud.</a:t>
            </a:r>
            <a:br>
              <a:rPr lang="en-IN" sz="2800" dirty="0">
                <a:solidFill>
                  <a:srgbClr val="0070C0"/>
                </a:solidFill>
                <a:latin typeface="Calibri" panose="020F0502020204030204" pitchFamily="34" charset="0"/>
                <a:cs typeface="Calibri" panose="020F0502020204030204" pitchFamily="34" charset="0"/>
              </a:rPr>
            </a:br>
            <a:r>
              <a:rPr lang="en-IN" sz="2800" dirty="0">
                <a:solidFill>
                  <a:srgbClr val="0070C0"/>
                </a:solidFill>
                <a:latin typeface="Calibri" panose="020F0502020204030204" pitchFamily="34" charset="0"/>
                <a:cs typeface="Calibri" panose="020F0502020204030204" pitchFamily="34" charset="0"/>
              </a:rPr>
              <a:t>He was amused.</a:t>
            </a:r>
            <a:br>
              <a:rPr lang="en-IN" sz="2800" dirty="0">
                <a:solidFill>
                  <a:srgbClr val="0070C0"/>
                </a:solidFill>
                <a:latin typeface="Calibri" panose="020F0502020204030204" pitchFamily="34" charset="0"/>
                <a:cs typeface="Calibri" panose="020F0502020204030204" pitchFamily="34" charset="0"/>
              </a:rPr>
            </a:br>
            <a:r>
              <a:rPr lang="en-IN" sz="2800" dirty="0">
                <a:solidFill>
                  <a:srgbClr val="0070C0"/>
                </a:solidFill>
                <a:latin typeface="Calibri" panose="020F0502020204030204" pitchFamily="34" charset="0"/>
                <a:cs typeface="Calibri" panose="020F0502020204030204" pitchFamily="34" charset="0"/>
              </a:rPr>
              <a:t>I feel great after meeting you.</a:t>
            </a:r>
            <a:br>
              <a:rPr lang="en-IN" sz="2800" dirty="0">
                <a:solidFill>
                  <a:srgbClr val="0070C0"/>
                </a:solidFill>
                <a:latin typeface="Calibri" panose="020F0502020204030204" pitchFamily="34" charset="0"/>
                <a:cs typeface="Calibri" panose="020F0502020204030204" pitchFamily="34" charset="0"/>
              </a:rPr>
            </a:br>
            <a:br>
              <a:rPr lang="en-IN" sz="2800" dirty="0">
                <a:solidFill>
                  <a:srgbClr val="0070C0"/>
                </a:solidFill>
                <a:latin typeface="Calibri" panose="020F0502020204030204" pitchFamily="34" charset="0"/>
                <a:cs typeface="Calibri" panose="020F0502020204030204" pitchFamily="34" charset="0"/>
              </a:rPr>
            </a:br>
            <a:r>
              <a:rPr lang="en-IN" sz="3200" b="1" dirty="0">
                <a:solidFill>
                  <a:srgbClr val="FF0000"/>
                </a:solidFill>
                <a:latin typeface="Calibri" panose="020F0502020204030204" pitchFamily="34" charset="0"/>
                <a:cs typeface="Calibri" panose="020F0502020204030204" pitchFamily="34" charset="0"/>
              </a:rPr>
              <a:t>Sample Negative Text</a:t>
            </a:r>
            <a:br>
              <a:rPr lang="en-IN" sz="3200" b="1" dirty="0">
                <a:solidFill>
                  <a:srgbClr val="FF0000"/>
                </a:solidFill>
                <a:latin typeface="Calibri" panose="020F0502020204030204" pitchFamily="34" charset="0"/>
                <a:cs typeface="Calibri" panose="020F0502020204030204" pitchFamily="34" charset="0"/>
              </a:rPr>
            </a:br>
            <a:br>
              <a:rPr lang="en-IN" sz="3200" b="1" dirty="0">
                <a:solidFill>
                  <a:srgbClr val="FF0000"/>
                </a:solidFill>
                <a:latin typeface="Calibri" panose="020F0502020204030204" pitchFamily="34" charset="0"/>
                <a:cs typeface="Calibri" panose="020F0502020204030204" pitchFamily="34" charset="0"/>
              </a:rPr>
            </a:br>
            <a:r>
              <a:rPr lang="en-IN" sz="2800" dirty="0">
                <a:solidFill>
                  <a:srgbClr val="0070C0"/>
                </a:solidFill>
                <a:latin typeface="Calibri" panose="020F0502020204030204" pitchFamily="34" charset="0"/>
                <a:cs typeface="Calibri" panose="020F0502020204030204" pitchFamily="34" charset="0"/>
              </a:rPr>
              <a:t>Ram was angry at Rohan.</a:t>
            </a:r>
            <a:br>
              <a:rPr lang="en-IN" sz="2800" dirty="0">
                <a:solidFill>
                  <a:srgbClr val="0070C0"/>
                </a:solidFill>
                <a:latin typeface="Calibri" panose="020F0502020204030204" pitchFamily="34" charset="0"/>
                <a:cs typeface="Calibri" panose="020F0502020204030204" pitchFamily="34" charset="0"/>
              </a:rPr>
            </a:br>
            <a:r>
              <a:rPr lang="en-IN" sz="2800" dirty="0">
                <a:solidFill>
                  <a:srgbClr val="0070C0"/>
                </a:solidFill>
                <a:latin typeface="Calibri" panose="020F0502020204030204" pitchFamily="34" charset="0"/>
                <a:cs typeface="Calibri" panose="020F0502020204030204" pitchFamily="34" charset="0"/>
              </a:rPr>
              <a:t>This building looks horrible.</a:t>
            </a:r>
            <a:br>
              <a:rPr lang="en-IN" sz="2800" dirty="0">
                <a:solidFill>
                  <a:srgbClr val="0070C0"/>
                </a:solidFill>
                <a:latin typeface="Calibri" panose="020F0502020204030204" pitchFamily="34" charset="0"/>
                <a:cs typeface="Calibri" panose="020F0502020204030204" pitchFamily="34" charset="0"/>
              </a:rPr>
            </a:br>
            <a:r>
              <a:rPr lang="en-IN" sz="2800" dirty="0">
                <a:solidFill>
                  <a:srgbClr val="0070C0"/>
                </a:solidFill>
                <a:latin typeface="Calibri" panose="020F0502020204030204" pitchFamily="34" charset="0"/>
                <a:cs typeface="Calibri" panose="020F0502020204030204" pitchFamily="34" charset="0"/>
              </a:rPr>
              <a:t>She was attracted towards garden.</a:t>
            </a:r>
            <a:br>
              <a:rPr lang="en-IN" sz="2800" dirty="0">
                <a:solidFill>
                  <a:srgbClr val="0070C0"/>
                </a:solidFill>
                <a:latin typeface="Calibri" panose="020F0502020204030204" pitchFamily="34" charset="0"/>
                <a:cs typeface="Calibri" panose="020F0502020204030204" pitchFamily="34" charset="0"/>
              </a:rPr>
            </a:br>
            <a:endParaRPr lang="en-US" sz="2800" dirty="0"/>
          </a:p>
        </p:txBody>
      </p:sp>
    </p:spTree>
    <p:extLst>
      <p:ext uri="{BB962C8B-B14F-4D97-AF65-F5344CB8AC3E}">
        <p14:creationId xmlns:p14="http://schemas.microsoft.com/office/powerpoint/2010/main" val="1019261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AD1A12-E4CD-6AAD-3BA7-E18D203EBF6F}"/>
              </a:ext>
            </a:extLst>
          </p:cNvPr>
          <p:cNvPicPr>
            <a:picLocks noChangeAspect="1"/>
          </p:cNvPicPr>
          <p:nvPr/>
        </p:nvPicPr>
        <p:blipFill rotWithShape="1">
          <a:blip r:embed="rId2"/>
          <a:srcRect l="33516" t="31823" r="15278" b="43822"/>
          <a:stretch/>
        </p:blipFill>
        <p:spPr bwMode="auto">
          <a:xfrm>
            <a:off x="778344" y="2607249"/>
            <a:ext cx="9952409" cy="2662528"/>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9D927B14-D9C5-4542-004B-7DF2C5E91336}"/>
              </a:ext>
            </a:extLst>
          </p:cNvPr>
          <p:cNvSpPr txBox="1"/>
          <p:nvPr/>
        </p:nvSpPr>
        <p:spPr>
          <a:xfrm>
            <a:off x="778344" y="645459"/>
            <a:ext cx="9952409" cy="1323439"/>
          </a:xfrm>
          <a:prstGeom prst="rect">
            <a:avLst/>
          </a:prstGeom>
          <a:noFill/>
        </p:spPr>
        <p:txBody>
          <a:bodyPr wrap="square" rtlCol="0">
            <a:spAutoFit/>
          </a:bodyPr>
          <a:lstStyle/>
          <a:p>
            <a:r>
              <a:rPr lang="en-US" sz="4000" b="1" dirty="0">
                <a:solidFill>
                  <a:srgbClr val="FF0000"/>
                </a:solidFill>
              </a:rPr>
              <a:t>These are all the libraries used inside our web application:</a:t>
            </a:r>
          </a:p>
        </p:txBody>
      </p:sp>
    </p:spTree>
    <p:extLst>
      <p:ext uri="{BB962C8B-B14F-4D97-AF65-F5344CB8AC3E}">
        <p14:creationId xmlns:p14="http://schemas.microsoft.com/office/powerpoint/2010/main" val="3937129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B22072-3383-6E4A-35CA-369243FD1C52}"/>
              </a:ext>
            </a:extLst>
          </p:cNvPr>
          <p:cNvSpPr txBox="1"/>
          <p:nvPr/>
        </p:nvSpPr>
        <p:spPr>
          <a:xfrm>
            <a:off x="528918" y="3039035"/>
            <a:ext cx="10721788" cy="2308324"/>
          </a:xfrm>
          <a:prstGeom prst="rect">
            <a:avLst/>
          </a:prstGeom>
          <a:noFill/>
        </p:spPr>
        <p:txBody>
          <a:bodyPr wrap="square" rtlCol="0">
            <a:spAutoFit/>
          </a:bodyPr>
          <a:lstStyle/>
          <a:p>
            <a:pPr marL="457200" marR="0">
              <a:spcBef>
                <a:spcPts val="45"/>
              </a:spcBef>
              <a:spcAft>
                <a:spcPts val="0"/>
              </a:spcAft>
            </a:pPr>
            <a:r>
              <a:rPr lang="en-US" sz="2400" dirty="0">
                <a:solidFill>
                  <a:schemeClr val="accent1">
                    <a:lumMod val="50000"/>
                  </a:schemeClr>
                </a:solidFill>
                <a:effectLst/>
                <a:latin typeface="Arial" panose="020B0604020202020204" pitchFamily="34" charset="0"/>
                <a:ea typeface="Roboto" panose="02000000000000000000" pitchFamily="2" charset="0"/>
                <a:cs typeface="Roboto" panose="02000000000000000000" pitchFamily="2" charset="0"/>
              </a:rPr>
              <a:t>With the aforementioned function, which has all of the standard punctuation symbols inside of it, this text is changed to lower case and all punctuation is deleted. The text parameter of the process text function is a string that denotes some input text. This function's goal is to clean up and pre-process the input text in order to generate a list of "final words" that can be used in subsequent research.</a:t>
            </a:r>
            <a:endParaRPr lang="en-US" sz="2400" dirty="0">
              <a:solidFill>
                <a:schemeClr val="accent1">
                  <a:lumMod val="50000"/>
                </a:schemeClr>
              </a:solidFill>
              <a:effectLst/>
              <a:latin typeface="Roboto" panose="02000000000000000000" pitchFamily="2" charset="0"/>
              <a:ea typeface="Roboto" panose="02000000000000000000" pitchFamily="2" charset="0"/>
              <a:cs typeface="Roboto" panose="02000000000000000000" pitchFamily="2" charset="0"/>
            </a:endParaRPr>
          </a:p>
        </p:txBody>
      </p:sp>
      <p:pic>
        <p:nvPicPr>
          <p:cNvPr id="3" name="Picture 2">
            <a:extLst>
              <a:ext uri="{FF2B5EF4-FFF2-40B4-BE49-F238E27FC236}">
                <a16:creationId xmlns:a16="http://schemas.microsoft.com/office/drawing/2014/main" id="{D3AB70AD-C655-2C75-0C03-A470CC78265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707" t="33031" r="6492" b="38867"/>
          <a:stretch/>
        </p:blipFill>
        <p:spPr bwMode="auto">
          <a:xfrm>
            <a:off x="1165914" y="842683"/>
            <a:ext cx="8904383" cy="201659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564542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222A3DC4-F18E-462D-A0AE-8A700DE30EF5"/>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237"/>
  <p:tag name="ISPRINGONLINEFOLDERPATH" val="Каталог/Game On"/>
  <p:tag name="ISPRINGCLOUDFOLDERID" val="0"/>
  <p:tag name="ISPRINGCLOUDFOLDERPATH" val="Content List"/>
  <p:tag name="ISPRING_PLAYERS_CUSTOMIZATION" val="UEsDBBQAAgAIAG8CZ0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8CZ0Z7BdOSwAEAANoDAAAPAAAAAAAAAAEAAAAAAAAAAABub25lL3BsYXllci54bWxQSwUGAAAAAAEAAQA9AAAA7QEAAAAA"/>
  <p:tag name="ISPRING_PRESENTATION_TITLE" val="9245719"/>
  <p:tag name="ISPRING_RESOURCE_PATHS_HASH_PRESENTER" val="bbe8a275ef814fe7f0fd6c3f231a42bd67b74e5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688</Words>
  <Application>Microsoft Office PowerPoint</Application>
  <PresentationFormat>Widescreen</PresentationFormat>
  <Paragraphs>30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Menlo</vt:lpstr>
      <vt:lpstr>Open Sans</vt:lpstr>
      <vt:lpstr>Roboto</vt:lpstr>
      <vt:lpstr>Office Theme</vt:lpstr>
      <vt:lpstr>PowerPoint Presentation</vt:lpstr>
      <vt:lpstr>Nltk:</vt:lpstr>
      <vt:lpstr>PowerPoint Presentation</vt:lpstr>
      <vt:lpstr>NLTK Sentiment Analysis  </vt:lpstr>
      <vt:lpstr>Examples of sentiment analysis:</vt:lpstr>
      <vt:lpstr>Given a movie review or a tweet, it can be automatically classified in categories. These categories can be positive, negative , neutral sentiments.  Sentiment Analysis for Brand Monitoring  Sentiment Analysis for Customer Service  Sentiment Analysis for Market Research and Analysis </vt:lpstr>
      <vt:lpstr>Sample Positive text  Ankush laughed out loud. He was amused. I feel great after meeting you.  Sample Negative Text  Ram was angry at Rohan. This building looks horrible. She was attracted towards garden.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9245719</dc:title>
  <dc:creator>LEARNTEK M</dc:creator>
  <cp:lastModifiedBy>Divya Arora</cp:lastModifiedBy>
  <cp:revision>44</cp:revision>
  <dcterms:created xsi:type="dcterms:W3CDTF">2017-09-20T09:35:00Z</dcterms:created>
  <dcterms:modified xsi:type="dcterms:W3CDTF">2023-04-19T04:59:57Z</dcterms:modified>
</cp:coreProperties>
</file>