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Kevin Bristow</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8E12-ADBA-D703-5E82-A22091C240C8}"/>
              </a:ext>
            </a:extLst>
          </p:cNvPr>
          <p:cNvSpPr>
            <a:spLocks noGrp="1"/>
          </p:cNvSpPr>
          <p:nvPr>
            <p:ph type="title"/>
          </p:nvPr>
        </p:nvSpPr>
        <p:spPr/>
        <p:txBody>
          <a:bodyPr/>
          <a:lstStyle/>
          <a:p>
            <a:r>
              <a:rPr lang="en-US" dirty="0"/>
              <a:t>Unit Testing </a:t>
            </a:r>
            <a:r>
              <a:rPr lang="en-US" dirty="0" err="1"/>
              <a:t>Cont</a:t>
            </a:r>
            <a:r>
              <a:rPr lang="en-US" dirty="0"/>
              <a:t>…Accessing Out of Range</a:t>
            </a:r>
          </a:p>
        </p:txBody>
      </p:sp>
      <p:sp>
        <p:nvSpPr>
          <p:cNvPr id="3" name="Text Placeholder 2">
            <a:extLst>
              <a:ext uri="{FF2B5EF4-FFF2-40B4-BE49-F238E27FC236}">
                <a16:creationId xmlns:a16="http://schemas.microsoft.com/office/drawing/2014/main" id="{01CA37EF-7D03-9F12-B713-72FAB01C7AED}"/>
              </a:ext>
            </a:extLst>
          </p:cNvPr>
          <p:cNvSpPr>
            <a:spLocks noGrp="1"/>
          </p:cNvSpPr>
          <p:nvPr>
            <p:ph type="body" idx="1"/>
          </p:nvPr>
        </p:nvSpPr>
        <p:spPr/>
        <p:txBody>
          <a:bodyPr/>
          <a:lstStyle/>
          <a:p>
            <a:r>
              <a:rPr lang="en-US" dirty="0"/>
              <a:t>Assert 10</a:t>
            </a:r>
            <a:r>
              <a:rPr lang="en-US" baseline="30000" dirty="0"/>
              <a:t>th</a:t>
            </a:r>
            <a:r>
              <a:rPr lang="en-US" dirty="0"/>
              <a:t> element is ‘d’</a:t>
            </a:r>
          </a:p>
          <a:p>
            <a:endParaRPr lang="en-US" dirty="0"/>
          </a:p>
          <a:p>
            <a:r>
              <a:rPr lang="en-US" dirty="0"/>
              <a:t>Assert that the 11</a:t>
            </a:r>
            <a:r>
              <a:rPr lang="en-US" baseline="30000" dirty="0"/>
              <a:t>th</a:t>
            </a:r>
            <a:r>
              <a:rPr lang="en-US" dirty="0"/>
              <a:t> element does not exist</a:t>
            </a:r>
          </a:p>
        </p:txBody>
      </p:sp>
      <p:pic>
        <p:nvPicPr>
          <p:cNvPr id="5" name="Picture 4">
            <a:extLst>
              <a:ext uri="{FF2B5EF4-FFF2-40B4-BE49-F238E27FC236}">
                <a16:creationId xmlns:a16="http://schemas.microsoft.com/office/drawing/2014/main" id="{421EDCF8-D7F2-4807-6C5E-AA7DA9082CC4}"/>
              </a:ext>
            </a:extLst>
          </p:cNvPr>
          <p:cNvPicPr>
            <a:picLocks noChangeAspect="1"/>
          </p:cNvPicPr>
          <p:nvPr/>
        </p:nvPicPr>
        <p:blipFill>
          <a:blip r:embed="rId2"/>
          <a:stretch>
            <a:fillRect/>
          </a:stretch>
        </p:blipFill>
        <p:spPr>
          <a:xfrm>
            <a:off x="6325395" y="3966107"/>
            <a:ext cx="4191585" cy="1486107"/>
          </a:xfrm>
          <a:prstGeom prst="rect">
            <a:avLst/>
          </a:prstGeom>
        </p:spPr>
      </p:pic>
    </p:spTree>
    <p:extLst>
      <p:ext uri="{BB962C8B-B14F-4D97-AF65-F5344CB8AC3E}">
        <p14:creationId xmlns:p14="http://schemas.microsoft.com/office/powerpoint/2010/main" val="144930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E003-F891-4E93-4FA3-7CB5678A30E7}"/>
              </a:ext>
            </a:extLst>
          </p:cNvPr>
          <p:cNvSpPr>
            <a:spLocks noGrp="1"/>
          </p:cNvSpPr>
          <p:nvPr>
            <p:ph type="title"/>
          </p:nvPr>
        </p:nvSpPr>
        <p:spPr/>
        <p:txBody>
          <a:bodyPr/>
          <a:lstStyle/>
          <a:p>
            <a:r>
              <a:rPr lang="en-US" dirty="0"/>
              <a:t>Unit Testing </a:t>
            </a:r>
            <a:r>
              <a:rPr lang="en-US" dirty="0" err="1"/>
              <a:t>Cont</a:t>
            </a:r>
            <a:r>
              <a:rPr lang="en-US" dirty="0"/>
              <a:t>…String is Deleted</a:t>
            </a:r>
          </a:p>
        </p:txBody>
      </p:sp>
      <p:sp>
        <p:nvSpPr>
          <p:cNvPr id="3" name="Text Placeholder 2">
            <a:extLst>
              <a:ext uri="{FF2B5EF4-FFF2-40B4-BE49-F238E27FC236}">
                <a16:creationId xmlns:a16="http://schemas.microsoft.com/office/drawing/2014/main" id="{EC5BD5F2-7647-E163-D34A-BB9769EFE78E}"/>
              </a:ext>
            </a:extLst>
          </p:cNvPr>
          <p:cNvSpPr>
            <a:spLocks noGrp="1"/>
          </p:cNvSpPr>
          <p:nvPr>
            <p:ph type="body" idx="1"/>
          </p:nvPr>
        </p:nvSpPr>
        <p:spPr/>
        <p:txBody>
          <a:bodyPr/>
          <a:lstStyle/>
          <a:p>
            <a:r>
              <a:rPr lang="en-US" dirty="0"/>
              <a:t>Assert string no longer exists after clearing it</a:t>
            </a:r>
          </a:p>
        </p:txBody>
      </p:sp>
      <p:pic>
        <p:nvPicPr>
          <p:cNvPr id="5" name="Picture 4">
            <a:extLst>
              <a:ext uri="{FF2B5EF4-FFF2-40B4-BE49-F238E27FC236}">
                <a16:creationId xmlns:a16="http://schemas.microsoft.com/office/drawing/2014/main" id="{9B359926-EEC6-4C92-8C42-73B28388A560}"/>
              </a:ext>
            </a:extLst>
          </p:cNvPr>
          <p:cNvPicPr>
            <a:picLocks noChangeAspect="1"/>
          </p:cNvPicPr>
          <p:nvPr/>
        </p:nvPicPr>
        <p:blipFill>
          <a:blip r:embed="rId2"/>
          <a:stretch>
            <a:fillRect/>
          </a:stretch>
        </p:blipFill>
        <p:spPr>
          <a:xfrm>
            <a:off x="6660942" y="3627189"/>
            <a:ext cx="4286848" cy="962159"/>
          </a:xfrm>
          <a:prstGeom prst="rect">
            <a:avLst/>
          </a:prstGeom>
        </p:spPr>
      </p:pic>
    </p:spTree>
    <p:extLst>
      <p:ext uri="{BB962C8B-B14F-4D97-AF65-F5344CB8AC3E}">
        <p14:creationId xmlns:p14="http://schemas.microsoft.com/office/powerpoint/2010/main" val="288634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29F8-65D3-528B-925B-D25F8E6DB7F6}"/>
              </a:ext>
            </a:extLst>
          </p:cNvPr>
          <p:cNvSpPr>
            <a:spLocks noGrp="1"/>
          </p:cNvSpPr>
          <p:nvPr>
            <p:ph type="title"/>
          </p:nvPr>
        </p:nvSpPr>
        <p:spPr/>
        <p:txBody>
          <a:bodyPr/>
          <a:lstStyle/>
          <a:p>
            <a:r>
              <a:rPr lang="en-US" dirty="0"/>
              <a:t>Unit Testing </a:t>
            </a:r>
            <a:r>
              <a:rPr lang="en-US" dirty="0" err="1"/>
              <a:t>Cont</a:t>
            </a:r>
            <a:r>
              <a:rPr lang="en-US" dirty="0"/>
              <a:t>…Deleted Memory Can’t be Accessed</a:t>
            </a:r>
          </a:p>
        </p:txBody>
      </p:sp>
      <p:sp>
        <p:nvSpPr>
          <p:cNvPr id="3" name="Text Placeholder 2">
            <a:extLst>
              <a:ext uri="{FF2B5EF4-FFF2-40B4-BE49-F238E27FC236}">
                <a16:creationId xmlns:a16="http://schemas.microsoft.com/office/drawing/2014/main" id="{BB3AC243-C31D-5FEA-298B-6EF287FAE46C}"/>
              </a:ext>
            </a:extLst>
          </p:cNvPr>
          <p:cNvSpPr>
            <a:spLocks noGrp="1"/>
          </p:cNvSpPr>
          <p:nvPr>
            <p:ph type="body" idx="1"/>
          </p:nvPr>
        </p:nvSpPr>
        <p:spPr/>
        <p:txBody>
          <a:bodyPr/>
          <a:lstStyle/>
          <a:p>
            <a:r>
              <a:rPr lang="en-US" dirty="0"/>
              <a:t>Concatenated two strings</a:t>
            </a:r>
          </a:p>
          <a:p>
            <a:endParaRPr lang="en-US" dirty="0"/>
          </a:p>
          <a:p>
            <a:r>
              <a:rPr lang="en-US" dirty="0"/>
              <a:t>Assert that the deleted portion of the string no longer exists</a:t>
            </a:r>
          </a:p>
        </p:txBody>
      </p:sp>
      <p:pic>
        <p:nvPicPr>
          <p:cNvPr id="7" name="Picture 6">
            <a:extLst>
              <a:ext uri="{FF2B5EF4-FFF2-40B4-BE49-F238E27FC236}">
                <a16:creationId xmlns:a16="http://schemas.microsoft.com/office/drawing/2014/main" id="{7208A2C1-8E68-724F-A3B5-EF37B89E827D}"/>
              </a:ext>
            </a:extLst>
          </p:cNvPr>
          <p:cNvPicPr>
            <a:picLocks noChangeAspect="1"/>
          </p:cNvPicPr>
          <p:nvPr/>
        </p:nvPicPr>
        <p:blipFill>
          <a:blip r:embed="rId2"/>
          <a:stretch>
            <a:fillRect/>
          </a:stretch>
        </p:blipFill>
        <p:spPr>
          <a:xfrm>
            <a:off x="6096000" y="4077008"/>
            <a:ext cx="4677428" cy="1438476"/>
          </a:xfrm>
          <a:prstGeom prst="rect">
            <a:avLst/>
          </a:prstGeom>
        </p:spPr>
      </p:pic>
    </p:spTree>
    <p:extLst>
      <p:ext uri="{BB962C8B-B14F-4D97-AF65-F5344CB8AC3E}">
        <p14:creationId xmlns:p14="http://schemas.microsoft.com/office/powerpoint/2010/main" val="42267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the continuous integration/continuous deployment lifecycle of producing production level software. Security has been added to DevOps in recent times because of the importance of security.</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Security tools exist to help in the </a:t>
            </a:r>
            <a:r>
              <a:rPr lang="en-US" dirty="0" err="1"/>
              <a:t>DevSecOps</a:t>
            </a:r>
            <a:r>
              <a:rPr lang="en-US" dirty="0"/>
              <a:t> automated pipeline.</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latin typeface="Century Gothic" panose="020B0502020202020204" pitchFamily="34" charset="0"/>
              </a:rPr>
              <a:t>In pre-production: </a:t>
            </a:r>
            <a:r>
              <a:rPr lang="en-US" dirty="0">
                <a:effectLst/>
                <a:latin typeface="Century Gothic" panose="020B0502020202020204" pitchFamily="34" charset="0"/>
              </a:rPr>
              <a:t>dependency checkers or source code analyzers such as </a:t>
            </a:r>
            <a:r>
              <a:rPr lang="en-US" dirty="0" err="1">
                <a:effectLst/>
                <a:latin typeface="Century Gothic" panose="020B0502020202020204" pitchFamily="34" charset="0"/>
              </a:rPr>
              <a:t>Cppcheck</a:t>
            </a:r>
            <a:endParaRPr lang="en-US" dirty="0">
              <a:effectLst/>
              <a:latin typeface="Century Gothic" panose="020B0502020202020204" pitchFamily="34" charset="0"/>
            </a:endParaRPr>
          </a:p>
          <a:p>
            <a:pPr marL="685800" lvl="1" indent="-228600" algn="l" rtl="0">
              <a:lnSpc>
                <a:spcPct val="90000"/>
              </a:lnSpc>
              <a:spcBef>
                <a:spcPts val="0"/>
              </a:spcBef>
              <a:spcAft>
                <a:spcPts val="0"/>
              </a:spcAft>
              <a:buClr>
                <a:schemeClr val="lt1"/>
              </a:buClr>
              <a:buSzPts val="2000"/>
              <a:buChar char="•"/>
            </a:pPr>
            <a:endParaRPr lang="en-US" dirty="0">
              <a:latin typeface="Century Gothic" panose="020B0502020202020204" pitchFamily="34" charset="0"/>
            </a:endParaRPr>
          </a:p>
          <a:p>
            <a:pPr marL="685800" lvl="1" indent="-228600" algn="l" rtl="0">
              <a:lnSpc>
                <a:spcPct val="90000"/>
              </a:lnSpc>
              <a:spcBef>
                <a:spcPts val="0"/>
              </a:spcBef>
              <a:spcAft>
                <a:spcPts val="0"/>
              </a:spcAft>
              <a:buClr>
                <a:schemeClr val="lt1"/>
              </a:buClr>
              <a:buSzPts val="2000"/>
              <a:buChar char="•"/>
            </a:pPr>
            <a:r>
              <a:rPr lang="en-US" dirty="0">
                <a:latin typeface="Century Gothic" panose="020B0502020202020204" pitchFamily="34" charset="0"/>
              </a:rPr>
              <a:t>In production: </a:t>
            </a:r>
            <a:r>
              <a:rPr lang="en-US" dirty="0">
                <a:effectLst/>
                <a:latin typeface="Century Gothic" panose="020B0502020202020204" pitchFamily="34" charset="0"/>
              </a:rPr>
              <a:t>penetration testing and reporting can be utilized. tools such as LDRA tool suite can be used to automate testing of the code and to provide reports for audits and quality assurance</a:t>
            </a:r>
            <a:endParaRPr dirty="0">
              <a:latin typeface="Century Gothic" panose="020B0502020202020204" pitchFamily="34" charset="0"/>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problem is that software is a powerful double-edged sword</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Humans are prone to creating bugs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Solution: Static tests, threat modeling, thinking like a hacker, unit testing, penetration testing</a:t>
            </a: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Waiting is expensive, breaks trust, and exposes sensitive information to name a few</a:t>
            </a:r>
          </a:p>
          <a:p>
            <a:pPr marL="228600" lvl="0" indent="-228600" algn="l" rtl="0">
              <a:lnSpc>
                <a:spcPct val="90000"/>
              </a:lnSpc>
              <a:spcBef>
                <a:spcPts val="0"/>
              </a:spcBef>
              <a:spcAft>
                <a:spcPts val="0"/>
              </a:spcAft>
              <a:buClr>
                <a:schemeClr val="lt1"/>
              </a:buClr>
              <a:buSzPts val="2000"/>
              <a:buChar char="•"/>
            </a:pPr>
            <a:endParaRPr lang="en-US" sz="2000" dirty="0"/>
          </a:p>
          <a:p>
            <a:pPr marL="228600" indent="-228600">
              <a:spcBef>
                <a:spcPts val="0"/>
              </a:spcBef>
              <a:buSzPts val="2000"/>
            </a:pPr>
            <a:r>
              <a:rPr lang="en-US" sz="2000" dirty="0"/>
              <a:t>Proactive solutions are better than waiting as they protect all of the above</a:t>
            </a:r>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rtl="0">
              <a:lnSpc>
                <a:spcPct val="90000"/>
              </a:lnSpc>
              <a:spcBef>
                <a:spcPts val="0"/>
              </a:spcBef>
              <a:spcAft>
                <a:spcPts val="0"/>
              </a:spcAft>
              <a:buClr>
                <a:schemeClr val="lt1"/>
              </a:buClr>
              <a:buSzPts val="1800"/>
              <a:buChar char="•"/>
            </a:pPr>
            <a:r>
              <a:rPr lang="en-US" sz="2000" dirty="0"/>
              <a:t>Adopt a standard</a:t>
            </a:r>
          </a:p>
          <a:p>
            <a:pPr marL="914400" lvl="2" indent="0" rtl="0">
              <a:lnSpc>
                <a:spcPct val="90000"/>
              </a:lnSpc>
              <a:spcBef>
                <a:spcPts val="0"/>
              </a:spcBef>
              <a:spcAft>
                <a:spcPts val="0"/>
              </a:spcAft>
              <a:buClr>
                <a:schemeClr val="lt1"/>
              </a:buClr>
              <a:buSzPts val="1800"/>
              <a:buNone/>
            </a:pPr>
            <a:endParaRPr lang="en-US" sz="2000" dirty="0"/>
          </a:p>
          <a:p>
            <a:pPr marL="1143000" lvl="2" indent="-228600" rtl="0">
              <a:lnSpc>
                <a:spcPct val="90000"/>
              </a:lnSpc>
              <a:spcBef>
                <a:spcPts val="0"/>
              </a:spcBef>
              <a:spcAft>
                <a:spcPts val="0"/>
              </a:spcAft>
              <a:buClr>
                <a:schemeClr val="lt1"/>
              </a:buClr>
              <a:buSzPts val="1800"/>
              <a:buChar char="•"/>
            </a:pPr>
            <a:r>
              <a:rPr lang="en-US" sz="2000" dirty="0"/>
              <a:t>Think about how a hacker will think (threat modeling)</a:t>
            </a:r>
          </a:p>
          <a:p>
            <a:pPr marL="914400" lvl="2" indent="0" rtl="0">
              <a:lnSpc>
                <a:spcPct val="90000"/>
              </a:lnSpc>
              <a:spcBef>
                <a:spcPts val="0"/>
              </a:spcBef>
              <a:spcAft>
                <a:spcPts val="0"/>
              </a:spcAft>
              <a:buClr>
                <a:schemeClr val="lt1"/>
              </a:buClr>
              <a:buSzPts val="1800"/>
              <a:buNone/>
            </a:pPr>
            <a:endParaRPr lang="en-US" sz="2000" dirty="0"/>
          </a:p>
          <a:p>
            <a:pPr marL="1143000" lvl="2" indent="-228600" rtl="0">
              <a:lnSpc>
                <a:spcPct val="90000"/>
              </a:lnSpc>
              <a:spcBef>
                <a:spcPts val="0"/>
              </a:spcBef>
              <a:spcAft>
                <a:spcPts val="0"/>
              </a:spcAft>
              <a:buClr>
                <a:schemeClr val="lt1"/>
              </a:buClr>
              <a:buSzPts val="1800"/>
              <a:buChar char="•"/>
            </a:pPr>
            <a:r>
              <a:rPr lang="en-US" sz="2000" dirty="0"/>
              <a:t>Build with a security mindset</a:t>
            </a:r>
          </a:p>
          <a:p>
            <a:pPr marL="1143000" lvl="2" indent="-228600" rtl="0">
              <a:lnSpc>
                <a:spcPct val="90000"/>
              </a:lnSpc>
              <a:spcBef>
                <a:spcPts val="0"/>
              </a:spcBef>
              <a:spcAft>
                <a:spcPts val="0"/>
              </a:spcAft>
              <a:buClr>
                <a:schemeClr val="lt1"/>
              </a:buClr>
              <a:buSzPts val="1800"/>
              <a:buChar char="•"/>
            </a:pPr>
            <a:endParaRPr lang="en-US" sz="2000" dirty="0"/>
          </a:p>
          <a:p>
            <a:pPr marL="1143000" lvl="2" indent="-228600">
              <a:spcBef>
                <a:spcPts val="0"/>
              </a:spcBef>
            </a:pPr>
            <a:r>
              <a:rPr lang="en-US" sz="2000" dirty="0"/>
              <a:t>Educate on social engineering attacks (phishing, pretexting, baiting)</a:t>
            </a:r>
          </a:p>
          <a:p>
            <a:pPr marL="1143000" lvl="2" indent="-228600" rtl="0">
              <a:lnSpc>
                <a:spcPct val="90000"/>
              </a:lnSpc>
              <a:spcBef>
                <a:spcPts val="0"/>
              </a:spcBef>
              <a:spcAft>
                <a:spcPts val="0"/>
              </a:spcAft>
              <a:buClr>
                <a:schemeClr val="lt1"/>
              </a:buClr>
              <a:buSzPts val="1800"/>
              <a:buChar char="•"/>
            </a:pP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The 10 standards shown are recommended to be adopted</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Incorporate Defense in Depth and Triple-A Framework</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endParaRPr lang="en-US"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028700">
              <a:spcBef>
                <a:spcPts val="0"/>
              </a:spcBef>
            </a:pPr>
            <a:r>
              <a:rPr lang="en-US" dirty="0"/>
              <a:t>The security policy and how it supports the defense-in-depth best practice</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2751807879"/>
              </p:ext>
            </p:extLst>
          </p:nvPr>
        </p:nvGraphicFramePr>
        <p:xfrm>
          <a:off x="3108962" y="1946426"/>
          <a:ext cx="7750629" cy="4405838"/>
        </p:xfrm>
        <a:graphic>
          <a:graphicData uri="http://schemas.openxmlformats.org/drawingml/2006/table">
            <a:tbl>
              <a:tblPr firstRow="1" firstCol="1">
                <a:noFill/>
                <a:tableStyleId>{802198C4-3087-4945-87E3-76CBB3509B7E}</a:tableStyleId>
              </a:tblPr>
              <a:tblGrid>
                <a:gridCol w="4110446">
                  <a:extLst>
                    <a:ext uri="{9D8B030D-6E8A-4147-A177-3AD203B41FA5}">
                      <a16:colId xmlns:a16="http://schemas.microsoft.com/office/drawing/2014/main" val="20000"/>
                    </a:ext>
                  </a:extLst>
                </a:gridCol>
                <a:gridCol w="3640183">
                  <a:extLst>
                    <a:ext uri="{9D8B030D-6E8A-4147-A177-3AD203B41FA5}">
                      <a16:colId xmlns:a16="http://schemas.microsoft.com/office/drawing/2014/main" val="20001"/>
                    </a:ext>
                  </a:extLst>
                </a:gridCol>
              </a:tblGrid>
              <a:tr h="537184">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rgbClr val="FFD966"/>
                          </a:solidFill>
                        </a:rPr>
                        <a:t>STD-002</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STD-003</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STD-004</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STD-005</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STD-007</a:t>
                      </a:r>
                      <a:endParaRPr lang="en-US" sz="1400" u="none" strike="noStrike" cap="none" dirty="0"/>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STD-008</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STD-009</a:t>
                      </a:r>
                      <a:endParaRPr lang="en-US" sz="1400" u="none" strike="noStrike" cap="none" dirty="0"/>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STD-010</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rgbClr val="FFD966"/>
                          </a:solidFill>
                        </a:rPr>
                        <a:t>STD-002 (P6)</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STD-003 (P18)</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STD-004 (P18)</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STD-005 (P8)</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STD-008 (P12)</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STD-009 (P6)</a:t>
                      </a:r>
                      <a:endParaRPr lang="en-US" sz="1400" u="none" strike="noStrike" cap="none" dirty="0"/>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STD-010 (P18)</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67468">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rgbClr val="FFD966"/>
                          </a:solidFill>
                        </a:rPr>
                        <a:t>STD-001 (P3)</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STD-006 (P1)</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STD-007 (P4)</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rgbClr val="FFD966"/>
                          </a:solidFill>
                        </a:rPr>
                        <a:t>STD-001</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1400" u="none" strike="noStrike" cap="none" dirty="0">
                          <a:solidFill>
                            <a:srgbClr val="FFD966"/>
                          </a:solidFill>
                        </a:rPr>
                        <a:t>STD-006</a:t>
                      </a:r>
                      <a:endParaRPr lang="en-US" sz="1400" u="none" strike="noStrike" cap="none" dirty="0"/>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endParaRPr lang="en-US" sz="2000" u="none" strike="noStrike" cap="none" dirty="0">
                        <a:solidFill>
                          <a:srgbClr val="FFD966"/>
                        </a:solidFill>
                      </a:endParaRP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 – Data Value, String Correctness, SQL Injection, Exceptions</a:t>
            </a:r>
          </a:p>
          <a:p>
            <a:pPr marL="228600" lvl="0" indent="-228600" algn="l" rtl="0">
              <a:lnSpc>
                <a:spcPct val="90000"/>
              </a:lnSpc>
              <a:spcBef>
                <a:spcPts val="0"/>
              </a:spcBef>
              <a:spcAft>
                <a:spcPts val="0"/>
              </a:spcAft>
              <a:buClr>
                <a:schemeClr val="lt1"/>
              </a:buClr>
              <a:buSzPts val="2200"/>
              <a:buChar char="•"/>
            </a:pPr>
            <a:r>
              <a:rPr lang="en-US" dirty="0"/>
              <a:t>Heed Compiler Warnings – Data Type</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 – SQL Injection, Exceptions</a:t>
            </a:r>
          </a:p>
          <a:p>
            <a:pPr marL="228600" lvl="0" indent="-228600" algn="l" rtl="0">
              <a:lnSpc>
                <a:spcPct val="90000"/>
              </a:lnSpc>
              <a:spcBef>
                <a:spcPts val="0"/>
              </a:spcBef>
              <a:spcAft>
                <a:spcPts val="0"/>
              </a:spcAft>
              <a:buClr>
                <a:schemeClr val="lt1"/>
              </a:buClr>
              <a:buSzPts val="2200"/>
              <a:buChar char="•"/>
            </a:pPr>
            <a:r>
              <a:rPr lang="en-US" dirty="0"/>
              <a:t>Keep it simple - Environment</a:t>
            </a:r>
          </a:p>
          <a:p>
            <a:pPr marL="228600" lvl="0" indent="-228600" algn="l" rtl="0">
              <a:lnSpc>
                <a:spcPct val="90000"/>
              </a:lnSpc>
              <a:spcBef>
                <a:spcPts val="0"/>
              </a:spcBef>
              <a:spcAft>
                <a:spcPts val="0"/>
              </a:spcAft>
              <a:buClr>
                <a:schemeClr val="lt1"/>
              </a:buClr>
              <a:buSzPts val="2200"/>
              <a:buChar char="•"/>
            </a:pPr>
            <a:r>
              <a:rPr lang="en-US" dirty="0"/>
              <a:t>Default Deny – Memory Protection</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 - Environment</a:t>
            </a:r>
          </a:p>
          <a:p>
            <a:pPr marL="228600" lvl="0" indent="-228600" algn="l" rtl="0">
              <a:lnSpc>
                <a:spcPct val="90000"/>
              </a:lnSpc>
              <a:spcBef>
                <a:spcPts val="0"/>
              </a:spcBef>
              <a:spcAft>
                <a:spcPts val="0"/>
              </a:spcAft>
              <a:buClr>
                <a:schemeClr val="lt1"/>
              </a:buClr>
              <a:buSzPts val="2200"/>
              <a:buChar char="•"/>
            </a:pPr>
            <a:r>
              <a:rPr lang="en-US" dirty="0"/>
              <a:t>Sanitize Data Sent to Other Systems – Data Value</a:t>
            </a:r>
          </a:p>
          <a:p>
            <a:pPr marL="228600" lvl="0" indent="-228600" algn="l" rtl="0">
              <a:lnSpc>
                <a:spcPct val="90000"/>
              </a:lnSpc>
              <a:spcBef>
                <a:spcPts val="0"/>
              </a:spcBef>
              <a:spcAft>
                <a:spcPts val="0"/>
              </a:spcAft>
              <a:buClr>
                <a:schemeClr val="lt1"/>
              </a:buClr>
              <a:buSzPts val="2200"/>
              <a:buChar char="•"/>
            </a:pPr>
            <a:r>
              <a:rPr lang="en-US" dirty="0"/>
              <a:t>Practice Defense in Depth -  All the standards</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 – Data Value, String Correctness</a:t>
            </a:r>
          </a:p>
          <a:p>
            <a:pPr marL="228600" lvl="0" indent="-228600" algn="l" rtl="0">
              <a:lnSpc>
                <a:spcPct val="90000"/>
              </a:lnSpc>
              <a:spcBef>
                <a:spcPts val="0"/>
              </a:spcBef>
              <a:spcAft>
                <a:spcPts val="0"/>
              </a:spcAft>
              <a:buClr>
                <a:schemeClr val="lt1"/>
              </a:buClr>
              <a:buSzPts val="2200"/>
              <a:buChar char="•"/>
            </a:pPr>
            <a:r>
              <a:rPr lang="en-US" dirty="0"/>
              <a:t>Adopt a Secure Coding Standard – SQL Injection – Memory Protection, Assertions, Exceptions, Arrays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The 10 coding standards in order of vulnerabilities (highest to lowest)</a:t>
            </a:r>
          </a:p>
          <a:p>
            <a:pPr marL="0" lvl="0" indent="0" algn="l" rtl="0">
              <a:lnSpc>
                <a:spcPct val="90000"/>
              </a:lnSpc>
              <a:spcBef>
                <a:spcPts val="0"/>
              </a:spcBef>
              <a:spcAft>
                <a:spcPts val="0"/>
              </a:spcAft>
              <a:buClr>
                <a:schemeClr val="lt1"/>
              </a:buClr>
              <a:buSzPts val="2000"/>
              <a:buNone/>
            </a:pPr>
            <a:endParaRPr lang="en-US" sz="2000" dirty="0"/>
          </a:p>
          <a:p>
            <a:pPr marL="342900">
              <a:spcBef>
                <a:spcPts val="0"/>
              </a:spcBef>
              <a:buSzPts val="2000"/>
            </a:pPr>
            <a:r>
              <a:rPr lang="en-US" dirty="0"/>
              <a:t>STD-003 (String Correctness) – L1</a:t>
            </a:r>
          </a:p>
          <a:p>
            <a:pPr marL="342900">
              <a:spcBef>
                <a:spcPts val="0"/>
              </a:spcBef>
              <a:buSzPts val="2000"/>
            </a:pPr>
            <a:r>
              <a:rPr lang="en-US" dirty="0"/>
              <a:t>STD-004 (SQL Injection) – L1</a:t>
            </a:r>
          </a:p>
          <a:p>
            <a:pPr marL="342900">
              <a:spcBef>
                <a:spcPts val="0"/>
              </a:spcBef>
              <a:buSzPts val="2000"/>
            </a:pPr>
            <a:r>
              <a:rPr lang="en-US" dirty="0"/>
              <a:t>STD-008 (Environment) – L1</a:t>
            </a:r>
          </a:p>
          <a:p>
            <a:pPr marL="342900">
              <a:spcBef>
                <a:spcPts val="0"/>
              </a:spcBef>
              <a:buSzPts val="2000"/>
            </a:pPr>
            <a:r>
              <a:rPr lang="en-US" dirty="0"/>
              <a:t>STD-010 (Memory) – L1</a:t>
            </a:r>
          </a:p>
          <a:p>
            <a:pPr marL="342900">
              <a:spcBef>
                <a:spcPts val="0"/>
              </a:spcBef>
              <a:buSzPts val="2000"/>
            </a:pPr>
            <a:r>
              <a:rPr lang="en-US" dirty="0"/>
              <a:t>STD-002 (Data Value) – L2</a:t>
            </a:r>
          </a:p>
          <a:p>
            <a:pPr marL="342900">
              <a:spcBef>
                <a:spcPts val="0"/>
              </a:spcBef>
              <a:buSzPts val="2000"/>
            </a:pPr>
            <a:r>
              <a:rPr lang="en-US" dirty="0"/>
              <a:t>STD-005 (Memory Protection) – L2</a:t>
            </a:r>
          </a:p>
          <a:p>
            <a:pPr marL="342900">
              <a:spcBef>
                <a:spcPts val="0"/>
              </a:spcBef>
              <a:buSzPts val="2000"/>
            </a:pPr>
            <a:r>
              <a:rPr lang="en-US" dirty="0"/>
              <a:t>STD-009 (Arrays) – L2</a:t>
            </a:r>
          </a:p>
          <a:p>
            <a:pPr marL="342900">
              <a:spcBef>
                <a:spcPts val="0"/>
              </a:spcBef>
              <a:buSzPts val="2000"/>
            </a:pPr>
            <a:r>
              <a:rPr lang="en-US" dirty="0"/>
              <a:t>STD-001 (Data Type) – L3</a:t>
            </a:r>
          </a:p>
          <a:p>
            <a:pPr marL="342900">
              <a:spcBef>
                <a:spcPts val="0"/>
              </a:spcBef>
              <a:buSzPts val="2000"/>
            </a:pPr>
            <a:r>
              <a:rPr lang="en-US" dirty="0"/>
              <a:t>STD-006 (Assertions) – L3</a:t>
            </a:r>
          </a:p>
          <a:p>
            <a:pPr marL="342900">
              <a:spcBef>
                <a:spcPts val="0"/>
              </a:spcBef>
              <a:buSzPts val="2000"/>
            </a:pPr>
            <a:r>
              <a:rPr lang="en-US" dirty="0"/>
              <a:t>STD-007 (Exceptions) – L3</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3 types of encryption</a:t>
            </a:r>
          </a:p>
          <a:p>
            <a:pPr marL="228600" lvl="0" indent="-228600" algn="l" rtl="0">
              <a:lnSpc>
                <a:spcPct val="90000"/>
              </a:lnSpc>
              <a:spcBef>
                <a:spcPts val="0"/>
              </a:spcBef>
              <a:spcAft>
                <a:spcPts val="0"/>
              </a:spcAft>
              <a:buClr>
                <a:schemeClr val="lt1"/>
              </a:buClr>
              <a:buSzPts val="2000"/>
              <a:buChar char="•"/>
            </a:pPr>
            <a:endParaRPr lang="en-US" sz="2000" dirty="0"/>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at rest – Encrypts and protects stored data</a:t>
            </a:r>
          </a:p>
          <a:p>
            <a:pPr marL="228600" lvl="0" indent="-228600" algn="l" rtl="0">
              <a:lnSpc>
                <a:spcPct val="90000"/>
              </a:lnSpc>
              <a:spcBef>
                <a:spcPts val="0"/>
              </a:spcBef>
              <a:spcAft>
                <a:spcPts val="0"/>
              </a:spcAft>
              <a:buClr>
                <a:schemeClr val="lt1"/>
              </a:buClr>
              <a:buSzPts val="2000"/>
              <a:buChar char="•"/>
            </a:pPr>
            <a:endParaRPr lang="en-US" sz="2000" dirty="0"/>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flight – Encrypts data being transferred</a:t>
            </a:r>
          </a:p>
          <a:p>
            <a:pPr marL="228600" lvl="0" indent="-228600" algn="l" rtl="0">
              <a:lnSpc>
                <a:spcPct val="90000"/>
              </a:lnSpc>
              <a:spcBef>
                <a:spcPts val="0"/>
              </a:spcBef>
              <a:spcAft>
                <a:spcPts val="0"/>
              </a:spcAft>
              <a:buClr>
                <a:schemeClr val="lt1"/>
              </a:buClr>
              <a:buSzPts val="2000"/>
              <a:buChar char="•"/>
            </a:pPr>
            <a:endParaRPr lang="en-US" sz="2000" dirty="0"/>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 Keeps data encrypted while using it</a:t>
            </a:r>
          </a:p>
          <a:p>
            <a:pPr marL="228600" lvl="0" indent="-228600" algn="l" rtl="0">
              <a:lnSpc>
                <a:spcPct val="90000"/>
              </a:lnSpc>
              <a:spcBef>
                <a:spcPts val="0"/>
              </a:spcBef>
              <a:spcAft>
                <a:spcPts val="0"/>
              </a:spcAft>
              <a:buClr>
                <a:schemeClr val="lt1"/>
              </a:buClr>
              <a:buSzPts val="2000"/>
              <a:buChar char="•"/>
            </a:pP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000" dirty="0"/>
              <a:t>Three facets to the Triple-A policy</a:t>
            </a:r>
          </a:p>
          <a:p>
            <a:pPr marL="228600" lvl="0" indent="-228600" algn="l" rtl="0">
              <a:lnSpc>
                <a:spcPct val="90000"/>
              </a:lnSpc>
              <a:spcBef>
                <a:spcPts val="0"/>
              </a:spcBef>
              <a:spcAft>
                <a:spcPts val="0"/>
              </a:spcAft>
              <a:buClr>
                <a:schemeClr val="lt1"/>
              </a:buClr>
              <a:buSzPts val="2400"/>
              <a:buChar char="•"/>
            </a:pPr>
            <a:endParaRPr lang="en-US" sz="2000" dirty="0"/>
          </a:p>
          <a:p>
            <a:pPr marL="228600" lvl="0" indent="-228600" algn="l" rtl="0">
              <a:lnSpc>
                <a:spcPct val="90000"/>
              </a:lnSpc>
              <a:spcBef>
                <a:spcPts val="0"/>
              </a:spcBef>
              <a:spcAft>
                <a:spcPts val="0"/>
              </a:spcAft>
              <a:buClr>
                <a:schemeClr val="lt1"/>
              </a:buClr>
              <a:buSzPts val="2400"/>
              <a:buChar char="•"/>
            </a:pPr>
            <a:r>
              <a:rPr lang="en-US" sz="2000" dirty="0"/>
              <a:t>Authentication – </a:t>
            </a:r>
            <a:r>
              <a:rPr lang="en-US" sz="2000" dirty="0">
                <a:latin typeface="Century Gothic" panose="020B0502020202020204" pitchFamily="34" charset="0"/>
              </a:rPr>
              <a:t>C</a:t>
            </a:r>
            <a:r>
              <a:rPr lang="en-US" sz="2000" dirty="0">
                <a:effectLst/>
                <a:latin typeface="Century Gothic" panose="020B0502020202020204" pitchFamily="34" charset="0"/>
              </a:rPr>
              <a:t>onfirms the identity of the user. It asks, “who are you?” and matches credentials to determine whether the user is valid or not.</a:t>
            </a: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400"/>
              <a:buChar char="•"/>
            </a:pPr>
            <a:endParaRPr lang="en-US" sz="2000" dirty="0"/>
          </a:p>
          <a:p>
            <a:pPr marL="228600" lvl="0" indent="-228600" algn="l" rtl="0">
              <a:lnSpc>
                <a:spcPct val="90000"/>
              </a:lnSpc>
              <a:spcBef>
                <a:spcPts val="0"/>
              </a:spcBef>
              <a:spcAft>
                <a:spcPts val="0"/>
              </a:spcAft>
              <a:buClr>
                <a:schemeClr val="lt1"/>
              </a:buClr>
              <a:buSzPts val="2400"/>
              <a:buChar char="•"/>
            </a:pPr>
            <a:r>
              <a:rPr lang="en-US" sz="2000" dirty="0"/>
              <a:t>Authorization – </a:t>
            </a:r>
            <a:r>
              <a:rPr lang="en-US" sz="2000" dirty="0">
                <a:latin typeface="Century Gothic" panose="020B0502020202020204" pitchFamily="34" charset="0"/>
              </a:rPr>
              <a:t>D</a:t>
            </a:r>
            <a:r>
              <a:rPr lang="en-US" sz="2000" dirty="0">
                <a:effectLst/>
                <a:latin typeface="Century Gothic" panose="020B0502020202020204" pitchFamily="34" charset="0"/>
              </a:rPr>
              <a:t>etermines what a user is allowed to do. Once a user is authenticated, authorization takes over and permits what the user can and cannot do</a:t>
            </a: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400"/>
              <a:buChar char="•"/>
            </a:pPr>
            <a:endParaRPr lang="en-US" sz="2000" dirty="0"/>
          </a:p>
          <a:p>
            <a:pPr marL="228600" lvl="0" indent="-228600" algn="l" rtl="0">
              <a:lnSpc>
                <a:spcPct val="90000"/>
              </a:lnSpc>
              <a:spcBef>
                <a:spcPts val="0"/>
              </a:spcBef>
              <a:spcAft>
                <a:spcPts val="0"/>
              </a:spcAft>
              <a:buClr>
                <a:schemeClr val="lt1"/>
              </a:buClr>
              <a:buSzPts val="2400"/>
              <a:buChar char="•"/>
            </a:pPr>
            <a:r>
              <a:rPr lang="en-US" sz="2000" dirty="0"/>
              <a:t>Accounting – </a:t>
            </a:r>
            <a:r>
              <a:rPr lang="en-US" sz="2000" dirty="0">
                <a:latin typeface="Century Gothic" panose="020B0502020202020204" pitchFamily="34" charset="0"/>
              </a:rPr>
              <a:t>T</a:t>
            </a:r>
            <a:r>
              <a:rPr lang="en-US" sz="2000" dirty="0">
                <a:effectLst/>
                <a:latin typeface="Century Gothic" panose="020B0502020202020204" pitchFamily="34" charset="0"/>
              </a:rPr>
              <a:t>racks the resources used by users, session information, and data sent and received. </a:t>
            </a:r>
            <a:r>
              <a:rPr lang="en-US" sz="2000" dirty="0">
                <a:latin typeface="Century Gothic" panose="020B0502020202020204" pitchFamily="34" charset="0"/>
              </a:rPr>
              <a:t>Records all that goes on within the system.</a:t>
            </a:r>
            <a:endParaRPr sz="2000" dirty="0">
              <a:latin typeface="Century Gothic" panose="020B0502020202020204" pitchFamily="34" charset="0"/>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String Correctness</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342900"/>
            <a:r>
              <a:rPr lang="en-US" sz="2000" dirty="0"/>
              <a:t>Unit Testing Starter Code</a:t>
            </a:r>
          </a:p>
          <a:p>
            <a:pPr marL="342900"/>
            <a:endParaRPr lang="en-US" sz="2000" dirty="0"/>
          </a:p>
          <a:p>
            <a:pPr marL="342900"/>
            <a:r>
              <a:rPr lang="en-US" sz="2000" dirty="0"/>
              <a:t>Testing vulnerabilities with strings</a:t>
            </a:r>
          </a:p>
          <a:p>
            <a:pPr marL="342900"/>
            <a:endParaRPr lang="en-US" sz="2000" dirty="0"/>
          </a:p>
          <a:p>
            <a:pPr marL="342900"/>
            <a:endParaRPr sz="20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309A42D4-BCB4-B915-340F-5309E3F73A65}"/>
              </a:ext>
            </a:extLst>
          </p:cNvPr>
          <p:cNvPicPr>
            <a:picLocks noChangeAspect="1"/>
          </p:cNvPicPr>
          <p:nvPr/>
        </p:nvPicPr>
        <p:blipFill>
          <a:blip r:embed="rId5"/>
          <a:stretch>
            <a:fillRect/>
          </a:stretch>
        </p:blipFill>
        <p:spPr>
          <a:xfrm>
            <a:off x="6349488" y="2261319"/>
            <a:ext cx="4734586" cy="3769059"/>
          </a:xfrm>
          <a:prstGeom prst="rect">
            <a:avLst/>
          </a:prstGeom>
        </p:spPr>
      </p:pic>
      <p:pic>
        <p:nvPicPr>
          <p:cNvPr id="5" name="Picture 4">
            <a:extLst>
              <a:ext uri="{FF2B5EF4-FFF2-40B4-BE49-F238E27FC236}">
                <a16:creationId xmlns:a16="http://schemas.microsoft.com/office/drawing/2014/main" id="{3F8460B4-66CB-3EE2-DB14-44B460720BB6}"/>
              </a:ext>
            </a:extLst>
          </p:cNvPr>
          <p:cNvPicPr>
            <a:picLocks noChangeAspect="1"/>
          </p:cNvPicPr>
          <p:nvPr/>
        </p:nvPicPr>
        <p:blipFill>
          <a:blip r:embed="rId6"/>
          <a:stretch>
            <a:fillRect/>
          </a:stretch>
        </p:blipFill>
        <p:spPr>
          <a:xfrm>
            <a:off x="382682" y="3493694"/>
            <a:ext cx="5870073" cy="3096057"/>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D03D-E0D0-60CD-C71D-2C28863E286A}"/>
              </a:ext>
            </a:extLst>
          </p:cNvPr>
          <p:cNvSpPr>
            <a:spLocks noGrp="1"/>
          </p:cNvSpPr>
          <p:nvPr>
            <p:ph type="title"/>
          </p:nvPr>
        </p:nvSpPr>
        <p:spPr/>
        <p:txBody>
          <a:bodyPr/>
          <a:lstStyle/>
          <a:p>
            <a:r>
              <a:rPr lang="en-US" dirty="0"/>
              <a:t>Unit Testing </a:t>
            </a:r>
            <a:r>
              <a:rPr lang="en-US" dirty="0" err="1"/>
              <a:t>Cont</a:t>
            </a:r>
            <a:r>
              <a:rPr lang="en-US" dirty="0"/>
              <a:t>… - Does the String Exist?</a:t>
            </a:r>
          </a:p>
        </p:txBody>
      </p:sp>
      <p:sp>
        <p:nvSpPr>
          <p:cNvPr id="3" name="Text Placeholder 2">
            <a:extLst>
              <a:ext uri="{FF2B5EF4-FFF2-40B4-BE49-F238E27FC236}">
                <a16:creationId xmlns:a16="http://schemas.microsoft.com/office/drawing/2014/main" id="{9310C11E-57DA-1BBD-3E5C-A0F86B598D74}"/>
              </a:ext>
            </a:extLst>
          </p:cNvPr>
          <p:cNvSpPr>
            <a:spLocks noGrp="1"/>
          </p:cNvSpPr>
          <p:nvPr>
            <p:ph type="body" idx="1"/>
          </p:nvPr>
        </p:nvSpPr>
        <p:spPr/>
        <p:txBody>
          <a:bodyPr/>
          <a:lstStyle/>
          <a:p>
            <a:r>
              <a:rPr lang="en-US" dirty="0"/>
              <a:t>Assert true that the string is not empty</a:t>
            </a:r>
          </a:p>
        </p:txBody>
      </p:sp>
      <p:pic>
        <p:nvPicPr>
          <p:cNvPr id="5" name="Picture 4">
            <a:extLst>
              <a:ext uri="{FF2B5EF4-FFF2-40B4-BE49-F238E27FC236}">
                <a16:creationId xmlns:a16="http://schemas.microsoft.com/office/drawing/2014/main" id="{811D4880-E925-D87E-2782-13500C330C31}"/>
              </a:ext>
            </a:extLst>
          </p:cNvPr>
          <p:cNvPicPr>
            <a:picLocks noChangeAspect="1"/>
          </p:cNvPicPr>
          <p:nvPr/>
        </p:nvPicPr>
        <p:blipFill>
          <a:blip r:embed="rId2"/>
          <a:stretch>
            <a:fillRect/>
          </a:stretch>
        </p:blipFill>
        <p:spPr>
          <a:xfrm>
            <a:off x="7298962" y="2919218"/>
            <a:ext cx="2610214" cy="1200318"/>
          </a:xfrm>
          <a:prstGeom prst="rect">
            <a:avLst/>
          </a:prstGeom>
        </p:spPr>
      </p:pic>
    </p:spTree>
    <p:extLst>
      <p:ext uri="{BB962C8B-B14F-4D97-AF65-F5344CB8AC3E}">
        <p14:creationId xmlns:p14="http://schemas.microsoft.com/office/powerpoint/2010/main" val="3594483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730</TotalTime>
  <Words>686</Words>
  <Application>Microsoft Office PowerPoint</Application>
  <PresentationFormat>Widescreen</PresentationFormat>
  <Paragraphs>123</Paragraphs>
  <Slides>17</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 String Correctness</vt:lpstr>
      <vt:lpstr>Unit Testing Cont… - Does the String Exist?</vt:lpstr>
      <vt:lpstr>Unit Testing Cont…Accessing Out of Range</vt:lpstr>
      <vt:lpstr>Unit Testing Cont…String is Deleted</vt:lpstr>
      <vt:lpstr>Unit Testing Cont…Deleted Memory Can’t be Accessed</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kevin bristow</cp:lastModifiedBy>
  <cp:revision>21</cp:revision>
  <dcterms:created xsi:type="dcterms:W3CDTF">2020-08-19T17:59:24Z</dcterms:created>
  <dcterms:modified xsi:type="dcterms:W3CDTF">2024-12-16T05:24:23Z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