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71" r:id="rId8"/>
    <p:sldId id="275" r:id="rId9"/>
    <p:sldId id="262" r:id="rId10"/>
    <p:sldId id="276" r:id="rId11"/>
    <p:sldId id="277" r:id="rId12"/>
    <p:sldId id="278" r:id="rId13"/>
    <p:sldId id="279" r:id="rId14"/>
    <p:sldId id="280" r:id="rId15"/>
    <p:sldId id="281" r:id="rId16"/>
    <p:sldId id="282" r:id="rId17"/>
    <p:sldId id="283" r:id="rId18"/>
    <p:sldId id="284"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C0251"/>
    <a:srgbClr val="FF8E11"/>
    <a:srgbClr val="00A5CD"/>
    <a:srgbClr val="FD0353"/>
    <a:srgbClr val="4E3BAD"/>
    <a:srgbClr val="99FF33"/>
    <a:srgbClr val="01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03" autoAdjust="0"/>
  </p:normalViewPr>
  <p:slideViewPr>
    <p:cSldViewPr snapToGrid="0">
      <p:cViewPr varScale="1">
        <p:scale>
          <a:sx n="80" d="100"/>
          <a:sy n="80" d="100"/>
        </p:scale>
        <p:origin x="60" y="48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C6F2D-23E1-4DCC-A9CF-C4703FF83C04}" type="datetimeFigureOut">
              <a:rPr lang="en-US" smtClean="0"/>
              <a:t>8/22/2023</a:t>
            </a:fld>
            <a:endParaRPr lang="en-US" dirty="0"/>
          </a:p>
        </p:txBody>
      </p:sp>
      <p:sp>
        <p:nvSpPr>
          <p:cNvPr id="4" name="Footer Placeholder 3">
            <a:extLst>
              <a:ext uri="{FF2B5EF4-FFF2-40B4-BE49-F238E27FC236}">
                <a16:creationId xmlns:a16="http://schemas.microsoft.com/office/drawing/2014/main"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DDAA-77E0-4D82-85D0-C118186E166E}" type="slidenum">
              <a:rPr lang="en-US" smtClean="0"/>
              <a:t>‹#›</a:t>
            </a:fld>
            <a:endParaRPr lang="en-US" dirty="0"/>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8/22/2023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a:extLst>
              <a:ext uri="{FF2B5EF4-FFF2-40B4-BE49-F238E27FC236}">
                <a16:creationId xmlns:a16="http://schemas.microsoft.com/office/drawing/2014/main"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a:t>Click to edit Master title style</a:t>
            </a:r>
          </a:p>
        </p:txBody>
      </p:sp>
      <p:sp>
        <p:nvSpPr>
          <p:cNvPr id="10" name="Subtitle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0ED26963-B6E2-4372-875B-343C76CBE23C}"/>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8EF632A7-A149-4B94-AA8F-BA40102C6B87}"/>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a:extLst>
              <a:ext uri="{FF2B5EF4-FFF2-40B4-BE49-F238E27FC236}">
                <a16:creationId xmlns:a16="http://schemas.microsoft.com/office/drawing/2014/main" id="{0AAD114E-6BCC-4476-8E44-12E87D4675E2}"/>
              </a:ext>
            </a:extLst>
          </p:cNvPr>
          <p:cNvSpPr>
            <a:spLocks noGrp="1"/>
          </p:cNvSpPr>
          <p:nvPr>
            <p:ph sz="half" idx="2" hasCustomPrompt="1"/>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A293525B-9507-436E-97F0-7CCBC5592B94}"/>
              </a:ext>
            </a:extLst>
          </p:cNvPr>
          <p:cNvSpPr>
            <a:spLocks noGrp="1"/>
          </p:cNvSpPr>
          <p:nvPr>
            <p:ph type="ftr" sz="quarter" idx="13"/>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5B04811-1577-487F-8AF3-DEB4360C3259}"/>
              </a:ext>
            </a:extLst>
          </p:cNvPr>
          <p:cNvSpPr>
            <a:spLocks noGrp="1"/>
          </p:cNvSpPr>
          <p:nvPr>
            <p:ph type="sldNum" sz="quarter" idx="14"/>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0B825313-B85D-4B60-A8C7-1AD821C2065D}"/>
              </a:ext>
            </a:extLst>
          </p:cNvPr>
          <p:cNvSpPr>
            <a:spLocks noGrp="1"/>
          </p:cNvSpPr>
          <p:nvPr>
            <p:ph type="title"/>
          </p:nvPr>
        </p:nvSpPr>
        <p:spPr>
          <a:xfrm>
            <a:off x="648000" y="648000"/>
            <a:ext cx="10261299" cy="720000"/>
          </a:xfrm>
        </p:spPr>
        <p:txBody>
          <a:bodyPr/>
          <a:lstStyle/>
          <a:p>
            <a:r>
              <a:rPr lang="en-US" noProof="0"/>
              <a:t>Click to edit Master title style</a:t>
            </a:r>
          </a:p>
        </p:txBody>
      </p:sp>
      <p:sp>
        <p:nvSpPr>
          <p:cNvPr id="15" name="Left Col">
            <a:extLst>
              <a:ext uri="{FF2B5EF4-FFF2-40B4-BE49-F238E27FC236}">
                <a16:creationId xmlns:a16="http://schemas.microsoft.com/office/drawing/2014/main" id="{DA548871-D625-4D36-A053-38EA7B5828B6}"/>
              </a:ext>
            </a:extLst>
          </p:cNvPr>
          <p:cNvSpPr>
            <a:spLocks noGrp="1"/>
          </p:cNvSpPr>
          <p:nvPr>
            <p:ph sz="half" idx="1" hasCustomPrompt="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8" name="Title 1">
            <a:extLst>
              <a:ext uri="{FF2B5EF4-FFF2-40B4-BE49-F238E27FC236}">
                <a16:creationId xmlns:a16="http://schemas.microsoft.com/office/drawing/2014/main" id="{C809F0A4-D171-45AD-ACF3-BC8154C5AD15}"/>
              </a:ext>
            </a:extLst>
          </p:cNvPr>
          <p:cNvSpPr>
            <a:spLocks noGrp="1"/>
          </p:cNvSpPr>
          <p:nvPr>
            <p:ph type="title"/>
          </p:nvPr>
        </p:nvSpPr>
        <p:spPr>
          <a:xfrm>
            <a:off x="839788" y="987424"/>
            <a:ext cx="3932237" cy="1566931"/>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C336B198-C386-4F05-83B9-DDBD555EB8BC}"/>
              </a:ext>
            </a:extLst>
          </p:cNvPr>
          <p:cNvSpPr>
            <a:spLocks noGrp="1"/>
          </p:cNvSpPr>
          <p:nvPr>
            <p:ph type="body" sz="half" idx="2" hasCustomPrompt="1"/>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9" name="Text Placeholder 3">
            <a:extLst>
              <a:ext uri="{FF2B5EF4-FFF2-40B4-BE49-F238E27FC236}">
                <a16:creationId xmlns:a16="http://schemas.microsoft.com/office/drawing/2014/main" id="{4249C9F6-28A5-4D00-BBAB-1756BF837BB7}"/>
              </a:ext>
            </a:extLst>
          </p:cNvPr>
          <p:cNvSpPr>
            <a:spLocks noGrp="1"/>
          </p:cNvSpPr>
          <p:nvPr>
            <p:ph type="body" sz="half" idx="2" hasCustomPrompt="1"/>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a:extLst>
              <a:ext uri="{FF2B5EF4-FFF2-40B4-BE49-F238E27FC236}">
                <a16:creationId xmlns:a16="http://schemas.microsoft.com/office/drawing/2014/main" id="{23E8EAF9-A1FA-4F84-B847-1DE428BFAD09}"/>
              </a:ext>
            </a:extLst>
          </p:cNvPr>
          <p:cNvSpPr>
            <a:spLocks noGrp="1"/>
          </p:cNvSpPr>
          <p:nvPr>
            <p:ph type="title"/>
          </p:nvPr>
        </p:nvSpPr>
        <p:spPr>
          <a:xfrm>
            <a:off x="839788" y="987424"/>
            <a:ext cx="3932237" cy="1566931"/>
          </a:xfrm>
        </p:spPr>
        <p:txBody>
          <a:bodyPr anchor="b"/>
          <a:lstStyle>
            <a:lvl1pPr>
              <a:defRPr sz="3200"/>
            </a:lvl1pPr>
          </a:lstStyle>
          <a:p>
            <a:r>
              <a:rPr lang="en-US" noProof="0"/>
              <a:t>Click to edit Master title style</a:t>
            </a:r>
          </a:p>
        </p:txBody>
      </p:sp>
      <p:sp>
        <p:nvSpPr>
          <p:cNvPr id="11" name="Picture Placeholder 2">
            <a:extLst>
              <a:ext uri="{FF2B5EF4-FFF2-40B4-BE49-F238E27FC236}">
                <a16:creationId xmlns:a16="http://schemas.microsoft.com/office/drawing/2014/main"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dirty="0"/>
              <a:t>Click icon to add picture</a:t>
            </a:r>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50058676-5057-4206-A9DE-0ED2BB7B3AF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416C7CE9-4F0B-435B-BDF8-F232E1202BE8}"/>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DA7313E-BA32-4C8A-A09A-2460AE863AB4}"/>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A203DD3A-23C2-4E94-B0EE-C33B0DD71476}"/>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a:t>Click to edit Master title style</a:t>
            </a:r>
          </a:p>
        </p:txBody>
      </p:sp>
      <p:sp>
        <p:nvSpPr>
          <p:cNvPr id="10" name="Subtitle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hasCustomPrompt="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a:extLst>
              <a:ext uri="{FF2B5EF4-FFF2-40B4-BE49-F238E27FC236}">
                <a16:creationId xmlns:a16="http://schemas.microsoft.com/office/drawing/2014/main" id="{C244BFD7-9033-43B0-B827-AB996B46DF43}"/>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a:extLst>
              <a:ext uri="{FF2B5EF4-FFF2-40B4-BE49-F238E27FC236}">
                <a16:creationId xmlns:a16="http://schemas.microsoft.com/office/drawing/2014/main" id="{CE6546EC-2765-42DC-923A-7AC553079E06}"/>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AAA7F096-3D92-49B2-9462-B267FBCA659F}"/>
              </a:ext>
            </a:extLst>
          </p:cNvPr>
          <p:cNvSpPr>
            <a:spLocks noGrp="1"/>
          </p:cNvSpPr>
          <p:nvPr>
            <p:ph type="title" hasCustomPrompt="1"/>
          </p:nvPr>
        </p:nvSpPr>
        <p:spPr>
          <a:xfrm>
            <a:off x="6095999" y="648000"/>
            <a:ext cx="4813299" cy="720000"/>
          </a:xfrm>
        </p:spPr>
        <p:txBody>
          <a:bodyPr/>
          <a:lstStyle>
            <a:lvl1pPr>
              <a:defRPr/>
            </a:lvl1pPr>
          </a:lstStyle>
          <a:p>
            <a:r>
              <a:rPr lang="en-US" noProof="0"/>
              <a:t>Edit Title</a:t>
            </a:r>
          </a:p>
        </p:txBody>
      </p:sp>
      <p:sp>
        <p:nvSpPr>
          <p:cNvPr id="11" name="Subtitle">
            <a:extLst>
              <a:ext uri="{FF2B5EF4-FFF2-40B4-BE49-F238E27FC236}">
                <a16:creationId xmlns:a16="http://schemas.microsoft.com/office/drawing/2014/main"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a:extLst>
              <a:ext uri="{FF2B5EF4-FFF2-40B4-BE49-F238E27FC236}">
                <a16:creationId xmlns:a16="http://schemas.microsoft.com/office/drawing/2014/main" id="{2E72D7CC-5638-4650-AF1E-F213382BEF80}"/>
              </a:ext>
            </a:extLst>
          </p:cNvPr>
          <p:cNvSpPr>
            <a:spLocks noGrp="1"/>
          </p:cNvSpPr>
          <p:nvPr>
            <p:ph sz="half" idx="1" hasCustomPrompt="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r>
              <a:rPr lang="en-US" noProof="0" dirty="0"/>
              <a:t>Add a footer</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52B861E-9EBA-4D6D-A35D-A85B5BAAAEBE}"/>
              </a:ext>
            </a:extLst>
          </p:cNvPr>
          <p:cNvSpPr>
            <a:spLocks noGrp="1"/>
          </p:cNvSpPr>
          <p:nvPr>
            <p:ph type="ftr" sz="quarter" idx="15"/>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E6EBA98-DFFC-4D72-B4DB-934D657FDB4B}"/>
              </a:ext>
            </a:extLst>
          </p:cNvPr>
          <p:cNvSpPr>
            <a:spLocks noGrp="1"/>
          </p:cNvSpPr>
          <p:nvPr>
            <p:ph type="sldNum" sz="quarter" idx="16"/>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03176691-29EB-4FE6-8A4D-8AD65C9B097F}"/>
              </a:ext>
            </a:extLst>
          </p:cNvPr>
          <p:cNvSpPr>
            <a:spLocks noGrp="1"/>
          </p:cNvSpPr>
          <p:nvPr>
            <p:ph type="title"/>
          </p:nvPr>
        </p:nvSpPr>
        <p:spPr/>
        <p:txBody>
          <a:bodyPr/>
          <a:lstStyle/>
          <a:p>
            <a:r>
              <a:rPr lang="en-US" noProof="0"/>
              <a:t>Click to edit Master title style</a:t>
            </a:r>
          </a:p>
        </p:txBody>
      </p:sp>
      <p:sp>
        <p:nvSpPr>
          <p:cNvPr id="10" name="Content Placeholder 3">
            <a:extLst>
              <a:ext uri="{FF2B5EF4-FFF2-40B4-BE49-F238E27FC236}">
                <a16:creationId xmlns:a16="http://schemas.microsoft.com/office/drawing/2014/main" id="{32C7BFF8-7C92-4B6B-A653-197AB003F6E1}"/>
              </a:ext>
            </a:extLst>
          </p:cNvPr>
          <p:cNvSpPr>
            <a:spLocks noGrp="1"/>
          </p:cNvSpPr>
          <p:nvPr>
            <p:ph sz="half" idx="2" hasCustomPrompt="1"/>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a:extLst>
              <a:ext uri="{FF2B5EF4-FFF2-40B4-BE49-F238E27FC236}">
                <a16:creationId xmlns:a16="http://schemas.microsoft.com/office/drawing/2014/main" id="{04A3D1ED-A8AD-43B9-A476-7DF313124EDD}"/>
              </a:ext>
            </a:extLst>
          </p:cNvPr>
          <p:cNvSpPr>
            <a:spLocks noGrp="1"/>
          </p:cNvSpPr>
          <p:nvPr>
            <p:ph sz="quarter" idx="4" hasCustomPrompt="1"/>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a:extLst>
              <a:ext uri="{FF2B5EF4-FFF2-40B4-BE49-F238E27FC236}">
                <a16:creationId xmlns:a16="http://schemas.microsoft.com/office/drawing/2014/main"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6" name="Rectangle 35">
            <a:extLst>
              <a:ext uri="{FF2B5EF4-FFF2-40B4-BE49-F238E27FC236}">
                <a16:creationId xmlns:a16="http://schemas.microsoft.com/office/drawing/2014/main"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a16="http://schemas.microsoft.com/office/drawing/2014/main"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a:extLst>
              <a:ext uri="{FF2B5EF4-FFF2-40B4-BE49-F238E27FC236}">
                <a16:creationId xmlns:a16="http://schemas.microsoft.com/office/drawing/2014/main"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a:extLst>
              <a:ext uri="{FF2B5EF4-FFF2-40B4-BE49-F238E27FC236}">
                <a16:creationId xmlns:a16="http://schemas.microsoft.com/office/drawing/2014/main"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CDF3269-BE21-4BFD-839D-1279C4FBE04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a:extLst>
              <a:ext uri="{FF2B5EF4-FFF2-40B4-BE49-F238E27FC236}">
                <a16:creationId xmlns:a16="http://schemas.microsoft.com/office/drawing/2014/main"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a:extLst>
              <a:ext uri="{FF2B5EF4-FFF2-40B4-BE49-F238E27FC236}">
                <a16:creationId xmlns:a16="http://schemas.microsoft.com/office/drawing/2014/main"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4F4A1519-C215-44C1-98FC-916D5CE14B2D}"/>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a:extLst>
              <a:ext uri="{FF2B5EF4-FFF2-40B4-BE49-F238E27FC236}">
                <a16:creationId xmlns:a16="http://schemas.microsoft.com/office/drawing/2014/main"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a:extLst>
              <a:ext uri="{FF2B5EF4-FFF2-40B4-BE49-F238E27FC236}">
                <a16:creationId xmlns:a16="http://schemas.microsoft.com/office/drawing/2014/main"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a:extLst>
              <a:ext uri="{FF2B5EF4-FFF2-40B4-BE49-F238E27FC236}">
                <a16:creationId xmlns:a16="http://schemas.microsoft.com/office/drawing/2014/main"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Graphic 2">
            <a:extLst>
              <a:ext uri="{FF2B5EF4-FFF2-40B4-BE49-F238E27FC236}">
                <a16:creationId xmlns:a16="http://schemas.microsoft.com/office/drawing/2014/main"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0" name="Graphic 1318">
            <a:extLst>
              <a:ext uri="{FF2B5EF4-FFF2-40B4-BE49-F238E27FC236}">
                <a16:creationId xmlns:a16="http://schemas.microsoft.com/office/drawing/2014/main"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hank You">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a:extLst>
              <a:ext uri="{FF2B5EF4-FFF2-40B4-BE49-F238E27FC236}">
                <a16:creationId xmlns:a16="http://schemas.microsoft.com/office/drawing/2014/main"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Graphic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t>Add a footer</a:t>
            </a:r>
          </a:p>
        </p:txBody>
      </p:sp>
      <p:sp>
        <p:nvSpPr>
          <p:cNvPr id="8" name="Graphic 2">
            <a:extLst>
              <a:ext uri="{FF2B5EF4-FFF2-40B4-BE49-F238E27FC236}">
                <a16:creationId xmlns:a16="http://schemas.microsoft.com/office/drawing/2014/main"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318">
            <a:extLst>
              <a:ext uri="{FF2B5EF4-FFF2-40B4-BE49-F238E27FC236}">
                <a16:creationId xmlns:a16="http://schemas.microsoft.com/office/drawing/2014/main"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Rectangle 9">
            <a:extLst>
              <a:ext uri="{FF2B5EF4-FFF2-40B4-BE49-F238E27FC236}">
                <a16:creationId xmlns:a16="http://schemas.microsoft.com/office/drawing/2014/main"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a16="http://schemas.microsoft.com/office/drawing/2014/main"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Oval 16">
            <a:extLst>
              <a:ext uri="{FF2B5EF4-FFF2-40B4-BE49-F238E27FC236}">
                <a16:creationId xmlns:a16="http://schemas.microsoft.com/office/drawing/2014/main"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Graphic 1310">
            <a:extLst>
              <a:ext uri="{FF2B5EF4-FFF2-40B4-BE49-F238E27FC236}">
                <a16:creationId xmlns:a16="http://schemas.microsoft.com/office/drawing/2014/main"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a:extLst>
              <a:ext uri="{FF2B5EF4-FFF2-40B4-BE49-F238E27FC236}">
                <a16:creationId xmlns:a16="http://schemas.microsoft.com/office/drawing/2014/main"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a16="http://schemas.microsoft.com/office/drawing/2014/main"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hyperlink" Target="Txt/T1_1%20.tx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15.xml"/><Relationship Id="rId4" Type="http://schemas.openxmlformats.org/officeDocument/2006/relationships/image" Target="../media/image14.tmp"/></Relationships>
</file>

<file path=ppt/slides/_rels/slide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p:txBody>
          <a:bodyPr/>
          <a:lstStyle/>
          <a:p>
            <a:pPr algn="ctr">
              <a:lnSpc>
                <a:spcPct val="100000"/>
              </a:lnSpc>
              <a:spcBef>
                <a:spcPts val="1200"/>
              </a:spcBef>
              <a:spcAft>
                <a:spcPts val="1200"/>
              </a:spcAft>
            </a:pPr>
            <a:r>
              <a:rPr lang="en-US" dirty="0"/>
              <a:t>PHP</a:t>
            </a:r>
            <a:br>
              <a:rPr lang="en-US" dirty="0"/>
            </a:br>
            <a:r>
              <a:rPr lang="en-US" dirty="0"/>
              <a:t>NÂNG CAO</a:t>
            </a: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US" noProof="1">
                <a:latin typeface="Cambria" panose="02040503050406030204" pitchFamily="18" charset="0"/>
                <a:ea typeface="Cambria" panose="02040503050406030204" pitchFamily="18" charset="0"/>
              </a:rPr>
              <a:t>Giảng Viên: ThS. Giang Hào Côn</a:t>
            </a:r>
          </a:p>
        </p:txBody>
      </p:sp>
      <p:pic>
        <p:nvPicPr>
          <p:cNvPr id="11" name="Picture Placeholder 10" descr="Chemical composition model placed on the periodic table">
            <a:extLst>
              <a:ext uri="{FF2B5EF4-FFF2-40B4-BE49-F238E27FC236}">
                <a16:creationId xmlns:a16="http://schemas.microsoft.com/office/drawing/2014/main" id="{AE2C20E2-EFA3-4244-944C-0AF879ED2A2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a:xfrm>
            <a:off x="6095999" y="0"/>
            <a:ext cx="5772001" cy="6857999"/>
          </a:xfrm>
        </p:spPr>
      </p:pic>
    </p:spTree>
    <p:extLst>
      <p:ext uri="{BB962C8B-B14F-4D97-AF65-F5344CB8AC3E}">
        <p14:creationId xmlns:p14="http://schemas.microsoft.com/office/powerpoint/2010/main" val="473519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97834" y="354701"/>
            <a:ext cx="10261299" cy="720000"/>
          </a:xfrm>
        </p:spPr>
        <p:txBody>
          <a:bodyPr/>
          <a:lstStyle/>
          <a:p>
            <a:r>
              <a:rPr lang="en-US"/>
              <a:t>1.4/ $_FILES</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10</a:t>
            </a:fld>
            <a:endParaRPr lang="en-US" dirty="0"/>
          </a:p>
        </p:txBody>
      </p:sp>
      <p:sp>
        <p:nvSpPr>
          <p:cNvPr id="6" name="Rectangle 5"/>
          <p:cNvSpPr/>
          <p:nvPr/>
        </p:nvSpPr>
        <p:spPr>
          <a:xfrm>
            <a:off x="397834" y="1722669"/>
            <a:ext cx="10756121" cy="3123932"/>
          </a:xfrm>
          <a:prstGeom prst="rect">
            <a:avLst/>
          </a:prstGeom>
        </p:spPr>
        <p:txBody>
          <a:bodyPr wrap="square">
            <a:spAutoFit/>
          </a:bodyPr>
          <a:lstStyle/>
          <a:p>
            <a:pPr marL="457200" indent="-457200" algn="just">
              <a:spcAft>
                <a:spcPts val="600"/>
              </a:spcAft>
              <a:buFont typeface="Wingdings" panose="05000000000000000000" pitchFamily="2" charset="2"/>
              <a:buChar char="§"/>
            </a:pPr>
            <a:r>
              <a:rPr lang="vi-VN" sz="3200">
                <a:solidFill>
                  <a:srgbClr val="0000FF"/>
                </a:solidFill>
                <a:latin typeface="Cambria" panose="02040503050406030204" pitchFamily="18" charset="0"/>
                <a:ea typeface="Cambria" panose="02040503050406030204" pitchFamily="18" charset="0"/>
              </a:rPr>
              <a:t>$_FILES </a:t>
            </a:r>
            <a:r>
              <a:rPr lang="vi-VN" sz="3200">
                <a:latin typeface="Cambria" panose="02040503050406030204" pitchFamily="18" charset="0"/>
                <a:ea typeface="Cambria" panose="02040503050406030204" pitchFamily="18" charset="0"/>
              </a:rPr>
              <a:t>trong PHP được sử dụng để lấy thông tin </a:t>
            </a:r>
            <a:r>
              <a:rPr lang="vi-VN" sz="3200">
                <a:solidFill>
                  <a:srgbClr val="FC0251"/>
                </a:solidFill>
                <a:latin typeface="Cambria" panose="02040503050406030204" pitchFamily="18" charset="0"/>
                <a:ea typeface="Cambria" panose="02040503050406030204" pitchFamily="18" charset="0"/>
              </a:rPr>
              <a:t>từ file được tải lên từ một form HTML</a:t>
            </a:r>
            <a:r>
              <a:rPr lang="vi-VN" sz="3200">
                <a:latin typeface="Cambria" panose="02040503050406030204" pitchFamily="18" charset="0"/>
                <a:ea typeface="Cambria" panose="02040503050406030204" pitchFamily="18" charset="0"/>
              </a:rPr>
              <a:t>. Nó được sử dụng khi </a:t>
            </a:r>
            <a:r>
              <a:rPr lang="en-US" sz="3200">
                <a:latin typeface="Cambria" panose="02040503050406030204" pitchFamily="18" charset="0"/>
                <a:ea typeface="Cambria" panose="02040503050406030204" pitchFamily="18" charset="0"/>
              </a:rPr>
              <a:t>chúng ta</a:t>
            </a:r>
            <a:r>
              <a:rPr lang="vi-VN" sz="3200">
                <a:latin typeface="Cambria" panose="02040503050406030204" pitchFamily="18" charset="0"/>
                <a:ea typeface="Cambria" panose="02040503050406030204" pitchFamily="18" charset="0"/>
              </a:rPr>
              <a:t> muốn lấy các file tải lên từ máy khách, ví dụ như tải lên hình ảnh, tải lên tập tin, vv. </a:t>
            </a:r>
            <a:r>
              <a:rPr lang="vi-VN" sz="3200">
                <a:solidFill>
                  <a:srgbClr val="C00000"/>
                </a:solidFill>
                <a:latin typeface="Cambria" panose="02040503050406030204" pitchFamily="18" charset="0"/>
                <a:ea typeface="Cambria" panose="02040503050406030204" pitchFamily="18" charset="0"/>
              </a:rPr>
              <a:t>Nó nên được sử dụng khi</a:t>
            </a:r>
            <a:r>
              <a:rPr lang="en-US" sz="3200">
                <a:solidFill>
                  <a:srgbClr val="C00000"/>
                </a:solidFill>
                <a:latin typeface="Cambria" panose="02040503050406030204" pitchFamily="18" charset="0"/>
                <a:ea typeface="Cambria" panose="02040503050406030204" pitchFamily="18" charset="0"/>
              </a:rPr>
              <a:t> chúng ta</a:t>
            </a:r>
            <a:r>
              <a:rPr lang="vi-VN" sz="3200">
                <a:solidFill>
                  <a:srgbClr val="C00000"/>
                </a:solidFill>
                <a:latin typeface="Cambria" panose="02040503050406030204" pitchFamily="18" charset="0"/>
                <a:ea typeface="Cambria" panose="02040503050406030204" pitchFamily="18" charset="0"/>
              </a:rPr>
              <a:t> cần xử lý các file tải lên từ máy khách</a:t>
            </a:r>
            <a:r>
              <a:rPr lang="vi-VN" sz="3200">
                <a:latin typeface="Cambria" panose="02040503050406030204" pitchFamily="18" charset="0"/>
                <a:ea typeface="Cambria" panose="02040503050406030204" pitchFamily="18" charset="0"/>
              </a:rPr>
              <a:t>.</a:t>
            </a:r>
            <a:endParaRPr lang="en-US" sz="3200">
              <a:latin typeface="Cambria" panose="02040503050406030204" pitchFamily="18" charset="0"/>
              <a:ea typeface="Cambria" panose="02040503050406030204" pitchFamily="18" charset="0"/>
            </a:endParaRPr>
          </a:p>
          <a:p>
            <a:pPr marL="457200" indent="-457200" algn="just">
              <a:spcAft>
                <a:spcPts val="600"/>
              </a:spcAft>
              <a:buFont typeface="Wingdings" panose="05000000000000000000" pitchFamily="2" charset="2"/>
              <a:buChar char="§"/>
            </a:pPr>
            <a:r>
              <a:rPr lang="en-US" sz="3200">
                <a:solidFill>
                  <a:srgbClr val="002060"/>
                </a:solidFill>
                <a:latin typeface="Cambria" panose="02040503050406030204" pitchFamily="18" charset="0"/>
                <a:ea typeface="Cambria" panose="02040503050406030204" pitchFamily="18" charset="0"/>
              </a:rPr>
              <a:t>Sử dụng $_FILES trong PHP như thế nào ?</a:t>
            </a:r>
          </a:p>
        </p:txBody>
      </p:sp>
      <p:sp>
        <p:nvSpPr>
          <p:cNvPr id="9" name="Text Placeholder 2">
            <a:extLst>
              <a:ext uri="{FF2B5EF4-FFF2-40B4-BE49-F238E27FC236}">
                <a16:creationId xmlns:a16="http://schemas.microsoft.com/office/drawing/2014/main" id="{348A36BD-3D0C-42D5-A5D3-CE11F484185A}"/>
              </a:ext>
            </a:extLst>
          </p:cNvPr>
          <p:cNvSpPr txBox="1">
            <a:spLocks/>
          </p:cNvSpPr>
          <p:nvPr/>
        </p:nvSpPr>
        <p:spPr>
          <a:xfrm>
            <a:off x="397834" y="1118249"/>
            <a:ext cx="4813300" cy="60442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latin typeface="Cambria" panose="02040503050406030204" pitchFamily="18" charset="0"/>
                <a:ea typeface="Cambria" panose="02040503050406030204" pitchFamily="18" charset="0"/>
              </a:rPr>
              <a:t>Công dụng</a:t>
            </a:r>
            <a:endParaRPr lang="en-US" sz="3200" b="1" noProof="1">
              <a:latin typeface="Cambria" panose="02040503050406030204" pitchFamily="18" charset="0"/>
              <a:ea typeface="Cambria" panose="02040503050406030204" pitchFamily="18" charset="0"/>
            </a:endParaRP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874" y="4934071"/>
            <a:ext cx="9703259" cy="1596125"/>
          </a:xfrm>
          <a:prstGeom prst="rect">
            <a:avLst/>
          </a:prstGeom>
          <a:ln>
            <a:solidFill>
              <a:schemeClr val="accent1"/>
            </a:solidFill>
          </a:ln>
        </p:spPr>
      </p:pic>
    </p:spTree>
    <p:extLst>
      <p:ext uri="{BB962C8B-B14F-4D97-AF65-F5344CB8AC3E}">
        <p14:creationId xmlns:p14="http://schemas.microsoft.com/office/powerpoint/2010/main" val="126764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97834" y="354701"/>
            <a:ext cx="10261299" cy="720000"/>
          </a:xfrm>
        </p:spPr>
        <p:txBody>
          <a:bodyPr/>
          <a:lstStyle/>
          <a:p>
            <a:r>
              <a:rPr lang="en-US"/>
              <a:t>1.4/ $_FILES</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11</a:t>
            </a:fld>
            <a:endParaRPr lang="en-US" dirty="0"/>
          </a:p>
        </p:txBody>
      </p:sp>
      <p:sp>
        <p:nvSpPr>
          <p:cNvPr id="9" name="Text Placeholder 2">
            <a:extLst>
              <a:ext uri="{FF2B5EF4-FFF2-40B4-BE49-F238E27FC236}">
                <a16:creationId xmlns:a16="http://schemas.microsoft.com/office/drawing/2014/main" id="{348A36BD-3D0C-42D5-A5D3-CE11F484185A}"/>
              </a:ext>
            </a:extLst>
          </p:cNvPr>
          <p:cNvSpPr txBox="1">
            <a:spLocks/>
          </p:cNvSpPr>
          <p:nvPr/>
        </p:nvSpPr>
        <p:spPr>
          <a:xfrm>
            <a:off x="397834" y="1118249"/>
            <a:ext cx="10945902" cy="60442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noProof="1">
                <a:latin typeface="Cambria" panose="02040503050406030204" pitchFamily="18" charset="0"/>
                <a:ea typeface="Cambria" panose="02040503050406030204" pitchFamily="18" charset="0"/>
              </a:rPr>
              <a:t>Ví dụ: ta có form như sau:</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178" y="1722669"/>
            <a:ext cx="10390267" cy="891135"/>
          </a:xfrm>
          <a:prstGeom prst="rect">
            <a:avLst/>
          </a:prstGeom>
          <a:ln>
            <a:solidFill>
              <a:schemeClr val="accent1"/>
            </a:solidFill>
          </a:ln>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178" y="2892562"/>
            <a:ext cx="10991473" cy="2930268"/>
          </a:xfrm>
          <a:prstGeom prst="rect">
            <a:avLst/>
          </a:prstGeom>
        </p:spPr>
      </p:pic>
      <p:sp>
        <p:nvSpPr>
          <p:cNvPr id="7" name="Rectangle 6"/>
          <p:cNvSpPr/>
          <p:nvPr/>
        </p:nvSpPr>
        <p:spPr>
          <a:xfrm>
            <a:off x="4037162" y="4063042"/>
            <a:ext cx="2700068" cy="603849"/>
          </a:xfrm>
          <a:prstGeom prst="rect">
            <a:avLst/>
          </a:prstGeom>
          <a:noFill/>
          <a:ln w="28575">
            <a:solidFill>
              <a:srgbClr val="0000FF"/>
            </a:solid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3375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97834" y="354701"/>
            <a:ext cx="10261299" cy="720000"/>
          </a:xfrm>
        </p:spPr>
        <p:txBody>
          <a:bodyPr/>
          <a:lstStyle/>
          <a:p>
            <a:r>
              <a:rPr lang="en-US"/>
              <a:t>1.4/ $_FILES</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12</a:t>
            </a:fld>
            <a:endParaRPr lang="en-US" dirty="0"/>
          </a:p>
        </p:txBody>
      </p:sp>
      <p:sp>
        <p:nvSpPr>
          <p:cNvPr id="9" name="Text Placeholder 2">
            <a:extLst>
              <a:ext uri="{FF2B5EF4-FFF2-40B4-BE49-F238E27FC236}">
                <a16:creationId xmlns:a16="http://schemas.microsoft.com/office/drawing/2014/main" id="{348A36BD-3D0C-42D5-A5D3-CE11F484185A}"/>
              </a:ext>
            </a:extLst>
          </p:cNvPr>
          <p:cNvSpPr txBox="1">
            <a:spLocks/>
          </p:cNvSpPr>
          <p:nvPr/>
        </p:nvSpPr>
        <p:spPr>
          <a:xfrm>
            <a:off x="397834" y="1118249"/>
            <a:ext cx="10945902" cy="60442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noProof="1">
                <a:latin typeface="Cambria" panose="02040503050406030204" pitchFamily="18" charset="0"/>
                <a:ea typeface="Cambria" panose="02040503050406030204" pitchFamily="18" charset="0"/>
              </a:rPr>
              <a:t>Ví dụ: ta có form như sau:</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673" y="1766217"/>
            <a:ext cx="10390267" cy="891135"/>
          </a:xfrm>
          <a:prstGeom prst="rect">
            <a:avLst/>
          </a:prstGeom>
          <a:ln>
            <a:solidFill>
              <a:schemeClr val="accent1"/>
            </a:solidFill>
          </a:ln>
        </p:spPr>
      </p:pic>
      <p:sp>
        <p:nvSpPr>
          <p:cNvPr id="6" name="Rectangle 5"/>
          <p:cNvSpPr/>
          <p:nvPr/>
        </p:nvSpPr>
        <p:spPr>
          <a:xfrm>
            <a:off x="397834" y="2861256"/>
            <a:ext cx="11099320" cy="3247043"/>
          </a:xfrm>
          <a:prstGeom prst="rect">
            <a:avLst/>
          </a:prstGeom>
        </p:spPr>
        <p:txBody>
          <a:bodyPr wrap="square">
            <a:spAutoFit/>
          </a:bodyPr>
          <a:lstStyle/>
          <a:p>
            <a:pPr marL="285750" indent="-285750">
              <a:spcBef>
                <a:spcPts val="600"/>
              </a:spcBef>
              <a:spcAft>
                <a:spcPts val="1200"/>
              </a:spcAft>
              <a:buFont typeface="Wingdings" panose="05000000000000000000" pitchFamily="2" charset="2"/>
              <a:buChar char="§"/>
            </a:pPr>
            <a:r>
              <a:rPr lang="vi-VN" sz="3200">
                <a:solidFill>
                  <a:srgbClr val="0000FF"/>
                </a:solidFill>
                <a:latin typeface="Cambria" panose="02040503050406030204" pitchFamily="18" charset="0"/>
                <a:ea typeface="Cambria" panose="02040503050406030204" pitchFamily="18" charset="0"/>
              </a:rPr>
              <a:t>$_FILES["file</a:t>
            </a:r>
            <a:r>
              <a:rPr lang="en-US" sz="3200">
                <a:solidFill>
                  <a:srgbClr val="0000FF"/>
                </a:solidFill>
                <a:latin typeface="Cambria" panose="02040503050406030204" pitchFamily="18" charset="0"/>
                <a:ea typeface="Cambria" panose="02040503050406030204" pitchFamily="18" charset="0"/>
              </a:rPr>
              <a:t>upload</a:t>
            </a:r>
            <a:r>
              <a:rPr lang="vi-VN" sz="3200">
                <a:solidFill>
                  <a:srgbClr val="0000FF"/>
                </a:solidFill>
                <a:latin typeface="Cambria" panose="02040503050406030204" pitchFamily="18" charset="0"/>
                <a:ea typeface="Cambria" panose="02040503050406030204" pitchFamily="18" charset="0"/>
              </a:rPr>
              <a:t>"]["name"] </a:t>
            </a:r>
            <a:r>
              <a:rPr lang="vi-VN" sz="3200">
                <a:latin typeface="Cambria" panose="02040503050406030204" pitchFamily="18" charset="0"/>
                <a:ea typeface="Cambria" panose="02040503050406030204" pitchFamily="18" charset="0"/>
              </a:rPr>
              <a:t>lấy tên file tải lên</a:t>
            </a:r>
          </a:p>
          <a:p>
            <a:pPr marL="285750" indent="-285750">
              <a:spcBef>
                <a:spcPts val="600"/>
              </a:spcBef>
              <a:spcAft>
                <a:spcPts val="1200"/>
              </a:spcAft>
              <a:buFont typeface="Wingdings" panose="05000000000000000000" pitchFamily="2" charset="2"/>
              <a:buChar char="§"/>
            </a:pPr>
            <a:r>
              <a:rPr lang="vi-VN" sz="3200">
                <a:solidFill>
                  <a:srgbClr val="0000FF"/>
                </a:solidFill>
                <a:latin typeface="Cambria" panose="02040503050406030204" pitchFamily="18" charset="0"/>
                <a:ea typeface="Cambria" panose="02040503050406030204" pitchFamily="18" charset="0"/>
              </a:rPr>
              <a:t>$_FILES["file</a:t>
            </a:r>
            <a:r>
              <a:rPr lang="en-US" sz="3200">
                <a:solidFill>
                  <a:srgbClr val="0000FF"/>
                </a:solidFill>
                <a:latin typeface="Cambria" panose="02040503050406030204" pitchFamily="18" charset="0"/>
                <a:ea typeface="Cambria" panose="02040503050406030204" pitchFamily="18" charset="0"/>
              </a:rPr>
              <a:t>upload</a:t>
            </a:r>
            <a:r>
              <a:rPr lang="vi-VN" sz="3200">
                <a:solidFill>
                  <a:srgbClr val="0000FF"/>
                </a:solidFill>
                <a:latin typeface="Cambria" panose="02040503050406030204" pitchFamily="18" charset="0"/>
                <a:ea typeface="Cambria" panose="02040503050406030204" pitchFamily="18" charset="0"/>
              </a:rPr>
              <a:t>"]["type"] </a:t>
            </a:r>
            <a:r>
              <a:rPr lang="vi-VN" sz="3200">
                <a:latin typeface="Cambria" panose="02040503050406030204" pitchFamily="18" charset="0"/>
                <a:ea typeface="Cambria" panose="02040503050406030204" pitchFamily="18" charset="0"/>
              </a:rPr>
              <a:t>lấy kiểu file tải lên</a:t>
            </a:r>
          </a:p>
          <a:p>
            <a:pPr marL="285750" indent="-285750">
              <a:spcBef>
                <a:spcPts val="600"/>
              </a:spcBef>
              <a:spcAft>
                <a:spcPts val="1200"/>
              </a:spcAft>
              <a:buFont typeface="Wingdings" panose="05000000000000000000" pitchFamily="2" charset="2"/>
              <a:buChar char="§"/>
            </a:pPr>
            <a:r>
              <a:rPr lang="vi-VN" sz="3200">
                <a:solidFill>
                  <a:srgbClr val="0000FF"/>
                </a:solidFill>
                <a:latin typeface="Cambria" panose="02040503050406030204" pitchFamily="18" charset="0"/>
                <a:ea typeface="Cambria" panose="02040503050406030204" pitchFamily="18" charset="0"/>
              </a:rPr>
              <a:t>$_FILES["file</a:t>
            </a:r>
            <a:r>
              <a:rPr lang="en-US" sz="3200">
                <a:solidFill>
                  <a:srgbClr val="0000FF"/>
                </a:solidFill>
                <a:latin typeface="Cambria" panose="02040503050406030204" pitchFamily="18" charset="0"/>
                <a:ea typeface="Cambria" panose="02040503050406030204" pitchFamily="18" charset="0"/>
              </a:rPr>
              <a:t>upload</a:t>
            </a:r>
            <a:r>
              <a:rPr lang="vi-VN" sz="3200">
                <a:solidFill>
                  <a:srgbClr val="0000FF"/>
                </a:solidFill>
                <a:latin typeface="Cambria" panose="02040503050406030204" pitchFamily="18" charset="0"/>
                <a:ea typeface="Cambria" panose="02040503050406030204" pitchFamily="18" charset="0"/>
              </a:rPr>
              <a:t>"]["tmp_name"]</a:t>
            </a:r>
            <a:r>
              <a:rPr lang="vi-VN" sz="3200">
                <a:latin typeface="Cambria" panose="02040503050406030204" pitchFamily="18" charset="0"/>
                <a:ea typeface="Cambria" panose="02040503050406030204" pitchFamily="18" charset="0"/>
              </a:rPr>
              <a:t> lấy đường dẫn tạm của file tải lên</a:t>
            </a:r>
          </a:p>
          <a:p>
            <a:pPr marL="285750" indent="-285750">
              <a:spcBef>
                <a:spcPts val="600"/>
              </a:spcBef>
              <a:spcAft>
                <a:spcPts val="1200"/>
              </a:spcAft>
              <a:buFont typeface="Wingdings" panose="05000000000000000000" pitchFamily="2" charset="2"/>
              <a:buChar char="§"/>
            </a:pPr>
            <a:r>
              <a:rPr lang="vi-VN" sz="3200">
                <a:solidFill>
                  <a:srgbClr val="0000FF"/>
                </a:solidFill>
                <a:latin typeface="Cambria" panose="02040503050406030204" pitchFamily="18" charset="0"/>
                <a:ea typeface="Cambria" panose="02040503050406030204" pitchFamily="18" charset="0"/>
              </a:rPr>
              <a:t>$_FILES["file</a:t>
            </a:r>
            <a:r>
              <a:rPr lang="en-US" sz="3200">
                <a:solidFill>
                  <a:srgbClr val="0000FF"/>
                </a:solidFill>
                <a:latin typeface="Cambria" panose="02040503050406030204" pitchFamily="18" charset="0"/>
                <a:ea typeface="Cambria" panose="02040503050406030204" pitchFamily="18" charset="0"/>
              </a:rPr>
              <a:t>upload</a:t>
            </a:r>
            <a:r>
              <a:rPr lang="vi-VN" sz="3200">
                <a:solidFill>
                  <a:srgbClr val="0000FF"/>
                </a:solidFill>
                <a:latin typeface="Cambria" panose="02040503050406030204" pitchFamily="18" charset="0"/>
                <a:ea typeface="Cambria" panose="02040503050406030204" pitchFamily="18" charset="0"/>
              </a:rPr>
              <a:t>"]["error"] </a:t>
            </a:r>
            <a:r>
              <a:rPr lang="vi-VN" sz="3200">
                <a:latin typeface="Cambria" panose="02040503050406030204" pitchFamily="18" charset="0"/>
                <a:ea typeface="Cambria" panose="02040503050406030204" pitchFamily="18" charset="0"/>
              </a:rPr>
              <a:t>lấy mã lỗi khi tải file lên.</a:t>
            </a:r>
            <a:endParaRPr lang="en-US" sz="32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0819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97834" y="354701"/>
            <a:ext cx="10261299" cy="720000"/>
          </a:xfrm>
        </p:spPr>
        <p:txBody>
          <a:bodyPr/>
          <a:lstStyle/>
          <a:p>
            <a:r>
              <a:rPr lang="en-US"/>
              <a:t>1.4/ $_FILES</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13</a:t>
            </a:fld>
            <a:endParaRPr lang="en-US" dirty="0"/>
          </a:p>
        </p:txBody>
      </p:sp>
      <p:sp>
        <p:nvSpPr>
          <p:cNvPr id="9" name="Text Placeholder 2">
            <a:extLst>
              <a:ext uri="{FF2B5EF4-FFF2-40B4-BE49-F238E27FC236}">
                <a16:creationId xmlns:a16="http://schemas.microsoft.com/office/drawing/2014/main" id="{348A36BD-3D0C-42D5-A5D3-CE11F484185A}"/>
              </a:ext>
            </a:extLst>
          </p:cNvPr>
          <p:cNvSpPr txBox="1">
            <a:spLocks/>
          </p:cNvSpPr>
          <p:nvPr/>
        </p:nvSpPr>
        <p:spPr>
          <a:xfrm>
            <a:off x="397834" y="1118249"/>
            <a:ext cx="10945902" cy="60442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noProof="1">
                <a:latin typeface="Cambria" panose="02040503050406030204" pitchFamily="18" charset="0"/>
                <a:ea typeface="Cambria" panose="02040503050406030204" pitchFamily="18" charset="0"/>
              </a:rPr>
              <a:t>Ví dụ:</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33" y="1616139"/>
            <a:ext cx="8133691" cy="2604608"/>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834" y="4220747"/>
            <a:ext cx="8133691" cy="2505425"/>
          </a:xfrm>
          <a:prstGeom prst="rect">
            <a:avLst/>
          </a:prstGeom>
        </p:spPr>
      </p:pic>
      <p:sp>
        <p:nvSpPr>
          <p:cNvPr id="8" name="Rectangle 7"/>
          <p:cNvSpPr/>
          <p:nvPr/>
        </p:nvSpPr>
        <p:spPr>
          <a:xfrm>
            <a:off x="8855650" y="3562558"/>
            <a:ext cx="1951175"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1037428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1.5/ Bài Tâp 01</a:t>
            </a:r>
          </a:p>
        </p:txBody>
      </p:sp>
      <p:sp>
        <p:nvSpPr>
          <p:cNvPr id="3" name="Slide Number Placeholder 2"/>
          <p:cNvSpPr>
            <a:spLocks noGrp="1"/>
          </p:cNvSpPr>
          <p:nvPr>
            <p:ph type="sldNum" sz="quarter" idx="11"/>
          </p:nvPr>
        </p:nvSpPr>
        <p:spPr/>
        <p:txBody>
          <a:bodyPr/>
          <a:lstStyle/>
          <a:p>
            <a:fld id="{058DB212-BFA2-403F-85EF-DFD3FF6D973A}" type="slidenum">
              <a:rPr lang="en-US" noProof="0" smtClean="0"/>
              <a:t>14</a:t>
            </a:fld>
            <a:endParaRPr lang="en-US" noProof="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92" y="1368000"/>
            <a:ext cx="5334744" cy="4920657"/>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4493" y="2429187"/>
            <a:ext cx="5571424" cy="3747326"/>
          </a:xfrm>
          <a:prstGeom prst="rect">
            <a:avLst/>
          </a:prstGeom>
        </p:spPr>
      </p:pic>
      <p:sp>
        <p:nvSpPr>
          <p:cNvPr id="6" name="Rectangle 5"/>
          <p:cNvSpPr/>
          <p:nvPr/>
        </p:nvSpPr>
        <p:spPr>
          <a:xfrm>
            <a:off x="5844493" y="1606206"/>
            <a:ext cx="5242717" cy="584775"/>
          </a:xfrm>
          <a:prstGeom prst="rect">
            <a:avLst/>
          </a:prstGeom>
          <a:noFill/>
        </p:spPr>
        <p:txBody>
          <a:bodyPr wrap="none" lIns="91440" tIns="45720" rIns="91440" bIns="45720">
            <a:spAutoFit/>
          </a:bodyPr>
          <a:lstStyle/>
          <a:p>
            <a:pPr algn="ctr"/>
            <a:r>
              <a:rPr lang="en-US" sz="320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Kết quả sau khi nhấn Đặt chổ</a:t>
            </a:r>
            <a:endParaRPr lang="en-US" sz="3200" b="0" cap="none" spc="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022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1.5/ Bài Tâp 02</a:t>
            </a:r>
          </a:p>
        </p:txBody>
      </p:sp>
      <p:sp>
        <p:nvSpPr>
          <p:cNvPr id="3" name="Slide Number Placeholder 2"/>
          <p:cNvSpPr>
            <a:spLocks noGrp="1"/>
          </p:cNvSpPr>
          <p:nvPr>
            <p:ph type="sldNum" sz="quarter" idx="11"/>
          </p:nvPr>
        </p:nvSpPr>
        <p:spPr/>
        <p:txBody>
          <a:bodyPr/>
          <a:lstStyle/>
          <a:p>
            <a:fld id="{058DB212-BFA2-403F-85EF-DFD3FF6D973A}" type="slidenum">
              <a:rPr lang="en-US" noProof="0" smtClean="0"/>
              <a:t>15</a:t>
            </a:fld>
            <a:endParaRPr lang="en-US" noProof="0" dirty="0"/>
          </a:p>
        </p:txBody>
      </p:sp>
      <p:sp>
        <p:nvSpPr>
          <p:cNvPr id="6" name="Rectangle 5"/>
          <p:cNvSpPr/>
          <p:nvPr/>
        </p:nvSpPr>
        <p:spPr>
          <a:xfrm>
            <a:off x="6508135" y="1606206"/>
            <a:ext cx="3915431" cy="1077218"/>
          </a:xfrm>
          <a:prstGeom prst="rect">
            <a:avLst/>
          </a:prstGeom>
          <a:noFill/>
        </p:spPr>
        <p:txBody>
          <a:bodyPr wrap="none" lIns="91440" tIns="45720" rIns="91440" bIns="45720">
            <a:spAutoFit/>
          </a:bodyPr>
          <a:lstStyle/>
          <a:p>
            <a:pPr algn="ctr"/>
            <a:r>
              <a:rPr lang="en-US" sz="320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Kết quả sau khi nhấn </a:t>
            </a:r>
          </a:p>
          <a:p>
            <a:pPr algn="ctr"/>
            <a:r>
              <a:rPr lang="en-US" sz="320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Đăng Ký Tour</a:t>
            </a:r>
            <a:endParaRPr lang="en-US" sz="3200" b="0" cap="none" spc="0">
              <a:ln w="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800" y="1606206"/>
            <a:ext cx="5309297" cy="4241464"/>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931" y="2754339"/>
            <a:ext cx="5756487" cy="2855125"/>
          </a:xfrm>
          <a:prstGeom prst="rect">
            <a:avLst/>
          </a:prstGeom>
        </p:spPr>
      </p:pic>
    </p:spTree>
    <p:extLst>
      <p:ext uri="{BB962C8B-B14F-4D97-AF65-F5344CB8AC3E}">
        <p14:creationId xmlns:p14="http://schemas.microsoft.com/office/powerpoint/2010/main" val="2260966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a:xfrm>
            <a:off x="880800" y="3200399"/>
            <a:ext cx="4370400" cy="2952469"/>
          </a:xfrm>
        </p:spPr>
        <p:txBody>
          <a:bodyPr/>
          <a:lstStyle/>
          <a:p>
            <a:r>
              <a:rPr lang="en-US"/>
              <a:t>Thank You</a:t>
            </a:r>
            <a:endParaRPr lang="en-US" dirty="0"/>
          </a:p>
        </p:txBody>
      </p:sp>
      <p:sp>
        <p:nvSpPr>
          <p:cNvPr id="4" name="Text Placeholder 3">
            <a:extLst>
              <a:ext uri="{FF2B5EF4-FFF2-40B4-BE49-F238E27FC236}">
                <a16:creationId xmlns:a16="http://schemas.microsoft.com/office/drawing/2014/main" id="{72F23033-2528-4D88-8804-06C90619DF85}"/>
              </a:ext>
            </a:extLst>
          </p:cNvPr>
          <p:cNvSpPr>
            <a:spLocks noGrp="1"/>
          </p:cNvSpPr>
          <p:nvPr>
            <p:ph type="body" sz="quarter" idx="11"/>
          </p:nvPr>
        </p:nvSpPr>
        <p:spPr>
          <a:xfrm>
            <a:off x="6624191" y="4080294"/>
            <a:ext cx="3623989" cy="992760"/>
          </a:xfrm>
        </p:spPr>
        <p:txBody>
          <a:bodyPr/>
          <a:lstStyle/>
          <a:p>
            <a:pPr>
              <a:lnSpc>
                <a:spcPct val="100000"/>
              </a:lnSpc>
              <a:spcBef>
                <a:spcPts val="600"/>
              </a:spcBef>
              <a:spcAft>
                <a:spcPts val="600"/>
              </a:spcAft>
            </a:pPr>
            <a:r>
              <a:rPr lang="en-US" noProof="1"/>
              <a:t>TRUNG TÂM ĐIỆN TOÁN BÁCH KHOA</a:t>
            </a:r>
          </a:p>
        </p:txBody>
      </p:sp>
      <p:pic>
        <p:nvPicPr>
          <p:cNvPr id="7" name="Graphic 6" descr="Envelope" title="Icon Presenter Email">
            <a:extLst>
              <a:ext uri="{FF2B5EF4-FFF2-40B4-BE49-F238E27FC236}">
                <a16:creationId xmlns:a16="http://schemas.microsoft.com/office/drawing/2014/main" id="{F4351A03-0CE7-4ECE-83E4-42B598DEC9F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600524" y="5259614"/>
            <a:ext cx="218900" cy="218900"/>
          </a:xfrm>
          <a:prstGeom prst="rect">
            <a:avLst/>
          </a:prstGeom>
        </p:spPr>
      </p:pic>
      <p:sp>
        <p:nvSpPr>
          <p:cNvPr id="5" name="Text Placeholder 4">
            <a:extLst>
              <a:ext uri="{FF2B5EF4-FFF2-40B4-BE49-F238E27FC236}">
                <a16:creationId xmlns:a16="http://schemas.microsoft.com/office/drawing/2014/main" id="{136F567F-B255-41F7-B5B6-1BEB6722D476}"/>
              </a:ext>
            </a:extLst>
          </p:cNvPr>
          <p:cNvSpPr>
            <a:spLocks noGrp="1"/>
          </p:cNvSpPr>
          <p:nvPr>
            <p:ph type="body" sz="quarter" idx="12"/>
          </p:nvPr>
        </p:nvSpPr>
        <p:spPr>
          <a:xfrm>
            <a:off x="6922297" y="5226514"/>
            <a:ext cx="3049839" cy="252000"/>
          </a:xfrm>
        </p:spPr>
        <p:txBody>
          <a:bodyPr/>
          <a:lstStyle/>
          <a:p>
            <a:r>
              <a:rPr lang="en-US" noProof="1"/>
              <a:t>http://www.cc.hcmut.edu.vn/</a:t>
            </a:r>
          </a:p>
        </p:txBody>
      </p:sp>
    </p:spTree>
    <p:extLst>
      <p:ext uri="{BB962C8B-B14F-4D97-AF65-F5344CB8AC3E}">
        <p14:creationId xmlns:p14="http://schemas.microsoft.com/office/powerpoint/2010/main" val="268675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Scientists in protective clothing experimenting in a white room">
            <a:extLst>
              <a:ext uri="{FF2B5EF4-FFF2-40B4-BE49-F238E27FC236}">
                <a16:creationId xmlns:a16="http://schemas.microsoft.com/office/drawing/2014/main" id="{CEFD1D8B-0BE2-4FDC-BD70-44FB63429D78}"/>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180000" y="180000"/>
            <a:ext cx="5551200" cy="6498000"/>
          </a:xfrm>
        </p:spPr>
      </p:pic>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5977143" y="672860"/>
            <a:ext cx="5438774" cy="4456353"/>
          </a:xfrm>
        </p:spPr>
        <p:txBody>
          <a:bodyPr/>
          <a:lstStyle/>
          <a:p>
            <a:pPr>
              <a:lnSpc>
                <a:spcPct val="100000"/>
              </a:lnSpc>
              <a:spcBef>
                <a:spcPts val="1200"/>
              </a:spcBef>
              <a:spcAft>
                <a:spcPts val="1200"/>
              </a:spcAft>
            </a:pPr>
            <a:r>
              <a:rPr lang="en-US" dirty="0" err="1">
                <a:latin typeface="Cambria" panose="02040503050406030204" pitchFamily="18" charset="0"/>
                <a:ea typeface="Cambria" panose="02040503050406030204" pitchFamily="18" charset="0"/>
              </a:rPr>
              <a:t>Buổi</a:t>
            </a:r>
            <a:r>
              <a:rPr lang="en-US">
                <a:latin typeface="Cambria" panose="02040503050406030204" pitchFamily="18" charset="0"/>
                <a:ea typeface="Cambria" panose="02040503050406030204" pitchFamily="18" charset="0"/>
              </a:rPr>
              <a:t> 01:</a:t>
            </a:r>
            <a:br>
              <a:rPr lang="en-US">
                <a:latin typeface="Cambria" panose="02040503050406030204" pitchFamily="18" charset="0"/>
                <a:ea typeface="Cambria" panose="02040503050406030204" pitchFamily="18" charset="0"/>
              </a:rPr>
            </a:br>
            <a:br>
              <a:rPr lang="en-US">
                <a:latin typeface="Cambria" panose="02040503050406030204" pitchFamily="18" charset="0"/>
                <a:ea typeface="Cambria" panose="02040503050406030204" pitchFamily="18" charset="0"/>
              </a:rPr>
            </a:br>
            <a:r>
              <a:rPr lang="en-US">
                <a:latin typeface="Cambria" panose="02040503050406030204" pitchFamily="18" charset="0"/>
                <a:ea typeface="Cambria" panose="02040503050406030204" pitchFamily="18" charset="0"/>
              </a:rPr>
              <a:t>Ôn Tập các điều khiển trong PHP</a:t>
            </a:r>
            <a:endParaRPr lang="en-US" dirty="0">
              <a:latin typeface="Cambria" panose="02040503050406030204" pitchFamily="18" charset="0"/>
              <a:ea typeface="Cambria" panose="02040503050406030204" pitchFamily="18" charset="0"/>
            </a:endParaRPr>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p:txBody>
          <a:bodyPr/>
          <a:lstStyle/>
          <a:p>
            <a:r>
              <a:rPr lang="en-US" noProof="1">
                <a:latin typeface="Cambria" panose="02040503050406030204" pitchFamily="18" charset="0"/>
                <a:ea typeface="Cambria" panose="02040503050406030204" pitchFamily="18" charset="0"/>
              </a:rPr>
              <a:t>Giảng Viên: ThS. Giang Hào Côn</a:t>
            </a:r>
          </a:p>
        </p:txBody>
      </p:sp>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1"/>
          </p:nvPr>
        </p:nvSpPr>
        <p:spPr/>
        <p:txBody>
          <a:bodyPr/>
          <a:lstStyle/>
          <a:p>
            <a:fld id="{058DB212-BFA2-403F-85EF-DFD3FF6D973A}" type="slidenum">
              <a:rPr lang="en-US" smtClean="0"/>
              <a:pPr/>
              <a:t>2</a:t>
            </a:fld>
            <a:endParaRPr lang="en-US" dirty="0"/>
          </a:p>
        </p:txBody>
      </p:sp>
    </p:spTree>
    <p:extLst>
      <p:ext uri="{BB962C8B-B14F-4D97-AF65-F5344CB8AC3E}">
        <p14:creationId xmlns:p14="http://schemas.microsoft.com/office/powerpoint/2010/main" val="2013043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a:t>1.0/ Form là gì ?</a:t>
            </a:r>
            <a:endParaRPr lang="en-US" dirty="0"/>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648000" y="1446997"/>
            <a:ext cx="10704361" cy="1969063"/>
          </a:xfrm>
        </p:spPr>
        <p:txBody>
          <a:bodyPr/>
          <a:lstStyle/>
          <a:p>
            <a:pPr marL="0" indent="0" algn="just">
              <a:lnSpc>
                <a:spcPct val="100000"/>
              </a:lnSpc>
              <a:buNone/>
            </a:pPr>
            <a:r>
              <a:rPr lang="en-US" sz="2800">
                <a:latin typeface="Cambria" panose="02040503050406030204" pitchFamily="18" charset="0"/>
                <a:ea typeface="Cambria" panose="02040503050406030204" pitchFamily="18" charset="0"/>
              </a:rPr>
              <a:t>Ví dụ: Khi chúng ta đăng nhập vào một facebook hoặc vào email, đó là chúng ta đang tương tác với Form. Form được sử dụng để lấy dữ liệu từ phía người dùng và submit lên server để yêu cầu xử lý.  </a:t>
            </a:r>
            <a:r>
              <a:rPr lang="en-US" sz="2800">
                <a:solidFill>
                  <a:srgbClr val="FF0000"/>
                </a:solidFill>
                <a:latin typeface="Cambria" panose="02040503050406030204" pitchFamily="18" charset="0"/>
                <a:ea typeface="Cambria" panose="02040503050406030204" pitchFamily="18" charset="0"/>
              </a:rPr>
              <a:t>Sơ đồ dưới đây, cho chúng ta thấy qui trình xử lý đơn giản</a:t>
            </a:r>
            <a:r>
              <a:rPr lang="en-US" sz="2800">
                <a:latin typeface="Cambria" panose="02040503050406030204" pitchFamily="18" charset="0"/>
                <a:ea typeface="Cambria" panose="02040503050406030204" pitchFamily="18" charset="0"/>
              </a:rPr>
              <a:t>.</a:t>
            </a: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3</a:t>
            </a:fld>
            <a:endParaRPr lang="en-US" dirty="0"/>
          </a:p>
        </p:txBody>
      </p:sp>
      <p:pic>
        <p:nvPicPr>
          <p:cNvPr id="10" name="Picture 9">
            <a:hlinkClick r:id="rId2" action="ppaction://hlinkfile"/>
          </p:cNvPr>
          <p:cNvPicPr/>
          <p:nvPr/>
        </p:nvPicPr>
        <p:blipFill>
          <a:blip r:embed="rId3">
            <a:extLst>
              <a:ext uri="{28A0092B-C50C-407E-A947-70E740481C1C}">
                <a14:useLocalDpi xmlns:a14="http://schemas.microsoft.com/office/drawing/2010/main" val="0"/>
              </a:ext>
            </a:extLst>
          </a:blip>
          <a:stretch>
            <a:fillRect/>
          </a:stretch>
        </p:blipFill>
        <p:spPr>
          <a:xfrm>
            <a:off x="1748236" y="3329794"/>
            <a:ext cx="8784615" cy="3110437"/>
          </a:xfrm>
          <a:prstGeom prst="rect">
            <a:avLst/>
          </a:prstGeom>
        </p:spPr>
      </p:pic>
    </p:spTree>
    <p:extLst>
      <p:ext uri="{BB962C8B-B14F-4D97-AF65-F5344CB8AC3E}">
        <p14:creationId xmlns:p14="http://schemas.microsoft.com/office/powerpoint/2010/main" val="85197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24927" y="406424"/>
            <a:ext cx="10584370" cy="853033"/>
          </a:xfrm>
        </p:spPr>
        <p:txBody>
          <a:bodyPr/>
          <a:lstStyle/>
          <a:p>
            <a:r>
              <a:rPr lang="en-US"/>
              <a:t>1.1/ $_GET</a:t>
            </a:r>
            <a:endParaRPr lang="en-US" dirty="0"/>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a:xfrm>
            <a:off x="324927" y="1161797"/>
            <a:ext cx="4813300" cy="528980"/>
          </a:xfrm>
        </p:spPr>
        <p:txBody>
          <a:bodyPr/>
          <a:lstStyle/>
          <a:p>
            <a:r>
              <a:rPr lang="en-US" sz="3200">
                <a:latin typeface="Cambria" panose="02040503050406030204" pitchFamily="18" charset="0"/>
                <a:ea typeface="Cambria" panose="02040503050406030204" pitchFamily="18" charset="0"/>
              </a:rPr>
              <a:t>Công dụng</a:t>
            </a:r>
            <a:endParaRPr lang="en-US" sz="3200" noProof="1">
              <a:latin typeface="Cambria" panose="02040503050406030204" pitchFamily="18" charset="0"/>
              <a:ea typeface="Cambria" panose="02040503050406030204" pitchFamily="18" charset="0"/>
            </a:endParaRPr>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384387" y="1619568"/>
            <a:ext cx="11031529" cy="1577538"/>
          </a:xfrm>
        </p:spPr>
        <p:txBody>
          <a:bodyPr/>
          <a:lstStyle/>
          <a:p>
            <a:pPr marL="0" indent="0" algn="just">
              <a:lnSpc>
                <a:spcPct val="100000"/>
              </a:lnSpc>
              <a:spcBef>
                <a:spcPts val="0"/>
              </a:spcBef>
              <a:buNone/>
            </a:pPr>
            <a:r>
              <a:rPr lang="en-US" sz="3200">
                <a:latin typeface="Cambria" panose="02040503050406030204" pitchFamily="18" charset="0"/>
                <a:ea typeface="Cambria" panose="02040503050406030204" pitchFamily="18" charset="0"/>
              </a:rPr>
              <a:t>Dùng để gửi dữ liệu lên server </a:t>
            </a:r>
            <a:r>
              <a:rPr lang="en-US" sz="3200">
                <a:solidFill>
                  <a:srgbClr val="0000FF"/>
                </a:solidFill>
                <a:latin typeface="Cambria" panose="02040503050406030204" pitchFamily="18" charset="0"/>
                <a:ea typeface="Cambria" panose="02040503050406030204" pitchFamily="18" charset="0"/>
              </a:rPr>
              <a:t>thông qua URL</a:t>
            </a:r>
            <a:r>
              <a:rPr lang="en-US" sz="3200">
                <a:latin typeface="Cambria" panose="02040503050406030204" pitchFamily="18" charset="0"/>
                <a:ea typeface="Cambria" panose="02040503050406030204" pitchFamily="18" charset="0"/>
              </a:rPr>
              <a:t>, nên thông tin dữ liệu hiển thị lên url vì thế </a:t>
            </a:r>
            <a:r>
              <a:rPr lang="en-US" sz="3200">
                <a:solidFill>
                  <a:srgbClr val="FC0251"/>
                </a:solidFill>
                <a:latin typeface="Cambria" panose="02040503050406030204" pitchFamily="18" charset="0"/>
                <a:ea typeface="Cambria" panose="02040503050406030204" pitchFamily="18" charset="0"/>
              </a:rPr>
              <a:t>bảo mật kém</a:t>
            </a:r>
            <a:r>
              <a:rPr lang="en-US" sz="3200">
                <a:latin typeface="Cambria" panose="02040503050406030204" pitchFamily="18" charset="0"/>
                <a:ea typeface="Cambria" panose="02040503050406030204" pitchFamily="18" charset="0"/>
              </a:rPr>
              <a:t>, </a:t>
            </a:r>
            <a:r>
              <a:rPr lang="en-US" sz="3200">
                <a:solidFill>
                  <a:srgbClr val="FF8E11"/>
                </a:solidFill>
                <a:latin typeface="Cambria" panose="02040503050406030204" pitchFamily="18" charset="0"/>
                <a:ea typeface="Cambria" panose="02040503050406030204" pitchFamily="18" charset="0"/>
              </a:rPr>
              <a:t>dữ liệu gửi lên bị giới hạn 1024 ký tự</a:t>
            </a:r>
            <a:r>
              <a:rPr lang="en-US" sz="3200">
                <a:latin typeface="Cambria" panose="02040503050406030204" pitchFamily="18" charset="0"/>
                <a:ea typeface="Cambria" panose="02040503050406030204" pitchFamily="18" charset="0"/>
              </a:rPr>
              <a:t>.</a:t>
            </a: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4</a:t>
            </a:fld>
            <a:endParaRPr lang="en-US" dirty="0"/>
          </a:p>
        </p:txBody>
      </p:sp>
      <p:sp>
        <p:nvSpPr>
          <p:cNvPr id="7" name="Text Placeholder 2">
            <a:extLst>
              <a:ext uri="{FF2B5EF4-FFF2-40B4-BE49-F238E27FC236}">
                <a16:creationId xmlns:a16="http://schemas.microsoft.com/office/drawing/2014/main" id="{348A36BD-3D0C-42D5-A5D3-CE11F484185A}"/>
              </a:ext>
            </a:extLst>
          </p:cNvPr>
          <p:cNvSpPr txBox="1">
            <a:spLocks/>
          </p:cNvSpPr>
          <p:nvPr/>
        </p:nvSpPr>
        <p:spPr>
          <a:xfrm>
            <a:off x="324927" y="3321447"/>
            <a:ext cx="4813300" cy="54318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300" b="1"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noProof="1">
                <a:latin typeface="Cambria" panose="02040503050406030204" pitchFamily="18" charset="0"/>
                <a:ea typeface="Cambria" panose="02040503050406030204" pitchFamily="18" charset="0"/>
              </a:rPr>
              <a:t>Cú pháp</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87" y="3947606"/>
            <a:ext cx="3349997" cy="1232183"/>
          </a:xfrm>
          <a:prstGeom prst="rect">
            <a:avLst/>
          </a:prstGeom>
          <a:ln>
            <a:solidFill>
              <a:schemeClr val="accent1"/>
            </a:solidFill>
          </a:ln>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731" y="2765786"/>
            <a:ext cx="7199525" cy="3220945"/>
          </a:xfrm>
          <a:prstGeom prst="rect">
            <a:avLst/>
          </a:prstGeom>
        </p:spPr>
      </p:pic>
    </p:spTree>
    <p:extLst>
      <p:ext uri="{BB962C8B-B14F-4D97-AF65-F5344CB8AC3E}">
        <p14:creationId xmlns:p14="http://schemas.microsoft.com/office/powerpoint/2010/main" val="305079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324927" y="406424"/>
            <a:ext cx="10584370" cy="853033"/>
          </a:xfrm>
        </p:spPr>
        <p:txBody>
          <a:bodyPr/>
          <a:lstStyle/>
          <a:p>
            <a:r>
              <a:rPr lang="en-US"/>
              <a:t>1.1/ $_GET</a:t>
            </a:r>
            <a:endParaRPr lang="en-US" dirty="0"/>
          </a:p>
        </p:txBody>
      </p:sp>
      <p:sp>
        <p:nvSpPr>
          <p:cNvPr id="3" name="Text Placeholder 2">
            <a:extLst>
              <a:ext uri="{FF2B5EF4-FFF2-40B4-BE49-F238E27FC236}">
                <a16:creationId xmlns:a16="http://schemas.microsoft.com/office/drawing/2014/main" id="{348A36BD-3D0C-42D5-A5D3-CE11F484185A}"/>
              </a:ext>
            </a:extLst>
          </p:cNvPr>
          <p:cNvSpPr>
            <a:spLocks noGrp="1"/>
          </p:cNvSpPr>
          <p:nvPr>
            <p:ph type="body" sz="quarter" idx="12"/>
          </p:nvPr>
        </p:nvSpPr>
        <p:spPr>
          <a:xfrm>
            <a:off x="324926" y="1161797"/>
            <a:ext cx="11027435" cy="335537"/>
          </a:xfrm>
        </p:spPr>
        <p:txBody>
          <a:bodyPr/>
          <a:lstStyle/>
          <a:p>
            <a:r>
              <a:rPr lang="en-US" noProof="1">
                <a:latin typeface="Cambria" panose="02040503050406030204" pitchFamily="18" charset="0"/>
                <a:ea typeface="Cambria" panose="02040503050406030204" pitchFamily="18" charset="0"/>
              </a:rPr>
              <a:t>Ví dụ: Sử dụng form với method=“get”</a:t>
            </a: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5</a:t>
            </a:fld>
            <a:endParaRPr lang="en-US" dirty="0"/>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27" y="1632450"/>
            <a:ext cx="5549662" cy="4561316"/>
          </a:xfrm>
          <a:prstGeom prst="rect">
            <a:avLst/>
          </a:prstGeom>
        </p:spPr>
      </p:pic>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589" y="1632450"/>
            <a:ext cx="6290274" cy="4060984"/>
          </a:xfrm>
          <a:prstGeom prst="rect">
            <a:avLst/>
          </a:prstGeom>
        </p:spPr>
      </p:pic>
      <p:sp>
        <p:nvSpPr>
          <p:cNvPr id="12" name="Rectangle 11"/>
          <p:cNvSpPr/>
          <p:nvPr/>
        </p:nvSpPr>
        <p:spPr>
          <a:xfrm>
            <a:off x="8127494" y="5693434"/>
            <a:ext cx="1784463"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56446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97834" y="354701"/>
            <a:ext cx="10261299" cy="720000"/>
          </a:xfrm>
        </p:spPr>
        <p:txBody>
          <a:bodyPr/>
          <a:lstStyle/>
          <a:p>
            <a:r>
              <a:rPr lang="en-US"/>
              <a:t>1.2/ $_POST</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6</a:t>
            </a:fld>
            <a:endParaRPr lang="en-US" dirty="0"/>
          </a:p>
        </p:txBody>
      </p:sp>
      <p:sp>
        <p:nvSpPr>
          <p:cNvPr id="5" name="Text Placeholder 2">
            <a:extLst>
              <a:ext uri="{FF2B5EF4-FFF2-40B4-BE49-F238E27FC236}">
                <a16:creationId xmlns:a16="http://schemas.microsoft.com/office/drawing/2014/main" id="{348A36BD-3D0C-42D5-A5D3-CE11F484185A}"/>
              </a:ext>
            </a:extLst>
          </p:cNvPr>
          <p:cNvSpPr txBox="1">
            <a:spLocks/>
          </p:cNvSpPr>
          <p:nvPr/>
        </p:nvSpPr>
        <p:spPr>
          <a:xfrm>
            <a:off x="324927" y="1161797"/>
            <a:ext cx="4813300" cy="60442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latin typeface="Cambria" panose="02040503050406030204" pitchFamily="18" charset="0"/>
                <a:ea typeface="Cambria" panose="02040503050406030204" pitchFamily="18" charset="0"/>
              </a:rPr>
              <a:t>Công dụng</a:t>
            </a:r>
            <a:endParaRPr lang="en-US" sz="3200" b="1" noProof="1">
              <a:latin typeface="Cambria" panose="02040503050406030204" pitchFamily="18" charset="0"/>
              <a:ea typeface="Cambria" panose="02040503050406030204" pitchFamily="18" charset="0"/>
            </a:endParaRPr>
          </a:p>
        </p:txBody>
      </p:sp>
      <p:sp>
        <p:nvSpPr>
          <p:cNvPr id="6" name="Content Placeholder 3">
            <a:extLst>
              <a:ext uri="{FF2B5EF4-FFF2-40B4-BE49-F238E27FC236}">
                <a16:creationId xmlns:a16="http://schemas.microsoft.com/office/drawing/2014/main" id="{5F0977C3-BD7D-4617-8DF1-56211456D512}"/>
              </a:ext>
            </a:extLst>
          </p:cNvPr>
          <p:cNvSpPr txBox="1">
            <a:spLocks/>
          </p:cNvSpPr>
          <p:nvPr/>
        </p:nvSpPr>
        <p:spPr>
          <a:xfrm>
            <a:off x="324927" y="1632800"/>
            <a:ext cx="11031529" cy="211567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en-US" sz="3200">
                <a:latin typeface="Cambria" panose="02040503050406030204" pitchFamily="18" charset="0"/>
                <a:ea typeface="Cambria" panose="02040503050406030204" pitchFamily="18" charset="0"/>
              </a:rPr>
              <a:t>Dùng g</a:t>
            </a:r>
            <a:r>
              <a:rPr lang="vi-VN" sz="3200">
                <a:latin typeface="Cambria" panose="02040503050406030204" pitchFamily="18" charset="0"/>
                <a:ea typeface="Cambria" panose="02040503050406030204" pitchFamily="18" charset="0"/>
              </a:rPr>
              <a:t>ửi dữ liệu lên server </a:t>
            </a:r>
            <a:r>
              <a:rPr lang="vi-VN" sz="3200">
                <a:solidFill>
                  <a:srgbClr val="C00000"/>
                </a:solidFill>
                <a:latin typeface="Cambria" panose="02040503050406030204" pitchFamily="18" charset="0"/>
                <a:ea typeface="Cambria" panose="02040503050406030204" pitchFamily="18" charset="0"/>
              </a:rPr>
              <a:t>dưới dạng ẩn </a:t>
            </a:r>
            <a:r>
              <a:rPr lang="vi-VN" sz="3200">
                <a:latin typeface="Cambria" panose="02040503050406030204" pitchFamily="18" charset="0"/>
                <a:ea typeface="Cambria" panose="02040503050406030204" pitchFamily="18" charset="0"/>
              </a:rPr>
              <a:t>thông qua </a:t>
            </a:r>
            <a:r>
              <a:rPr lang="vi-VN" sz="3200">
                <a:solidFill>
                  <a:srgbClr val="0000FF"/>
                </a:solidFill>
                <a:latin typeface="Cambria" panose="02040503050406030204" pitchFamily="18" charset="0"/>
                <a:ea typeface="Cambria" panose="02040503050406030204" pitchFamily="18" charset="0"/>
              </a:rPr>
              <a:t>HTTP Header</a:t>
            </a:r>
            <a:r>
              <a:rPr lang="vi-VN" sz="3200">
                <a:latin typeface="Cambria" panose="02040503050406030204" pitchFamily="18" charset="0"/>
                <a:ea typeface="Cambria" panose="02040503050406030204" pitchFamily="18" charset="0"/>
              </a:rPr>
              <a:t> vì thế nó có tính bảo mật cao hơn so với GET, dữ liệu gửi lên không bị giới hạn.</a:t>
            </a:r>
            <a:r>
              <a:rPr lang="en-US" sz="3200">
                <a:latin typeface="Cambria" panose="02040503050406030204" pitchFamily="18" charset="0"/>
                <a:ea typeface="Cambria" panose="02040503050406030204" pitchFamily="18" charset="0"/>
              </a:rPr>
              <a:t> </a:t>
            </a:r>
            <a:r>
              <a:rPr lang="vi-VN" sz="3200">
                <a:solidFill>
                  <a:srgbClr val="FF0000"/>
                </a:solidFill>
                <a:latin typeface="Cambria" panose="02040503050406030204" pitchFamily="18" charset="0"/>
                <a:ea typeface="Cambria" panose="02040503050406030204" pitchFamily="18" charset="0"/>
              </a:rPr>
              <a:t>Tuy nhiên tốc độ thực thi xử lý của Post chậm hơn Get</a:t>
            </a:r>
            <a:r>
              <a:rPr lang="vi-VN" sz="3200">
                <a:latin typeface="Cambria" panose="02040503050406030204" pitchFamily="18" charset="0"/>
                <a:ea typeface="Cambria" panose="02040503050406030204" pitchFamily="18" charset="0"/>
              </a:rPr>
              <a:t>.</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8382" y="3382151"/>
            <a:ext cx="5650751" cy="2726148"/>
          </a:xfrm>
          <a:prstGeom prst="rect">
            <a:avLst/>
          </a:prstGeom>
        </p:spPr>
      </p:pic>
      <p:sp>
        <p:nvSpPr>
          <p:cNvPr id="8" name="Text Placeholder 2">
            <a:extLst>
              <a:ext uri="{FF2B5EF4-FFF2-40B4-BE49-F238E27FC236}">
                <a16:creationId xmlns:a16="http://schemas.microsoft.com/office/drawing/2014/main" id="{348A36BD-3D0C-42D5-A5D3-CE11F484185A}"/>
              </a:ext>
            </a:extLst>
          </p:cNvPr>
          <p:cNvSpPr txBox="1">
            <a:spLocks/>
          </p:cNvSpPr>
          <p:nvPr/>
        </p:nvSpPr>
        <p:spPr>
          <a:xfrm>
            <a:off x="324927" y="3702149"/>
            <a:ext cx="4115977" cy="60442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noProof="1">
                <a:latin typeface="Cambria" panose="02040503050406030204" pitchFamily="18" charset="0"/>
                <a:ea typeface="Cambria" panose="02040503050406030204" pitchFamily="18" charset="0"/>
              </a:rPr>
              <a:t>Cú pháp</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927" y="4503398"/>
            <a:ext cx="4208672" cy="1181004"/>
          </a:xfrm>
          <a:prstGeom prst="rect">
            <a:avLst/>
          </a:prstGeom>
          <a:ln>
            <a:solidFill>
              <a:schemeClr val="accent1"/>
            </a:solidFill>
          </a:ln>
        </p:spPr>
      </p:pic>
    </p:spTree>
    <p:extLst>
      <p:ext uri="{BB962C8B-B14F-4D97-AF65-F5344CB8AC3E}">
        <p14:creationId xmlns:p14="http://schemas.microsoft.com/office/powerpoint/2010/main" val="97587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97834" y="354701"/>
            <a:ext cx="10261299" cy="720000"/>
          </a:xfrm>
        </p:spPr>
        <p:txBody>
          <a:bodyPr/>
          <a:lstStyle/>
          <a:p>
            <a:r>
              <a:rPr lang="en-US"/>
              <a:t>1.2/ $_POST</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7</a:t>
            </a:fld>
            <a:endParaRPr lang="en-US" dirty="0"/>
          </a:p>
        </p:txBody>
      </p:sp>
      <p:sp>
        <p:nvSpPr>
          <p:cNvPr id="5" name="Text Placeholder 2">
            <a:extLst>
              <a:ext uri="{FF2B5EF4-FFF2-40B4-BE49-F238E27FC236}">
                <a16:creationId xmlns:a16="http://schemas.microsoft.com/office/drawing/2014/main" id="{348A36BD-3D0C-42D5-A5D3-CE11F484185A}"/>
              </a:ext>
            </a:extLst>
          </p:cNvPr>
          <p:cNvSpPr txBox="1">
            <a:spLocks/>
          </p:cNvSpPr>
          <p:nvPr/>
        </p:nvSpPr>
        <p:spPr>
          <a:xfrm>
            <a:off x="324927" y="1029518"/>
            <a:ext cx="10760016" cy="60442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noProof="1">
                <a:latin typeface="Cambria" panose="02040503050406030204" pitchFamily="18" charset="0"/>
                <a:ea typeface="Cambria" panose="02040503050406030204" pitchFamily="18" charset="0"/>
              </a:rPr>
              <a:t>Ví dụ: Sử dụng form với method=“post” </a:t>
            </a: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34" y="1588755"/>
            <a:ext cx="5765259" cy="5036332"/>
          </a:xfrm>
          <a:prstGeom prst="rect">
            <a:avLst/>
          </a:prstGeom>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000" y="1588755"/>
            <a:ext cx="5461419" cy="3509456"/>
          </a:xfrm>
          <a:prstGeom prst="rect">
            <a:avLst/>
          </a:prstGeom>
        </p:spPr>
      </p:pic>
      <p:sp>
        <p:nvSpPr>
          <p:cNvPr id="11" name="Rectangle 10"/>
          <p:cNvSpPr/>
          <p:nvPr/>
        </p:nvSpPr>
        <p:spPr>
          <a:xfrm>
            <a:off x="8145376" y="5350935"/>
            <a:ext cx="1784464"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100616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97834" y="354701"/>
            <a:ext cx="10261299" cy="720000"/>
          </a:xfrm>
        </p:spPr>
        <p:txBody>
          <a:bodyPr/>
          <a:lstStyle/>
          <a:p>
            <a:r>
              <a:rPr lang="en-US"/>
              <a:t>1.3/ $_REQUEST</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8</a:t>
            </a:fld>
            <a:endParaRPr lang="en-US" dirty="0"/>
          </a:p>
        </p:txBody>
      </p:sp>
      <p:sp>
        <p:nvSpPr>
          <p:cNvPr id="8" name="Text Placeholder 2">
            <a:extLst>
              <a:ext uri="{FF2B5EF4-FFF2-40B4-BE49-F238E27FC236}">
                <a16:creationId xmlns:a16="http://schemas.microsoft.com/office/drawing/2014/main" id="{348A36BD-3D0C-42D5-A5D3-CE11F484185A}"/>
              </a:ext>
            </a:extLst>
          </p:cNvPr>
          <p:cNvSpPr txBox="1">
            <a:spLocks/>
          </p:cNvSpPr>
          <p:nvPr/>
        </p:nvSpPr>
        <p:spPr>
          <a:xfrm>
            <a:off x="324927" y="1161797"/>
            <a:ext cx="4813300" cy="60442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latin typeface="Cambria" panose="02040503050406030204" pitchFamily="18" charset="0"/>
                <a:ea typeface="Cambria" panose="02040503050406030204" pitchFamily="18" charset="0"/>
              </a:rPr>
              <a:t>Công dụng</a:t>
            </a:r>
            <a:endParaRPr lang="en-US" sz="3200" b="1" noProof="1">
              <a:latin typeface="Cambria" panose="02040503050406030204" pitchFamily="18" charset="0"/>
              <a:ea typeface="Cambria" panose="02040503050406030204" pitchFamily="18" charset="0"/>
            </a:endParaRPr>
          </a:p>
        </p:txBody>
      </p:sp>
      <p:sp>
        <p:nvSpPr>
          <p:cNvPr id="12" name="Content Placeholder 3">
            <a:extLst>
              <a:ext uri="{FF2B5EF4-FFF2-40B4-BE49-F238E27FC236}">
                <a16:creationId xmlns:a16="http://schemas.microsoft.com/office/drawing/2014/main" id="{5F0977C3-BD7D-4617-8DF1-56211456D512}"/>
              </a:ext>
            </a:extLst>
          </p:cNvPr>
          <p:cNvSpPr txBox="1">
            <a:spLocks/>
          </p:cNvSpPr>
          <p:nvPr/>
        </p:nvSpPr>
        <p:spPr>
          <a:xfrm>
            <a:off x="324927" y="1632800"/>
            <a:ext cx="11031529" cy="211567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None/>
            </a:pPr>
            <a:r>
              <a:rPr lang="vi-VN" sz="3200">
                <a:latin typeface="Cambria" panose="02040503050406030204" pitchFamily="18" charset="0"/>
                <a:ea typeface="Cambria" panose="02040503050406030204" pitchFamily="18" charset="0"/>
              </a:rPr>
              <a:t>Biến $_REQUEST trong PHP </a:t>
            </a:r>
            <a:r>
              <a:rPr lang="vi-VN" sz="3200">
                <a:solidFill>
                  <a:srgbClr val="0000FF"/>
                </a:solidFill>
                <a:latin typeface="Cambria" panose="02040503050406030204" pitchFamily="18" charset="0"/>
                <a:ea typeface="Cambria" panose="02040503050406030204" pitchFamily="18" charset="0"/>
              </a:rPr>
              <a:t>chứa nội dung của cả $_GET, $_POST, và $_COOKIE</a:t>
            </a:r>
            <a:r>
              <a:rPr lang="vi-VN" sz="3200">
                <a:latin typeface="Cambria" panose="02040503050406030204" pitchFamily="18" charset="0"/>
                <a:ea typeface="Cambria" panose="02040503050406030204" pitchFamily="18" charset="0"/>
              </a:rPr>
              <a:t>.  do đó $_REQUEST được sử dụng để lấy kết quả từ form data được gửi bởi cả 2 phương thức GET và POST.</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45" y="4594532"/>
            <a:ext cx="6024115" cy="1888826"/>
          </a:xfrm>
          <a:prstGeom prst="rect">
            <a:avLst/>
          </a:prstGeom>
          <a:ln>
            <a:solidFill>
              <a:schemeClr val="accent1"/>
            </a:solidFill>
          </a:ln>
        </p:spPr>
      </p:pic>
      <p:sp>
        <p:nvSpPr>
          <p:cNvPr id="6" name="Rectangle 5"/>
          <p:cNvSpPr/>
          <p:nvPr/>
        </p:nvSpPr>
        <p:spPr>
          <a:xfrm>
            <a:off x="324927" y="3693923"/>
            <a:ext cx="1199366" cy="584775"/>
          </a:xfrm>
          <a:prstGeom prst="rect">
            <a:avLst/>
          </a:prstGeom>
          <a:noFill/>
        </p:spPr>
        <p:txBody>
          <a:bodyPr wrap="none" lIns="91440" tIns="45720" rIns="91440" bIns="45720">
            <a:spAutoFit/>
          </a:bodyPr>
          <a:lstStyle/>
          <a:p>
            <a:pPr algn="ctr"/>
            <a:r>
              <a:rPr lang="en-US" sz="3200" b="0" cap="none" spc="0">
                <a:ln w="0"/>
                <a:solidFill>
                  <a:srgbClr val="FC025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Ví dụ:</a:t>
            </a:r>
            <a:endParaRPr lang="en-US" sz="5400" b="0" cap="none" spc="0">
              <a:ln w="0"/>
              <a:solidFill>
                <a:srgbClr val="FC025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293" y="3748470"/>
            <a:ext cx="9040922" cy="690012"/>
          </a:xfrm>
          <a:prstGeom prst="rect">
            <a:avLst/>
          </a:prstGeom>
          <a:ln>
            <a:solidFill>
              <a:schemeClr val="accent1"/>
            </a:solidFill>
          </a:ln>
        </p:spPr>
      </p:pic>
      <p:pic>
        <p:nvPicPr>
          <p:cNvPr id="13" name="Picture 1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7173" y="4594532"/>
            <a:ext cx="5124331" cy="1892808"/>
          </a:xfrm>
          <a:prstGeom prst="rect">
            <a:avLst/>
          </a:prstGeom>
          <a:ln>
            <a:solidFill>
              <a:schemeClr val="accent1"/>
            </a:solidFill>
          </a:ln>
        </p:spPr>
      </p:pic>
    </p:spTree>
    <p:extLst>
      <p:ext uri="{BB962C8B-B14F-4D97-AF65-F5344CB8AC3E}">
        <p14:creationId xmlns:p14="http://schemas.microsoft.com/office/powerpoint/2010/main" val="148879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397834" y="354701"/>
            <a:ext cx="10261299" cy="720000"/>
          </a:xfrm>
        </p:spPr>
        <p:txBody>
          <a:bodyPr/>
          <a:lstStyle/>
          <a:p>
            <a:r>
              <a:rPr lang="en-US"/>
              <a:t>1.3/ $_REQUEST</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9</a:t>
            </a:fld>
            <a:endParaRPr lang="en-US" dirty="0"/>
          </a:p>
        </p:txBody>
      </p:sp>
      <p:sp>
        <p:nvSpPr>
          <p:cNvPr id="5" name="Text Placeholder 2">
            <a:extLst>
              <a:ext uri="{FF2B5EF4-FFF2-40B4-BE49-F238E27FC236}">
                <a16:creationId xmlns:a16="http://schemas.microsoft.com/office/drawing/2014/main" id="{348A36BD-3D0C-42D5-A5D3-CE11F484185A}"/>
              </a:ext>
            </a:extLst>
          </p:cNvPr>
          <p:cNvSpPr txBox="1">
            <a:spLocks/>
          </p:cNvSpPr>
          <p:nvPr/>
        </p:nvSpPr>
        <p:spPr>
          <a:xfrm>
            <a:off x="324927" y="1029518"/>
            <a:ext cx="10760016" cy="604420"/>
          </a:xfrm>
          <a:prstGeom prst="rect">
            <a:avLst/>
          </a:prstGeom>
        </p:spPr>
        <p:txBody>
          <a:bodyPr/>
          <a:lst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noProof="1">
                <a:latin typeface="Cambria" panose="02040503050406030204" pitchFamily="18" charset="0"/>
                <a:ea typeface="Cambria" panose="02040503050406030204" pitchFamily="18" charset="0"/>
              </a:rPr>
              <a:t>Ví dụ: Sử dụng form với method=“post” </a:t>
            </a:r>
          </a:p>
        </p:txBody>
      </p:sp>
      <p:sp>
        <p:nvSpPr>
          <p:cNvPr id="11" name="Rectangle 10"/>
          <p:cNvSpPr/>
          <p:nvPr/>
        </p:nvSpPr>
        <p:spPr>
          <a:xfrm>
            <a:off x="9631453" y="3222275"/>
            <a:ext cx="1784464"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demo</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22" y="1606223"/>
            <a:ext cx="8717552" cy="2304238"/>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22" y="3936340"/>
            <a:ext cx="8717552" cy="2591162"/>
          </a:xfrm>
          <a:prstGeom prst="rect">
            <a:avLst/>
          </a:prstGeom>
        </p:spPr>
      </p:pic>
    </p:spTree>
    <p:extLst>
      <p:ext uri="{BB962C8B-B14F-4D97-AF65-F5344CB8AC3E}">
        <p14:creationId xmlns:p14="http://schemas.microsoft.com/office/powerpoint/2010/main" val="4274327740"/>
      </p:ext>
    </p:extLst>
  </p:cSld>
  <p:clrMapOvr>
    <a:masterClrMapping/>
  </p:clrMapOvr>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936837_Scientific findings presentation_CLR_v3" id="{5A69B0E8-E1D0-44CD-830D-0BA7309D95FC}" vid="{1939E1BA-9AD2-4F2B-9080-830C8601EB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BD7A54-F20C-4571-A0A1-59566D65D61A}">
  <ds:schemaRefs>
    <ds:schemaRef ds:uri="71af3243-3dd4-4a8d-8c0d-dd76da1f02a5"/>
    <ds:schemaRef ds:uri="16c05727-aa75-4e4a-9b5f-8a80a1165891"/>
    <ds:schemaRef ds:uri="http://purl.org/dc/terms/"/>
    <ds:schemaRef ds:uri="http://purl.org/dc/dcmitype/"/>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6767A851-31A9-4ACE-8351-2A55E16C5323}">
  <ds:schemaRefs>
    <ds:schemaRef ds:uri="http://schemas.microsoft.com/sharepoint/v3/contenttype/forms"/>
  </ds:schemaRefs>
</ds:datastoreItem>
</file>

<file path=customXml/itemProps3.xml><?xml version="1.0" encoding="utf-8"?>
<ds:datastoreItem xmlns:ds="http://schemas.openxmlformats.org/officeDocument/2006/customXml" ds:itemID="{56C0BA73-BAA3-4C89-8791-A37B9B1C1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Scientific findings presentation</Template>
  <TotalTime>0</TotalTime>
  <Words>547</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Bodoni MT</vt:lpstr>
      <vt:lpstr>Calibri</vt:lpstr>
      <vt:lpstr>Cambria</vt:lpstr>
      <vt:lpstr>Gill Sans MT</vt:lpstr>
      <vt:lpstr>Times New Roman</vt:lpstr>
      <vt:lpstr>Wingdings</vt:lpstr>
      <vt:lpstr>Office Theme</vt:lpstr>
      <vt:lpstr>PHP NÂNG CAO</vt:lpstr>
      <vt:lpstr>Buổi 01:  Ôn Tập các điều khiển trong PHP</vt:lpstr>
      <vt:lpstr>1.0/ Form là gì ?</vt:lpstr>
      <vt:lpstr>1.1/ $_GET</vt:lpstr>
      <vt:lpstr>1.1/ $_GET</vt:lpstr>
      <vt:lpstr>1.2/ $_POST</vt:lpstr>
      <vt:lpstr>1.2/ $_POST</vt:lpstr>
      <vt:lpstr>1.3/ $_REQUEST</vt:lpstr>
      <vt:lpstr>1.3/ $_REQUEST</vt:lpstr>
      <vt:lpstr>1.4/ $_FILES</vt:lpstr>
      <vt:lpstr>1.4/ $_FILES</vt:lpstr>
      <vt:lpstr>1.4/ $_FILES</vt:lpstr>
      <vt:lpstr>1.4/ $_FILES</vt:lpstr>
      <vt:lpstr>1.5/ Bài Tâp 01</vt:lpstr>
      <vt:lpstr>1.5/ Bài Tâp 02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2023-08-22T01:32:13Z</dcterms:created>
  <dcterms:modified xsi:type="dcterms:W3CDTF">2023-08-22T12:34:19Z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