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45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5A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5A3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22/12/2023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0" y="2550985"/>
            <a:ext cx="6400800" cy="3265170"/>
          </a:xfrm>
          <a:custGeom>
            <a:avLst/>
            <a:gdLst/>
            <a:ahLst/>
            <a:cxnLst/>
            <a:rect l="l" t="t" r="r" b="b"/>
            <a:pathLst>
              <a:path w="6400800" h="3265170">
                <a:moveTo>
                  <a:pt x="6400800" y="0"/>
                </a:moveTo>
                <a:lnTo>
                  <a:pt x="0" y="0"/>
                </a:lnTo>
                <a:lnTo>
                  <a:pt x="0" y="3264789"/>
                </a:lnTo>
                <a:lnTo>
                  <a:pt x="6400800" y="3264789"/>
                </a:lnTo>
                <a:lnTo>
                  <a:pt x="64008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99461" y="2575420"/>
            <a:ext cx="3426079" cy="28385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26463" y="609600"/>
            <a:ext cx="5443473" cy="282803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22/12/2023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g object 17"/>
          <p:cNvSpPr/>
          <p:nvPr/>
        </p:nvSpPr>
        <p:spPr>
          <a:xfrm>
            <a:off x="457200" y="838200"/>
            <a:ext cx="8229600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0" y="0"/>
                </a:moveTo>
                <a:lnTo>
                  <a:pt x="8229600" y="0"/>
                </a:lnTo>
              </a:path>
            </a:pathLst>
          </a:custGeom>
          <a:ln w="38100">
            <a:solidFill>
              <a:srgbClr val="FF99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09670" y="283210"/>
            <a:ext cx="593433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5A33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090929"/>
            <a:ext cx="4412615" cy="3515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22/12/2023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26" Type="http://schemas.openxmlformats.org/officeDocument/2006/relationships/image" Target="../media/image95.png"/><Relationship Id="rId3" Type="http://schemas.openxmlformats.org/officeDocument/2006/relationships/image" Target="../media/image35.png"/><Relationship Id="rId21" Type="http://schemas.openxmlformats.org/officeDocument/2006/relationships/image" Target="../media/image90.png"/><Relationship Id="rId7" Type="http://schemas.openxmlformats.org/officeDocument/2006/relationships/image" Target="../media/image74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5" Type="http://schemas.openxmlformats.org/officeDocument/2006/relationships/image" Target="../media/image94.png"/><Relationship Id="rId2" Type="http://schemas.openxmlformats.org/officeDocument/2006/relationships/image" Target="../media/image77.png"/><Relationship Id="rId16" Type="http://schemas.openxmlformats.org/officeDocument/2006/relationships/image" Target="../media/image85.png"/><Relationship Id="rId20" Type="http://schemas.openxmlformats.org/officeDocument/2006/relationships/image" Target="../media/image8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8.png"/><Relationship Id="rId11" Type="http://schemas.openxmlformats.org/officeDocument/2006/relationships/image" Target="../media/image80.png"/><Relationship Id="rId24" Type="http://schemas.openxmlformats.org/officeDocument/2006/relationships/image" Target="../media/image93.png"/><Relationship Id="rId5" Type="http://schemas.openxmlformats.org/officeDocument/2006/relationships/image" Target="../media/image37.png"/><Relationship Id="rId15" Type="http://schemas.openxmlformats.org/officeDocument/2006/relationships/image" Target="../media/image84.png"/><Relationship Id="rId23" Type="http://schemas.openxmlformats.org/officeDocument/2006/relationships/image" Target="../media/image92.png"/><Relationship Id="rId10" Type="http://schemas.openxmlformats.org/officeDocument/2006/relationships/image" Target="../media/image79.png"/><Relationship Id="rId19" Type="http://schemas.openxmlformats.org/officeDocument/2006/relationships/image" Target="../media/image88.png"/><Relationship Id="rId4" Type="http://schemas.openxmlformats.org/officeDocument/2006/relationships/image" Target="../media/image36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Relationship Id="rId22" Type="http://schemas.openxmlformats.org/officeDocument/2006/relationships/image" Target="../media/image9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68.png"/><Relationship Id="rId7" Type="http://schemas.openxmlformats.org/officeDocument/2006/relationships/image" Target="../media/image97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etbootstrap.com/javascript" TargetMode="External"/><Relationship Id="rId5" Type="http://schemas.openxmlformats.org/officeDocument/2006/relationships/image" Target="../media/image96.png"/><Relationship Id="rId4" Type="http://schemas.openxmlformats.org/officeDocument/2006/relationships/image" Target="../media/image3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9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03.png"/><Relationship Id="rId2" Type="http://schemas.openxmlformats.org/officeDocument/2006/relationships/image" Target="../media/image3.png"/><Relationship Id="rId16" Type="http://schemas.openxmlformats.org/officeDocument/2006/relationships/image" Target="../media/image10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01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0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8.png"/><Relationship Id="rId5" Type="http://schemas.openxmlformats.org/officeDocument/2006/relationships/image" Target="../media/image107.jpg"/><Relationship Id="rId4" Type="http://schemas.openxmlformats.org/officeDocument/2006/relationships/image" Target="../media/image10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2.png"/><Relationship Id="rId4" Type="http://schemas.openxmlformats.org/officeDocument/2006/relationships/image" Target="../media/image1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3" Type="http://schemas.openxmlformats.org/officeDocument/2006/relationships/image" Target="../media/image36.png"/><Relationship Id="rId7" Type="http://schemas.openxmlformats.org/officeDocument/2006/relationships/image" Target="../media/image12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5" Type="http://schemas.openxmlformats.org/officeDocument/2006/relationships/image" Target="../media/image125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png"/><Relationship Id="rId3" Type="http://schemas.openxmlformats.org/officeDocument/2006/relationships/image" Target="../media/image130.png"/><Relationship Id="rId7" Type="http://schemas.openxmlformats.org/officeDocument/2006/relationships/image" Target="../media/image12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5.png"/><Relationship Id="rId11" Type="http://schemas.openxmlformats.org/officeDocument/2006/relationships/image" Target="../media/image133.png"/><Relationship Id="rId5" Type="http://schemas.openxmlformats.org/officeDocument/2006/relationships/image" Target="../media/image124.png"/><Relationship Id="rId10" Type="http://schemas.openxmlformats.org/officeDocument/2006/relationships/image" Target="../media/image132.png"/><Relationship Id="rId4" Type="http://schemas.openxmlformats.org/officeDocument/2006/relationships/image" Target="../media/image131.png"/><Relationship Id="rId9" Type="http://schemas.openxmlformats.org/officeDocument/2006/relationships/image" Target="../media/image12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jp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13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.png"/><Relationship Id="rId2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5.png"/><Relationship Id="rId4" Type="http://schemas.openxmlformats.org/officeDocument/2006/relationships/image" Target="../media/image1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9.png"/><Relationship Id="rId5" Type="http://schemas.openxmlformats.org/officeDocument/2006/relationships/image" Target="../media/image148.png"/><Relationship Id="rId4" Type="http://schemas.openxmlformats.org/officeDocument/2006/relationships/image" Target="../media/image1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116.png"/><Relationship Id="rId7" Type="http://schemas.openxmlformats.org/officeDocument/2006/relationships/image" Target="../media/image31.png"/><Relationship Id="rId2" Type="http://schemas.openxmlformats.org/officeDocument/2006/relationships/image" Target="../media/image1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31.png"/><Relationship Id="rId4" Type="http://schemas.openxmlformats.org/officeDocument/2006/relationships/image" Target="../media/image156.png"/><Relationship Id="rId9" Type="http://schemas.openxmlformats.org/officeDocument/2006/relationships/image" Target="../media/image15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2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5" Type="http://schemas.openxmlformats.org/officeDocument/2006/relationships/image" Target="../media/image62.png"/><Relationship Id="rId2" Type="http://schemas.openxmlformats.org/officeDocument/2006/relationships/image" Target="../media/image35.png"/><Relationship Id="rId16" Type="http://schemas.openxmlformats.org/officeDocument/2006/relationships/image" Target="../media/image53.png"/><Relationship Id="rId2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24" Type="http://schemas.openxmlformats.org/officeDocument/2006/relationships/image" Target="../media/image61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23" Type="http://schemas.openxmlformats.org/officeDocument/2006/relationships/image" Target="../media/image60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Relationship Id="rId22" Type="http://schemas.openxmlformats.org/officeDocument/2006/relationships/image" Target="../media/image5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image" Target="../media/image36.png"/><Relationship Id="rId7" Type="http://schemas.openxmlformats.org/officeDocument/2006/relationships/image" Target="../media/image6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0.png"/><Relationship Id="rId5" Type="http://schemas.openxmlformats.org/officeDocument/2006/relationships/image" Target="../media/image38.png"/><Relationship Id="rId10" Type="http://schemas.openxmlformats.org/officeDocument/2006/relationships/image" Target="../media/image66.png"/><Relationship Id="rId4" Type="http://schemas.openxmlformats.org/officeDocument/2006/relationships/image" Target="../media/image37.png"/><Relationship Id="rId9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8.png"/><Relationship Id="rId7" Type="http://schemas.openxmlformats.org/officeDocument/2006/relationships/image" Target="../media/image70.jp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etbootstrap.com.vn/javascript" TargetMode="External"/><Relationship Id="rId5" Type="http://schemas.openxmlformats.org/officeDocument/2006/relationships/image" Target="../media/image69.png"/><Relationship Id="rId4" Type="http://schemas.openxmlformats.org/officeDocument/2006/relationships/image" Target="../media/image38.png"/><Relationship Id="rId9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95344" y="4305300"/>
            <a:ext cx="4584190" cy="955547"/>
            <a:chOff x="3895344" y="4305300"/>
            <a:chExt cx="4584190" cy="955547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5344" y="4305300"/>
              <a:ext cx="765048" cy="9555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5279" y="4411979"/>
              <a:ext cx="1289303" cy="7741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9471" y="4305300"/>
              <a:ext cx="699515" cy="9555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059" y="4305300"/>
              <a:ext cx="777239" cy="9555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14188" y="4411979"/>
              <a:ext cx="909827" cy="7741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1867" y="4305300"/>
              <a:ext cx="765047" cy="9555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1803" y="4411979"/>
              <a:ext cx="2427731" cy="774192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4151503" y="4404105"/>
            <a:ext cx="4094479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b="1" cap="small" spc="-10" dirty="0">
                <a:solidFill>
                  <a:srgbClr val="FF5A33"/>
                </a:solidFill>
                <a:latin typeface="Carlito"/>
                <a:cs typeface="Carlito"/>
              </a:rPr>
              <a:t>Front-</a:t>
            </a:r>
            <a:r>
              <a:rPr sz="3400" b="1" cap="small" dirty="0">
                <a:solidFill>
                  <a:srgbClr val="FF5A33"/>
                </a:solidFill>
                <a:latin typeface="Carlito"/>
                <a:cs typeface="Carlito"/>
              </a:rPr>
              <a:t>End</a:t>
            </a:r>
            <a:r>
              <a:rPr sz="3400" b="1" cap="small" spc="185" dirty="0">
                <a:solidFill>
                  <a:srgbClr val="FF5A33"/>
                </a:solidFill>
                <a:latin typeface="Carlito"/>
                <a:cs typeface="Carlito"/>
              </a:rPr>
              <a:t> </a:t>
            </a:r>
            <a:r>
              <a:rPr sz="3400" b="1" cap="small" spc="-40" dirty="0">
                <a:solidFill>
                  <a:srgbClr val="FF5A33"/>
                </a:solidFill>
                <a:latin typeface="Carlito"/>
                <a:cs typeface="Carlito"/>
              </a:rPr>
              <a:t>Frameworks</a:t>
            </a:r>
            <a:endParaRPr sz="3400">
              <a:latin typeface="Carlito"/>
              <a:cs typeface="Carlito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68451" y="2264664"/>
            <a:ext cx="8507095" cy="3604260"/>
            <a:chOff x="568451" y="2264664"/>
            <a:chExt cx="8507095" cy="3604260"/>
          </a:xfrm>
        </p:grpSpPr>
        <p:sp>
          <p:nvSpPr>
            <p:cNvPr id="13" name="object 13"/>
            <p:cNvSpPr/>
            <p:nvPr/>
          </p:nvSpPr>
          <p:spPr>
            <a:xfrm>
              <a:off x="4187951" y="4953000"/>
              <a:ext cx="4727575" cy="0"/>
            </a:xfrm>
            <a:custGeom>
              <a:avLst/>
              <a:gdLst/>
              <a:ahLst/>
              <a:cxnLst/>
              <a:rect l="l" t="t" r="r" b="b"/>
              <a:pathLst>
                <a:path w="4727575">
                  <a:moveTo>
                    <a:pt x="0" y="0"/>
                  </a:moveTo>
                  <a:lnTo>
                    <a:pt x="4727448" y="0"/>
                  </a:lnTo>
                </a:path>
              </a:pathLst>
            </a:custGeom>
            <a:ln w="3175">
              <a:solidFill>
                <a:srgbClr val="FF5A3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8451" y="2264664"/>
              <a:ext cx="2828544" cy="26624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199" y="2650934"/>
              <a:ext cx="2346198" cy="108286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6116" y="3668826"/>
              <a:ext cx="2011299" cy="53500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32504" y="4910328"/>
              <a:ext cx="550163" cy="6233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44340" y="4980432"/>
              <a:ext cx="533400" cy="50596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18660" y="4910328"/>
              <a:ext cx="685800" cy="6233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832604" y="4910328"/>
              <a:ext cx="545591" cy="62331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039867" y="4980432"/>
              <a:ext cx="601979" cy="50596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414772" y="4980432"/>
              <a:ext cx="1114044" cy="50596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301740" y="4980432"/>
              <a:ext cx="947928" cy="50596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7021067" y="4980432"/>
              <a:ext cx="859535" cy="50596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52004" y="4980432"/>
              <a:ext cx="836676" cy="50596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8261604" y="4980432"/>
              <a:ext cx="813816" cy="5059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066031" y="5315712"/>
              <a:ext cx="688848" cy="50596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4526280" y="5315712"/>
              <a:ext cx="763524" cy="50596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029199" y="5245608"/>
              <a:ext cx="550163" cy="623316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5241036" y="5315712"/>
              <a:ext cx="1461515" cy="505968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4194174" y="4981194"/>
            <a:ext cx="4949825" cy="695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Bài</a:t>
            </a:r>
            <a:r>
              <a:rPr sz="2200" b="1" cap="small" spc="9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3:</a:t>
            </a:r>
            <a:r>
              <a:rPr sz="2200" b="1" cap="small" spc="-30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spc="-95" dirty="0">
                <a:solidFill>
                  <a:srgbClr val="FF5A33"/>
                </a:solidFill>
                <a:latin typeface="Arial"/>
                <a:cs typeface="Arial"/>
              </a:rPr>
              <a:t>Các</a:t>
            </a:r>
            <a:r>
              <a:rPr sz="2200" b="1" cap="small" spc="8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thành</a:t>
            </a:r>
            <a:r>
              <a:rPr sz="2200" b="1" cap="small" spc="8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phần</a:t>
            </a:r>
            <a:r>
              <a:rPr sz="2200" b="1" cap="small" spc="6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giao</a:t>
            </a:r>
            <a:r>
              <a:rPr sz="2200" b="1" cap="small" spc="70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diện</a:t>
            </a:r>
            <a:r>
              <a:rPr sz="2200" b="1" cap="small" spc="8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spc="-70" dirty="0">
                <a:solidFill>
                  <a:srgbClr val="FF5A33"/>
                </a:solidFill>
                <a:latin typeface="Arial"/>
                <a:cs typeface="Arial"/>
              </a:rPr>
              <a:t>hữu </a:t>
            </a: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ích</a:t>
            </a:r>
            <a:r>
              <a:rPr sz="2200" b="1" cap="small" spc="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của</a:t>
            </a:r>
            <a:r>
              <a:rPr sz="2200" b="1" cap="small" spc="1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spc="-10" dirty="0">
                <a:solidFill>
                  <a:srgbClr val="FF5A33"/>
                </a:solidFill>
                <a:latin typeface="Arial"/>
                <a:cs typeface="Arial"/>
              </a:rPr>
              <a:t>Bootstrap</a:t>
            </a:r>
            <a:endParaRPr sz="22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54011" y="190500"/>
              <a:ext cx="685800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13092" y="280415"/>
              <a:ext cx="1586483" cy="6400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66210">
              <a:lnSpc>
                <a:spcPct val="100000"/>
              </a:lnSpc>
              <a:spcBef>
                <a:spcPts val="95"/>
              </a:spcBef>
            </a:pPr>
            <a:r>
              <a:rPr cap="small" spc="-229" dirty="0"/>
              <a:t>Collapse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dirty="0"/>
              <a:t>Gồm</a:t>
            </a:r>
            <a:r>
              <a:rPr spc="-80" dirty="0"/>
              <a:t> </a:t>
            </a:r>
            <a:r>
              <a:rPr dirty="0"/>
              <a:t>nhiều</a:t>
            </a:r>
            <a:r>
              <a:rPr spc="-65" dirty="0"/>
              <a:t> </a:t>
            </a:r>
            <a:r>
              <a:rPr spc="-20" dirty="0"/>
              <a:t>mục,</a:t>
            </a:r>
            <a:r>
              <a:rPr spc="-85" dirty="0"/>
              <a:t> </a:t>
            </a:r>
            <a:r>
              <a:rPr spc="60" dirty="0"/>
              <a:t>mỗi</a:t>
            </a:r>
            <a:r>
              <a:rPr spc="-80" dirty="0"/>
              <a:t> </a:t>
            </a:r>
            <a:r>
              <a:rPr spc="-25" dirty="0"/>
              <a:t>mục </a:t>
            </a:r>
            <a:r>
              <a:rPr dirty="0"/>
              <a:t>có</a:t>
            </a:r>
            <a:r>
              <a:rPr spc="-95" dirty="0"/>
              <a:t> </a:t>
            </a:r>
            <a:r>
              <a:rPr dirty="0"/>
              <a:t>2</a:t>
            </a:r>
            <a:r>
              <a:rPr spc="-70" dirty="0"/>
              <a:t> </a:t>
            </a:r>
            <a:r>
              <a:rPr spc="-20" dirty="0"/>
              <a:t>phần</a:t>
            </a:r>
          </a:p>
          <a:p>
            <a:pPr marL="755650" lvl="1" indent="-285750">
              <a:lnSpc>
                <a:spcPct val="100000"/>
              </a:lnSpc>
              <a:spcBef>
                <a:spcPts val="595"/>
              </a:spcBef>
              <a:buClr>
                <a:srgbClr val="FF5A33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spc="-25" dirty="0">
                <a:latin typeface="Arial"/>
                <a:cs typeface="Arial"/>
              </a:rPr>
              <a:t>Tiêu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đề</a:t>
            </a:r>
            <a:endParaRPr sz="2400">
              <a:latin typeface="Arial"/>
              <a:cs typeface="Arial"/>
            </a:endParaRPr>
          </a:p>
          <a:p>
            <a:pPr marL="755650" lvl="1" indent="-28575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Nội</a:t>
            </a:r>
            <a:r>
              <a:rPr sz="2400" spc="1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dung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60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dirty="0"/>
              <a:t>Hoạt</a:t>
            </a:r>
            <a:r>
              <a:rPr spc="-50" dirty="0"/>
              <a:t> </a:t>
            </a:r>
            <a:r>
              <a:rPr spc="60" dirty="0"/>
              <a:t>động</a:t>
            </a:r>
            <a:r>
              <a:rPr spc="-50" dirty="0"/>
              <a:t> </a:t>
            </a:r>
            <a:r>
              <a:rPr dirty="0"/>
              <a:t>gần</a:t>
            </a:r>
            <a:r>
              <a:rPr spc="-50" dirty="0"/>
              <a:t> </a:t>
            </a:r>
            <a:r>
              <a:rPr spc="-10" dirty="0"/>
              <a:t>như</a:t>
            </a:r>
            <a:r>
              <a:rPr spc="-35" dirty="0"/>
              <a:t> </a:t>
            </a:r>
            <a:r>
              <a:rPr spc="-25" dirty="0"/>
              <a:t>tab</a:t>
            </a:r>
          </a:p>
          <a:p>
            <a:pPr marL="755650" lvl="1" indent="-285750">
              <a:lnSpc>
                <a:spcPct val="100000"/>
              </a:lnSpc>
              <a:spcBef>
                <a:spcPts val="590"/>
              </a:spcBef>
              <a:buClr>
                <a:srgbClr val="FF5A33"/>
              </a:buClr>
              <a:buFont typeface="Wingdings"/>
              <a:buChar char=""/>
              <a:tabLst>
                <a:tab pos="755650" algn="l"/>
              </a:tabLst>
            </a:pPr>
            <a:r>
              <a:rPr sz="2400" dirty="0">
                <a:latin typeface="Arial"/>
                <a:cs typeface="Arial"/>
              </a:rPr>
              <a:t>Chọn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tiêu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đề</a:t>
            </a:r>
            <a:endParaRPr sz="2400">
              <a:latin typeface="Arial"/>
              <a:cs typeface="Arial"/>
            </a:endParaRPr>
          </a:p>
          <a:p>
            <a:pPr marL="755015" marR="389890" lvl="1" indent="-285750">
              <a:lnSpc>
                <a:spcPct val="100000"/>
              </a:lnSpc>
              <a:spcBef>
                <a:spcPts val="575"/>
              </a:spcBef>
              <a:buClr>
                <a:srgbClr val="FF5A33"/>
              </a:buClr>
              <a:buFont typeface="Wingdings"/>
              <a:buChar char=""/>
              <a:tabLst>
                <a:tab pos="756285" algn="l"/>
              </a:tabLst>
            </a:pPr>
            <a:r>
              <a:rPr sz="2400" dirty="0">
                <a:latin typeface="Arial"/>
                <a:cs typeface="Arial"/>
              </a:rPr>
              <a:t>Hiển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thị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nội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dung</a:t>
            </a:r>
            <a:r>
              <a:rPr sz="2400" spc="5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tương 	</a:t>
            </a:r>
            <a:r>
              <a:rPr sz="2400" spc="-25" dirty="0">
                <a:latin typeface="Arial"/>
                <a:cs typeface="Arial"/>
              </a:rPr>
              <a:t>ứng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81600" y="1066800"/>
            <a:ext cx="3495675" cy="5019675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547609" y="2075815"/>
            <a:ext cx="7270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Tiêu</a:t>
            </a:r>
            <a:r>
              <a:rPr sz="1800" b="1" spc="-15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spc="-25" dirty="0">
                <a:solidFill>
                  <a:srgbClr val="FF0000"/>
                </a:solidFill>
                <a:latin typeface="Carlito"/>
                <a:cs typeface="Carlito"/>
              </a:rPr>
              <a:t>đề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91528" y="3576688"/>
            <a:ext cx="1049020" cy="369570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11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45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Nội</a:t>
            </a:r>
            <a:r>
              <a:rPr sz="1800" b="1" spc="-10" dirty="0">
                <a:solidFill>
                  <a:srgbClr val="FF0000"/>
                </a:solidFill>
                <a:latin typeface="Carlito"/>
                <a:cs typeface="Carlito"/>
              </a:rPr>
              <a:t> </a:t>
            </a:r>
            <a:r>
              <a:rPr sz="1800" b="1" spc="-20" dirty="0">
                <a:solidFill>
                  <a:srgbClr val="FF0000"/>
                </a:solidFill>
                <a:latin typeface="Carlito"/>
                <a:cs typeface="Carlito"/>
              </a:rPr>
              <a:t>dung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85749" y="2743200"/>
            <a:ext cx="8049259" cy="0"/>
          </a:xfrm>
          <a:custGeom>
            <a:avLst/>
            <a:gdLst/>
            <a:ahLst/>
            <a:cxnLst/>
            <a:rect l="l" t="t" r="r" b="b"/>
            <a:pathLst>
              <a:path w="8049259">
                <a:moveTo>
                  <a:pt x="0" y="0"/>
                </a:moveTo>
                <a:lnTo>
                  <a:pt x="8048650" y="0"/>
                </a:lnTo>
              </a:path>
            </a:pathLst>
          </a:custGeom>
          <a:ln w="9525">
            <a:solidFill>
              <a:srgbClr val="497DBA"/>
            </a:solidFill>
            <a:prstDash val="sysDot"/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536" y="2881883"/>
            <a:ext cx="8310883" cy="351344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4820411" y="190500"/>
            <a:ext cx="3979545" cy="789940"/>
            <a:chOff x="4820411" y="190500"/>
            <a:chExt cx="3979545" cy="78994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20411" y="190500"/>
              <a:ext cx="690372" cy="789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84063" y="280415"/>
              <a:ext cx="789432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590031" y="280415"/>
              <a:ext cx="1121664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25183" y="280415"/>
              <a:ext cx="856488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954011" y="190500"/>
              <a:ext cx="685800" cy="78943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13091" y="280415"/>
              <a:ext cx="1586483" cy="64007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1975">
              <a:lnSpc>
                <a:spcPct val="100000"/>
              </a:lnSpc>
              <a:spcBef>
                <a:spcPts val="95"/>
              </a:spcBef>
            </a:pPr>
            <a:r>
              <a:rPr cap="small" spc="-35" dirty="0"/>
              <a:t>Cấu</a:t>
            </a:r>
            <a:r>
              <a:rPr cap="small" spc="5" dirty="0"/>
              <a:t> </a:t>
            </a:r>
            <a:r>
              <a:rPr cap="small" spc="-80" dirty="0"/>
              <a:t>trúc</a:t>
            </a:r>
            <a:r>
              <a:rPr cap="small" spc="-5" dirty="0"/>
              <a:t> </a:t>
            </a:r>
            <a:r>
              <a:rPr cap="small" spc="105" dirty="0"/>
              <a:t>mã</a:t>
            </a:r>
            <a:r>
              <a:rPr cap="small" dirty="0"/>
              <a:t> </a:t>
            </a:r>
            <a:r>
              <a:rPr cap="small" spc="-235" dirty="0"/>
              <a:t>Collapse</a:t>
            </a:r>
          </a:p>
        </p:txBody>
      </p:sp>
      <p:grpSp>
        <p:nvGrpSpPr>
          <p:cNvPr id="12" name="object 12"/>
          <p:cNvGrpSpPr/>
          <p:nvPr/>
        </p:nvGrpSpPr>
        <p:grpSpPr>
          <a:xfrm>
            <a:off x="2378964" y="3781044"/>
            <a:ext cx="957580" cy="1407160"/>
            <a:chOff x="2378964" y="3781044"/>
            <a:chExt cx="957580" cy="1407160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378964" y="3781044"/>
              <a:ext cx="957072" cy="1406652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590800" y="3800221"/>
              <a:ext cx="702310" cy="1153160"/>
            </a:xfrm>
            <a:custGeom>
              <a:avLst/>
              <a:gdLst/>
              <a:ahLst/>
              <a:cxnLst/>
              <a:rect l="l" t="t" r="r" b="b"/>
              <a:pathLst>
                <a:path w="702310" h="1153160">
                  <a:moveTo>
                    <a:pt x="21336" y="969009"/>
                  </a:moveTo>
                  <a:lnTo>
                    <a:pt x="0" y="1152905"/>
                  </a:lnTo>
                  <a:lnTo>
                    <a:pt x="41095" y="1130299"/>
                  </a:lnTo>
                  <a:lnTo>
                    <a:pt x="35687" y="1130299"/>
                  </a:lnTo>
                  <a:lnTo>
                    <a:pt x="3048" y="1110614"/>
                  </a:lnTo>
                  <a:lnTo>
                    <a:pt x="39361" y="1050092"/>
                  </a:lnTo>
                  <a:lnTo>
                    <a:pt x="40131" y="988313"/>
                  </a:lnTo>
                  <a:lnTo>
                    <a:pt x="38713" y="980868"/>
                  </a:lnTo>
                  <a:lnTo>
                    <a:pt x="34686" y="974756"/>
                  </a:lnTo>
                  <a:lnTo>
                    <a:pt x="28684" y="970597"/>
                  </a:lnTo>
                  <a:lnTo>
                    <a:pt x="21336" y="969009"/>
                  </a:lnTo>
                  <a:close/>
                </a:path>
                <a:path w="702310" h="1153160">
                  <a:moveTo>
                    <a:pt x="39361" y="1050092"/>
                  </a:moveTo>
                  <a:lnTo>
                    <a:pt x="3048" y="1110614"/>
                  </a:lnTo>
                  <a:lnTo>
                    <a:pt x="35687" y="1130299"/>
                  </a:lnTo>
                  <a:lnTo>
                    <a:pt x="41478" y="1120647"/>
                  </a:lnTo>
                  <a:lnTo>
                    <a:pt x="38481" y="1120647"/>
                  </a:lnTo>
                  <a:lnTo>
                    <a:pt x="10287" y="1103756"/>
                  </a:lnTo>
                  <a:lnTo>
                    <a:pt x="38887" y="1088031"/>
                  </a:lnTo>
                  <a:lnTo>
                    <a:pt x="39361" y="1050092"/>
                  </a:lnTo>
                  <a:close/>
                </a:path>
                <a:path w="702310" h="1153160">
                  <a:moveTo>
                    <a:pt x="133429" y="1037744"/>
                  </a:moveTo>
                  <a:lnTo>
                    <a:pt x="126237" y="1040002"/>
                  </a:lnTo>
                  <a:lnTo>
                    <a:pt x="71962" y="1069845"/>
                  </a:lnTo>
                  <a:lnTo>
                    <a:pt x="35687" y="1130299"/>
                  </a:lnTo>
                  <a:lnTo>
                    <a:pt x="41095" y="1130299"/>
                  </a:lnTo>
                  <a:lnTo>
                    <a:pt x="144525" y="1073403"/>
                  </a:lnTo>
                  <a:lnTo>
                    <a:pt x="150324" y="1068516"/>
                  </a:lnTo>
                  <a:lnTo>
                    <a:pt x="153670" y="1062021"/>
                  </a:lnTo>
                  <a:lnTo>
                    <a:pt x="154348" y="1054740"/>
                  </a:lnTo>
                  <a:lnTo>
                    <a:pt x="152145" y="1047495"/>
                  </a:lnTo>
                  <a:lnTo>
                    <a:pt x="147240" y="1041753"/>
                  </a:lnTo>
                  <a:lnTo>
                    <a:pt x="140716" y="1038415"/>
                  </a:lnTo>
                  <a:lnTo>
                    <a:pt x="133429" y="1037744"/>
                  </a:lnTo>
                  <a:close/>
                </a:path>
                <a:path w="702310" h="1153160">
                  <a:moveTo>
                    <a:pt x="38887" y="1088031"/>
                  </a:moveTo>
                  <a:lnTo>
                    <a:pt x="10287" y="1103756"/>
                  </a:lnTo>
                  <a:lnTo>
                    <a:pt x="38481" y="1120647"/>
                  </a:lnTo>
                  <a:lnTo>
                    <a:pt x="38887" y="1088031"/>
                  </a:lnTo>
                  <a:close/>
                </a:path>
                <a:path w="702310" h="1153160">
                  <a:moveTo>
                    <a:pt x="71962" y="1069845"/>
                  </a:moveTo>
                  <a:lnTo>
                    <a:pt x="38887" y="1088031"/>
                  </a:lnTo>
                  <a:lnTo>
                    <a:pt x="38481" y="1120647"/>
                  </a:lnTo>
                  <a:lnTo>
                    <a:pt x="41478" y="1120647"/>
                  </a:lnTo>
                  <a:lnTo>
                    <a:pt x="71962" y="1069845"/>
                  </a:lnTo>
                  <a:close/>
                </a:path>
                <a:path w="702310" h="1153160">
                  <a:moveTo>
                    <a:pt x="669416" y="0"/>
                  </a:moveTo>
                  <a:lnTo>
                    <a:pt x="39361" y="1050092"/>
                  </a:lnTo>
                  <a:lnTo>
                    <a:pt x="38887" y="1088031"/>
                  </a:lnTo>
                  <a:lnTo>
                    <a:pt x="71962" y="1069845"/>
                  </a:lnTo>
                  <a:lnTo>
                    <a:pt x="702183" y="19557"/>
                  </a:lnTo>
                  <a:lnTo>
                    <a:pt x="669416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1427480" y="1024127"/>
            <a:ext cx="6217920" cy="2860675"/>
            <a:chOff x="1427480" y="1024127"/>
            <a:chExt cx="6217920" cy="2860675"/>
          </a:xfrm>
        </p:grpSpPr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27480" y="1024127"/>
              <a:ext cx="6217920" cy="11785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074163" y="1947672"/>
              <a:ext cx="1257300" cy="1115567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285872" y="1966722"/>
              <a:ext cx="1003300" cy="862330"/>
            </a:xfrm>
            <a:custGeom>
              <a:avLst/>
              <a:gdLst/>
              <a:ahLst/>
              <a:cxnLst/>
              <a:rect l="l" t="t" r="r" b="b"/>
              <a:pathLst>
                <a:path w="1003300" h="862330">
                  <a:moveTo>
                    <a:pt x="71072" y="693294"/>
                  </a:moveTo>
                  <a:lnTo>
                    <a:pt x="64007" y="695150"/>
                  </a:lnTo>
                  <a:lnTo>
                    <a:pt x="58181" y="699506"/>
                  </a:lnTo>
                  <a:lnTo>
                    <a:pt x="54356" y="705992"/>
                  </a:lnTo>
                  <a:lnTo>
                    <a:pt x="0" y="861822"/>
                  </a:lnTo>
                  <a:lnTo>
                    <a:pt x="55311" y="851788"/>
                  </a:lnTo>
                  <a:lnTo>
                    <a:pt x="41147" y="851788"/>
                  </a:lnTo>
                  <a:lnTo>
                    <a:pt x="16382" y="822832"/>
                  </a:lnTo>
                  <a:lnTo>
                    <a:pt x="69913" y="777041"/>
                  </a:lnTo>
                  <a:lnTo>
                    <a:pt x="90296" y="718565"/>
                  </a:lnTo>
                  <a:lnTo>
                    <a:pt x="91311" y="711078"/>
                  </a:lnTo>
                  <a:lnTo>
                    <a:pt x="89455" y="704008"/>
                  </a:lnTo>
                  <a:lnTo>
                    <a:pt x="85099" y="698152"/>
                  </a:lnTo>
                  <a:lnTo>
                    <a:pt x="78612" y="694308"/>
                  </a:lnTo>
                  <a:lnTo>
                    <a:pt x="71072" y="693294"/>
                  </a:lnTo>
                  <a:close/>
                </a:path>
                <a:path w="1003300" h="862330">
                  <a:moveTo>
                    <a:pt x="69913" y="777041"/>
                  </a:moveTo>
                  <a:lnTo>
                    <a:pt x="16382" y="822832"/>
                  </a:lnTo>
                  <a:lnTo>
                    <a:pt x="41147" y="851788"/>
                  </a:lnTo>
                  <a:lnTo>
                    <a:pt x="50798" y="843533"/>
                  </a:lnTo>
                  <a:lnTo>
                    <a:pt x="46735" y="843533"/>
                  </a:lnTo>
                  <a:lnTo>
                    <a:pt x="25400" y="818514"/>
                  </a:lnTo>
                  <a:lnTo>
                    <a:pt x="57486" y="812692"/>
                  </a:lnTo>
                  <a:lnTo>
                    <a:pt x="69913" y="777041"/>
                  </a:lnTo>
                  <a:close/>
                </a:path>
                <a:path w="1003300" h="862330">
                  <a:moveTo>
                    <a:pt x="155575" y="794892"/>
                  </a:moveTo>
                  <a:lnTo>
                    <a:pt x="94758" y="805928"/>
                  </a:lnTo>
                  <a:lnTo>
                    <a:pt x="41147" y="851788"/>
                  </a:lnTo>
                  <a:lnTo>
                    <a:pt x="55311" y="851788"/>
                  </a:lnTo>
                  <a:lnTo>
                    <a:pt x="162432" y="832357"/>
                  </a:lnTo>
                  <a:lnTo>
                    <a:pt x="177672" y="810260"/>
                  </a:lnTo>
                  <a:lnTo>
                    <a:pt x="174934" y="803197"/>
                  </a:lnTo>
                  <a:lnTo>
                    <a:pt x="169862" y="797956"/>
                  </a:lnTo>
                  <a:lnTo>
                    <a:pt x="163171" y="795025"/>
                  </a:lnTo>
                  <a:lnTo>
                    <a:pt x="155575" y="794892"/>
                  </a:lnTo>
                  <a:close/>
                </a:path>
                <a:path w="1003300" h="862330">
                  <a:moveTo>
                    <a:pt x="57486" y="812692"/>
                  </a:moveTo>
                  <a:lnTo>
                    <a:pt x="25400" y="818514"/>
                  </a:lnTo>
                  <a:lnTo>
                    <a:pt x="46735" y="843533"/>
                  </a:lnTo>
                  <a:lnTo>
                    <a:pt x="57486" y="812692"/>
                  </a:lnTo>
                  <a:close/>
                </a:path>
                <a:path w="1003300" h="862330">
                  <a:moveTo>
                    <a:pt x="94758" y="805928"/>
                  </a:moveTo>
                  <a:lnTo>
                    <a:pt x="57486" y="812692"/>
                  </a:lnTo>
                  <a:lnTo>
                    <a:pt x="46735" y="843533"/>
                  </a:lnTo>
                  <a:lnTo>
                    <a:pt x="50798" y="843533"/>
                  </a:lnTo>
                  <a:lnTo>
                    <a:pt x="94758" y="805928"/>
                  </a:lnTo>
                  <a:close/>
                </a:path>
                <a:path w="1003300" h="862330">
                  <a:moveTo>
                    <a:pt x="978280" y="0"/>
                  </a:moveTo>
                  <a:lnTo>
                    <a:pt x="69913" y="777041"/>
                  </a:lnTo>
                  <a:lnTo>
                    <a:pt x="57486" y="812692"/>
                  </a:lnTo>
                  <a:lnTo>
                    <a:pt x="94758" y="805928"/>
                  </a:lnTo>
                  <a:lnTo>
                    <a:pt x="1003046" y="28955"/>
                  </a:lnTo>
                  <a:lnTo>
                    <a:pt x="978280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5426964" y="1106423"/>
              <a:ext cx="1642872" cy="277825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633974" y="1295272"/>
              <a:ext cx="1393190" cy="2524125"/>
            </a:xfrm>
            <a:custGeom>
              <a:avLst/>
              <a:gdLst/>
              <a:ahLst/>
              <a:cxnLst/>
              <a:rect l="l" t="t" r="r" b="b"/>
              <a:pathLst>
                <a:path w="1393190" h="2524125">
                  <a:moveTo>
                    <a:pt x="40971" y="66383"/>
                  </a:moveTo>
                  <a:lnTo>
                    <a:pt x="40087" y="97091"/>
                  </a:lnTo>
                  <a:lnTo>
                    <a:pt x="39963" y="104382"/>
                  </a:lnTo>
                  <a:lnTo>
                    <a:pt x="1359661" y="2523871"/>
                  </a:lnTo>
                  <a:lnTo>
                    <a:pt x="1393190" y="2505583"/>
                  </a:lnTo>
                  <a:lnTo>
                    <a:pt x="73341" y="85942"/>
                  </a:lnTo>
                  <a:lnTo>
                    <a:pt x="40971" y="66383"/>
                  </a:lnTo>
                  <a:close/>
                </a:path>
                <a:path w="1393190" h="2524125">
                  <a:moveTo>
                    <a:pt x="4825" y="0"/>
                  </a:moveTo>
                  <a:lnTo>
                    <a:pt x="0" y="164973"/>
                  </a:lnTo>
                  <a:lnTo>
                    <a:pt x="1307" y="172440"/>
                  </a:lnTo>
                  <a:lnTo>
                    <a:pt x="5222" y="178609"/>
                  </a:lnTo>
                  <a:lnTo>
                    <a:pt x="11162" y="182850"/>
                  </a:lnTo>
                  <a:lnTo>
                    <a:pt x="18541" y="184530"/>
                  </a:lnTo>
                  <a:lnTo>
                    <a:pt x="26009" y="183278"/>
                  </a:lnTo>
                  <a:lnTo>
                    <a:pt x="32178" y="179371"/>
                  </a:lnTo>
                  <a:lnTo>
                    <a:pt x="36419" y="173440"/>
                  </a:lnTo>
                  <a:lnTo>
                    <a:pt x="38100" y="166115"/>
                  </a:lnTo>
                  <a:lnTo>
                    <a:pt x="39881" y="104232"/>
                  </a:lnTo>
                  <a:lnTo>
                    <a:pt x="6096" y="42290"/>
                  </a:lnTo>
                  <a:lnTo>
                    <a:pt x="39624" y="24129"/>
                  </a:lnTo>
                  <a:lnTo>
                    <a:pt x="44755" y="24129"/>
                  </a:lnTo>
                  <a:lnTo>
                    <a:pt x="4825" y="0"/>
                  </a:lnTo>
                  <a:close/>
                </a:path>
                <a:path w="1393190" h="2524125">
                  <a:moveTo>
                    <a:pt x="44755" y="24129"/>
                  </a:moveTo>
                  <a:lnTo>
                    <a:pt x="39624" y="24129"/>
                  </a:lnTo>
                  <a:lnTo>
                    <a:pt x="73341" y="85942"/>
                  </a:lnTo>
                  <a:lnTo>
                    <a:pt x="126364" y="117982"/>
                  </a:lnTo>
                  <a:lnTo>
                    <a:pt x="133433" y="120542"/>
                  </a:lnTo>
                  <a:lnTo>
                    <a:pt x="140715" y="120173"/>
                  </a:lnTo>
                  <a:lnTo>
                    <a:pt x="147331" y="117090"/>
                  </a:lnTo>
                  <a:lnTo>
                    <a:pt x="152400" y="111505"/>
                  </a:lnTo>
                  <a:lnTo>
                    <a:pt x="154979" y="104382"/>
                  </a:lnTo>
                  <a:lnTo>
                    <a:pt x="154654" y="97091"/>
                  </a:lnTo>
                  <a:lnTo>
                    <a:pt x="151614" y="90467"/>
                  </a:lnTo>
                  <a:lnTo>
                    <a:pt x="146050" y="85343"/>
                  </a:lnTo>
                  <a:lnTo>
                    <a:pt x="44755" y="24129"/>
                  </a:lnTo>
                  <a:close/>
                </a:path>
                <a:path w="1393190" h="2524125">
                  <a:moveTo>
                    <a:pt x="39624" y="24129"/>
                  </a:moveTo>
                  <a:lnTo>
                    <a:pt x="6096" y="42290"/>
                  </a:lnTo>
                  <a:lnTo>
                    <a:pt x="39881" y="104232"/>
                  </a:lnTo>
                  <a:lnTo>
                    <a:pt x="40971" y="66383"/>
                  </a:lnTo>
                  <a:lnTo>
                    <a:pt x="13080" y="49529"/>
                  </a:lnTo>
                  <a:lnTo>
                    <a:pt x="41910" y="33781"/>
                  </a:lnTo>
                  <a:lnTo>
                    <a:pt x="44888" y="33781"/>
                  </a:lnTo>
                  <a:lnTo>
                    <a:pt x="39624" y="24129"/>
                  </a:lnTo>
                  <a:close/>
                </a:path>
                <a:path w="1393190" h="2524125">
                  <a:moveTo>
                    <a:pt x="44888" y="33781"/>
                  </a:moveTo>
                  <a:lnTo>
                    <a:pt x="41910" y="33781"/>
                  </a:lnTo>
                  <a:lnTo>
                    <a:pt x="40971" y="66383"/>
                  </a:lnTo>
                  <a:lnTo>
                    <a:pt x="73341" y="85942"/>
                  </a:lnTo>
                  <a:lnTo>
                    <a:pt x="44888" y="33781"/>
                  </a:lnTo>
                  <a:close/>
                </a:path>
                <a:path w="1393190" h="2524125">
                  <a:moveTo>
                    <a:pt x="41910" y="33781"/>
                  </a:moveTo>
                  <a:lnTo>
                    <a:pt x="13080" y="49529"/>
                  </a:lnTo>
                  <a:lnTo>
                    <a:pt x="40971" y="66383"/>
                  </a:lnTo>
                  <a:lnTo>
                    <a:pt x="41910" y="33781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329184" y="786383"/>
            <a:ext cx="536575" cy="2097405"/>
            <a:chOff x="329184" y="786383"/>
            <a:chExt cx="536575" cy="2097405"/>
          </a:xfrm>
        </p:grpSpPr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1319" y="2349119"/>
              <a:ext cx="196888" cy="37007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29184" y="2179319"/>
              <a:ext cx="536447" cy="70408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70954" y="1859787"/>
              <a:ext cx="177253" cy="41224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29184" y="1699259"/>
              <a:ext cx="536447" cy="729996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72490" y="949832"/>
              <a:ext cx="217843" cy="83908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29184" y="786383"/>
              <a:ext cx="536447" cy="1165860"/>
            </a:xfrm>
            <a:prstGeom prst="rect">
              <a:avLst/>
            </a:prstGeom>
          </p:spPr>
        </p:pic>
      </p:grpSp>
      <p:grpSp>
        <p:nvGrpSpPr>
          <p:cNvPr id="28" name="object 28"/>
          <p:cNvGrpSpPr/>
          <p:nvPr/>
        </p:nvGrpSpPr>
        <p:grpSpPr>
          <a:xfrm>
            <a:off x="306324" y="3284220"/>
            <a:ext cx="536575" cy="2196465"/>
            <a:chOff x="306324" y="3284220"/>
            <a:chExt cx="536575" cy="2196465"/>
          </a:xfrm>
        </p:grpSpPr>
        <p:pic>
          <p:nvPicPr>
            <p:cNvPr id="29" name="object 29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49160" y="5005197"/>
              <a:ext cx="175463" cy="31076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06324" y="4782312"/>
              <a:ext cx="536447" cy="69799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27990" y="4576953"/>
              <a:ext cx="196776" cy="35585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306324" y="4416552"/>
              <a:ext cx="536447" cy="673607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447598" y="4089273"/>
              <a:ext cx="215925" cy="410082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06324" y="3928872"/>
              <a:ext cx="536447" cy="740663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49160" y="3453003"/>
              <a:ext cx="217843" cy="558673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306324" y="3284220"/>
              <a:ext cx="536447" cy="89763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69864" y="190500"/>
              <a:ext cx="650748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3891" y="280415"/>
              <a:ext cx="755904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466332" y="280415"/>
              <a:ext cx="856488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37831" y="280415"/>
              <a:ext cx="1761744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935">
              <a:lnSpc>
                <a:spcPct val="100000"/>
              </a:lnSpc>
              <a:spcBef>
                <a:spcPts val="95"/>
              </a:spcBef>
            </a:pPr>
            <a:r>
              <a:rPr cap="small" spc="-90" dirty="0"/>
              <a:t>Lấy</a:t>
            </a:r>
            <a:r>
              <a:rPr cap="small" spc="45" dirty="0"/>
              <a:t> </a:t>
            </a:r>
            <a:r>
              <a:rPr cap="small" spc="105" dirty="0"/>
              <a:t>mã</a:t>
            </a:r>
            <a:r>
              <a:rPr cap="small" spc="40" dirty="0"/>
              <a:t> </a:t>
            </a:r>
            <a:r>
              <a:rPr cap="small" spc="-235" dirty="0"/>
              <a:t>collapse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004973"/>
            <a:ext cx="6464935" cy="105029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spc="-125" dirty="0">
                <a:latin typeface="Arial"/>
                <a:cs typeface="Arial"/>
              </a:rPr>
              <a:t>Vào</a:t>
            </a:r>
            <a:r>
              <a:rPr sz="2800" spc="610" dirty="0">
                <a:latin typeface="Arial"/>
                <a:cs typeface="Arial"/>
              </a:rPr>
              <a:t> </a:t>
            </a:r>
            <a:r>
              <a:rPr sz="28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Arial"/>
                <a:cs typeface="Arial"/>
                <a:hlinkClick r:id="rId6"/>
              </a:rPr>
              <a:t>http://getbootstrap.com/javascript</a:t>
            </a:r>
            <a:endParaRPr sz="28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spc="-150" dirty="0">
                <a:latin typeface="Arial"/>
                <a:cs typeface="Arial"/>
              </a:rPr>
              <a:t>Thực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hiện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như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hình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sau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385762" y="2400300"/>
            <a:ext cx="8410575" cy="3400425"/>
            <a:chOff x="385762" y="2400300"/>
            <a:chExt cx="8410575" cy="340042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5762" y="2400300"/>
              <a:ext cx="8410575" cy="34004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350764" y="5373623"/>
              <a:ext cx="2159508" cy="42367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562472" y="5477021"/>
              <a:ext cx="1905635" cy="171450"/>
            </a:xfrm>
            <a:custGeom>
              <a:avLst/>
              <a:gdLst/>
              <a:ahLst/>
              <a:cxnLst/>
              <a:rect l="l" t="t" r="r" b="b"/>
              <a:pathLst>
                <a:path w="1905634" h="171450">
                  <a:moveTo>
                    <a:pt x="149689" y="0"/>
                  </a:moveTo>
                  <a:lnTo>
                    <a:pt x="142493" y="2393"/>
                  </a:lnTo>
                  <a:lnTo>
                    <a:pt x="0" y="85578"/>
                  </a:lnTo>
                  <a:lnTo>
                    <a:pt x="142493" y="168712"/>
                  </a:lnTo>
                  <a:lnTo>
                    <a:pt x="149689" y="171151"/>
                  </a:lnTo>
                  <a:lnTo>
                    <a:pt x="157003" y="170674"/>
                  </a:lnTo>
                  <a:lnTo>
                    <a:pt x="163603" y="167501"/>
                  </a:lnTo>
                  <a:lnTo>
                    <a:pt x="168655" y="161854"/>
                  </a:lnTo>
                  <a:lnTo>
                    <a:pt x="171049" y="154692"/>
                  </a:lnTo>
                  <a:lnTo>
                    <a:pt x="170561" y="147404"/>
                  </a:lnTo>
                  <a:lnTo>
                    <a:pt x="167405" y="140826"/>
                  </a:lnTo>
                  <a:lnTo>
                    <a:pt x="161798" y="135793"/>
                  </a:lnTo>
                  <a:lnTo>
                    <a:pt x="108411" y="104628"/>
                  </a:lnTo>
                  <a:lnTo>
                    <a:pt x="37846" y="104628"/>
                  </a:lnTo>
                  <a:lnTo>
                    <a:pt x="37846" y="66528"/>
                  </a:lnTo>
                  <a:lnTo>
                    <a:pt x="108458" y="66528"/>
                  </a:lnTo>
                  <a:lnTo>
                    <a:pt x="161798" y="35413"/>
                  </a:lnTo>
                  <a:lnTo>
                    <a:pt x="167405" y="30360"/>
                  </a:lnTo>
                  <a:lnTo>
                    <a:pt x="170560" y="23760"/>
                  </a:lnTo>
                  <a:lnTo>
                    <a:pt x="171049" y="16446"/>
                  </a:lnTo>
                  <a:lnTo>
                    <a:pt x="168655" y="9251"/>
                  </a:lnTo>
                  <a:lnTo>
                    <a:pt x="163603" y="3643"/>
                  </a:lnTo>
                  <a:lnTo>
                    <a:pt x="157003" y="488"/>
                  </a:lnTo>
                  <a:lnTo>
                    <a:pt x="149689" y="0"/>
                  </a:lnTo>
                  <a:close/>
                </a:path>
                <a:path w="1905634" h="171450">
                  <a:moveTo>
                    <a:pt x="108458" y="66528"/>
                  </a:moveTo>
                  <a:lnTo>
                    <a:pt x="37846" y="66528"/>
                  </a:lnTo>
                  <a:lnTo>
                    <a:pt x="37846" y="104628"/>
                  </a:lnTo>
                  <a:lnTo>
                    <a:pt x="108411" y="104628"/>
                  </a:lnTo>
                  <a:lnTo>
                    <a:pt x="104060" y="102088"/>
                  </a:lnTo>
                  <a:lnTo>
                    <a:pt x="47498" y="102088"/>
                  </a:lnTo>
                  <a:lnTo>
                    <a:pt x="47498" y="69068"/>
                  </a:lnTo>
                  <a:lnTo>
                    <a:pt x="104103" y="69068"/>
                  </a:lnTo>
                  <a:lnTo>
                    <a:pt x="108458" y="66528"/>
                  </a:lnTo>
                  <a:close/>
                </a:path>
                <a:path w="1905634" h="171450">
                  <a:moveTo>
                    <a:pt x="1905127" y="66528"/>
                  </a:moveTo>
                  <a:lnTo>
                    <a:pt x="108458" y="66528"/>
                  </a:lnTo>
                  <a:lnTo>
                    <a:pt x="75790" y="85584"/>
                  </a:lnTo>
                  <a:lnTo>
                    <a:pt x="108411" y="104628"/>
                  </a:lnTo>
                  <a:lnTo>
                    <a:pt x="1905127" y="104628"/>
                  </a:lnTo>
                  <a:lnTo>
                    <a:pt x="1905127" y="66528"/>
                  </a:lnTo>
                  <a:close/>
                </a:path>
                <a:path w="1905634" h="171450">
                  <a:moveTo>
                    <a:pt x="47498" y="69068"/>
                  </a:moveTo>
                  <a:lnTo>
                    <a:pt x="47498" y="102088"/>
                  </a:lnTo>
                  <a:lnTo>
                    <a:pt x="75790" y="85584"/>
                  </a:lnTo>
                  <a:lnTo>
                    <a:pt x="47498" y="69068"/>
                  </a:lnTo>
                  <a:close/>
                </a:path>
                <a:path w="1905634" h="171450">
                  <a:moveTo>
                    <a:pt x="75790" y="85584"/>
                  </a:moveTo>
                  <a:lnTo>
                    <a:pt x="47498" y="102088"/>
                  </a:lnTo>
                  <a:lnTo>
                    <a:pt x="104060" y="102088"/>
                  </a:lnTo>
                  <a:lnTo>
                    <a:pt x="75790" y="85584"/>
                  </a:lnTo>
                  <a:close/>
                </a:path>
                <a:path w="1905634" h="171450">
                  <a:moveTo>
                    <a:pt x="104103" y="69068"/>
                  </a:moveTo>
                  <a:lnTo>
                    <a:pt x="47498" y="69068"/>
                  </a:lnTo>
                  <a:lnTo>
                    <a:pt x="75800" y="85578"/>
                  </a:lnTo>
                  <a:lnTo>
                    <a:pt x="104103" y="69068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6251828" y="5200650"/>
            <a:ext cx="85661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0000"/>
                </a:solidFill>
                <a:latin typeface="Carlito"/>
                <a:cs typeface="Carlito"/>
              </a:rPr>
              <a:t>Chép</a:t>
            </a:r>
            <a:r>
              <a:rPr sz="1800" b="1" spc="-25" dirty="0">
                <a:solidFill>
                  <a:srgbClr val="FF0000"/>
                </a:solidFill>
                <a:latin typeface="Carlito"/>
                <a:cs typeface="Carlito"/>
              </a:rPr>
              <a:t> mã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9920" y="3852417"/>
            <a:ext cx="57658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40"/>
              </a:lnSpc>
            </a:pPr>
            <a:r>
              <a:rPr sz="7200" b="1" spc="-5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2326" y="3443033"/>
            <a:ext cx="1786889" cy="146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25"/>
              </a:lnSpc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1500" b="1" spc="-2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endParaRPr sz="115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2564" y="3568725"/>
            <a:ext cx="2616708" cy="26167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55394" y="5352999"/>
            <a:ext cx="18973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Thiết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kế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menu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đứng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76400" y="3467100"/>
            <a:ext cx="1828800" cy="1333500"/>
            <a:chOff x="1676400" y="3467100"/>
            <a:chExt cx="1828800" cy="1333500"/>
          </a:xfrm>
        </p:grpSpPr>
        <p:sp>
          <p:nvSpPr>
            <p:cNvPr id="7" name="object 7"/>
            <p:cNvSpPr/>
            <p:nvPr/>
          </p:nvSpPr>
          <p:spPr>
            <a:xfrm>
              <a:off x="1676400" y="3467100"/>
              <a:ext cx="1828800" cy="1333500"/>
            </a:xfrm>
            <a:custGeom>
              <a:avLst/>
              <a:gdLst/>
              <a:ahLst/>
              <a:cxnLst/>
              <a:rect l="l" t="t" r="r" b="b"/>
              <a:pathLst>
                <a:path w="1828800" h="1333500">
                  <a:moveTo>
                    <a:pt x="1828800" y="0"/>
                  </a:moveTo>
                  <a:lnTo>
                    <a:pt x="0" y="0"/>
                  </a:lnTo>
                  <a:lnTo>
                    <a:pt x="0" y="1333500"/>
                  </a:lnTo>
                  <a:lnTo>
                    <a:pt x="1828800" y="13335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0" y="3611879"/>
              <a:ext cx="1676400" cy="1093470"/>
            </a:xfrm>
            <a:custGeom>
              <a:avLst/>
              <a:gdLst/>
              <a:ahLst/>
              <a:cxnLst/>
              <a:rect l="l" t="t" r="r" b="b"/>
              <a:pathLst>
                <a:path w="1676400" h="1093470">
                  <a:moveTo>
                    <a:pt x="0" y="514350"/>
                  </a:moveTo>
                  <a:lnTo>
                    <a:pt x="1676400" y="514350"/>
                  </a:lnTo>
                  <a:lnTo>
                    <a:pt x="1676400" y="0"/>
                  </a:lnTo>
                  <a:lnTo>
                    <a:pt x="0" y="0"/>
                  </a:lnTo>
                  <a:lnTo>
                    <a:pt x="0" y="514350"/>
                  </a:lnTo>
                  <a:close/>
                </a:path>
                <a:path w="1676400" h="1093470">
                  <a:moveTo>
                    <a:pt x="0" y="1093470"/>
                  </a:moveTo>
                  <a:lnTo>
                    <a:pt x="1676400" y="1093470"/>
                  </a:lnTo>
                  <a:lnTo>
                    <a:pt x="1676400" y="579120"/>
                  </a:lnTo>
                  <a:lnTo>
                    <a:pt x="0" y="579120"/>
                  </a:lnTo>
                  <a:lnTo>
                    <a:pt x="0" y="109347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63700" y="2882900"/>
          <a:ext cx="2517775" cy="2209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R="14922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R="14922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7150">
                <a:tc>
                  <a:txBody>
                    <a:bodyPr/>
                    <a:lstStyle/>
                    <a:p>
                      <a:pPr marL="511175" marR="401320" indent="-102235">
                        <a:lnSpc>
                          <a:spcPts val="4560"/>
                        </a:lnSpc>
                        <a:spcBef>
                          <a:spcPts val="12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Jumbotron Carousel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72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endParaRPr sz="7200">
                        <a:latin typeface="Carlito"/>
                        <a:cs typeface="Carlito"/>
                      </a:endParaRPr>
                    </a:p>
                  </a:txBody>
                  <a:tcPr marL="0" marR="0" marT="15621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515">
                <a:tc gridSpan="2">
                  <a:txBody>
                    <a:bodyPr/>
                    <a:lstStyle/>
                    <a:p>
                      <a:pPr marR="149225"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3653154" y="3522091"/>
            <a:ext cx="228600" cy="12376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Loại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và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Nhà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CC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8451" y="2264664"/>
            <a:ext cx="8347076" cy="3268980"/>
            <a:chOff x="568451" y="2264664"/>
            <a:chExt cx="8347076" cy="32689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95344" y="4305300"/>
              <a:ext cx="765048" cy="95554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45279" y="4411979"/>
              <a:ext cx="1289303" cy="7741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19471" y="4305300"/>
              <a:ext cx="699515" cy="95554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2059" y="4305300"/>
              <a:ext cx="777239" cy="95554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314188" y="4411979"/>
              <a:ext cx="909827" cy="774192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01867" y="4305300"/>
              <a:ext cx="765047" cy="95554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051803" y="4411979"/>
              <a:ext cx="2427731" cy="77419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187952" y="4953000"/>
              <a:ext cx="4727575" cy="0"/>
            </a:xfrm>
            <a:custGeom>
              <a:avLst/>
              <a:gdLst/>
              <a:ahLst/>
              <a:cxnLst/>
              <a:rect l="l" t="t" r="r" b="b"/>
              <a:pathLst>
                <a:path w="4727575">
                  <a:moveTo>
                    <a:pt x="0" y="0"/>
                  </a:moveTo>
                  <a:lnTo>
                    <a:pt x="4727448" y="0"/>
                  </a:lnTo>
                </a:path>
              </a:pathLst>
            </a:custGeom>
            <a:ln w="3175">
              <a:solidFill>
                <a:srgbClr val="FF5A33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68451" y="2264664"/>
              <a:ext cx="2828544" cy="266242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38200" y="2650934"/>
              <a:ext cx="2346198" cy="108286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36116" y="3668826"/>
              <a:ext cx="2011299" cy="53500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032503" y="4910328"/>
              <a:ext cx="550163" cy="62331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44340" y="4980432"/>
              <a:ext cx="533400" cy="5059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18659" y="4910328"/>
              <a:ext cx="609600" cy="62331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756403" y="4910328"/>
              <a:ext cx="475488" cy="62331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860035" y="4910328"/>
              <a:ext cx="542543" cy="62331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064252" y="4980432"/>
              <a:ext cx="810768" cy="50596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614415" y="4910328"/>
              <a:ext cx="635508" cy="623316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4151503" y="4312034"/>
            <a:ext cx="4094479" cy="1029335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sz="3400" b="1" cap="small" spc="-10" dirty="0">
                <a:solidFill>
                  <a:srgbClr val="FF5A33"/>
                </a:solidFill>
                <a:latin typeface="Carlito"/>
                <a:cs typeface="Carlito"/>
              </a:rPr>
              <a:t>Front-</a:t>
            </a:r>
            <a:r>
              <a:rPr sz="3400" b="1" cap="small" dirty="0">
                <a:solidFill>
                  <a:srgbClr val="FF5A33"/>
                </a:solidFill>
                <a:latin typeface="Carlito"/>
                <a:cs typeface="Carlito"/>
              </a:rPr>
              <a:t>End</a:t>
            </a:r>
            <a:r>
              <a:rPr sz="3400" b="1" cap="small" spc="185" dirty="0">
                <a:solidFill>
                  <a:srgbClr val="FF5A33"/>
                </a:solidFill>
                <a:latin typeface="Carlito"/>
                <a:cs typeface="Carlito"/>
              </a:rPr>
              <a:t> </a:t>
            </a:r>
            <a:r>
              <a:rPr sz="3400" b="1" cap="small" spc="-40" dirty="0">
                <a:solidFill>
                  <a:srgbClr val="FF5A33"/>
                </a:solidFill>
                <a:latin typeface="Carlito"/>
                <a:cs typeface="Carlito"/>
              </a:rPr>
              <a:t>Frameworks</a:t>
            </a:r>
            <a:endParaRPr sz="3400">
              <a:latin typeface="Carlito"/>
              <a:cs typeface="Carlito"/>
            </a:endParaRPr>
          </a:p>
          <a:p>
            <a:pPr marL="55244">
              <a:lnSpc>
                <a:spcPct val="100000"/>
              </a:lnSpc>
              <a:spcBef>
                <a:spcPts val="464"/>
              </a:spcBef>
            </a:pP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Bài</a:t>
            </a:r>
            <a:r>
              <a:rPr sz="2200" b="1" cap="small" spc="140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3</a:t>
            </a:r>
            <a:r>
              <a:rPr sz="2200" b="1" cap="small" spc="-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dirty="0">
                <a:solidFill>
                  <a:srgbClr val="FF5A33"/>
                </a:solidFill>
                <a:latin typeface="Arial"/>
                <a:cs typeface="Arial"/>
              </a:rPr>
              <a:t>(Phần</a:t>
            </a:r>
            <a:r>
              <a:rPr sz="2200" b="1" cap="small" spc="120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200" b="1" cap="small" spc="-25" dirty="0">
                <a:solidFill>
                  <a:srgbClr val="FF5A33"/>
                </a:solidFill>
                <a:latin typeface="Arial"/>
                <a:cs typeface="Arial"/>
              </a:rPr>
              <a:t>2)</a:t>
            </a:r>
            <a:endParaRPr sz="2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24471" y="190500"/>
              <a:ext cx="742187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39940" y="280415"/>
              <a:ext cx="917448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72400" y="280415"/>
              <a:ext cx="1027176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36670">
              <a:lnSpc>
                <a:spcPct val="100000"/>
              </a:lnSpc>
              <a:spcBef>
                <a:spcPts val="95"/>
              </a:spcBef>
            </a:pPr>
            <a:r>
              <a:rPr cap="small" spc="100" dirty="0"/>
              <a:t>Hình</a:t>
            </a:r>
            <a:r>
              <a:rPr cap="small" spc="155" dirty="0"/>
              <a:t> </a:t>
            </a:r>
            <a:r>
              <a:rPr cap="small" spc="-30" dirty="0"/>
              <a:t>ảnh</a:t>
            </a:r>
          </a:p>
        </p:txBody>
      </p:sp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2361" y="1524000"/>
            <a:ext cx="6324599" cy="22383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3734" y="4791455"/>
            <a:ext cx="7747508" cy="85940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292346" y="3962400"/>
            <a:ext cx="485140" cy="609600"/>
          </a:xfrm>
          <a:custGeom>
            <a:avLst/>
            <a:gdLst/>
            <a:ahLst/>
            <a:cxnLst/>
            <a:rect l="l" t="t" r="r" b="b"/>
            <a:pathLst>
              <a:path w="485139" h="609600">
                <a:moveTo>
                  <a:pt x="0" y="242316"/>
                </a:moveTo>
                <a:lnTo>
                  <a:pt x="121157" y="242316"/>
                </a:lnTo>
                <a:lnTo>
                  <a:pt x="121157" y="609600"/>
                </a:lnTo>
                <a:lnTo>
                  <a:pt x="363474" y="609600"/>
                </a:lnTo>
                <a:lnTo>
                  <a:pt x="363474" y="242316"/>
                </a:lnTo>
                <a:lnTo>
                  <a:pt x="484631" y="242316"/>
                </a:lnTo>
                <a:lnTo>
                  <a:pt x="242315" y="0"/>
                </a:lnTo>
                <a:lnTo>
                  <a:pt x="0" y="242316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82155" y="190500"/>
              <a:ext cx="665988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1423" y="280415"/>
              <a:ext cx="1978152" cy="6400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94100">
              <a:lnSpc>
                <a:spcPct val="100000"/>
              </a:lnSpc>
              <a:spcBef>
                <a:spcPts val="95"/>
              </a:spcBef>
            </a:pPr>
            <a:r>
              <a:rPr cap="small" spc="-85" dirty="0"/>
              <a:t>Pagination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27476" y="1235595"/>
            <a:ext cx="3689047" cy="51405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43025" y="2952750"/>
            <a:ext cx="6457950" cy="35718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329684" y="2057400"/>
            <a:ext cx="485140" cy="609600"/>
          </a:xfrm>
          <a:custGeom>
            <a:avLst/>
            <a:gdLst/>
            <a:ahLst/>
            <a:cxnLst/>
            <a:rect l="l" t="t" r="r" b="b"/>
            <a:pathLst>
              <a:path w="485139" h="609600">
                <a:moveTo>
                  <a:pt x="0" y="242315"/>
                </a:moveTo>
                <a:lnTo>
                  <a:pt x="121157" y="242315"/>
                </a:lnTo>
                <a:lnTo>
                  <a:pt x="121157" y="609600"/>
                </a:lnTo>
                <a:lnTo>
                  <a:pt x="363474" y="609600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lnTo>
                  <a:pt x="0" y="242315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438643" y="190500"/>
              <a:ext cx="665988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77911" y="280415"/>
              <a:ext cx="1121663" cy="6400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450715">
              <a:lnSpc>
                <a:spcPct val="100000"/>
              </a:lnSpc>
              <a:spcBef>
                <a:spcPts val="95"/>
              </a:spcBef>
            </a:pPr>
            <a:r>
              <a:rPr cap="small" spc="-245" dirty="0"/>
              <a:t>Pager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50500" y="1768105"/>
            <a:ext cx="2873440" cy="48909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8162" y="3448050"/>
            <a:ext cx="8048625" cy="12477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4329684" y="2514600"/>
            <a:ext cx="485140" cy="609600"/>
          </a:xfrm>
          <a:custGeom>
            <a:avLst/>
            <a:gdLst/>
            <a:ahLst/>
            <a:cxnLst/>
            <a:rect l="l" t="t" r="r" b="b"/>
            <a:pathLst>
              <a:path w="485139" h="609600">
                <a:moveTo>
                  <a:pt x="0" y="242315"/>
                </a:moveTo>
                <a:lnTo>
                  <a:pt x="121157" y="242315"/>
                </a:lnTo>
                <a:lnTo>
                  <a:pt x="121157" y="609600"/>
                </a:lnTo>
                <a:lnTo>
                  <a:pt x="363474" y="609600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lnTo>
                  <a:pt x="0" y="242315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3610" y="3611117"/>
            <a:ext cx="4718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5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9920" y="3852417"/>
            <a:ext cx="57658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40"/>
              </a:lnSpc>
            </a:pPr>
            <a:r>
              <a:rPr sz="7200" b="1" spc="-5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2326" y="3443033"/>
            <a:ext cx="1786889" cy="146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25"/>
              </a:lnSpc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1500" b="1" spc="-2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endParaRPr sz="115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2564" y="3568725"/>
            <a:ext cx="2616708" cy="26167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55394" y="5352999"/>
            <a:ext cx="35502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Thiết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kế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trang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hàng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hóa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có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phân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trang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63700" y="2882900"/>
            <a:ext cx="2387600" cy="2235200"/>
            <a:chOff x="1663700" y="2882900"/>
            <a:chExt cx="2387600" cy="2235200"/>
          </a:xfrm>
        </p:grpSpPr>
        <p:sp>
          <p:nvSpPr>
            <p:cNvPr id="8" name="object 8"/>
            <p:cNvSpPr/>
            <p:nvPr/>
          </p:nvSpPr>
          <p:spPr>
            <a:xfrm>
              <a:off x="1676400" y="2895600"/>
              <a:ext cx="2362200" cy="381000"/>
            </a:xfrm>
            <a:custGeom>
              <a:avLst/>
              <a:gdLst/>
              <a:ahLst/>
              <a:cxnLst/>
              <a:rect l="l" t="t" r="r" b="b"/>
              <a:pathLst>
                <a:path w="2362200" h="381000">
                  <a:moveTo>
                    <a:pt x="2362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362200" y="3810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76400" y="2895600"/>
              <a:ext cx="2362200" cy="381000"/>
            </a:xfrm>
            <a:custGeom>
              <a:avLst/>
              <a:gdLst/>
              <a:ahLst/>
              <a:cxnLst/>
              <a:rect l="l" t="t" r="r" b="b"/>
              <a:pathLst>
                <a:path w="2362200" h="381000">
                  <a:moveTo>
                    <a:pt x="0" y="381000"/>
                  </a:moveTo>
                  <a:lnTo>
                    <a:pt x="2362200" y="381000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76400" y="3276600"/>
              <a:ext cx="2362200" cy="190500"/>
            </a:xfrm>
            <a:custGeom>
              <a:avLst/>
              <a:gdLst/>
              <a:ahLst/>
              <a:cxnLst/>
              <a:rect l="l" t="t" r="r" b="b"/>
              <a:pathLst>
                <a:path w="2362200" h="190500">
                  <a:moveTo>
                    <a:pt x="23622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2362200" y="1905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6400" y="3276600"/>
              <a:ext cx="2362200" cy="190500"/>
            </a:xfrm>
            <a:custGeom>
              <a:avLst/>
              <a:gdLst/>
              <a:ahLst/>
              <a:cxnLst/>
              <a:rect l="l" t="t" r="r" b="b"/>
              <a:pathLst>
                <a:path w="2362200" h="190500">
                  <a:moveTo>
                    <a:pt x="0" y="190500"/>
                  </a:moveTo>
                  <a:lnTo>
                    <a:pt x="2362200" y="190500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6400" y="3467100"/>
              <a:ext cx="1828800" cy="1333500"/>
            </a:xfrm>
            <a:custGeom>
              <a:avLst/>
              <a:gdLst/>
              <a:ahLst/>
              <a:cxnLst/>
              <a:rect l="l" t="t" r="r" b="b"/>
              <a:pathLst>
                <a:path w="1828800" h="1333500">
                  <a:moveTo>
                    <a:pt x="1828800" y="0"/>
                  </a:moveTo>
                  <a:lnTo>
                    <a:pt x="0" y="0"/>
                  </a:lnTo>
                  <a:lnTo>
                    <a:pt x="0" y="1333500"/>
                  </a:lnTo>
                  <a:lnTo>
                    <a:pt x="1828800" y="13335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76400" y="3467100"/>
              <a:ext cx="1828800" cy="1333500"/>
            </a:xfrm>
            <a:custGeom>
              <a:avLst/>
              <a:gdLst/>
              <a:ahLst/>
              <a:cxnLst/>
              <a:rect l="l" t="t" r="r" b="b"/>
              <a:pathLst>
                <a:path w="1828800" h="1333500">
                  <a:moveTo>
                    <a:pt x="0" y="1333500"/>
                  </a:moveTo>
                  <a:lnTo>
                    <a:pt x="1828800" y="13335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3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05200" y="3467100"/>
              <a:ext cx="533400" cy="1333500"/>
            </a:xfrm>
            <a:custGeom>
              <a:avLst/>
              <a:gdLst/>
              <a:ahLst/>
              <a:cxnLst/>
              <a:rect l="l" t="t" r="r" b="b"/>
              <a:pathLst>
                <a:path w="533400" h="1333500">
                  <a:moveTo>
                    <a:pt x="533400" y="0"/>
                  </a:moveTo>
                  <a:lnTo>
                    <a:pt x="0" y="0"/>
                  </a:lnTo>
                  <a:lnTo>
                    <a:pt x="0" y="1333500"/>
                  </a:lnTo>
                  <a:lnTo>
                    <a:pt x="533400" y="13335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05200" y="3467100"/>
              <a:ext cx="533400" cy="1333500"/>
            </a:xfrm>
            <a:custGeom>
              <a:avLst/>
              <a:gdLst/>
              <a:ahLst/>
              <a:cxnLst/>
              <a:rect l="l" t="t" r="r" b="b"/>
              <a:pathLst>
                <a:path w="533400" h="1333500">
                  <a:moveTo>
                    <a:pt x="0" y="1333500"/>
                  </a:moveTo>
                  <a:lnTo>
                    <a:pt x="533400" y="13335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133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6400" y="4794504"/>
              <a:ext cx="2362200" cy="311150"/>
            </a:xfrm>
            <a:custGeom>
              <a:avLst/>
              <a:gdLst/>
              <a:ahLst/>
              <a:cxnLst/>
              <a:rect l="l" t="t" r="r" b="b"/>
              <a:pathLst>
                <a:path w="2362200" h="311150">
                  <a:moveTo>
                    <a:pt x="2362200" y="0"/>
                  </a:moveTo>
                  <a:lnTo>
                    <a:pt x="0" y="0"/>
                  </a:lnTo>
                  <a:lnTo>
                    <a:pt x="0" y="310896"/>
                  </a:lnTo>
                  <a:lnTo>
                    <a:pt x="2362200" y="310896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6400" y="4794504"/>
              <a:ext cx="2362200" cy="311150"/>
            </a:xfrm>
            <a:custGeom>
              <a:avLst/>
              <a:gdLst/>
              <a:ahLst/>
              <a:cxnLst/>
              <a:rect l="l" t="t" r="r" b="b"/>
              <a:pathLst>
                <a:path w="2362200" h="311150">
                  <a:moveTo>
                    <a:pt x="0" y="310896"/>
                  </a:moveTo>
                  <a:lnTo>
                    <a:pt x="2362200" y="310896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31089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1822450" y="3571240"/>
          <a:ext cx="1581150" cy="11118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7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7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D0D7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9" name="object 19"/>
          <p:cNvSpPr txBox="1"/>
          <p:nvPr/>
        </p:nvSpPr>
        <p:spPr>
          <a:xfrm>
            <a:off x="3653154" y="3522091"/>
            <a:ext cx="228600" cy="12376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Loại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và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Nhà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CC</a:t>
            </a:r>
            <a:endParaRPr sz="16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23303" y="190500"/>
              <a:ext cx="678179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74764" y="280415"/>
              <a:ext cx="1924812" cy="6400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35375">
              <a:lnSpc>
                <a:spcPct val="100000"/>
              </a:lnSpc>
              <a:spcBef>
                <a:spcPts val="95"/>
              </a:spcBef>
            </a:pPr>
            <a:r>
              <a:rPr cap="small" spc="-40" dirty="0"/>
              <a:t>Thumbnail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3682365"/>
            <a:ext cx="7738109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Thumbnail</a:t>
            </a:r>
            <a:r>
              <a:rPr sz="2800" spc="-7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được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235" dirty="0">
                <a:latin typeface="Arial"/>
                <a:cs typeface="Arial"/>
              </a:rPr>
              <a:t>sử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để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tạo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các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ảnh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liên </a:t>
            </a:r>
            <a:r>
              <a:rPr sz="2800" dirty="0">
                <a:latin typeface="Arial"/>
                <a:cs typeface="Arial"/>
              </a:rPr>
              <a:t>kết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nhỏ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87930" y="1066800"/>
            <a:ext cx="5229225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572" y="1501139"/>
            <a:ext cx="1916774" cy="52714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934200" y="190500"/>
            <a:ext cx="1865630" cy="789940"/>
            <a:chOff x="6934200" y="190500"/>
            <a:chExt cx="1865630" cy="789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34200" y="190500"/>
              <a:ext cx="809244" cy="789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316724" y="280415"/>
              <a:ext cx="768096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799832" y="280415"/>
              <a:ext cx="999744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5890">
              <a:lnSpc>
                <a:spcPct val="100000"/>
              </a:lnSpc>
              <a:spcBef>
                <a:spcPts val="95"/>
              </a:spcBef>
            </a:pPr>
            <a:r>
              <a:rPr cap="small" dirty="0"/>
              <a:t>Mục</a:t>
            </a:r>
            <a:r>
              <a:rPr cap="small" spc="245" dirty="0"/>
              <a:t> </a:t>
            </a:r>
            <a:r>
              <a:rPr cap="small" spc="-145" dirty="0"/>
              <a:t>tiêu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090929"/>
            <a:ext cx="6226810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"/>
              <a:tabLst>
                <a:tab pos="355600" algn="l"/>
              </a:tabLst>
            </a:pPr>
            <a:r>
              <a:rPr sz="2800" spc="-320" dirty="0">
                <a:latin typeface="Arial"/>
                <a:cs typeface="Arial"/>
              </a:rPr>
              <a:t>Sử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 hiệu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quả </a:t>
            </a:r>
            <a:r>
              <a:rPr sz="2800" spc="95" dirty="0">
                <a:latin typeface="Arial"/>
                <a:cs typeface="Arial"/>
              </a:rPr>
              <a:t>một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số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thành </a:t>
            </a:r>
            <a:r>
              <a:rPr sz="2800" spc="-20" dirty="0">
                <a:latin typeface="Arial"/>
                <a:cs typeface="Arial"/>
              </a:rPr>
              <a:t>phần </a:t>
            </a:r>
            <a:r>
              <a:rPr sz="2800" dirty="0">
                <a:latin typeface="Arial"/>
                <a:cs typeface="Arial"/>
              </a:rPr>
              <a:t>giao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diện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hữu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ích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khác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50" dirty="0">
                <a:latin typeface="Arial"/>
                <a:cs typeface="Arial"/>
              </a:rPr>
              <a:t>trong </a:t>
            </a:r>
            <a:r>
              <a:rPr sz="2800" spc="-10" dirty="0">
                <a:latin typeface="Arial"/>
                <a:cs typeface="Arial"/>
              </a:rPr>
              <a:t>Bootstrap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20767" y="190500"/>
              <a:ext cx="690372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884420" y="280415"/>
              <a:ext cx="789431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90388" y="280415"/>
              <a:ext cx="1121664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25540" y="280415"/>
              <a:ext cx="856488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97040" y="280415"/>
              <a:ext cx="2002536" cy="640079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32585">
              <a:lnSpc>
                <a:spcPct val="100000"/>
              </a:lnSpc>
              <a:spcBef>
                <a:spcPts val="95"/>
              </a:spcBef>
            </a:pPr>
            <a:r>
              <a:rPr cap="small" spc="-35" dirty="0"/>
              <a:t>Cấu</a:t>
            </a:r>
            <a:r>
              <a:rPr cap="small" spc="10" dirty="0"/>
              <a:t> </a:t>
            </a:r>
            <a:r>
              <a:rPr cap="small" spc="-80" dirty="0"/>
              <a:t>trúc</a:t>
            </a:r>
            <a:r>
              <a:rPr cap="small" spc="-5" dirty="0"/>
              <a:t> </a:t>
            </a:r>
            <a:r>
              <a:rPr cap="small" spc="105" dirty="0"/>
              <a:t>mã</a:t>
            </a:r>
            <a:r>
              <a:rPr cap="small" spc="-5" dirty="0"/>
              <a:t> </a:t>
            </a:r>
            <a:r>
              <a:rPr cap="small" spc="-50" dirty="0"/>
              <a:t>thumbnal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35940" y="1090929"/>
            <a:ext cx="33635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spc="-85" dirty="0">
                <a:latin typeface="Arial"/>
                <a:cs typeface="Arial"/>
              </a:rPr>
              <a:t>Tạo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95" dirty="0">
                <a:latin typeface="Arial"/>
                <a:cs typeface="Arial"/>
              </a:rPr>
              <a:t>một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thumbnail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5940" y="3139516"/>
            <a:ext cx="41300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spc="-320" dirty="0">
                <a:latin typeface="Arial"/>
                <a:cs typeface="Arial"/>
              </a:rPr>
              <a:t>Sử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 </a:t>
            </a:r>
            <a:r>
              <a:rPr sz="2800" spc="-50" dirty="0">
                <a:latin typeface="Arial"/>
                <a:cs typeface="Arial"/>
              </a:rPr>
              <a:t>lưới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để </a:t>
            </a:r>
            <a:r>
              <a:rPr sz="2800" spc="110" dirty="0">
                <a:latin typeface="Arial"/>
                <a:cs typeface="Arial"/>
              </a:rPr>
              <a:t>tổ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chức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2963" y="1917259"/>
            <a:ext cx="5499334" cy="84035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72395" y="3820306"/>
            <a:ext cx="6599184" cy="226152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00755" y="190500"/>
              <a:ext cx="699516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273551" y="280415"/>
              <a:ext cx="704088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89604" y="280415"/>
              <a:ext cx="998220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01311" y="280415"/>
              <a:ext cx="2092452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07252" y="280415"/>
              <a:ext cx="885444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807708" y="280415"/>
              <a:ext cx="1414272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32419" y="280415"/>
              <a:ext cx="867155" cy="64007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cap="small" spc="-155" dirty="0"/>
              <a:t>Kết</a:t>
            </a:r>
            <a:r>
              <a:rPr cap="small" spc="15" dirty="0"/>
              <a:t> </a:t>
            </a:r>
            <a:r>
              <a:rPr cap="small" dirty="0"/>
              <a:t>hợp</a:t>
            </a:r>
            <a:r>
              <a:rPr cap="small" spc="20" dirty="0"/>
              <a:t> </a:t>
            </a:r>
            <a:r>
              <a:rPr cap="small" dirty="0"/>
              <a:t>thumbnail</a:t>
            </a:r>
            <a:r>
              <a:rPr cap="small" spc="25" dirty="0"/>
              <a:t> </a:t>
            </a:r>
            <a:r>
              <a:rPr cap="small" dirty="0"/>
              <a:t>với</a:t>
            </a:r>
            <a:r>
              <a:rPr cap="small" spc="30" dirty="0"/>
              <a:t> </a:t>
            </a:r>
            <a:r>
              <a:rPr cap="small" dirty="0"/>
              <a:t>thông </a:t>
            </a:r>
            <a:r>
              <a:rPr cap="small" spc="-25" dirty="0"/>
              <a:t>tin</a:t>
            </a:r>
          </a:p>
        </p:txBody>
      </p:sp>
      <p:grpSp>
        <p:nvGrpSpPr>
          <p:cNvPr id="11" name="object 11"/>
          <p:cNvGrpSpPr/>
          <p:nvPr/>
        </p:nvGrpSpPr>
        <p:grpSpPr>
          <a:xfrm>
            <a:off x="685800" y="1234313"/>
            <a:ext cx="7762875" cy="4814570"/>
            <a:chOff x="685800" y="1234313"/>
            <a:chExt cx="7762875" cy="4814570"/>
          </a:xfrm>
        </p:grpSpPr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5800" y="1876425"/>
              <a:ext cx="7762875" cy="417195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371600" y="1247013"/>
              <a:ext cx="1371600" cy="847725"/>
            </a:xfrm>
            <a:custGeom>
              <a:avLst/>
              <a:gdLst/>
              <a:ahLst/>
              <a:cxnLst/>
              <a:rect l="l" t="t" r="r" b="b"/>
              <a:pathLst>
                <a:path w="1371600" h="847725">
                  <a:moveTo>
                    <a:pt x="571500" y="612648"/>
                  </a:moveTo>
                  <a:lnTo>
                    <a:pt x="228600" y="612648"/>
                  </a:lnTo>
                  <a:lnTo>
                    <a:pt x="131825" y="847725"/>
                  </a:lnTo>
                  <a:lnTo>
                    <a:pt x="571500" y="612648"/>
                  </a:lnTo>
                  <a:close/>
                </a:path>
                <a:path w="1371600" h="847725">
                  <a:moveTo>
                    <a:pt x="1269492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8"/>
                  </a:lnTo>
                  <a:lnTo>
                    <a:pt x="0" y="510539"/>
                  </a:lnTo>
                  <a:lnTo>
                    <a:pt x="8024" y="550283"/>
                  </a:lnTo>
                  <a:lnTo>
                    <a:pt x="29908" y="582739"/>
                  </a:lnTo>
                  <a:lnTo>
                    <a:pt x="62364" y="604623"/>
                  </a:lnTo>
                  <a:lnTo>
                    <a:pt x="102108" y="612648"/>
                  </a:lnTo>
                  <a:lnTo>
                    <a:pt x="1269492" y="612648"/>
                  </a:lnTo>
                  <a:lnTo>
                    <a:pt x="1309235" y="604623"/>
                  </a:lnTo>
                  <a:lnTo>
                    <a:pt x="1341691" y="582739"/>
                  </a:lnTo>
                  <a:lnTo>
                    <a:pt x="1363575" y="550283"/>
                  </a:lnTo>
                  <a:lnTo>
                    <a:pt x="1371600" y="510539"/>
                  </a:lnTo>
                  <a:lnTo>
                    <a:pt x="1371600" y="102108"/>
                  </a:lnTo>
                  <a:lnTo>
                    <a:pt x="1363575" y="62364"/>
                  </a:lnTo>
                  <a:lnTo>
                    <a:pt x="1341691" y="29908"/>
                  </a:lnTo>
                  <a:lnTo>
                    <a:pt x="1309235" y="8024"/>
                  </a:lnTo>
                  <a:lnTo>
                    <a:pt x="12694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371600" y="1247013"/>
              <a:ext cx="1371600" cy="847725"/>
            </a:xfrm>
            <a:custGeom>
              <a:avLst/>
              <a:gdLst/>
              <a:ahLst/>
              <a:cxnLst/>
              <a:rect l="l" t="t" r="r" b="b"/>
              <a:pathLst>
                <a:path w="1371600" h="847725">
                  <a:moveTo>
                    <a:pt x="0" y="102108"/>
                  </a:moveTo>
                  <a:lnTo>
                    <a:pt x="8024" y="62364"/>
                  </a:lnTo>
                  <a:lnTo>
                    <a:pt x="29908" y="29908"/>
                  </a:lnTo>
                  <a:lnTo>
                    <a:pt x="62364" y="8024"/>
                  </a:lnTo>
                  <a:lnTo>
                    <a:pt x="102108" y="0"/>
                  </a:lnTo>
                  <a:lnTo>
                    <a:pt x="228600" y="0"/>
                  </a:lnTo>
                  <a:lnTo>
                    <a:pt x="571500" y="0"/>
                  </a:lnTo>
                  <a:lnTo>
                    <a:pt x="1269492" y="0"/>
                  </a:lnTo>
                  <a:lnTo>
                    <a:pt x="1309235" y="8024"/>
                  </a:lnTo>
                  <a:lnTo>
                    <a:pt x="1341691" y="29908"/>
                  </a:lnTo>
                  <a:lnTo>
                    <a:pt x="1363575" y="62364"/>
                  </a:lnTo>
                  <a:lnTo>
                    <a:pt x="1371600" y="102108"/>
                  </a:lnTo>
                  <a:lnTo>
                    <a:pt x="1371600" y="357377"/>
                  </a:lnTo>
                  <a:lnTo>
                    <a:pt x="1371600" y="510539"/>
                  </a:lnTo>
                  <a:lnTo>
                    <a:pt x="1363575" y="550283"/>
                  </a:lnTo>
                  <a:lnTo>
                    <a:pt x="1341691" y="582739"/>
                  </a:lnTo>
                  <a:lnTo>
                    <a:pt x="1309235" y="604623"/>
                  </a:lnTo>
                  <a:lnTo>
                    <a:pt x="1269492" y="612648"/>
                  </a:lnTo>
                  <a:lnTo>
                    <a:pt x="571500" y="612648"/>
                  </a:lnTo>
                  <a:lnTo>
                    <a:pt x="131825" y="847725"/>
                  </a:lnTo>
                  <a:lnTo>
                    <a:pt x="228600" y="612648"/>
                  </a:lnTo>
                  <a:lnTo>
                    <a:pt x="102108" y="612648"/>
                  </a:lnTo>
                  <a:lnTo>
                    <a:pt x="62364" y="604623"/>
                  </a:lnTo>
                  <a:lnTo>
                    <a:pt x="29908" y="582739"/>
                  </a:lnTo>
                  <a:lnTo>
                    <a:pt x="8024" y="550283"/>
                  </a:lnTo>
                  <a:lnTo>
                    <a:pt x="0" y="510539"/>
                  </a:lnTo>
                  <a:lnTo>
                    <a:pt x="0" y="357377"/>
                  </a:lnTo>
                  <a:lnTo>
                    <a:pt x="0" y="102108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25346" y="1388440"/>
            <a:ext cx="864869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Hình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ảnh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60412" y="3111500"/>
            <a:ext cx="2289175" cy="2834005"/>
            <a:chOff x="760412" y="3111500"/>
            <a:chExt cx="2289175" cy="2834005"/>
          </a:xfrm>
        </p:grpSpPr>
        <p:sp>
          <p:nvSpPr>
            <p:cNvPr id="17" name="object 17"/>
            <p:cNvSpPr/>
            <p:nvPr/>
          </p:nvSpPr>
          <p:spPr>
            <a:xfrm>
              <a:off x="762000" y="3967099"/>
              <a:ext cx="2286000" cy="1976755"/>
            </a:xfrm>
            <a:custGeom>
              <a:avLst/>
              <a:gdLst/>
              <a:ahLst/>
              <a:cxnLst/>
              <a:rect l="l" t="t" r="r" b="b"/>
              <a:pathLst>
                <a:path w="2286000" h="1976754">
                  <a:moveTo>
                    <a:pt x="0" y="1976501"/>
                  </a:moveTo>
                  <a:lnTo>
                    <a:pt x="2286000" y="1976501"/>
                  </a:lnTo>
                  <a:lnTo>
                    <a:pt x="2286000" y="0"/>
                  </a:lnTo>
                  <a:lnTo>
                    <a:pt x="0" y="0"/>
                  </a:lnTo>
                  <a:lnTo>
                    <a:pt x="0" y="1976501"/>
                  </a:lnTo>
                  <a:close/>
                </a:path>
              </a:pathLst>
            </a:custGeom>
            <a:ln w="317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371600" y="3124200"/>
              <a:ext cx="1371600" cy="847725"/>
            </a:xfrm>
            <a:custGeom>
              <a:avLst/>
              <a:gdLst/>
              <a:ahLst/>
              <a:cxnLst/>
              <a:rect l="l" t="t" r="r" b="b"/>
              <a:pathLst>
                <a:path w="1371600" h="847725">
                  <a:moveTo>
                    <a:pt x="571500" y="612648"/>
                  </a:moveTo>
                  <a:lnTo>
                    <a:pt x="228600" y="612648"/>
                  </a:lnTo>
                  <a:lnTo>
                    <a:pt x="131825" y="847725"/>
                  </a:lnTo>
                  <a:lnTo>
                    <a:pt x="571500" y="612648"/>
                  </a:lnTo>
                  <a:close/>
                </a:path>
                <a:path w="1371600" h="847725">
                  <a:moveTo>
                    <a:pt x="1269492" y="0"/>
                  </a:moveTo>
                  <a:lnTo>
                    <a:pt x="102108" y="0"/>
                  </a:lnTo>
                  <a:lnTo>
                    <a:pt x="62364" y="8024"/>
                  </a:lnTo>
                  <a:lnTo>
                    <a:pt x="29908" y="29908"/>
                  </a:lnTo>
                  <a:lnTo>
                    <a:pt x="8024" y="62364"/>
                  </a:lnTo>
                  <a:lnTo>
                    <a:pt x="0" y="102108"/>
                  </a:lnTo>
                  <a:lnTo>
                    <a:pt x="0" y="510539"/>
                  </a:lnTo>
                  <a:lnTo>
                    <a:pt x="8024" y="550283"/>
                  </a:lnTo>
                  <a:lnTo>
                    <a:pt x="29908" y="582739"/>
                  </a:lnTo>
                  <a:lnTo>
                    <a:pt x="62364" y="604623"/>
                  </a:lnTo>
                  <a:lnTo>
                    <a:pt x="102108" y="612648"/>
                  </a:lnTo>
                  <a:lnTo>
                    <a:pt x="1269492" y="612648"/>
                  </a:lnTo>
                  <a:lnTo>
                    <a:pt x="1309235" y="604623"/>
                  </a:lnTo>
                  <a:lnTo>
                    <a:pt x="1341691" y="582739"/>
                  </a:lnTo>
                  <a:lnTo>
                    <a:pt x="1363575" y="550283"/>
                  </a:lnTo>
                  <a:lnTo>
                    <a:pt x="1371600" y="510539"/>
                  </a:lnTo>
                  <a:lnTo>
                    <a:pt x="1371600" y="102108"/>
                  </a:lnTo>
                  <a:lnTo>
                    <a:pt x="1363575" y="62364"/>
                  </a:lnTo>
                  <a:lnTo>
                    <a:pt x="1341691" y="29908"/>
                  </a:lnTo>
                  <a:lnTo>
                    <a:pt x="1309235" y="8024"/>
                  </a:lnTo>
                  <a:lnTo>
                    <a:pt x="126949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371600" y="3124200"/>
              <a:ext cx="1371600" cy="847725"/>
            </a:xfrm>
            <a:custGeom>
              <a:avLst/>
              <a:gdLst/>
              <a:ahLst/>
              <a:cxnLst/>
              <a:rect l="l" t="t" r="r" b="b"/>
              <a:pathLst>
                <a:path w="1371600" h="847725">
                  <a:moveTo>
                    <a:pt x="0" y="102108"/>
                  </a:moveTo>
                  <a:lnTo>
                    <a:pt x="8024" y="62364"/>
                  </a:lnTo>
                  <a:lnTo>
                    <a:pt x="29908" y="29908"/>
                  </a:lnTo>
                  <a:lnTo>
                    <a:pt x="62364" y="8024"/>
                  </a:lnTo>
                  <a:lnTo>
                    <a:pt x="102108" y="0"/>
                  </a:lnTo>
                  <a:lnTo>
                    <a:pt x="228600" y="0"/>
                  </a:lnTo>
                  <a:lnTo>
                    <a:pt x="571500" y="0"/>
                  </a:lnTo>
                  <a:lnTo>
                    <a:pt x="1269492" y="0"/>
                  </a:lnTo>
                  <a:lnTo>
                    <a:pt x="1309235" y="8024"/>
                  </a:lnTo>
                  <a:lnTo>
                    <a:pt x="1341691" y="29908"/>
                  </a:lnTo>
                  <a:lnTo>
                    <a:pt x="1363575" y="62364"/>
                  </a:lnTo>
                  <a:lnTo>
                    <a:pt x="1371600" y="102108"/>
                  </a:lnTo>
                  <a:lnTo>
                    <a:pt x="1371600" y="357377"/>
                  </a:lnTo>
                  <a:lnTo>
                    <a:pt x="1371600" y="510539"/>
                  </a:lnTo>
                  <a:lnTo>
                    <a:pt x="1363575" y="550283"/>
                  </a:lnTo>
                  <a:lnTo>
                    <a:pt x="1341691" y="582739"/>
                  </a:lnTo>
                  <a:lnTo>
                    <a:pt x="1309235" y="604623"/>
                  </a:lnTo>
                  <a:lnTo>
                    <a:pt x="1269492" y="612648"/>
                  </a:lnTo>
                  <a:lnTo>
                    <a:pt x="571500" y="612648"/>
                  </a:lnTo>
                  <a:lnTo>
                    <a:pt x="131825" y="847725"/>
                  </a:lnTo>
                  <a:lnTo>
                    <a:pt x="228600" y="612648"/>
                  </a:lnTo>
                  <a:lnTo>
                    <a:pt x="102108" y="612648"/>
                  </a:lnTo>
                  <a:lnTo>
                    <a:pt x="62364" y="604623"/>
                  </a:lnTo>
                  <a:lnTo>
                    <a:pt x="29908" y="582739"/>
                  </a:lnTo>
                  <a:lnTo>
                    <a:pt x="8024" y="550283"/>
                  </a:lnTo>
                  <a:lnTo>
                    <a:pt x="0" y="510539"/>
                  </a:lnTo>
                  <a:lnTo>
                    <a:pt x="0" y="357377"/>
                  </a:lnTo>
                  <a:lnTo>
                    <a:pt x="0" y="102108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604010" y="3266313"/>
            <a:ext cx="908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rlito"/>
                <a:cs typeface="Carlito"/>
              </a:rPr>
              <a:t>Thông</a:t>
            </a:r>
            <a:r>
              <a:rPr sz="1800" spc="-35" dirty="0">
                <a:latin typeface="Carlito"/>
                <a:cs typeface="Carlito"/>
              </a:rPr>
              <a:t> </a:t>
            </a:r>
            <a:r>
              <a:rPr sz="1800" spc="-25" dirty="0">
                <a:latin typeface="Carlito"/>
                <a:cs typeface="Carlito"/>
              </a:rPr>
              <a:t>tin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sp>
          <p:nvSpPr>
            <p:cNvPr id="4" name="object 4"/>
            <p:cNvSpPr/>
            <p:nvPr/>
          </p:nvSpPr>
          <p:spPr>
            <a:xfrm>
              <a:off x="457200" y="838200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07920" y="190500"/>
              <a:ext cx="809244" cy="789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790444" y="280415"/>
              <a:ext cx="583692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89148" y="280415"/>
              <a:ext cx="888491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88079" y="280415"/>
              <a:ext cx="998220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99788" y="280415"/>
              <a:ext cx="2092452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07252" y="280415"/>
              <a:ext cx="885444" cy="6400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06184" y="280415"/>
              <a:ext cx="1414272" cy="6400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32419" y="280415"/>
              <a:ext cx="867155" cy="640079"/>
            </a:xfrm>
            <a:prstGeom prst="rect">
              <a:avLst/>
            </a:prstGeom>
          </p:spPr>
        </p:pic>
      </p:grpSp>
      <p:sp>
        <p:nvSpPr>
          <p:cNvPr id="13" name="object 13"/>
          <p:cNvSpPr txBox="1"/>
          <p:nvPr/>
        </p:nvSpPr>
        <p:spPr>
          <a:xfrm>
            <a:off x="535940" y="283210"/>
            <a:ext cx="8379460" cy="1271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92960">
              <a:lnSpc>
                <a:spcPct val="100000"/>
              </a:lnSpc>
              <a:spcBef>
                <a:spcPts val="95"/>
              </a:spcBef>
            </a:pPr>
            <a:r>
              <a:rPr sz="2800" b="1" cap="small" spc="135" dirty="0">
                <a:solidFill>
                  <a:srgbClr val="FF5A33"/>
                </a:solidFill>
                <a:latin typeface="Arial"/>
                <a:cs typeface="Arial"/>
              </a:rPr>
              <a:t>Mã</a:t>
            </a:r>
            <a:r>
              <a:rPr sz="2800" b="1" cap="small" spc="50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800" b="1" cap="small" spc="-135" dirty="0">
                <a:solidFill>
                  <a:srgbClr val="FF5A33"/>
                </a:solidFill>
                <a:latin typeface="Arial"/>
                <a:cs typeface="Arial"/>
              </a:rPr>
              <a:t>kết</a:t>
            </a:r>
            <a:r>
              <a:rPr sz="2800" b="1" cap="small" spc="2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800" b="1" cap="small" dirty="0">
                <a:solidFill>
                  <a:srgbClr val="FF5A33"/>
                </a:solidFill>
                <a:latin typeface="Arial"/>
                <a:cs typeface="Arial"/>
              </a:rPr>
              <a:t>hợp</a:t>
            </a:r>
            <a:r>
              <a:rPr sz="2800" b="1" cap="small" spc="4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800" b="1" cap="small" dirty="0">
                <a:solidFill>
                  <a:srgbClr val="FF5A33"/>
                </a:solidFill>
                <a:latin typeface="Arial"/>
                <a:cs typeface="Arial"/>
              </a:rPr>
              <a:t>thumbnail</a:t>
            </a:r>
            <a:r>
              <a:rPr sz="2800" b="1" cap="small" spc="5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800" b="1" cap="small" dirty="0">
                <a:solidFill>
                  <a:srgbClr val="FF5A33"/>
                </a:solidFill>
                <a:latin typeface="Arial"/>
                <a:cs typeface="Arial"/>
              </a:rPr>
              <a:t>với</a:t>
            </a:r>
            <a:r>
              <a:rPr sz="2800" b="1" cap="small" spc="40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800" b="1" cap="small" dirty="0">
                <a:solidFill>
                  <a:srgbClr val="FF5A33"/>
                </a:solidFill>
                <a:latin typeface="Arial"/>
                <a:cs typeface="Arial"/>
              </a:rPr>
              <a:t>thông</a:t>
            </a:r>
            <a:r>
              <a:rPr sz="2800" b="1" cap="small" spc="35" dirty="0">
                <a:solidFill>
                  <a:srgbClr val="FF5A33"/>
                </a:solidFill>
                <a:latin typeface="Arial"/>
                <a:cs typeface="Arial"/>
              </a:rPr>
              <a:t> </a:t>
            </a:r>
            <a:r>
              <a:rPr sz="2800" b="1" cap="small" spc="-25" dirty="0">
                <a:solidFill>
                  <a:srgbClr val="FF5A33"/>
                </a:solidFill>
                <a:latin typeface="Arial"/>
                <a:cs typeface="Arial"/>
              </a:rPr>
              <a:t>tin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25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spc="-85" dirty="0">
                <a:latin typeface="Arial"/>
                <a:cs typeface="Arial"/>
              </a:rPr>
              <a:t>Tạo</a:t>
            </a:r>
            <a:r>
              <a:rPr sz="2800" spc="-50" dirty="0">
                <a:latin typeface="Arial"/>
                <a:cs typeface="Arial"/>
              </a:rPr>
              <a:t> </a:t>
            </a:r>
            <a:r>
              <a:rPr sz="2800" spc="95" dirty="0">
                <a:latin typeface="Arial"/>
                <a:cs typeface="Arial"/>
              </a:rPr>
              <a:t>một</a:t>
            </a:r>
            <a:r>
              <a:rPr sz="2800" spc="-6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thumbnail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5940" y="3139516"/>
            <a:ext cx="2852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spc="-30" dirty="0">
                <a:latin typeface="Arial"/>
                <a:cs typeface="Arial"/>
              </a:rPr>
              <a:t>Tổ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chức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với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lưới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57300" y="1685925"/>
            <a:ext cx="4238625" cy="1333500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57300" y="3752850"/>
            <a:ext cx="5086350" cy="268605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3610" y="3611117"/>
            <a:ext cx="47180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50" dirty="0">
                <a:solidFill>
                  <a:srgbClr val="FFFFFF"/>
                </a:solidFill>
                <a:latin typeface="Carlito"/>
                <a:cs typeface="Carlito"/>
              </a:rPr>
              <a:t>E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69920" y="3852417"/>
            <a:ext cx="57658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40"/>
              </a:lnSpc>
            </a:pPr>
            <a:r>
              <a:rPr sz="7200" b="1" spc="-5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2326" y="3443033"/>
            <a:ext cx="1786889" cy="146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25"/>
              </a:lnSpc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1500" b="1" spc="-2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endParaRPr sz="11500">
              <a:latin typeface="Carlito"/>
              <a:cs typeface="Carlito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2564" y="3568725"/>
            <a:ext cx="2616708" cy="2616708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755394" y="5124450"/>
            <a:ext cx="216281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Thiết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kế</a:t>
            </a:r>
            <a:r>
              <a:rPr sz="1800" spc="-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trang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chi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tiết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hàng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hóa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có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Carlito"/>
                <a:cs typeface="Carlito"/>
              </a:rPr>
              <a:t>thumbnail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63700" y="2882900"/>
            <a:ext cx="2387600" cy="2235200"/>
            <a:chOff x="1663700" y="2882900"/>
            <a:chExt cx="2387600" cy="2235200"/>
          </a:xfrm>
        </p:grpSpPr>
        <p:sp>
          <p:nvSpPr>
            <p:cNvPr id="8" name="object 8"/>
            <p:cNvSpPr/>
            <p:nvPr/>
          </p:nvSpPr>
          <p:spPr>
            <a:xfrm>
              <a:off x="1676400" y="2895600"/>
              <a:ext cx="2362200" cy="381000"/>
            </a:xfrm>
            <a:custGeom>
              <a:avLst/>
              <a:gdLst/>
              <a:ahLst/>
              <a:cxnLst/>
              <a:rect l="l" t="t" r="r" b="b"/>
              <a:pathLst>
                <a:path w="2362200" h="381000">
                  <a:moveTo>
                    <a:pt x="2362200" y="0"/>
                  </a:moveTo>
                  <a:lnTo>
                    <a:pt x="0" y="0"/>
                  </a:lnTo>
                  <a:lnTo>
                    <a:pt x="0" y="381000"/>
                  </a:lnTo>
                  <a:lnTo>
                    <a:pt x="2362200" y="3810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76400" y="2895600"/>
              <a:ext cx="2362200" cy="381000"/>
            </a:xfrm>
            <a:custGeom>
              <a:avLst/>
              <a:gdLst/>
              <a:ahLst/>
              <a:cxnLst/>
              <a:rect l="l" t="t" r="r" b="b"/>
              <a:pathLst>
                <a:path w="2362200" h="381000">
                  <a:moveTo>
                    <a:pt x="0" y="381000"/>
                  </a:moveTo>
                  <a:lnTo>
                    <a:pt x="2362200" y="381000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3810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76400" y="3276600"/>
              <a:ext cx="2362200" cy="190500"/>
            </a:xfrm>
            <a:custGeom>
              <a:avLst/>
              <a:gdLst/>
              <a:ahLst/>
              <a:cxnLst/>
              <a:rect l="l" t="t" r="r" b="b"/>
              <a:pathLst>
                <a:path w="2362200" h="190500">
                  <a:moveTo>
                    <a:pt x="23622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2362200" y="190500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676400" y="3276600"/>
              <a:ext cx="2362200" cy="190500"/>
            </a:xfrm>
            <a:custGeom>
              <a:avLst/>
              <a:gdLst/>
              <a:ahLst/>
              <a:cxnLst/>
              <a:rect l="l" t="t" r="r" b="b"/>
              <a:pathLst>
                <a:path w="2362200" h="190500">
                  <a:moveTo>
                    <a:pt x="0" y="190500"/>
                  </a:moveTo>
                  <a:lnTo>
                    <a:pt x="2362200" y="190500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190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676400" y="3467100"/>
              <a:ext cx="1828800" cy="1333500"/>
            </a:xfrm>
            <a:custGeom>
              <a:avLst/>
              <a:gdLst/>
              <a:ahLst/>
              <a:cxnLst/>
              <a:rect l="l" t="t" r="r" b="b"/>
              <a:pathLst>
                <a:path w="1828800" h="1333500">
                  <a:moveTo>
                    <a:pt x="1828800" y="0"/>
                  </a:moveTo>
                  <a:lnTo>
                    <a:pt x="0" y="0"/>
                  </a:lnTo>
                  <a:lnTo>
                    <a:pt x="0" y="1333500"/>
                  </a:lnTo>
                  <a:lnTo>
                    <a:pt x="1828800" y="13335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676400" y="3467100"/>
              <a:ext cx="1828800" cy="1333500"/>
            </a:xfrm>
            <a:custGeom>
              <a:avLst/>
              <a:gdLst/>
              <a:ahLst/>
              <a:cxnLst/>
              <a:rect l="l" t="t" r="r" b="b"/>
              <a:pathLst>
                <a:path w="1828800" h="1333500">
                  <a:moveTo>
                    <a:pt x="0" y="1333500"/>
                  </a:moveTo>
                  <a:lnTo>
                    <a:pt x="1828800" y="1333500"/>
                  </a:lnTo>
                  <a:lnTo>
                    <a:pt x="1828800" y="0"/>
                  </a:lnTo>
                  <a:lnTo>
                    <a:pt x="0" y="0"/>
                  </a:lnTo>
                  <a:lnTo>
                    <a:pt x="0" y="133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505200" y="3467100"/>
              <a:ext cx="533400" cy="1333500"/>
            </a:xfrm>
            <a:custGeom>
              <a:avLst/>
              <a:gdLst/>
              <a:ahLst/>
              <a:cxnLst/>
              <a:rect l="l" t="t" r="r" b="b"/>
              <a:pathLst>
                <a:path w="533400" h="1333500">
                  <a:moveTo>
                    <a:pt x="533400" y="0"/>
                  </a:moveTo>
                  <a:lnTo>
                    <a:pt x="0" y="0"/>
                  </a:lnTo>
                  <a:lnTo>
                    <a:pt x="0" y="1333500"/>
                  </a:lnTo>
                  <a:lnTo>
                    <a:pt x="533400" y="1333500"/>
                  </a:lnTo>
                  <a:lnTo>
                    <a:pt x="5334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505200" y="3467100"/>
              <a:ext cx="533400" cy="1333500"/>
            </a:xfrm>
            <a:custGeom>
              <a:avLst/>
              <a:gdLst/>
              <a:ahLst/>
              <a:cxnLst/>
              <a:rect l="l" t="t" r="r" b="b"/>
              <a:pathLst>
                <a:path w="533400" h="1333500">
                  <a:moveTo>
                    <a:pt x="0" y="1333500"/>
                  </a:moveTo>
                  <a:lnTo>
                    <a:pt x="533400" y="1333500"/>
                  </a:lnTo>
                  <a:lnTo>
                    <a:pt x="533400" y="0"/>
                  </a:lnTo>
                  <a:lnTo>
                    <a:pt x="0" y="0"/>
                  </a:lnTo>
                  <a:lnTo>
                    <a:pt x="0" y="133350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676400" y="4794504"/>
              <a:ext cx="2362200" cy="311150"/>
            </a:xfrm>
            <a:custGeom>
              <a:avLst/>
              <a:gdLst/>
              <a:ahLst/>
              <a:cxnLst/>
              <a:rect l="l" t="t" r="r" b="b"/>
              <a:pathLst>
                <a:path w="2362200" h="311150">
                  <a:moveTo>
                    <a:pt x="2362200" y="0"/>
                  </a:moveTo>
                  <a:lnTo>
                    <a:pt x="0" y="0"/>
                  </a:lnTo>
                  <a:lnTo>
                    <a:pt x="0" y="310896"/>
                  </a:lnTo>
                  <a:lnTo>
                    <a:pt x="2362200" y="310896"/>
                  </a:lnTo>
                  <a:lnTo>
                    <a:pt x="23622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676400" y="4794504"/>
              <a:ext cx="2362200" cy="311150"/>
            </a:xfrm>
            <a:custGeom>
              <a:avLst/>
              <a:gdLst/>
              <a:ahLst/>
              <a:cxnLst/>
              <a:rect l="l" t="t" r="r" b="b"/>
              <a:pathLst>
                <a:path w="2362200" h="311150">
                  <a:moveTo>
                    <a:pt x="0" y="310896"/>
                  </a:moveTo>
                  <a:lnTo>
                    <a:pt x="2362200" y="310896"/>
                  </a:lnTo>
                  <a:lnTo>
                    <a:pt x="2362200" y="0"/>
                  </a:lnTo>
                  <a:lnTo>
                    <a:pt x="0" y="0"/>
                  </a:lnTo>
                  <a:lnTo>
                    <a:pt x="0" y="310896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3653154" y="3522091"/>
            <a:ext cx="228600" cy="123761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614"/>
              </a:lnSpc>
            </a:pP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Loại</a:t>
            </a:r>
            <a:r>
              <a:rPr sz="16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và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Nhà</a:t>
            </a:r>
            <a:r>
              <a:rPr sz="16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CC</a:t>
            </a:r>
            <a:endParaRPr sz="1600">
              <a:latin typeface="Carlito"/>
              <a:cs typeface="Carlito"/>
            </a:endParaRPr>
          </a:p>
        </p:txBody>
      </p:sp>
      <p:pic>
        <p:nvPicPr>
          <p:cNvPr id="19" name="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097785" y="3581349"/>
            <a:ext cx="986053" cy="73258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97075" y="4392841"/>
            <a:ext cx="365937" cy="271868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08554" y="4392841"/>
            <a:ext cx="365937" cy="271868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4513" y="4392841"/>
            <a:ext cx="365937" cy="27186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2631" y="190500"/>
              <a:ext cx="658368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4280" y="280415"/>
              <a:ext cx="1225296" cy="6400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54830">
              <a:lnSpc>
                <a:spcPct val="100000"/>
              </a:lnSpc>
              <a:spcBef>
                <a:spcPts val="95"/>
              </a:spcBef>
            </a:pPr>
            <a:r>
              <a:rPr cap="small" spc="-245" dirty="0"/>
              <a:t>Labels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090929"/>
            <a:ext cx="7848600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spc="-85" dirty="0">
                <a:latin typeface="Arial"/>
                <a:cs typeface="Arial"/>
              </a:rPr>
              <a:t>Thường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được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235" dirty="0">
                <a:latin typeface="Arial"/>
                <a:cs typeface="Arial"/>
              </a:rPr>
              <a:t>sử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dụng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để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làm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nổi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bật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95" dirty="0">
                <a:latin typeface="Arial"/>
                <a:cs typeface="Arial"/>
              </a:rPr>
              <a:t>một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đoạn </a:t>
            </a:r>
            <a:r>
              <a:rPr sz="2800" spc="-40" dirty="0">
                <a:latin typeface="Arial"/>
                <a:cs typeface="Arial"/>
              </a:rPr>
              <a:t>văn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bản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nào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spc="75" dirty="0">
                <a:latin typeface="Arial"/>
                <a:cs typeface="Arial"/>
              </a:rPr>
              <a:t>đó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để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gây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chú</a:t>
            </a:r>
            <a:r>
              <a:rPr sz="2800" spc="-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ý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cho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người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đọc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24050" y="2286000"/>
            <a:ext cx="5295900" cy="16764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3368" y="4942939"/>
            <a:ext cx="8124167" cy="89288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329684" y="4209288"/>
            <a:ext cx="485140" cy="609600"/>
          </a:xfrm>
          <a:custGeom>
            <a:avLst/>
            <a:gdLst/>
            <a:ahLst/>
            <a:cxnLst/>
            <a:rect l="l" t="t" r="r" b="b"/>
            <a:pathLst>
              <a:path w="485139" h="609600">
                <a:moveTo>
                  <a:pt x="0" y="242316"/>
                </a:moveTo>
                <a:lnTo>
                  <a:pt x="121157" y="242316"/>
                </a:lnTo>
                <a:lnTo>
                  <a:pt x="121157" y="609600"/>
                </a:lnTo>
                <a:lnTo>
                  <a:pt x="363474" y="609600"/>
                </a:lnTo>
                <a:lnTo>
                  <a:pt x="363474" y="242316"/>
                </a:lnTo>
                <a:lnTo>
                  <a:pt x="484631" y="242316"/>
                </a:lnTo>
                <a:lnTo>
                  <a:pt x="242315" y="0"/>
                </a:lnTo>
                <a:lnTo>
                  <a:pt x="0" y="242316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342631" y="190500"/>
              <a:ext cx="658368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574280" y="280415"/>
              <a:ext cx="1225296" cy="6400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354830">
              <a:lnSpc>
                <a:spcPct val="100000"/>
              </a:lnSpc>
              <a:spcBef>
                <a:spcPts val="95"/>
              </a:spcBef>
            </a:pPr>
            <a:r>
              <a:rPr cap="small" spc="-245" dirty="0"/>
              <a:t>Labels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090929"/>
            <a:ext cx="63423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800" spc="140" dirty="0">
                <a:latin typeface="Arial"/>
                <a:cs typeface="Arial"/>
              </a:rPr>
              <a:t>Một</a:t>
            </a:r>
            <a:r>
              <a:rPr sz="2800" spc="-10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số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hình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thức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gây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chú</a:t>
            </a:r>
            <a:r>
              <a:rPr sz="2800" spc="-10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ý</a:t>
            </a:r>
            <a:r>
              <a:rPr sz="2800" spc="-114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khác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nhau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31969" y="2125578"/>
            <a:ext cx="6731225" cy="363453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91579" y="3562350"/>
            <a:ext cx="6610638" cy="1758428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4329684" y="2743200"/>
            <a:ext cx="485140" cy="609600"/>
          </a:xfrm>
          <a:custGeom>
            <a:avLst/>
            <a:gdLst/>
            <a:ahLst/>
            <a:cxnLst/>
            <a:rect l="l" t="t" r="r" b="b"/>
            <a:pathLst>
              <a:path w="485139" h="609600">
                <a:moveTo>
                  <a:pt x="0" y="242315"/>
                </a:moveTo>
                <a:lnTo>
                  <a:pt x="121157" y="242315"/>
                </a:lnTo>
                <a:lnTo>
                  <a:pt x="121157" y="609600"/>
                </a:lnTo>
                <a:lnTo>
                  <a:pt x="363474" y="609600"/>
                </a:lnTo>
                <a:lnTo>
                  <a:pt x="363474" y="242315"/>
                </a:lnTo>
                <a:lnTo>
                  <a:pt x="484631" y="242315"/>
                </a:lnTo>
                <a:lnTo>
                  <a:pt x="242315" y="0"/>
                </a:lnTo>
                <a:lnTo>
                  <a:pt x="0" y="242315"/>
                </a:lnTo>
                <a:close/>
              </a:path>
            </a:pathLst>
          </a:custGeom>
          <a:ln w="25400">
            <a:solidFill>
              <a:srgbClr val="F795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20711" y="190500"/>
              <a:ext cx="696468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90459" y="280415"/>
              <a:ext cx="1309116" cy="6400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232910">
              <a:lnSpc>
                <a:spcPct val="100000"/>
              </a:lnSpc>
              <a:spcBef>
                <a:spcPts val="95"/>
              </a:spcBef>
            </a:pPr>
            <a:r>
              <a:rPr cap="small" spc="-204" dirty="0"/>
              <a:t>Badges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055878"/>
            <a:ext cx="7936230" cy="1050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5600" marR="5080" indent="-342900">
              <a:lnSpc>
                <a:spcPct val="90100"/>
              </a:lnSpc>
              <a:spcBef>
                <a:spcPts val="385"/>
              </a:spcBef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400" spc="-95" dirty="0">
                <a:latin typeface="Arial"/>
                <a:cs typeface="Arial"/>
              </a:rPr>
              <a:t>Bạn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có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thể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dễ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dàng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làm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nổi bật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các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mục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mới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hoặc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mục </a:t>
            </a:r>
            <a:r>
              <a:rPr sz="2400" spc="-80" dirty="0">
                <a:latin typeface="Arial"/>
                <a:cs typeface="Arial"/>
              </a:rPr>
              <a:t>chưa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đọc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bằng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-50" dirty="0">
                <a:latin typeface="Arial"/>
                <a:cs typeface="Arial"/>
              </a:rPr>
              <a:t>cách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thêm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FF3300"/>
                </a:solidFill>
                <a:latin typeface="Arial"/>
                <a:cs typeface="Arial"/>
              </a:rPr>
              <a:t>&lt;span</a:t>
            </a:r>
            <a:r>
              <a:rPr sz="2400" b="1" spc="-4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b="1" spc="-20" dirty="0">
                <a:solidFill>
                  <a:srgbClr val="FF3300"/>
                </a:solidFill>
                <a:latin typeface="Arial"/>
                <a:cs typeface="Arial"/>
              </a:rPr>
              <a:t>class="badge"&gt;</a:t>
            </a:r>
            <a:r>
              <a:rPr sz="2400" b="1" spc="-30" dirty="0">
                <a:solidFill>
                  <a:srgbClr val="FF3300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vào </a:t>
            </a:r>
            <a:r>
              <a:rPr sz="2400" spc="-65" dirty="0">
                <a:latin typeface="Arial"/>
                <a:cs typeface="Arial"/>
              </a:rPr>
              <a:t>các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liên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kết,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các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thành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phần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điều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-35" dirty="0">
                <a:latin typeface="Arial"/>
                <a:cs typeface="Arial"/>
              </a:rPr>
              <a:t>hướng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của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Bootstrap,...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61937" y="2286000"/>
            <a:ext cx="8639175" cy="4038600"/>
            <a:chOff x="261937" y="2286000"/>
            <a:chExt cx="8639175" cy="403860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61937" y="3848100"/>
              <a:ext cx="8639175" cy="2476500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91200" y="2286000"/>
              <a:ext cx="2581275" cy="238125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873371" y="3570224"/>
              <a:ext cx="560705" cy="511175"/>
            </a:xfrm>
            <a:custGeom>
              <a:avLst/>
              <a:gdLst/>
              <a:ahLst/>
              <a:cxnLst/>
              <a:rect l="l" t="t" r="r" b="b"/>
              <a:pathLst>
                <a:path w="560704" h="511175">
                  <a:moveTo>
                    <a:pt x="220979" y="0"/>
                  </a:moveTo>
                  <a:lnTo>
                    <a:pt x="293750" y="96900"/>
                  </a:lnTo>
                  <a:lnTo>
                    <a:pt x="0" y="317373"/>
                  </a:lnTo>
                  <a:lnTo>
                    <a:pt x="145414" y="511175"/>
                  </a:lnTo>
                  <a:lnTo>
                    <a:pt x="439165" y="290702"/>
                  </a:lnTo>
                  <a:lnTo>
                    <a:pt x="511937" y="387603"/>
                  </a:lnTo>
                  <a:lnTo>
                    <a:pt x="560196" y="48387"/>
                  </a:lnTo>
                  <a:lnTo>
                    <a:pt x="22097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73371" y="3570224"/>
              <a:ext cx="560705" cy="511175"/>
            </a:xfrm>
            <a:custGeom>
              <a:avLst/>
              <a:gdLst/>
              <a:ahLst/>
              <a:cxnLst/>
              <a:rect l="l" t="t" r="r" b="b"/>
              <a:pathLst>
                <a:path w="560704" h="511175">
                  <a:moveTo>
                    <a:pt x="220979" y="0"/>
                  </a:moveTo>
                  <a:lnTo>
                    <a:pt x="293750" y="96900"/>
                  </a:lnTo>
                  <a:lnTo>
                    <a:pt x="0" y="317373"/>
                  </a:lnTo>
                  <a:lnTo>
                    <a:pt x="145414" y="511175"/>
                  </a:lnTo>
                  <a:lnTo>
                    <a:pt x="439165" y="290702"/>
                  </a:lnTo>
                  <a:lnTo>
                    <a:pt x="511937" y="387603"/>
                  </a:lnTo>
                  <a:lnTo>
                    <a:pt x="560196" y="48387"/>
                  </a:lnTo>
                  <a:lnTo>
                    <a:pt x="220979" y="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06540" y="190500"/>
              <a:ext cx="678179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58000" y="280415"/>
              <a:ext cx="1246631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6595" y="280415"/>
              <a:ext cx="982979" cy="640079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618229">
              <a:lnSpc>
                <a:spcPct val="100000"/>
              </a:lnSpc>
              <a:spcBef>
                <a:spcPts val="95"/>
              </a:spcBef>
            </a:pPr>
            <a:r>
              <a:rPr cap="small" dirty="0"/>
              <a:t>Thông</a:t>
            </a:r>
            <a:r>
              <a:rPr cap="small" spc="50" dirty="0"/>
              <a:t> </a:t>
            </a:r>
            <a:r>
              <a:rPr cap="small" spc="-204" dirty="0"/>
              <a:t>báo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35940" y="1014729"/>
            <a:ext cx="7552055" cy="878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spc="-95" dirty="0">
                <a:latin typeface="Arial"/>
                <a:cs typeface="Arial"/>
              </a:rPr>
              <a:t>Trình </a:t>
            </a:r>
            <a:r>
              <a:rPr sz="2800" dirty="0">
                <a:latin typeface="Arial"/>
                <a:cs typeface="Arial"/>
              </a:rPr>
              <a:t>bày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spc="70" dirty="0">
                <a:latin typeface="Arial"/>
                <a:cs typeface="Arial"/>
              </a:rPr>
              <a:t>thông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báo</a:t>
            </a:r>
            <a:r>
              <a:rPr sz="2800" spc="-5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người </a:t>
            </a:r>
            <a:r>
              <a:rPr sz="2800" dirty="0">
                <a:latin typeface="Arial"/>
                <a:cs typeface="Arial"/>
              </a:rPr>
              <a:t>dùng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ở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những </a:t>
            </a:r>
            <a:r>
              <a:rPr sz="2800" dirty="0">
                <a:latin typeface="Arial"/>
                <a:cs typeface="Arial"/>
              </a:rPr>
              <a:t>tình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huống</a:t>
            </a:r>
            <a:r>
              <a:rPr sz="2800" spc="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khác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nhau.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191125" y="2276475"/>
            <a:ext cx="3571875" cy="25527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42925" y="2276475"/>
            <a:ext cx="4562475" cy="2514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sp>
          <p:nvSpPr>
            <p:cNvPr id="4" name="object 4"/>
            <p:cNvSpPr/>
            <p:nvPr/>
          </p:nvSpPr>
          <p:spPr>
            <a:xfrm>
              <a:off x="457200" y="838200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84135" y="190500"/>
              <a:ext cx="664464" cy="789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421880" y="280415"/>
              <a:ext cx="1377696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57200" y="233334"/>
            <a:ext cx="8150224" cy="30848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800" b="1" cap="small" spc="-10" dirty="0">
                <a:solidFill>
                  <a:srgbClr val="FF5A33"/>
                </a:solidFill>
                <a:latin typeface="Arial"/>
                <a:cs typeface="Arial"/>
              </a:rPr>
              <a:t>Tooltip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250" dirty="0">
              <a:latin typeface="Arial"/>
              <a:cs typeface="Arial"/>
            </a:endParaRPr>
          </a:p>
          <a:p>
            <a:pPr marL="355600" marR="940435" indent="-342900">
              <a:lnSpc>
                <a:spcPct val="100000"/>
              </a:lnSpc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Hiển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75" dirty="0">
                <a:latin typeface="Arial"/>
                <a:cs typeface="Arial"/>
              </a:rPr>
              <a:t>thị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chú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thích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trên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thành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phần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bạn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đưa </a:t>
            </a:r>
            <a:r>
              <a:rPr sz="2800" dirty="0">
                <a:latin typeface="Arial"/>
                <a:cs typeface="Arial"/>
              </a:rPr>
              <a:t>chuột</a:t>
            </a:r>
            <a:r>
              <a:rPr sz="2800" spc="12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lên</a:t>
            </a:r>
            <a:endParaRPr sz="2800" dirty="0">
              <a:latin typeface="Arial"/>
              <a:cs typeface="Arial"/>
            </a:endParaRPr>
          </a:p>
          <a:p>
            <a:pPr marL="355600" marR="64135" indent="-342900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spc="-20" dirty="0">
                <a:latin typeface="Arial"/>
                <a:cs typeface="Arial"/>
              </a:rPr>
              <a:t>.data-</a:t>
            </a:r>
            <a:r>
              <a:rPr sz="2800" dirty="0">
                <a:latin typeface="Arial"/>
                <a:cs typeface="Arial"/>
              </a:rPr>
              <a:t>placement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các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giá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80" dirty="0">
                <a:latin typeface="Arial"/>
                <a:cs typeface="Arial"/>
              </a:rPr>
              <a:t>trị</a:t>
            </a:r>
            <a:r>
              <a:rPr sz="2800" spc="-10" dirty="0">
                <a:latin typeface="Arial"/>
                <a:cs typeface="Arial"/>
              </a:rPr>
              <a:t> </a:t>
            </a:r>
            <a:r>
              <a:rPr sz="2800" spc="-120" dirty="0">
                <a:latin typeface="Arial"/>
                <a:cs typeface="Arial"/>
              </a:rPr>
              <a:t>sau: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left,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right,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top, </a:t>
            </a:r>
            <a:r>
              <a:rPr sz="2800" spc="90" dirty="0">
                <a:latin typeface="Arial"/>
                <a:cs typeface="Arial"/>
              </a:rPr>
              <a:t>bottom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hoặc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auto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(tự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động)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để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điều</a:t>
            </a:r>
            <a:r>
              <a:rPr sz="2800" spc="-20" dirty="0">
                <a:latin typeface="Arial"/>
                <a:cs typeface="Arial"/>
              </a:rPr>
              <a:t> chỉnh</a:t>
            </a:r>
            <a:endParaRPr sz="2800" dirty="0">
              <a:latin typeface="Arial"/>
              <a:cs typeface="Arial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800" spc="-35" dirty="0">
                <a:latin typeface="Arial"/>
                <a:cs typeface="Arial"/>
              </a:rPr>
              <a:t>hướng</a:t>
            </a:r>
            <a:r>
              <a:rPr sz="2800" spc="-7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chú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thích</a:t>
            </a:r>
            <a:r>
              <a:rPr sz="2800" spc="-8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hiển</a:t>
            </a:r>
            <a:r>
              <a:rPr sz="2800" spc="-95" dirty="0">
                <a:latin typeface="Arial"/>
                <a:cs typeface="Arial"/>
              </a:rPr>
              <a:t> </a:t>
            </a:r>
            <a:r>
              <a:rPr sz="2800" spc="45" dirty="0">
                <a:latin typeface="Arial"/>
                <a:cs typeface="Arial"/>
              </a:rPr>
              <a:t>thị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25" y="3629025"/>
            <a:ext cx="3467100" cy="12096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581775" y="4548123"/>
            <a:ext cx="1685925" cy="619125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923925" y="4603241"/>
            <a:ext cx="5232400" cy="1454785"/>
            <a:chOff x="923925" y="4603241"/>
            <a:chExt cx="5232400" cy="1454785"/>
          </a:xfrm>
        </p:grpSpPr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3925" y="5048249"/>
              <a:ext cx="4572000" cy="100965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5534025" y="4615941"/>
              <a:ext cx="609600" cy="485140"/>
            </a:xfrm>
            <a:custGeom>
              <a:avLst/>
              <a:gdLst/>
              <a:ahLst/>
              <a:cxnLst/>
              <a:rect l="l" t="t" r="r" b="b"/>
              <a:pathLst>
                <a:path w="609600" h="485139">
                  <a:moveTo>
                    <a:pt x="367284" y="0"/>
                  </a:moveTo>
                  <a:lnTo>
                    <a:pt x="367284" y="121157"/>
                  </a:lnTo>
                  <a:lnTo>
                    <a:pt x="0" y="121157"/>
                  </a:lnTo>
                  <a:lnTo>
                    <a:pt x="0" y="363473"/>
                  </a:lnTo>
                  <a:lnTo>
                    <a:pt x="367284" y="363473"/>
                  </a:lnTo>
                  <a:lnTo>
                    <a:pt x="367284" y="484631"/>
                  </a:lnTo>
                  <a:lnTo>
                    <a:pt x="609600" y="242315"/>
                  </a:lnTo>
                  <a:lnTo>
                    <a:pt x="367284" y="0"/>
                  </a:lnTo>
                  <a:close/>
                </a:path>
              </a:pathLst>
            </a:custGeom>
            <a:ln w="25400">
              <a:solidFill>
                <a:srgbClr val="F795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57220" y="3611117"/>
            <a:ext cx="104838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DE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2326" y="3443033"/>
            <a:ext cx="1786889" cy="146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25"/>
              </a:lnSpc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1500" b="1" spc="-2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endParaRPr sz="115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2564" y="3568725"/>
            <a:ext cx="2616708" cy="26167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679194" y="4895850"/>
            <a:ext cx="323532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Gắn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labels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cho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nội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dung</a:t>
            </a:r>
            <a:r>
              <a:rPr sz="1800" spc="-1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chi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tiết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hh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Gắn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badges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cho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menu</a:t>
            </a:r>
            <a:r>
              <a:rPr sz="18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đứng</a:t>
            </a:r>
            <a:endParaRPr sz="18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Gắn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tooltips</a:t>
            </a:r>
            <a:r>
              <a:rPr sz="1800" spc="-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cho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sản</a:t>
            </a:r>
            <a:r>
              <a:rPr sz="18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Carlito"/>
                <a:cs typeface="Carlito"/>
              </a:rPr>
              <a:t>phẩm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13572" y="1501139"/>
            <a:ext cx="1916774" cy="5271440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6842759" y="190500"/>
            <a:ext cx="1957070" cy="789940"/>
            <a:chOff x="6842759" y="190500"/>
            <a:chExt cx="1957070" cy="789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42759" y="190500"/>
              <a:ext cx="749807" cy="789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5847" y="280415"/>
              <a:ext cx="690372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571231" y="280415"/>
              <a:ext cx="1228344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54450">
              <a:lnSpc>
                <a:spcPct val="100000"/>
              </a:lnSpc>
              <a:spcBef>
                <a:spcPts val="95"/>
              </a:spcBef>
            </a:pPr>
            <a:r>
              <a:rPr cap="small" spc="65" dirty="0"/>
              <a:t>Nội</a:t>
            </a:r>
            <a:r>
              <a:rPr cap="small" spc="160" dirty="0"/>
              <a:t> </a:t>
            </a:r>
            <a:r>
              <a:rPr cap="small" spc="-75" dirty="0"/>
              <a:t>dung</a:t>
            </a:r>
          </a:p>
        </p:txBody>
      </p:sp>
      <p:sp>
        <p:nvSpPr>
          <p:cNvPr id="9" name="object 12">
            <a:extLst>
              <a:ext uri="{FF2B5EF4-FFF2-40B4-BE49-F238E27FC236}">
                <a16:creationId xmlns:a16="http://schemas.microsoft.com/office/drawing/2014/main" id="{C7774521-516C-22EC-1FEE-55A3F0AEF361}"/>
              </a:ext>
            </a:extLst>
          </p:cNvPr>
          <p:cNvSpPr txBox="1"/>
          <p:nvPr/>
        </p:nvSpPr>
        <p:spPr>
          <a:xfrm>
            <a:off x="535940" y="1004973"/>
            <a:ext cx="2068195" cy="46355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0" dirty="0">
                <a:latin typeface="Arial"/>
                <a:cs typeface="Arial"/>
              </a:rPr>
              <a:t>Jumbotron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0" dirty="0">
                <a:latin typeface="Arial"/>
                <a:cs typeface="Arial"/>
              </a:rPr>
              <a:t>Carousel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0" dirty="0">
                <a:latin typeface="Arial"/>
                <a:cs typeface="Arial"/>
              </a:rPr>
              <a:t>Collapse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0" dirty="0">
                <a:latin typeface="Arial"/>
                <a:cs typeface="Arial"/>
              </a:rPr>
              <a:t>Pagination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Hình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ảnh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0" dirty="0">
                <a:latin typeface="Arial"/>
                <a:cs typeface="Arial"/>
              </a:rPr>
              <a:t>Thumbnail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0" dirty="0">
                <a:latin typeface="Arial"/>
                <a:cs typeface="Arial"/>
              </a:rPr>
              <a:t>Labels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0" dirty="0">
                <a:latin typeface="Arial"/>
                <a:cs typeface="Arial"/>
              </a:rPr>
              <a:t>Alert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0" dirty="0">
                <a:latin typeface="Arial"/>
                <a:cs typeface="Arial"/>
              </a:rPr>
              <a:t>Tooltip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81406" y="2860344"/>
            <a:ext cx="2462594" cy="388405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4067555" y="190500"/>
            <a:ext cx="4732020" cy="789940"/>
            <a:chOff x="4067555" y="190500"/>
            <a:chExt cx="4732020" cy="789940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67555" y="190500"/>
              <a:ext cx="678179" cy="78943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319015" y="280415"/>
              <a:ext cx="1028700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059680" y="280415"/>
              <a:ext cx="888491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0136" y="280415"/>
              <a:ext cx="915923" cy="64007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289548" y="280415"/>
              <a:ext cx="1228344" cy="64007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31379" y="280415"/>
              <a:ext cx="856487" cy="6400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802879" y="280415"/>
              <a:ext cx="996696" cy="640079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079500">
              <a:lnSpc>
                <a:spcPct val="100000"/>
              </a:lnSpc>
              <a:spcBef>
                <a:spcPts val="95"/>
              </a:spcBef>
            </a:pPr>
            <a:r>
              <a:rPr cap="small" dirty="0"/>
              <a:t>Tổng</a:t>
            </a:r>
            <a:r>
              <a:rPr cap="small" spc="35" dirty="0"/>
              <a:t> </a:t>
            </a:r>
            <a:r>
              <a:rPr cap="small" spc="-130" dirty="0"/>
              <a:t>kết</a:t>
            </a:r>
            <a:r>
              <a:rPr cap="small" spc="40" dirty="0"/>
              <a:t> </a:t>
            </a:r>
            <a:r>
              <a:rPr cap="small" spc="50" dirty="0"/>
              <a:t>nội</a:t>
            </a:r>
            <a:r>
              <a:rPr cap="small" spc="35" dirty="0"/>
              <a:t> </a:t>
            </a:r>
            <a:r>
              <a:rPr cap="small" dirty="0"/>
              <a:t>dung</a:t>
            </a:r>
            <a:r>
              <a:rPr cap="small" spc="50" dirty="0"/>
              <a:t> </a:t>
            </a:r>
            <a:r>
              <a:rPr cap="small" dirty="0"/>
              <a:t>bài</a:t>
            </a:r>
            <a:r>
              <a:rPr cap="small" spc="50" dirty="0"/>
              <a:t> </a:t>
            </a:r>
            <a:r>
              <a:rPr cap="small" spc="-165" dirty="0"/>
              <a:t>học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535940" y="1004973"/>
            <a:ext cx="2068195" cy="463550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70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0" dirty="0">
                <a:latin typeface="Arial"/>
                <a:cs typeface="Arial"/>
              </a:rPr>
              <a:t>Jumbotron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0" dirty="0">
                <a:latin typeface="Arial"/>
                <a:cs typeface="Arial"/>
              </a:rPr>
              <a:t>Carousel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0" dirty="0">
                <a:latin typeface="Arial"/>
                <a:cs typeface="Arial"/>
              </a:rPr>
              <a:t>Collapse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0" dirty="0">
                <a:latin typeface="Arial"/>
                <a:cs typeface="Arial"/>
              </a:rPr>
              <a:t>Pagination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dirty="0">
                <a:latin typeface="Arial"/>
                <a:cs typeface="Arial"/>
              </a:rPr>
              <a:t>Hình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ảnh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0" dirty="0">
                <a:latin typeface="Arial"/>
                <a:cs typeface="Arial"/>
              </a:rPr>
              <a:t>Thumbnail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0" dirty="0">
                <a:latin typeface="Arial"/>
                <a:cs typeface="Arial"/>
              </a:rPr>
              <a:t>Labels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5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0" dirty="0">
                <a:latin typeface="Arial"/>
                <a:cs typeface="Arial"/>
              </a:rPr>
              <a:t>Alert</a:t>
            </a:r>
            <a:endParaRPr sz="2800" dirty="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70"/>
              </a:spcBef>
              <a:buClr>
                <a:srgbClr val="FF5A33"/>
              </a:buClr>
              <a:buFont typeface="Wingdings"/>
              <a:buChar char=""/>
              <a:tabLst>
                <a:tab pos="354965" algn="l"/>
              </a:tabLst>
            </a:pPr>
            <a:r>
              <a:rPr sz="2800" spc="-10" dirty="0">
                <a:latin typeface="Arial"/>
                <a:cs typeface="Arial"/>
              </a:rPr>
              <a:t>Tooltip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sp>
          <p:nvSpPr>
            <p:cNvPr id="4" name="object 4"/>
            <p:cNvSpPr/>
            <p:nvPr/>
          </p:nvSpPr>
          <p:spPr>
            <a:xfrm>
              <a:off x="457200" y="838200"/>
              <a:ext cx="8229600" cy="0"/>
            </a:xfrm>
            <a:custGeom>
              <a:avLst/>
              <a:gdLst/>
              <a:ahLst/>
              <a:cxnLst/>
              <a:rect l="l" t="t" r="r" b="b"/>
              <a:pathLst>
                <a:path w="8229600">
                  <a:moveTo>
                    <a:pt x="0" y="0"/>
                  </a:moveTo>
                  <a:lnTo>
                    <a:pt x="8229600" y="0"/>
                  </a:lnTo>
                </a:path>
              </a:pathLst>
            </a:custGeom>
            <a:ln w="38100">
              <a:solidFill>
                <a:srgbClr val="FF99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54723" y="190500"/>
              <a:ext cx="627887" cy="78943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5891" y="280415"/>
              <a:ext cx="2043683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951282" y="283210"/>
            <a:ext cx="7655508" cy="21332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800" b="1" cap="small" spc="-10" dirty="0">
                <a:solidFill>
                  <a:srgbClr val="FF5A33"/>
                </a:solidFill>
                <a:latin typeface="Arial"/>
                <a:cs typeface="Arial"/>
              </a:rPr>
              <a:t>Jumbotron</a:t>
            </a:r>
            <a:endParaRPr sz="2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2250" dirty="0">
              <a:latin typeface="Arial"/>
              <a:cs typeface="Arial"/>
            </a:endParaRPr>
          </a:p>
          <a:p>
            <a:pPr marL="355600" marR="128905" indent="-342900" algn="just">
              <a:lnSpc>
                <a:spcPct val="100000"/>
              </a:lnSpc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spc="140" dirty="0">
                <a:latin typeface="Arial"/>
                <a:cs typeface="Arial"/>
              </a:rPr>
              <a:t>Một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thành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phần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nhỏ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gọn</a:t>
            </a:r>
            <a:r>
              <a:rPr sz="2800" spc="3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và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linh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hoạt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có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thể</a:t>
            </a:r>
            <a:r>
              <a:rPr sz="2800" spc="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mở </a:t>
            </a:r>
            <a:r>
              <a:rPr sz="2800" dirty="0">
                <a:latin typeface="Arial"/>
                <a:cs typeface="Arial"/>
              </a:rPr>
              <a:t>rộng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bằng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với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20" dirty="0">
                <a:latin typeface="Arial"/>
                <a:cs typeface="Arial"/>
              </a:rPr>
              <a:t>kích</a:t>
            </a:r>
            <a:r>
              <a:rPr sz="2800" spc="-55" dirty="0">
                <a:latin typeface="Arial"/>
                <a:cs typeface="Arial"/>
              </a:rPr>
              <a:t> thước</a:t>
            </a:r>
            <a:r>
              <a:rPr sz="2800" spc="-3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khung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nhìn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để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hiển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45" dirty="0">
                <a:latin typeface="Arial"/>
                <a:cs typeface="Arial"/>
              </a:rPr>
              <a:t>thị </a:t>
            </a:r>
            <a:r>
              <a:rPr sz="2800" dirty="0">
                <a:latin typeface="Arial"/>
                <a:cs typeface="Arial"/>
              </a:rPr>
              <a:t>nội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dung</a:t>
            </a:r>
            <a:r>
              <a:rPr sz="2800" spc="-2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chính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60" dirty="0">
                <a:latin typeface="Arial"/>
                <a:cs typeface="Arial"/>
              </a:rPr>
              <a:t>trong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site</a:t>
            </a:r>
            <a:r>
              <a:rPr sz="2800" spc="-40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của</a:t>
            </a:r>
            <a:r>
              <a:rPr sz="2800" spc="-3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bạn</a:t>
            </a:r>
            <a:endParaRPr sz="28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1282" y="2487625"/>
            <a:ext cx="7597846" cy="421687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21123" y="190500"/>
              <a:ext cx="690372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84776" y="280415"/>
              <a:ext cx="789431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190744" y="280415"/>
              <a:ext cx="1121664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025896" y="280415"/>
              <a:ext cx="856488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54723" y="190500"/>
              <a:ext cx="627887" cy="7894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755891" y="280415"/>
              <a:ext cx="2043683" cy="64007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32560">
              <a:lnSpc>
                <a:spcPct val="100000"/>
              </a:lnSpc>
              <a:spcBef>
                <a:spcPts val="95"/>
              </a:spcBef>
            </a:pPr>
            <a:r>
              <a:rPr cap="small" spc="-35" dirty="0"/>
              <a:t>Cấu</a:t>
            </a:r>
            <a:r>
              <a:rPr cap="small" spc="10" dirty="0"/>
              <a:t> </a:t>
            </a:r>
            <a:r>
              <a:rPr cap="small" spc="-80" dirty="0"/>
              <a:t>trúc</a:t>
            </a:r>
            <a:r>
              <a:rPr cap="small" spc="-5" dirty="0"/>
              <a:t> </a:t>
            </a:r>
            <a:r>
              <a:rPr cap="small" spc="105" dirty="0"/>
              <a:t>mã</a:t>
            </a:r>
            <a:r>
              <a:rPr cap="small" spc="-5" dirty="0"/>
              <a:t> </a:t>
            </a:r>
            <a:r>
              <a:rPr cap="small" spc="-100" dirty="0"/>
              <a:t>Jumbotron</a:t>
            </a:r>
          </a:p>
        </p:txBody>
      </p:sp>
      <p:pic>
        <p:nvPicPr>
          <p:cNvPr id="10" name="object 1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71450" y="1257300"/>
            <a:ext cx="8743950" cy="48387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8479" y="190500"/>
              <a:ext cx="690372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152131" y="280415"/>
              <a:ext cx="1647444" cy="640079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00170">
              <a:lnSpc>
                <a:spcPct val="100000"/>
              </a:lnSpc>
              <a:spcBef>
                <a:spcPts val="95"/>
              </a:spcBef>
            </a:pPr>
            <a:r>
              <a:rPr cap="small" spc="-215" dirty="0"/>
              <a:t>Carousel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535940" y="1090930"/>
            <a:ext cx="7609205" cy="422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lr>
                <a:srgbClr val="FF5A33"/>
              </a:buClr>
              <a:buFont typeface="Wingdings"/>
              <a:buChar char=""/>
              <a:tabLst>
                <a:tab pos="354965" algn="l"/>
              </a:tabLst>
            </a:pPr>
            <a:r>
              <a:rPr sz="2600" spc="-40" dirty="0">
                <a:latin typeface="Arial"/>
                <a:cs typeface="Arial"/>
              </a:rPr>
              <a:t>Thành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phần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được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220" dirty="0">
                <a:latin typeface="Arial"/>
                <a:cs typeface="Arial"/>
              </a:rPr>
              <a:t>sử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dụng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để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xây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dựng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slideshow</a:t>
            </a:r>
            <a:endParaRPr sz="26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695325" y="1600200"/>
            <a:ext cx="7762875" cy="4314825"/>
            <a:chOff x="695325" y="1600200"/>
            <a:chExt cx="7762875" cy="4314825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95325" y="1600200"/>
              <a:ext cx="7762875" cy="43148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23260" y="1738884"/>
              <a:ext cx="1013460" cy="80467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42004" y="1738884"/>
              <a:ext cx="1248155" cy="80467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5444" y="1738884"/>
              <a:ext cx="1199388" cy="80467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484245" y="1957197"/>
              <a:ext cx="492379" cy="31356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091432" y="1959863"/>
              <a:ext cx="750316" cy="31623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944617" y="1959356"/>
              <a:ext cx="694563" cy="25742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084576" y="2653283"/>
              <a:ext cx="1050036" cy="804672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739895" y="2653283"/>
              <a:ext cx="1167384" cy="804672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511040" y="2653283"/>
              <a:ext cx="1517903" cy="804672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345560" y="2871597"/>
              <a:ext cx="536956" cy="25958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989451" y="2844291"/>
              <a:ext cx="653796" cy="28689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4769358" y="2871597"/>
              <a:ext cx="1011174" cy="318897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18688" y="4329683"/>
              <a:ext cx="1412748" cy="804671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236720" y="4329683"/>
              <a:ext cx="929639" cy="80467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70120" y="4329683"/>
              <a:ext cx="1132331" cy="80467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3479419" y="4547997"/>
              <a:ext cx="887984" cy="259587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485385" y="4529073"/>
              <a:ext cx="429006" cy="278383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5028184" y="4621022"/>
              <a:ext cx="621538" cy="24053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235963" y="2967227"/>
              <a:ext cx="2049780" cy="1025652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1447673" y="2987294"/>
              <a:ext cx="1795780" cy="791845"/>
            </a:xfrm>
            <a:custGeom>
              <a:avLst/>
              <a:gdLst/>
              <a:ahLst/>
              <a:cxnLst/>
              <a:rect l="l" t="t" r="r" b="b"/>
              <a:pathLst>
                <a:path w="1795780" h="791845">
                  <a:moveTo>
                    <a:pt x="111664" y="630999"/>
                  </a:moveTo>
                  <a:lnTo>
                    <a:pt x="104782" y="633404"/>
                  </a:lnTo>
                  <a:lnTo>
                    <a:pt x="99187" y="638428"/>
                  </a:lnTo>
                  <a:lnTo>
                    <a:pt x="0" y="770381"/>
                  </a:lnTo>
                  <a:lnTo>
                    <a:pt x="163703" y="791717"/>
                  </a:lnTo>
                  <a:lnTo>
                    <a:pt x="171233" y="791138"/>
                  </a:lnTo>
                  <a:lnTo>
                    <a:pt x="177752" y="787844"/>
                  </a:lnTo>
                  <a:lnTo>
                    <a:pt x="182580" y="782359"/>
                  </a:lnTo>
                  <a:lnTo>
                    <a:pt x="185039" y="775207"/>
                  </a:lnTo>
                  <a:lnTo>
                    <a:pt x="184892" y="773302"/>
                  </a:lnTo>
                  <a:lnTo>
                    <a:pt x="42290" y="773302"/>
                  </a:lnTo>
                  <a:lnTo>
                    <a:pt x="27432" y="738123"/>
                  </a:lnTo>
                  <a:lnTo>
                    <a:pt x="92418" y="710764"/>
                  </a:lnTo>
                  <a:lnTo>
                    <a:pt x="129540" y="661288"/>
                  </a:lnTo>
                  <a:lnTo>
                    <a:pt x="132822" y="654478"/>
                  </a:lnTo>
                  <a:lnTo>
                    <a:pt x="133223" y="647191"/>
                  </a:lnTo>
                  <a:lnTo>
                    <a:pt x="130861" y="640286"/>
                  </a:lnTo>
                  <a:lnTo>
                    <a:pt x="125857" y="634618"/>
                  </a:lnTo>
                  <a:lnTo>
                    <a:pt x="118975" y="631356"/>
                  </a:lnTo>
                  <a:lnTo>
                    <a:pt x="111664" y="630999"/>
                  </a:lnTo>
                  <a:close/>
                </a:path>
                <a:path w="1795780" h="791845">
                  <a:moveTo>
                    <a:pt x="92418" y="710764"/>
                  </a:moveTo>
                  <a:lnTo>
                    <a:pt x="27432" y="738123"/>
                  </a:lnTo>
                  <a:lnTo>
                    <a:pt x="42290" y="773302"/>
                  </a:lnTo>
                  <a:lnTo>
                    <a:pt x="57068" y="767079"/>
                  </a:lnTo>
                  <a:lnTo>
                    <a:pt x="50165" y="767079"/>
                  </a:lnTo>
                  <a:lnTo>
                    <a:pt x="37338" y="736726"/>
                  </a:lnTo>
                  <a:lnTo>
                    <a:pt x="72938" y="736726"/>
                  </a:lnTo>
                  <a:lnTo>
                    <a:pt x="92418" y="710764"/>
                  </a:lnTo>
                  <a:close/>
                </a:path>
                <a:path w="1795780" h="791845">
                  <a:moveTo>
                    <a:pt x="107403" y="745883"/>
                  </a:moveTo>
                  <a:lnTo>
                    <a:pt x="42290" y="773302"/>
                  </a:lnTo>
                  <a:lnTo>
                    <a:pt x="184892" y="773302"/>
                  </a:lnTo>
                  <a:lnTo>
                    <a:pt x="107403" y="745883"/>
                  </a:lnTo>
                  <a:close/>
                </a:path>
                <a:path w="1795780" h="791845">
                  <a:moveTo>
                    <a:pt x="37338" y="736726"/>
                  </a:moveTo>
                  <a:lnTo>
                    <a:pt x="50165" y="767079"/>
                  </a:lnTo>
                  <a:lnTo>
                    <a:pt x="69759" y="740964"/>
                  </a:lnTo>
                  <a:lnTo>
                    <a:pt x="37338" y="736726"/>
                  </a:lnTo>
                  <a:close/>
                </a:path>
                <a:path w="1795780" h="791845">
                  <a:moveTo>
                    <a:pt x="69759" y="740964"/>
                  </a:moveTo>
                  <a:lnTo>
                    <a:pt x="50165" y="767079"/>
                  </a:lnTo>
                  <a:lnTo>
                    <a:pt x="57068" y="767079"/>
                  </a:lnTo>
                  <a:lnTo>
                    <a:pt x="107403" y="745883"/>
                  </a:lnTo>
                  <a:lnTo>
                    <a:pt x="69759" y="740964"/>
                  </a:lnTo>
                  <a:close/>
                </a:path>
                <a:path w="1795780" h="791845">
                  <a:moveTo>
                    <a:pt x="1780666" y="0"/>
                  </a:moveTo>
                  <a:lnTo>
                    <a:pt x="92418" y="710764"/>
                  </a:lnTo>
                  <a:lnTo>
                    <a:pt x="69759" y="740964"/>
                  </a:lnTo>
                  <a:lnTo>
                    <a:pt x="107403" y="745883"/>
                  </a:lnTo>
                  <a:lnTo>
                    <a:pt x="1795399" y="35051"/>
                  </a:lnTo>
                  <a:lnTo>
                    <a:pt x="1780666" y="0"/>
                  </a:lnTo>
                  <a:close/>
                </a:path>
                <a:path w="1795780" h="791845">
                  <a:moveTo>
                    <a:pt x="72938" y="736726"/>
                  </a:moveTo>
                  <a:lnTo>
                    <a:pt x="37338" y="736726"/>
                  </a:lnTo>
                  <a:lnTo>
                    <a:pt x="69759" y="740964"/>
                  </a:lnTo>
                  <a:lnTo>
                    <a:pt x="72938" y="736726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5858255" y="2967227"/>
              <a:ext cx="2125979" cy="102565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5901182" y="2987166"/>
              <a:ext cx="1871345" cy="794385"/>
            </a:xfrm>
            <a:custGeom>
              <a:avLst/>
              <a:gdLst/>
              <a:ahLst/>
              <a:cxnLst/>
              <a:rect l="l" t="t" r="r" b="b"/>
              <a:pathLst>
                <a:path w="1871345" h="794385">
                  <a:moveTo>
                    <a:pt x="1763968" y="747604"/>
                  </a:moveTo>
                  <a:lnTo>
                    <a:pt x="1702562" y="756539"/>
                  </a:lnTo>
                  <a:lnTo>
                    <a:pt x="1686433" y="778129"/>
                  </a:lnTo>
                  <a:lnTo>
                    <a:pt x="1688984" y="785239"/>
                  </a:lnTo>
                  <a:lnTo>
                    <a:pt x="1693894" y="790622"/>
                  </a:lnTo>
                  <a:lnTo>
                    <a:pt x="1700470" y="793791"/>
                  </a:lnTo>
                  <a:lnTo>
                    <a:pt x="1708022" y="794258"/>
                  </a:lnTo>
                  <a:lnTo>
                    <a:pt x="1847763" y="773938"/>
                  </a:lnTo>
                  <a:lnTo>
                    <a:pt x="1829181" y="773938"/>
                  </a:lnTo>
                  <a:lnTo>
                    <a:pt x="1763968" y="747604"/>
                  </a:lnTo>
                  <a:close/>
                </a:path>
                <a:path w="1871345" h="794385">
                  <a:moveTo>
                    <a:pt x="1801216" y="742185"/>
                  </a:moveTo>
                  <a:lnTo>
                    <a:pt x="1763968" y="747604"/>
                  </a:lnTo>
                  <a:lnTo>
                    <a:pt x="1829181" y="773938"/>
                  </a:lnTo>
                  <a:lnTo>
                    <a:pt x="1831585" y="767969"/>
                  </a:lnTo>
                  <a:lnTo>
                    <a:pt x="1821179" y="767969"/>
                  </a:lnTo>
                  <a:lnTo>
                    <a:pt x="1801216" y="742185"/>
                  </a:lnTo>
                  <a:close/>
                </a:path>
                <a:path w="1871345" h="794385">
                  <a:moveTo>
                    <a:pt x="1757632" y="632793"/>
                  </a:moveTo>
                  <a:lnTo>
                    <a:pt x="1750339" y="633275"/>
                  </a:lnTo>
                  <a:lnTo>
                    <a:pt x="1743583" y="636651"/>
                  </a:lnTo>
                  <a:lnTo>
                    <a:pt x="1738600" y="642389"/>
                  </a:lnTo>
                  <a:lnTo>
                    <a:pt x="1736296" y="649319"/>
                  </a:lnTo>
                  <a:lnTo>
                    <a:pt x="1736778" y="656582"/>
                  </a:lnTo>
                  <a:lnTo>
                    <a:pt x="1740153" y="663321"/>
                  </a:lnTo>
                  <a:lnTo>
                    <a:pt x="1778023" y="712230"/>
                  </a:lnTo>
                  <a:lnTo>
                    <a:pt x="1843404" y="738632"/>
                  </a:lnTo>
                  <a:lnTo>
                    <a:pt x="1829181" y="773938"/>
                  </a:lnTo>
                  <a:lnTo>
                    <a:pt x="1847763" y="773938"/>
                  </a:lnTo>
                  <a:lnTo>
                    <a:pt x="1871344" y="770509"/>
                  </a:lnTo>
                  <a:lnTo>
                    <a:pt x="1770252" y="640080"/>
                  </a:lnTo>
                  <a:lnTo>
                    <a:pt x="1764567" y="635097"/>
                  </a:lnTo>
                  <a:lnTo>
                    <a:pt x="1757632" y="632793"/>
                  </a:lnTo>
                  <a:close/>
                </a:path>
                <a:path w="1871345" h="794385">
                  <a:moveTo>
                    <a:pt x="1833498" y="737489"/>
                  </a:moveTo>
                  <a:lnTo>
                    <a:pt x="1801216" y="742185"/>
                  </a:lnTo>
                  <a:lnTo>
                    <a:pt x="1821179" y="767969"/>
                  </a:lnTo>
                  <a:lnTo>
                    <a:pt x="1833498" y="737489"/>
                  </a:lnTo>
                  <a:close/>
                </a:path>
                <a:path w="1871345" h="794385">
                  <a:moveTo>
                    <a:pt x="1840574" y="737489"/>
                  </a:moveTo>
                  <a:lnTo>
                    <a:pt x="1833498" y="737489"/>
                  </a:lnTo>
                  <a:lnTo>
                    <a:pt x="1821179" y="767969"/>
                  </a:lnTo>
                  <a:lnTo>
                    <a:pt x="1831585" y="767969"/>
                  </a:lnTo>
                  <a:lnTo>
                    <a:pt x="1843404" y="738632"/>
                  </a:lnTo>
                  <a:lnTo>
                    <a:pt x="1840574" y="737489"/>
                  </a:lnTo>
                  <a:close/>
                </a:path>
                <a:path w="1871345" h="794385">
                  <a:moveTo>
                    <a:pt x="14223" y="0"/>
                  </a:moveTo>
                  <a:lnTo>
                    <a:pt x="0" y="35306"/>
                  </a:lnTo>
                  <a:lnTo>
                    <a:pt x="1763968" y="747604"/>
                  </a:lnTo>
                  <a:lnTo>
                    <a:pt x="1801216" y="742185"/>
                  </a:lnTo>
                  <a:lnTo>
                    <a:pt x="1778023" y="712230"/>
                  </a:lnTo>
                  <a:lnTo>
                    <a:pt x="14223" y="0"/>
                  </a:lnTo>
                  <a:close/>
                </a:path>
                <a:path w="1871345" h="794385">
                  <a:moveTo>
                    <a:pt x="1778023" y="712230"/>
                  </a:moveTo>
                  <a:lnTo>
                    <a:pt x="1801216" y="742185"/>
                  </a:lnTo>
                  <a:lnTo>
                    <a:pt x="1833498" y="737489"/>
                  </a:lnTo>
                  <a:lnTo>
                    <a:pt x="1840574" y="737489"/>
                  </a:lnTo>
                  <a:lnTo>
                    <a:pt x="1778023" y="71223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4360164" y="4922520"/>
              <a:ext cx="423672" cy="722376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4486421" y="4942840"/>
              <a:ext cx="171450" cy="467995"/>
            </a:xfrm>
            <a:custGeom>
              <a:avLst/>
              <a:gdLst/>
              <a:ahLst/>
              <a:cxnLst/>
              <a:rect l="l" t="t" r="r" b="b"/>
              <a:pathLst>
                <a:path w="171450" h="467995">
                  <a:moveTo>
                    <a:pt x="16446" y="296437"/>
                  </a:moveTo>
                  <a:lnTo>
                    <a:pt x="9251" y="298831"/>
                  </a:lnTo>
                  <a:lnTo>
                    <a:pt x="3643" y="303883"/>
                  </a:lnTo>
                  <a:lnTo>
                    <a:pt x="488" y="310483"/>
                  </a:lnTo>
                  <a:lnTo>
                    <a:pt x="0" y="317797"/>
                  </a:lnTo>
                  <a:lnTo>
                    <a:pt x="2393" y="324993"/>
                  </a:lnTo>
                  <a:lnTo>
                    <a:pt x="85578" y="467487"/>
                  </a:lnTo>
                  <a:lnTo>
                    <a:pt x="107671" y="429641"/>
                  </a:lnTo>
                  <a:lnTo>
                    <a:pt x="66528" y="429641"/>
                  </a:lnTo>
                  <a:lnTo>
                    <a:pt x="66528" y="359028"/>
                  </a:lnTo>
                  <a:lnTo>
                    <a:pt x="35413" y="305689"/>
                  </a:lnTo>
                  <a:lnTo>
                    <a:pt x="30360" y="300081"/>
                  </a:lnTo>
                  <a:lnTo>
                    <a:pt x="23760" y="296926"/>
                  </a:lnTo>
                  <a:lnTo>
                    <a:pt x="16446" y="296437"/>
                  </a:lnTo>
                  <a:close/>
                </a:path>
                <a:path w="171450" h="467995">
                  <a:moveTo>
                    <a:pt x="66528" y="359028"/>
                  </a:moveTo>
                  <a:lnTo>
                    <a:pt x="66528" y="429641"/>
                  </a:lnTo>
                  <a:lnTo>
                    <a:pt x="104628" y="429641"/>
                  </a:lnTo>
                  <a:lnTo>
                    <a:pt x="104628" y="419989"/>
                  </a:lnTo>
                  <a:lnTo>
                    <a:pt x="69068" y="419989"/>
                  </a:lnTo>
                  <a:lnTo>
                    <a:pt x="85578" y="391686"/>
                  </a:lnTo>
                  <a:lnTo>
                    <a:pt x="66528" y="359028"/>
                  </a:lnTo>
                  <a:close/>
                </a:path>
                <a:path w="171450" h="467995">
                  <a:moveTo>
                    <a:pt x="154709" y="296437"/>
                  </a:moveTo>
                  <a:lnTo>
                    <a:pt x="147395" y="296926"/>
                  </a:lnTo>
                  <a:lnTo>
                    <a:pt x="140795" y="300081"/>
                  </a:lnTo>
                  <a:lnTo>
                    <a:pt x="135743" y="305689"/>
                  </a:lnTo>
                  <a:lnTo>
                    <a:pt x="104628" y="359028"/>
                  </a:lnTo>
                  <a:lnTo>
                    <a:pt x="104628" y="429641"/>
                  </a:lnTo>
                  <a:lnTo>
                    <a:pt x="107671" y="429641"/>
                  </a:lnTo>
                  <a:lnTo>
                    <a:pt x="168763" y="324993"/>
                  </a:lnTo>
                  <a:lnTo>
                    <a:pt x="171156" y="317797"/>
                  </a:lnTo>
                  <a:lnTo>
                    <a:pt x="170668" y="310483"/>
                  </a:lnTo>
                  <a:lnTo>
                    <a:pt x="167512" y="303883"/>
                  </a:lnTo>
                  <a:lnTo>
                    <a:pt x="161905" y="298831"/>
                  </a:lnTo>
                  <a:lnTo>
                    <a:pt x="154709" y="296437"/>
                  </a:lnTo>
                  <a:close/>
                </a:path>
                <a:path w="171450" h="467995">
                  <a:moveTo>
                    <a:pt x="85578" y="391686"/>
                  </a:moveTo>
                  <a:lnTo>
                    <a:pt x="69068" y="419989"/>
                  </a:lnTo>
                  <a:lnTo>
                    <a:pt x="102088" y="419989"/>
                  </a:lnTo>
                  <a:lnTo>
                    <a:pt x="85578" y="391686"/>
                  </a:lnTo>
                  <a:close/>
                </a:path>
                <a:path w="171450" h="467995">
                  <a:moveTo>
                    <a:pt x="104628" y="359028"/>
                  </a:moveTo>
                  <a:lnTo>
                    <a:pt x="85578" y="391686"/>
                  </a:lnTo>
                  <a:lnTo>
                    <a:pt x="102088" y="419989"/>
                  </a:lnTo>
                  <a:lnTo>
                    <a:pt x="104628" y="419989"/>
                  </a:lnTo>
                  <a:lnTo>
                    <a:pt x="104628" y="359028"/>
                  </a:lnTo>
                  <a:close/>
                </a:path>
                <a:path w="171450" h="467995">
                  <a:moveTo>
                    <a:pt x="104628" y="0"/>
                  </a:moveTo>
                  <a:lnTo>
                    <a:pt x="66528" y="0"/>
                  </a:lnTo>
                  <a:lnTo>
                    <a:pt x="66528" y="359028"/>
                  </a:lnTo>
                  <a:lnTo>
                    <a:pt x="85578" y="391686"/>
                  </a:lnTo>
                  <a:lnTo>
                    <a:pt x="104628" y="359028"/>
                  </a:lnTo>
                  <a:lnTo>
                    <a:pt x="104628" y="0"/>
                  </a:lnTo>
                  <a:close/>
                </a:path>
              </a:pathLst>
            </a:custGeom>
            <a:solidFill>
              <a:srgbClr val="F795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754879" y="190500"/>
              <a:ext cx="690372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18532" y="280415"/>
              <a:ext cx="789432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524500" y="280415"/>
              <a:ext cx="1121663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59652" y="280415"/>
              <a:ext cx="856488" cy="6400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88479" y="190500"/>
              <a:ext cx="690372" cy="78943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152131" y="280415"/>
              <a:ext cx="1647444" cy="640079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66570">
              <a:lnSpc>
                <a:spcPct val="100000"/>
              </a:lnSpc>
              <a:spcBef>
                <a:spcPts val="95"/>
              </a:spcBef>
            </a:pPr>
            <a:r>
              <a:rPr cap="small" spc="-35" dirty="0"/>
              <a:t>Cấu</a:t>
            </a:r>
            <a:r>
              <a:rPr cap="small" spc="5" dirty="0"/>
              <a:t> </a:t>
            </a:r>
            <a:r>
              <a:rPr cap="small" spc="-80" dirty="0"/>
              <a:t>trúc</a:t>
            </a:r>
            <a:r>
              <a:rPr cap="small" spc="-5" dirty="0"/>
              <a:t> </a:t>
            </a:r>
            <a:r>
              <a:rPr cap="small" spc="105" dirty="0"/>
              <a:t>mã</a:t>
            </a:r>
            <a:r>
              <a:rPr cap="small" spc="-5" dirty="0"/>
              <a:t> </a:t>
            </a:r>
            <a:r>
              <a:rPr cap="small" spc="-215" dirty="0"/>
              <a:t>Carousel</a:t>
            </a:r>
          </a:p>
        </p:txBody>
      </p:sp>
      <p:grpSp>
        <p:nvGrpSpPr>
          <p:cNvPr id="10" name="object 10"/>
          <p:cNvGrpSpPr/>
          <p:nvPr/>
        </p:nvGrpSpPr>
        <p:grpSpPr>
          <a:xfrm>
            <a:off x="261937" y="1247775"/>
            <a:ext cx="8871585" cy="5057775"/>
            <a:chOff x="261937" y="1247775"/>
            <a:chExt cx="8871585" cy="505777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61937" y="1247775"/>
              <a:ext cx="8639175" cy="505777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609600" y="1447800"/>
              <a:ext cx="8301355" cy="4672965"/>
            </a:xfrm>
            <a:custGeom>
              <a:avLst/>
              <a:gdLst/>
              <a:ahLst/>
              <a:cxnLst/>
              <a:rect l="l" t="t" r="r" b="b"/>
              <a:pathLst>
                <a:path w="8301355" h="4672965">
                  <a:moveTo>
                    <a:pt x="0" y="3389376"/>
                  </a:moveTo>
                  <a:lnTo>
                    <a:pt x="8301101" y="3389376"/>
                  </a:lnTo>
                  <a:lnTo>
                    <a:pt x="8301101" y="1103376"/>
                  </a:lnTo>
                  <a:lnTo>
                    <a:pt x="0" y="1103376"/>
                  </a:lnTo>
                  <a:lnTo>
                    <a:pt x="0" y="3389376"/>
                  </a:lnTo>
                  <a:close/>
                </a:path>
                <a:path w="8301355" h="4672965">
                  <a:moveTo>
                    <a:pt x="0" y="1066800"/>
                  </a:moveTo>
                  <a:lnTo>
                    <a:pt x="8301101" y="1066800"/>
                  </a:lnTo>
                  <a:lnTo>
                    <a:pt x="8301101" y="0"/>
                  </a:lnTo>
                  <a:lnTo>
                    <a:pt x="0" y="0"/>
                  </a:lnTo>
                  <a:lnTo>
                    <a:pt x="0" y="1066800"/>
                  </a:lnTo>
                  <a:close/>
                </a:path>
                <a:path w="8301355" h="4672965">
                  <a:moveTo>
                    <a:pt x="0" y="4672584"/>
                  </a:moveTo>
                  <a:lnTo>
                    <a:pt x="8301101" y="4672584"/>
                  </a:lnTo>
                  <a:lnTo>
                    <a:pt x="8301101" y="3422904"/>
                  </a:lnTo>
                  <a:lnTo>
                    <a:pt x="0" y="3422904"/>
                  </a:lnTo>
                  <a:lnTo>
                    <a:pt x="0" y="4672584"/>
                  </a:lnTo>
                  <a:close/>
                </a:path>
              </a:pathLst>
            </a:custGeom>
            <a:ln w="3175">
              <a:solidFill>
                <a:srgbClr val="FF0000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107935" y="4367783"/>
              <a:ext cx="2025396" cy="60198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848856" y="5650991"/>
              <a:ext cx="2220468" cy="60197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089647" y="2036063"/>
              <a:ext cx="2026920" cy="60045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57200" y="190500"/>
            <a:ext cx="8342630" cy="789940"/>
            <a:chOff x="457200" y="190500"/>
            <a:chExt cx="8342630" cy="78994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071615" y="190500"/>
              <a:ext cx="650747" cy="78943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95644" y="280415"/>
              <a:ext cx="755903" cy="6400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768084" y="280415"/>
              <a:ext cx="856487" cy="64007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339583" y="280415"/>
              <a:ext cx="1459992" cy="64007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83560">
              <a:lnSpc>
                <a:spcPct val="100000"/>
              </a:lnSpc>
              <a:spcBef>
                <a:spcPts val="95"/>
              </a:spcBef>
            </a:pPr>
            <a:r>
              <a:rPr cap="small" spc="-90" dirty="0"/>
              <a:t>Lấy</a:t>
            </a:r>
            <a:r>
              <a:rPr cap="small" spc="45" dirty="0"/>
              <a:t> </a:t>
            </a:r>
            <a:r>
              <a:rPr cap="small" spc="105" dirty="0"/>
              <a:t>mã</a:t>
            </a:r>
            <a:r>
              <a:rPr cap="small" spc="40" dirty="0"/>
              <a:t> </a:t>
            </a:r>
            <a:r>
              <a:rPr cap="small" spc="-70" dirty="0"/>
              <a:t>nguồn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048258"/>
            <a:ext cx="758190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355600" marR="5080" indent="-342900">
              <a:lnSpc>
                <a:spcPts val="3020"/>
              </a:lnSpc>
              <a:spcBef>
                <a:spcPts val="480"/>
              </a:spcBef>
              <a:buClr>
                <a:srgbClr val="FF5A33"/>
              </a:buClr>
              <a:buFont typeface="Wingdings"/>
              <a:buChar char=""/>
              <a:tabLst>
                <a:tab pos="355600" algn="l"/>
              </a:tabLst>
            </a:pPr>
            <a:r>
              <a:rPr sz="2800" spc="-125" dirty="0">
                <a:latin typeface="Arial"/>
                <a:cs typeface="Arial"/>
              </a:rPr>
              <a:t>Vào</a:t>
            </a:r>
            <a:r>
              <a:rPr sz="2800" spc="39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  <a:hlinkClick r:id="rId6"/>
              </a:rPr>
              <a:t>http://getbootstrap.com.vn/javascript</a:t>
            </a:r>
            <a:r>
              <a:rPr sz="2800" spc="36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làm </a:t>
            </a:r>
            <a:r>
              <a:rPr sz="2800" dirty="0">
                <a:latin typeface="Arial"/>
                <a:cs typeface="Arial"/>
              </a:rPr>
              <a:t>theo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hướng </a:t>
            </a:r>
            <a:r>
              <a:rPr sz="2800" dirty="0">
                <a:latin typeface="Arial"/>
                <a:cs typeface="Arial"/>
              </a:rPr>
              <a:t>dẫn</a:t>
            </a:r>
            <a:r>
              <a:rPr sz="2800" spc="-50" dirty="0">
                <a:latin typeface="Arial"/>
                <a:cs typeface="Arial"/>
              </a:rPr>
              <a:t> của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hình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25" dirty="0">
                <a:latin typeface="Arial"/>
                <a:cs typeface="Arial"/>
              </a:rPr>
              <a:t>sau</a:t>
            </a:r>
            <a:endParaRPr sz="28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28600" y="1925064"/>
            <a:ext cx="8667115" cy="4857115"/>
            <a:chOff x="228600" y="1925064"/>
            <a:chExt cx="8667115" cy="4857115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28600" y="1925064"/>
              <a:ext cx="8667086" cy="485673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265164" y="4616195"/>
              <a:ext cx="1717547" cy="209550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7000" y="4636388"/>
              <a:ext cx="1462785" cy="18406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69920" y="3852417"/>
            <a:ext cx="576580" cy="914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6840"/>
              </a:lnSpc>
            </a:pPr>
            <a:r>
              <a:rPr sz="7200" b="1" spc="-5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endParaRPr sz="720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192326" y="3443033"/>
            <a:ext cx="1786889" cy="146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925"/>
              </a:lnSpc>
            </a:pPr>
            <a:r>
              <a:rPr sz="7200" b="1" spc="-25" dirty="0">
                <a:solidFill>
                  <a:srgbClr val="FFFFFF"/>
                </a:solidFill>
                <a:latin typeface="Carlito"/>
                <a:cs typeface="Carlito"/>
              </a:rPr>
              <a:t>M</a:t>
            </a:r>
            <a:r>
              <a:rPr sz="11500" b="1" spc="-25" dirty="0">
                <a:solidFill>
                  <a:srgbClr val="FFFFFF"/>
                </a:solidFill>
                <a:latin typeface="Carlito"/>
                <a:cs typeface="Carlito"/>
              </a:rPr>
              <a:t>O</a:t>
            </a:r>
            <a:endParaRPr sz="11500">
              <a:latin typeface="Carlito"/>
              <a:cs typeface="Carlito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12564" y="3568725"/>
            <a:ext cx="2616708" cy="261670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55394" y="5352999"/>
            <a:ext cx="1692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Thiết</a:t>
            </a:r>
            <a:r>
              <a:rPr sz="1800" spc="-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kế</a:t>
            </a:r>
            <a:r>
              <a:rPr sz="1800" spc="-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dirty="0">
                <a:solidFill>
                  <a:srgbClr val="FFFFFF"/>
                </a:solidFill>
                <a:latin typeface="Carlito"/>
                <a:cs typeface="Carlito"/>
              </a:rPr>
              <a:t>trang</a:t>
            </a:r>
            <a:r>
              <a:rPr sz="1800" spc="-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Carlito"/>
                <a:cs typeface="Carlito"/>
              </a:rPr>
              <a:t>chủ</a:t>
            </a:r>
            <a:endParaRPr sz="1800">
              <a:latin typeface="Carlito"/>
              <a:cs typeface="Carlito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676400" y="3467100"/>
            <a:ext cx="1828800" cy="1333500"/>
            <a:chOff x="1676400" y="3467100"/>
            <a:chExt cx="1828800" cy="1333500"/>
          </a:xfrm>
        </p:grpSpPr>
        <p:sp>
          <p:nvSpPr>
            <p:cNvPr id="7" name="object 7"/>
            <p:cNvSpPr/>
            <p:nvPr/>
          </p:nvSpPr>
          <p:spPr>
            <a:xfrm>
              <a:off x="1676400" y="3467100"/>
              <a:ext cx="1828800" cy="1333500"/>
            </a:xfrm>
            <a:custGeom>
              <a:avLst/>
              <a:gdLst/>
              <a:ahLst/>
              <a:cxnLst/>
              <a:rect l="l" t="t" r="r" b="b"/>
              <a:pathLst>
                <a:path w="1828800" h="1333500">
                  <a:moveTo>
                    <a:pt x="1828800" y="0"/>
                  </a:moveTo>
                  <a:lnTo>
                    <a:pt x="0" y="0"/>
                  </a:lnTo>
                  <a:lnTo>
                    <a:pt x="0" y="1333500"/>
                  </a:lnTo>
                  <a:lnTo>
                    <a:pt x="1828800" y="1333500"/>
                  </a:lnTo>
                  <a:lnTo>
                    <a:pt x="1828800" y="0"/>
                  </a:lnTo>
                  <a:close/>
                </a:path>
              </a:pathLst>
            </a:custGeom>
            <a:solidFill>
              <a:srgbClr val="4F81B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752600" y="3611879"/>
              <a:ext cx="1676400" cy="1093470"/>
            </a:xfrm>
            <a:custGeom>
              <a:avLst/>
              <a:gdLst/>
              <a:ahLst/>
              <a:cxnLst/>
              <a:rect l="l" t="t" r="r" b="b"/>
              <a:pathLst>
                <a:path w="1676400" h="1093470">
                  <a:moveTo>
                    <a:pt x="0" y="514350"/>
                  </a:moveTo>
                  <a:lnTo>
                    <a:pt x="1676400" y="514350"/>
                  </a:lnTo>
                  <a:lnTo>
                    <a:pt x="1676400" y="0"/>
                  </a:lnTo>
                  <a:lnTo>
                    <a:pt x="0" y="0"/>
                  </a:lnTo>
                  <a:lnTo>
                    <a:pt x="0" y="514350"/>
                  </a:lnTo>
                  <a:close/>
                </a:path>
                <a:path w="1676400" h="1093470">
                  <a:moveTo>
                    <a:pt x="0" y="1093470"/>
                  </a:moveTo>
                  <a:lnTo>
                    <a:pt x="1676400" y="1093470"/>
                  </a:lnTo>
                  <a:lnTo>
                    <a:pt x="1676400" y="579120"/>
                  </a:lnTo>
                  <a:lnTo>
                    <a:pt x="0" y="579120"/>
                  </a:lnTo>
                  <a:lnTo>
                    <a:pt x="0" y="1093470"/>
                  </a:lnTo>
                  <a:close/>
                </a:path>
              </a:pathLst>
            </a:custGeom>
            <a:ln w="25400">
              <a:solidFill>
                <a:srgbClr val="385D8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63700" y="2882900"/>
          <a:ext cx="2517775" cy="22091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8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 gridSpan="2">
                  <a:txBody>
                    <a:bodyPr/>
                    <a:lstStyle/>
                    <a:p>
                      <a:pPr marR="149225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 gridSpan="2">
                  <a:txBody>
                    <a:bodyPr/>
                    <a:lstStyle/>
                    <a:p>
                      <a:pPr marR="149225"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7150">
                <a:tc>
                  <a:txBody>
                    <a:bodyPr/>
                    <a:lstStyle/>
                    <a:p>
                      <a:pPr marL="511175" marR="401320" indent="-102235">
                        <a:lnSpc>
                          <a:spcPts val="4560"/>
                        </a:lnSpc>
                        <a:spcBef>
                          <a:spcPts val="125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Jumbotron Carousel</a:t>
                      </a:r>
                      <a:endParaRPr sz="1800">
                        <a:latin typeface="Carlito"/>
                        <a:cs typeface="Carlito"/>
                      </a:endParaRPr>
                    </a:p>
                  </a:txBody>
                  <a:tcPr marL="0" marR="0" marT="15875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40665">
                        <a:lnSpc>
                          <a:spcPct val="100000"/>
                        </a:lnSpc>
                        <a:spcBef>
                          <a:spcPts val="1230"/>
                        </a:spcBef>
                      </a:pPr>
                      <a:r>
                        <a:rPr sz="7200" b="1" spc="-50" dirty="0">
                          <a:solidFill>
                            <a:srgbClr val="FFFFFF"/>
                          </a:solidFill>
                          <a:latin typeface="Carlito"/>
                          <a:cs typeface="Carlito"/>
                        </a:rPr>
                        <a:t>E</a:t>
                      </a:r>
                      <a:endParaRPr sz="7200">
                        <a:latin typeface="Carlito"/>
                        <a:cs typeface="Carlito"/>
                      </a:endParaRPr>
                    </a:p>
                  </a:txBody>
                  <a:tcPr marL="0" marR="0" marT="15621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515">
                <a:tc gridSpan="2">
                  <a:txBody>
                    <a:bodyPr/>
                    <a:lstStyle/>
                    <a:p>
                      <a:pPr marR="149225"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385D89"/>
                      </a:solidFill>
                      <a:prstDash val="solid"/>
                    </a:lnL>
                    <a:lnR w="28575">
                      <a:solidFill>
                        <a:srgbClr val="385D89"/>
                      </a:solidFill>
                      <a:prstDash val="solid"/>
                    </a:lnR>
                    <a:lnT w="28575">
                      <a:solidFill>
                        <a:srgbClr val="385D89"/>
                      </a:solidFill>
                      <a:prstDash val="solid"/>
                    </a:lnT>
                    <a:lnB w="28575">
                      <a:solidFill>
                        <a:srgbClr val="385D89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443</Words>
  <Application>Microsoft Office PowerPoint</Application>
  <PresentationFormat>On-screen Show (4:3)</PresentationFormat>
  <Paragraphs>102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Carlito</vt:lpstr>
      <vt:lpstr>Times New Roman</vt:lpstr>
      <vt:lpstr>Wingdings</vt:lpstr>
      <vt:lpstr>Office Theme</vt:lpstr>
      <vt:lpstr>PowerPoint Presentation</vt:lpstr>
      <vt:lpstr>Mục tiêu</vt:lpstr>
      <vt:lpstr>Nội dung</vt:lpstr>
      <vt:lpstr>PowerPoint Presentation</vt:lpstr>
      <vt:lpstr>Cấu trúc mã Jumbotron</vt:lpstr>
      <vt:lpstr>Carousel</vt:lpstr>
      <vt:lpstr>Cấu trúc mã Carousel</vt:lpstr>
      <vt:lpstr>Lấy mã nguồn</vt:lpstr>
      <vt:lpstr>PowerPoint Presentation</vt:lpstr>
      <vt:lpstr>Collapse</vt:lpstr>
      <vt:lpstr>Cấu trúc mã Collapse</vt:lpstr>
      <vt:lpstr>Lấy mã collapse</vt:lpstr>
      <vt:lpstr>PowerPoint Presentation</vt:lpstr>
      <vt:lpstr>PowerPoint Presentation</vt:lpstr>
      <vt:lpstr>Hình ảnh</vt:lpstr>
      <vt:lpstr>Pagination</vt:lpstr>
      <vt:lpstr>Pager</vt:lpstr>
      <vt:lpstr>PowerPoint Presentation</vt:lpstr>
      <vt:lpstr>Thumbnail</vt:lpstr>
      <vt:lpstr>Cấu trúc mã thumbnal</vt:lpstr>
      <vt:lpstr>Kết hợp thumbnail với thông tin</vt:lpstr>
      <vt:lpstr>PowerPoint Presentation</vt:lpstr>
      <vt:lpstr>PowerPoint Presentation</vt:lpstr>
      <vt:lpstr>Labels</vt:lpstr>
      <vt:lpstr>Labels</vt:lpstr>
      <vt:lpstr>Badges</vt:lpstr>
      <vt:lpstr>Thông báo</vt:lpstr>
      <vt:lpstr>PowerPoint Presentation</vt:lpstr>
      <vt:lpstr>PowerPoint Presentation</vt:lpstr>
      <vt:lpstr>Tổng kết nội dung bài học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Tin Học Văn Phòng</dc:title>
  <dc:creator>Hans</dc:creator>
  <cp:lastModifiedBy>ADMIN</cp:lastModifiedBy>
  <cp:revision>3</cp:revision>
  <dcterms:created xsi:type="dcterms:W3CDTF">2023-12-22T08:50:27Z</dcterms:created>
  <dcterms:modified xsi:type="dcterms:W3CDTF">2023-12-22T09:24:06Z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2017-04-18T00:00:00Z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2023-12-22T00:00:00Z</vt:filetime>
  </property>
  <property fmtid="{D5CDD505-2E9C-101B-9397-08002B2CF9AE}" pid="5" name="Producer">
    <vt:lpwstr>3-Heights(TM) PDF Security Shell 4.8.25.2 (http://www.pdf-tools.com)</vt:lpwstr>
  </property>
</Properties>
</file>