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97" r:id="rId1"/>
  </p:sldMasterIdLst>
  <p:notesMasterIdLst>
    <p:notesMasterId r:id="rId34"/>
  </p:notesMasterIdLst>
  <p:sldIdLst>
    <p:sldId id="256" r:id="rId2"/>
    <p:sldId id="398" r:id="rId3"/>
    <p:sldId id="399" r:id="rId4"/>
    <p:sldId id="400" r:id="rId5"/>
    <p:sldId id="401" r:id="rId6"/>
    <p:sldId id="402" r:id="rId7"/>
    <p:sldId id="403" r:id="rId8"/>
    <p:sldId id="404" r:id="rId9"/>
    <p:sldId id="405" r:id="rId10"/>
    <p:sldId id="406" r:id="rId11"/>
    <p:sldId id="407" r:id="rId12"/>
    <p:sldId id="408" r:id="rId13"/>
    <p:sldId id="409" r:id="rId14"/>
    <p:sldId id="410" r:id="rId15"/>
    <p:sldId id="411" r:id="rId16"/>
    <p:sldId id="412" r:id="rId17"/>
    <p:sldId id="413" r:id="rId18"/>
    <p:sldId id="414" r:id="rId19"/>
    <p:sldId id="415" r:id="rId20"/>
    <p:sldId id="416" r:id="rId21"/>
    <p:sldId id="417" r:id="rId22"/>
    <p:sldId id="418" r:id="rId23"/>
    <p:sldId id="419" r:id="rId24"/>
    <p:sldId id="420" r:id="rId25"/>
    <p:sldId id="421" r:id="rId26"/>
    <p:sldId id="422" r:id="rId27"/>
    <p:sldId id="423" r:id="rId28"/>
    <p:sldId id="424" r:id="rId29"/>
    <p:sldId id="425" r:id="rId30"/>
    <p:sldId id="426" r:id="rId31"/>
    <p:sldId id="427" r:id="rId32"/>
    <p:sldId id="26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A50021"/>
    <a:srgbClr val="002060"/>
    <a:srgbClr val="EAEFF7"/>
    <a:srgbClr val="7B229E"/>
    <a:srgbClr val="E5B458"/>
    <a:srgbClr val="E3AA6A"/>
    <a:srgbClr val="38B347"/>
    <a:srgbClr val="75C7CB"/>
    <a:srgbClr val="9883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6" autoAdjust="0"/>
    <p:restoredTop sz="94660"/>
  </p:normalViewPr>
  <p:slideViewPr>
    <p:cSldViewPr snapToGrid="0">
      <p:cViewPr varScale="1">
        <p:scale>
          <a:sx n="91" d="100"/>
          <a:sy n="91" d="100"/>
        </p:scale>
        <p:origin x="1109"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 PRANEETH" userId="e4b8e2e9cdbb4f9d" providerId="LiveId" clId="{3A7AE622-4B4A-421E-AB79-2B5ADEA426B1}"/>
    <pc:docChg chg="modSld">
      <pc:chgData name="R PRANEETH" userId="e4b8e2e9cdbb4f9d" providerId="LiveId" clId="{3A7AE622-4B4A-421E-AB79-2B5ADEA426B1}" dt="2022-05-02T03:05:40.680" v="36" actId="20577"/>
      <pc:docMkLst>
        <pc:docMk/>
      </pc:docMkLst>
      <pc:sldChg chg="modSp mod">
        <pc:chgData name="R PRANEETH" userId="e4b8e2e9cdbb4f9d" providerId="LiveId" clId="{3A7AE622-4B4A-421E-AB79-2B5ADEA426B1}" dt="2022-05-02T03:05:40.680" v="36" actId="20577"/>
        <pc:sldMkLst>
          <pc:docMk/>
          <pc:sldMk cId="2765929884" sldId="256"/>
        </pc:sldMkLst>
        <pc:spChg chg="mod">
          <ac:chgData name="R PRANEETH" userId="e4b8e2e9cdbb4f9d" providerId="LiveId" clId="{3A7AE622-4B4A-421E-AB79-2B5ADEA426B1}" dt="2022-05-02T03:05:40.680" v="36" actId="20577"/>
          <ac:spMkLst>
            <pc:docMk/>
            <pc:sldMk cId="2765929884" sldId="256"/>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56805-9FF0-4934-BDCD-CD6CD9C90D87}" type="datetimeFigureOut">
              <a:rPr lang="en-US" smtClean="0"/>
              <a:t>5/2/2022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34487-34A5-4CE5-B125-65C7AA3A2447}" type="slidenum">
              <a:rPr lang="en-US" smtClean="0"/>
              <a:t>‹#›</a:t>
            </a:fld>
            <a:endParaRPr lang="en-US"/>
          </a:p>
        </p:txBody>
      </p:sp>
    </p:spTree>
    <p:extLst>
      <p:ext uri="{BB962C8B-B14F-4D97-AF65-F5344CB8AC3E}">
        <p14:creationId xmlns:p14="http://schemas.microsoft.com/office/powerpoint/2010/main" val="2128760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47C5-248B-1127-36F8-034A778DE21E}"/>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E6AA314C-9CF9-4EF2-16BF-1662D1FECAB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9A4C36-38F1-2D7A-D297-0E3F69AB8EB7}"/>
              </a:ext>
            </a:extLst>
          </p:cNvPr>
          <p:cNvSpPr>
            <a:spLocks noGrp="1"/>
          </p:cNvSpPr>
          <p:nvPr>
            <p:ph type="dt" sz="half" idx="10"/>
          </p:nvPr>
        </p:nvSpPr>
        <p:spPr/>
        <p:txBody>
          <a:bodyPr/>
          <a:lstStyle/>
          <a:p>
            <a:fld id="{08AB276A-FE05-4F1D-ADDD-3E40B7126C3B}" type="datetime1">
              <a:rPr lang="en-US" smtClean="0"/>
              <a:t>5/2/2022</a:t>
            </a:fld>
            <a:endParaRPr lang="en-US" dirty="0"/>
          </a:p>
        </p:txBody>
      </p:sp>
      <p:sp>
        <p:nvSpPr>
          <p:cNvPr id="5" name="Footer Placeholder 4">
            <a:extLst>
              <a:ext uri="{FF2B5EF4-FFF2-40B4-BE49-F238E27FC236}">
                <a16:creationId xmlns:a16="http://schemas.microsoft.com/office/drawing/2014/main" id="{178BFF14-59DD-C5FC-96D1-7F29D04D8C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A9B1B2-9882-0145-82AF-9088C8D620A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679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900EC-0BDA-30BA-F648-68B47B03C1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3EBC5C-4209-92A8-A25E-2B9D70738A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AF9900-57F6-6981-39F6-ABAA73C02DC0}"/>
              </a:ext>
            </a:extLst>
          </p:cNvPr>
          <p:cNvSpPr>
            <a:spLocks noGrp="1"/>
          </p:cNvSpPr>
          <p:nvPr>
            <p:ph type="dt" sz="half" idx="10"/>
          </p:nvPr>
        </p:nvSpPr>
        <p:spPr/>
        <p:txBody>
          <a:bodyPr/>
          <a:lstStyle/>
          <a:p>
            <a:fld id="{9C6E7AAB-E972-47C4-AD6C-A250273F3F1A}" type="datetime1">
              <a:rPr lang="en-US" smtClean="0"/>
              <a:t>5/2/2022</a:t>
            </a:fld>
            <a:endParaRPr lang="en-US" dirty="0"/>
          </a:p>
        </p:txBody>
      </p:sp>
      <p:sp>
        <p:nvSpPr>
          <p:cNvPr id="5" name="Footer Placeholder 4">
            <a:extLst>
              <a:ext uri="{FF2B5EF4-FFF2-40B4-BE49-F238E27FC236}">
                <a16:creationId xmlns:a16="http://schemas.microsoft.com/office/drawing/2014/main" id="{C103D1C3-B8B6-3C9C-B5B3-4E5DA12AA1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DE09F70-DAF3-CC36-C197-5A0F39D102D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6313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B1EE8C-48E0-615D-1A41-C333C99CC77E}"/>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1E134E-A50D-CCFA-51BB-1FAF6109B83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CB8722-CA81-500B-4434-CEEF999CD353}"/>
              </a:ext>
            </a:extLst>
          </p:cNvPr>
          <p:cNvSpPr>
            <a:spLocks noGrp="1"/>
          </p:cNvSpPr>
          <p:nvPr>
            <p:ph type="dt" sz="half" idx="10"/>
          </p:nvPr>
        </p:nvSpPr>
        <p:spPr/>
        <p:txBody>
          <a:bodyPr/>
          <a:lstStyle/>
          <a:p>
            <a:fld id="{165360A2-1332-4035-A943-95FF74D92538}" type="datetime1">
              <a:rPr lang="en-US" smtClean="0"/>
              <a:t>5/2/2022</a:t>
            </a:fld>
            <a:endParaRPr lang="en-US" dirty="0"/>
          </a:p>
        </p:txBody>
      </p:sp>
      <p:sp>
        <p:nvSpPr>
          <p:cNvPr id="5" name="Footer Placeholder 4">
            <a:extLst>
              <a:ext uri="{FF2B5EF4-FFF2-40B4-BE49-F238E27FC236}">
                <a16:creationId xmlns:a16="http://schemas.microsoft.com/office/drawing/2014/main" id="{92100113-558B-AEF6-D3DE-F1033DBB3A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EF5854-C68B-1CB6-9BAF-9794CD822FA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5005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42EC0-2D9D-2119-0BE9-B3AE1B1F8E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5F2CA8-6A8E-9715-2760-893B2B6179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8D8058-4B90-7E77-1746-3E68A3768924}"/>
              </a:ext>
            </a:extLst>
          </p:cNvPr>
          <p:cNvSpPr>
            <a:spLocks noGrp="1"/>
          </p:cNvSpPr>
          <p:nvPr>
            <p:ph type="dt" sz="half" idx="10"/>
          </p:nvPr>
        </p:nvSpPr>
        <p:spPr/>
        <p:txBody>
          <a:bodyPr/>
          <a:lstStyle/>
          <a:p>
            <a:fld id="{C16369D8-DD5A-4D37-B75A-A8022F276781}" type="datetime1">
              <a:rPr lang="en-US" smtClean="0"/>
              <a:t>5/2/2022</a:t>
            </a:fld>
            <a:endParaRPr lang="en-US" dirty="0"/>
          </a:p>
        </p:txBody>
      </p:sp>
      <p:sp>
        <p:nvSpPr>
          <p:cNvPr id="5" name="Footer Placeholder 4">
            <a:extLst>
              <a:ext uri="{FF2B5EF4-FFF2-40B4-BE49-F238E27FC236}">
                <a16:creationId xmlns:a16="http://schemas.microsoft.com/office/drawing/2014/main" id="{DC857B14-4B3F-B9E4-8BD1-96C29637798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D3B59E-0A25-54D4-4536-0F1D4DE94AD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945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3A2B4-B656-BD66-989A-0CF3A6930A4C}"/>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8AF7FA-D02E-B5DD-6F8C-BE0169B1CBC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91B3CE-74D1-2FE3-C44A-A130F7131313}"/>
              </a:ext>
            </a:extLst>
          </p:cNvPr>
          <p:cNvSpPr>
            <a:spLocks noGrp="1"/>
          </p:cNvSpPr>
          <p:nvPr>
            <p:ph type="dt" sz="half" idx="10"/>
          </p:nvPr>
        </p:nvSpPr>
        <p:spPr/>
        <p:txBody>
          <a:bodyPr/>
          <a:lstStyle/>
          <a:p>
            <a:fld id="{67ACD022-EC60-4BE5-8524-259F2681926C}" type="datetime1">
              <a:rPr lang="en-US" smtClean="0"/>
              <a:t>5/2/2022</a:t>
            </a:fld>
            <a:endParaRPr lang="en-US" dirty="0"/>
          </a:p>
        </p:txBody>
      </p:sp>
      <p:sp>
        <p:nvSpPr>
          <p:cNvPr id="5" name="Footer Placeholder 4">
            <a:extLst>
              <a:ext uri="{FF2B5EF4-FFF2-40B4-BE49-F238E27FC236}">
                <a16:creationId xmlns:a16="http://schemas.microsoft.com/office/drawing/2014/main" id="{43815F61-C725-D50F-A588-D43FDC2C48C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4B29951-B900-2271-35F2-CB4451005B3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8794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F0DDC-33D3-2D0B-6464-52ACD1F02D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721AE5-74B5-29C7-5CF7-717BD0BD241A}"/>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E0CAC9-2FB9-4A81-C74E-89B8EBD06B2A}"/>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9F67D1-0CF1-4EAF-2C57-796E576804DD}"/>
              </a:ext>
            </a:extLst>
          </p:cNvPr>
          <p:cNvSpPr>
            <a:spLocks noGrp="1"/>
          </p:cNvSpPr>
          <p:nvPr>
            <p:ph type="dt" sz="half" idx="10"/>
          </p:nvPr>
        </p:nvSpPr>
        <p:spPr/>
        <p:txBody>
          <a:bodyPr/>
          <a:lstStyle/>
          <a:p>
            <a:fld id="{63A70E58-0B00-4A64-B220-50E3195400BD}" type="datetime1">
              <a:rPr lang="en-US" smtClean="0"/>
              <a:t>5/2/2022</a:t>
            </a:fld>
            <a:endParaRPr lang="en-US" dirty="0"/>
          </a:p>
        </p:txBody>
      </p:sp>
      <p:sp>
        <p:nvSpPr>
          <p:cNvPr id="6" name="Footer Placeholder 5">
            <a:extLst>
              <a:ext uri="{FF2B5EF4-FFF2-40B4-BE49-F238E27FC236}">
                <a16:creationId xmlns:a16="http://schemas.microsoft.com/office/drawing/2014/main" id="{8886CC99-7E88-0D39-AD14-790E643FB2E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65E5441-FD3C-08CC-96C8-6AA295190B3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7125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60671-6385-46A7-31B3-0B925566DC05}"/>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EAF8F4-8B22-0F7D-58F9-EDE4B6D04C1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94FA329-61BA-1578-29BF-302ED651C974}"/>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95EC81-964C-14C1-46C7-4D06D1E827F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5A4DDEE-4B0A-FE73-7ACA-D99352BDCE46}"/>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6019D3-6880-BBE0-AB85-6C07299A278B}"/>
              </a:ext>
            </a:extLst>
          </p:cNvPr>
          <p:cNvSpPr>
            <a:spLocks noGrp="1"/>
          </p:cNvSpPr>
          <p:nvPr>
            <p:ph type="dt" sz="half" idx="10"/>
          </p:nvPr>
        </p:nvSpPr>
        <p:spPr/>
        <p:txBody>
          <a:bodyPr/>
          <a:lstStyle/>
          <a:p>
            <a:fld id="{0510DDA1-DBF4-430F-8CC8-F7997A8C8AEF}" type="datetime1">
              <a:rPr lang="en-US" smtClean="0"/>
              <a:t>5/2/2022</a:t>
            </a:fld>
            <a:endParaRPr lang="en-US" dirty="0"/>
          </a:p>
        </p:txBody>
      </p:sp>
      <p:sp>
        <p:nvSpPr>
          <p:cNvPr id="8" name="Footer Placeholder 7">
            <a:extLst>
              <a:ext uri="{FF2B5EF4-FFF2-40B4-BE49-F238E27FC236}">
                <a16:creationId xmlns:a16="http://schemas.microsoft.com/office/drawing/2014/main" id="{6A22D910-6B01-2C5A-C961-4B0AFC4C00F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281F8A5-E0E2-002C-87F0-9C621944B7D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9836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04B77-8ABF-7118-16D9-58D9663FD9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059BF2-8DB8-3C49-CF21-DFDCA1301FC6}"/>
              </a:ext>
            </a:extLst>
          </p:cNvPr>
          <p:cNvSpPr>
            <a:spLocks noGrp="1"/>
          </p:cNvSpPr>
          <p:nvPr>
            <p:ph type="dt" sz="half" idx="10"/>
          </p:nvPr>
        </p:nvSpPr>
        <p:spPr/>
        <p:txBody>
          <a:bodyPr/>
          <a:lstStyle/>
          <a:p>
            <a:fld id="{BB06D254-AF4B-4EFF-BDDB-90616739097F}" type="datetime1">
              <a:rPr lang="en-US" smtClean="0"/>
              <a:t>5/2/2022</a:t>
            </a:fld>
            <a:endParaRPr lang="en-US" dirty="0"/>
          </a:p>
        </p:txBody>
      </p:sp>
      <p:sp>
        <p:nvSpPr>
          <p:cNvPr id="4" name="Footer Placeholder 3">
            <a:extLst>
              <a:ext uri="{FF2B5EF4-FFF2-40B4-BE49-F238E27FC236}">
                <a16:creationId xmlns:a16="http://schemas.microsoft.com/office/drawing/2014/main" id="{0F27C83E-E9AB-17D8-73E8-1D5D8271066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324535A-173E-795D-D6C8-B720AC394BF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971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32748C-9247-D006-8696-D1EABEABC9D3}"/>
              </a:ext>
            </a:extLst>
          </p:cNvPr>
          <p:cNvSpPr>
            <a:spLocks noGrp="1"/>
          </p:cNvSpPr>
          <p:nvPr>
            <p:ph type="dt" sz="half" idx="10"/>
          </p:nvPr>
        </p:nvSpPr>
        <p:spPr/>
        <p:txBody>
          <a:bodyPr/>
          <a:lstStyle/>
          <a:p>
            <a:fld id="{0C882069-8A35-4A1E-A076-C9C35D1D55B9}" type="datetime1">
              <a:rPr lang="en-US" smtClean="0"/>
              <a:t>5/2/2022</a:t>
            </a:fld>
            <a:endParaRPr lang="en-US" dirty="0"/>
          </a:p>
        </p:txBody>
      </p:sp>
      <p:sp>
        <p:nvSpPr>
          <p:cNvPr id="3" name="Footer Placeholder 2">
            <a:extLst>
              <a:ext uri="{FF2B5EF4-FFF2-40B4-BE49-F238E27FC236}">
                <a16:creationId xmlns:a16="http://schemas.microsoft.com/office/drawing/2014/main" id="{E3FA14B9-082B-A7C9-37C8-1BBC496ECC5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E875C19-C54A-3656-5A7C-F85115C6CCB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6521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EE6C-968A-1ECE-AADB-E97487D65EE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0E2BFD5-EB3A-39ED-3F9B-02329EF9F46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1368AF-6819-733A-A949-02A8696FD71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6918017-BA3A-B226-E2C5-7409CE9DED2C}"/>
              </a:ext>
            </a:extLst>
          </p:cNvPr>
          <p:cNvSpPr>
            <a:spLocks noGrp="1"/>
          </p:cNvSpPr>
          <p:nvPr>
            <p:ph type="dt" sz="half" idx="10"/>
          </p:nvPr>
        </p:nvSpPr>
        <p:spPr/>
        <p:txBody>
          <a:bodyPr/>
          <a:lstStyle/>
          <a:p>
            <a:fld id="{E35D9095-B64D-4D7C-9BE2-D267E06DD0FE}" type="datetime1">
              <a:rPr lang="en-US" smtClean="0"/>
              <a:t>5/2/2022</a:t>
            </a:fld>
            <a:endParaRPr lang="en-US" dirty="0"/>
          </a:p>
        </p:txBody>
      </p:sp>
      <p:sp>
        <p:nvSpPr>
          <p:cNvPr id="6" name="Footer Placeholder 5">
            <a:extLst>
              <a:ext uri="{FF2B5EF4-FFF2-40B4-BE49-F238E27FC236}">
                <a16:creationId xmlns:a16="http://schemas.microsoft.com/office/drawing/2014/main" id="{BD334354-63A5-B89E-1933-50C16D165BC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880801B-4BBD-421E-C140-9945295C0C1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64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37BF9-06A9-4C13-C526-B8986161987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5D24D1-9A16-6964-AF98-863981658C2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FAC67AC7-4E93-03DD-5B4B-E59094BB68B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1BC543D-9277-7372-FBF4-F81888BC98EE}"/>
              </a:ext>
            </a:extLst>
          </p:cNvPr>
          <p:cNvSpPr>
            <a:spLocks noGrp="1"/>
          </p:cNvSpPr>
          <p:nvPr>
            <p:ph type="dt" sz="half" idx="10"/>
          </p:nvPr>
        </p:nvSpPr>
        <p:spPr/>
        <p:txBody>
          <a:bodyPr/>
          <a:lstStyle/>
          <a:p>
            <a:fld id="{649BEEA1-B28F-4325-80B4-3C9C4F2299D7}" type="datetime1">
              <a:rPr lang="en-US" smtClean="0"/>
              <a:t>5/2/2022</a:t>
            </a:fld>
            <a:endParaRPr lang="en-US" dirty="0"/>
          </a:p>
        </p:txBody>
      </p:sp>
      <p:sp>
        <p:nvSpPr>
          <p:cNvPr id="6" name="Footer Placeholder 5">
            <a:extLst>
              <a:ext uri="{FF2B5EF4-FFF2-40B4-BE49-F238E27FC236}">
                <a16:creationId xmlns:a16="http://schemas.microsoft.com/office/drawing/2014/main" id="{27A88340-5603-742F-2FFB-9D0BA3C5D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BDA92F-B132-2F6B-BBCE-BC9B3EB2E40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0990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72FEAB-6385-9CB3-F76B-2C9EC799879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26DB44-7878-3F84-BC1A-D39402E2503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A1DEA0-3A2B-692A-FDFB-FCFB8CB55FF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B162612-1A4F-49CF-AECA-D1AE19E65E3A}" type="datetime1">
              <a:rPr lang="en-US" smtClean="0"/>
              <a:t>5/2/2022</a:t>
            </a:fld>
            <a:endParaRPr lang="en-US" dirty="0"/>
          </a:p>
        </p:txBody>
      </p:sp>
      <p:sp>
        <p:nvSpPr>
          <p:cNvPr id="5" name="Footer Placeholder 4">
            <a:extLst>
              <a:ext uri="{FF2B5EF4-FFF2-40B4-BE49-F238E27FC236}">
                <a16:creationId xmlns:a16="http://schemas.microsoft.com/office/drawing/2014/main" id="{20DE5097-E830-3EB7-1C7E-199334A8525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28AD4B3-18F4-AB24-ABA9-87F114C3CA3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1221697"/>
      </p:ext>
    </p:extLst>
  </p:cSld>
  <p:clrMap bg1="lt1" tx1="dk1" bg2="lt2" tx2="dk2" accent1="accent1" accent2="accent2" accent3="accent3" accent4="accent4" accent5="accent5" accent6="accent6" hlink="hlink" folHlink="folHlink"/>
  <p:sldLayoutIdLst>
    <p:sldLayoutId id="2147484298" r:id="rId1"/>
    <p:sldLayoutId id="2147484299" r:id="rId2"/>
    <p:sldLayoutId id="2147484300" r:id="rId3"/>
    <p:sldLayoutId id="2147484301" r:id="rId4"/>
    <p:sldLayoutId id="2147484302" r:id="rId5"/>
    <p:sldLayoutId id="2147484303" r:id="rId6"/>
    <p:sldLayoutId id="2147484304" r:id="rId7"/>
    <p:sldLayoutId id="2147484305" r:id="rId8"/>
    <p:sldLayoutId id="2147484306" r:id="rId9"/>
    <p:sldLayoutId id="2147484307" r:id="rId10"/>
    <p:sldLayoutId id="2147484308"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73579" y="1279818"/>
            <a:ext cx="8752366" cy="90273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pPr>
            <a:endParaRPr lang="en-US" sz="3600" b="1" dirty="0">
              <a:solidFill>
                <a:schemeClr val="accent1">
                  <a:lumMod val="50000"/>
                </a:schemeClr>
              </a:solidFill>
              <a:latin typeface="Arial" panose="020B0604020202020204" pitchFamily="34" charset="0"/>
              <a:cs typeface="Arial" panose="020B0604020202020204" pitchFamily="34" charset="0"/>
            </a:endParaRPr>
          </a:p>
          <a:p>
            <a:pPr>
              <a:lnSpc>
                <a:spcPct val="100000"/>
              </a:lnSpc>
            </a:pPr>
            <a:r>
              <a:rPr lang="en-US" sz="3600" b="1" dirty="0">
                <a:solidFill>
                  <a:schemeClr val="accent1">
                    <a:lumMod val="50000"/>
                  </a:schemeClr>
                </a:solidFill>
                <a:latin typeface="Arial" panose="020B0604020202020204" pitchFamily="34" charset="0"/>
                <a:cs typeface="Arial" panose="020B0604020202020204" pitchFamily="34" charset="0"/>
              </a:rPr>
              <a:t>HEART DISEASE PREDICTION </a:t>
            </a:r>
          </a:p>
        </p:txBody>
      </p:sp>
      <p:sp>
        <p:nvSpPr>
          <p:cNvPr id="6" name="TextBox 5">
            <a:extLst>
              <a:ext uri="{FF2B5EF4-FFF2-40B4-BE49-F238E27FC236}">
                <a16:creationId xmlns:a16="http://schemas.microsoft.com/office/drawing/2014/main" id="{1CA1E143-99F7-453B-BBDF-787EDA75CEC1}"/>
              </a:ext>
            </a:extLst>
          </p:cNvPr>
          <p:cNvSpPr txBox="1"/>
          <p:nvPr/>
        </p:nvSpPr>
        <p:spPr>
          <a:xfrm>
            <a:off x="553525" y="4360391"/>
            <a:ext cx="4563759" cy="1754326"/>
          </a:xfrm>
          <a:prstGeom prst="rect">
            <a:avLst/>
          </a:prstGeom>
          <a:noFill/>
        </p:spPr>
        <p:txBody>
          <a:bodyPr wrap="square" rtlCol="0">
            <a:spAutoFit/>
          </a:bodyPr>
          <a:lstStyle/>
          <a:p>
            <a:pPr algn="ctr"/>
            <a:r>
              <a:rPr lang="en-IN" b="1" dirty="0">
                <a:solidFill>
                  <a:schemeClr val="accent6">
                    <a:lumMod val="50000"/>
                  </a:schemeClr>
                </a:solidFill>
                <a:latin typeface="Arial" panose="020B0604020202020204" pitchFamily="34" charset="0"/>
                <a:cs typeface="Arial" panose="020B0604020202020204" pitchFamily="34" charset="0"/>
              </a:rPr>
              <a:t>Done By: </a:t>
            </a:r>
          </a:p>
          <a:p>
            <a:pPr marL="342900" indent="-342900">
              <a:buAutoNum type="arabicPeriod"/>
            </a:pPr>
            <a:r>
              <a:rPr lang="en-IN" b="1" dirty="0">
                <a:solidFill>
                  <a:schemeClr val="accent6">
                    <a:lumMod val="50000"/>
                  </a:schemeClr>
                </a:solidFill>
                <a:latin typeface="Arial" panose="020B0604020202020204" pitchFamily="34" charset="0"/>
                <a:cs typeface="Arial" panose="020B0604020202020204" pitchFamily="34" charset="0"/>
              </a:rPr>
              <a:t>R PRANEETH [E0221054]</a:t>
            </a:r>
          </a:p>
          <a:p>
            <a:pPr marL="342900" indent="-342900">
              <a:buAutoNum type="arabicPeriod"/>
            </a:pPr>
            <a:r>
              <a:rPr lang="en-IN" b="1" dirty="0">
                <a:solidFill>
                  <a:schemeClr val="accent6">
                    <a:lumMod val="50000"/>
                  </a:schemeClr>
                </a:solidFill>
                <a:latin typeface="Arial" panose="020B0604020202020204" pitchFamily="34" charset="0"/>
                <a:cs typeface="Arial" panose="020B0604020202020204" pitchFamily="34" charset="0"/>
              </a:rPr>
              <a:t>JUBIN JACOB [E0221031]</a:t>
            </a:r>
          </a:p>
          <a:p>
            <a:pPr marL="342900" indent="-342900">
              <a:buAutoNum type="arabicPeriod"/>
            </a:pPr>
            <a:r>
              <a:rPr lang="en-IN" b="1" dirty="0">
                <a:solidFill>
                  <a:schemeClr val="accent6">
                    <a:lumMod val="50000"/>
                  </a:schemeClr>
                </a:solidFill>
                <a:latin typeface="Arial" panose="020B0604020202020204" pitchFamily="34" charset="0"/>
                <a:cs typeface="Arial" panose="020B0604020202020204" pitchFamily="34" charset="0"/>
              </a:rPr>
              <a:t>NUNE SRI SAI GANESH [E0221059]</a:t>
            </a:r>
          </a:p>
          <a:p>
            <a:pPr algn="ctr"/>
            <a:r>
              <a:rPr lang="en-IN" b="1" dirty="0" err="1">
                <a:solidFill>
                  <a:schemeClr val="accent6">
                    <a:lumMod val="50000"/>
                  </a:schemeClr>
                </a:solidFill>
                <a:latin typeface="Arial" panose="020B0604020202020204" pitchFamily="34" charset="0"/>
                <a:cs typeface="Arial" panose="020B0604020202020204" pitchFamily="34" charset="0"/>
              </a:rPr>
              <a:t>B.Tech</a:t>
            </a:r>
            <a:r>
              <a:rPr lang="en-IN" b="1" dirty="0">
                <a:solidFill>
                  <a:schemeClr val="accent6">
                    <a:lumMod val="50000"/>
                  </a:schemeClr>
                </a:solidFill>
                <a:latin typeface="Arial" panose="020B0604020202020204" pitchFamily="34" charset="0"/>
                <a:cs typeface="Arial" panose="020B0604020202020204" pitchFamily="34" charset="0"/>
              </a:rPr>
              <a:t> (</a:t>
            </a:r>
            <a:r>
              <a:rPr lang="en-IN" b="1" dirty="0" err="1">
                <a:solidFill>
                  <a:schemeClr val="accent6">
                    <a:lumMod val="50000"/>
                  </a:schemeClr>
                </a:solidFill>
                <a:latin typeface="Arial" panose="020B0604020202020204" pitchFamily="34" charset="0"/>
                <a:cs typeface="Arial" panose="020B0604020202020204" pitchFamily="34" charset="0"/>
              </a:rPr>
              <a:t>CyS</a:t>
            </a:r>
            <a:r>
              <a:rPr lang="en-IN" b="1" dirty="0">
                <a:solidFill>
                  <a:schemeClr val="accent6">
                    <a:lumMod val="50000"/>
                  </a:schemeClr>
                </a:solidFill>
                <a:latin typeface="Arial" panose="020B0604020202020204" pitchFamily="34" charset="0"/>
                <a:cs typeface="Arial" panose="020B0604020202020204" pitchFamily="34" charset="0"/>
              </a:rPr>
              <a:t> &amp; IoT)</a:t>
            </a:r>
          </a:p>
          <a:p>
            <a:endParaRPr lang="en-IN" b="1" dirty="0">
              <a:solidFill>
                <a:schemeClr val="accent6">
                  <a:lumMod val="50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87838E78-0102-4F90-A6C6-365EDBEFA554}"/>
              </a:ext>
            </a:extLst>
          </p:cNvPr>
          <p:cNvSpPr txBox="1"/>
          <p:nvPr/>
        </p:nvSpPr>
        <p:spPr>
          <a:xfrm>
            <a:off x="5848496" y="4775889"/>
            <a:ext cx="2590800" cy="923330"/>
          </a:xfrm>
          <a:prstGeom prst="rect">
            <a:avLst/>
          </a:prstGeom>
          <a:noFill/>
        </p:spPr>
        <p:txBody>
          <a:bodyPr wrap="square" rtlCol="0">
            <a:spAutoFit/>
          </a:bodyPr>
          <a:lstStyle/>
          <a:p>
            <a:r>
              <a:rPr lang="en-IN" b="1" dirty="0">
                <a:solidFill>
                  <a:schemeClr val="accent5">
                    <a:lumMod val="50000"/>
                  </a:schemeClr>
                </a:solidFill>
                <a:latin typeface="Arial" panose="020B0604020202020204" pitchFamily="34" charset="0"/>
                <a:cs typeface="Arial" panose="020B0604020202020204" pitchFamily="34" charset="0"/>
              </a:rPr>
              <a:t>Course Faculty:</a:t>
            </a:r>
          </a:p>
          <a:p>
            <a:r>
              <a:rPr lang="en-IN" b="1" dirty="0">
                <a:solidFill>
                  <a:schemeClr val="accent5">
                    <a:lumMod val="50000"/>
                  </a:schemeClr>
                </a:solidFill>
                <a:latin typeface="Arial" panose="020B0604020202020204" pitchFamily="34" charset="0"/>
                <a:cs typeface="Arial" panose="020B0604020202020204" pitchFamily="34" charset="0"/>
              </a:rPr>
              <a:t> </a:t>
            </a:r>
            <a:r>
              <a:rPr lang="en-IN" b="1" dirty="0" err="1">
                <a:solidFill>
                  <a:schemeClr val="accent5">
                    <a:lumMod val="50000"/>
                  </a:schemeClr>
                </a:solidFill>
                <a:latin typeface="Arial" panose="020B0604020202020204" pitchFamily="34" charset="0"/>
                <a:cs typeface="Arial" panose="020B0604020202020204" pitchFamily="34" charset="0"/>
              </a:rPr>
              <a:t>Dr.Nirmala.B</a:t>
            </a:r>
            <a:endParaRPr lang="en-IN" b="1" dirty="0">
              <a:solidFill>
                <a:schemeClr val="accent5">
                  <a:lumMod val="50000"/>
                </a:schemeClr>
              </a:solidFill>
              <a:latin typeface="Arial" panose="020B0604020202020204" pitchFamily="34" charset="0"/>
              <a:cs typeface="Arial" panose="020B0604020202020204" pitchFamily="34" charset="0"/>
            </a:endParaRPr>
          </a:p>
          <a:p>
            <a:endParaRPr lang="en-IN" b="1" dirty="0">
              <a:solidFill>
                <a:schemeClr val="accent5">
                  <a:lumMod val="50000"/>
                </a:schemeClr>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43562A2-963B-4C2E-B1B0-7D33D15C836E}"/>
              </a:ext>
            </a:extLst>
          </p:cNvPr>
          <p:cNvSpPr txBox="1"/>
          <p:nvPr/>
        </p:nvSpPr>
        <p:spPr>
          <a:xfrm>
            <a:off x="1804111" y="2537004"/>
            <a:ext cx="5691302" cy="400110"/>
          </a:xfrm>
          <a:prstGeom prst="rect">
            <a:avLst/>
          </a:prstGeom>
          <a:noFill/>
        </p:spPr>
        <p:txBody>
          <a:bodyPr wrap="none" rtlCol="0">
            <a:spAutoFit/>
          </a:bodyPr>
          <a:lstStyle/>
          <a:p>
            <a:r>
              <a:rPr lang="en-IN" sz="2000" b="1" dirty="0">
                <a:latin typeface="Arial" panose="020B0604020202020204" pitchFamily="34" charset="0"/>
                <a:cs typeface="Arial" panose="020B0604020202020204" pitchFamily="34" charset="0"/>
              </a:rPr>
              <a:t>CSE 180 ADVANCED PYTHON PROGRAMING</a:t>
            </a:r>
          </a:p>
        </p:txBody>
      </p:sp>
      <p:sp>
        <p:nvSpPr>
          <p:cNvPr id="12" name="TextBox 11">
            <a:extLst>
              <a:ext uri="{FF2B5EF4-FFF2-40B4-BE49-F238E27FC236}">
                <a16:creationId xmlns:a16="http://schemas.microsoft.com/office/drawing/2014/main" id="{C1BE009C-D6E7-4BA4-A513-197D972CCD2E}"/>
              </a:ext>
            </a:extLst>
          </p:cNvPr>
          <p:cNvSpPr txBox="1"/>
          <p:nvPr/>
        </p:nvSpPr>
        <p:spPr>
          <a:xfrm>
            <a:off x="2484078" y="3314077"/>
            <a:ext cx="4331368" cy="707886"/>
          </a:xfrm>
          <a:prstGeom prst="rect">
            <a:avLst/>
          </a:prstGeom>
          <a:noFill/>
        </p:spPr>
        <p:txBody>
          <a:bodyPr wrap="square" rtlCol="0">
            <a:spAutoFit/>
          </a:bodyPr>
          <a:lstStyle/>
          <a:p>
            <a:pPr algn="ctr"/>
            <a:r>
              <a:rPr lang="en-IN" sz="2000" b="1" dirty="0">
                <a:solidFill>
                  <a:srgbClr val="FF0000"/>
                </a:solidFill>
                <a:latin typeface="Arial" panose="020B0604020202020204" pitchFamily="34" charset="0"/>
                <a:cs typeface="Arial" panose="020B0604020202020204" pitchFamily="34" charset="0"/>
              </a:rPr>
              <a:t> I Year – 3</a:t>
            </a:r>
            <a:r>
              <a:rPr lang="en-IN" sz="2000" b="1" baseline="30000" dirty="0">
                <a:solidFill>
                  <a:srgbClr val="FF0000"/>
                </a:solidFill>
                <a:latin typeface="Arial" panose="020B0604020202020204" pitchFamily="34" charset="0"/>
                <a:cs typeface="Arial" panose="020B0604020202020204" pitchFamily="34" charset="0"/>
              </a:rPr>
              <a:t>rd</a:t>
            </a:r>
            <a:r>
              <a:rPr lang="en-IN" sz="2000" b="1" dirty="0">
                <a:solidFill>
                  <a:srgbClr val="FF0000"/>
                </a:solidFill>
                <a:latin typeface="Arial" panose="020B0604020202020204" pitchFamily="34" charset="0"/>
                <a:cs typeface="Arial" panose="020B0604020202020204" pitchFamily="34" charset="0"/>
              </a:rPr>
              <a:t> Quarter</a:t>
            </a:r>
          </a:p>
          <a:p>
            <a:pPr algn="ctr"/>
            <a:r>
              <a:rPr lang="en-IN" sz="2000" b="1" dirty="0">
                <a:solidFill>
                  <a:srgbClr val="FF0000"/>
                </a:solidFill>
                <a:latin typeface="Arial" panose="020B0604020202020204" pitchFamily="34" charset="0"/>
                <a:cs typeface="Arial" panose="020B0604020202020204" pitchFamily="34" charset="0"/>
              </a:rPr>
              <a:t>PROJECT</a:t>
            </a:r>
          </a:p>
        </p:txBody>
      </p:sp>
      <p:pic>
        <p:nvPicPr>
          <p:cNvPr id="13" name="image1.png">
            <a:extLst>
              <a:ext uri="{FF2B5EF4-FFF2-40B4-BE49-F238E27FC236}">
                <a16:creationId xmlns:a16="http://schemas.microsoft.com/office/drawing/2014/main" id="{234E549E-6B1C-4C5D-88D1-7087C47ACD50}"/>
              </a:ext>
            </a:extLst>
          </p:cNvPr>
          <p:cNvPicPr preferRelativeResize="0"/>
          <p:nvPr/>
        </p:nvPicPr>
        <p:blipFill>
          <a:blip r:embed="rId2"/>
          <a:srcRect/>
          <a:stretch>
            <a:fillRect/>
          </a:stretch>
        </p:blipFill>
        <p:spPr>
          <a:xfrm>
            <a:off x="477655" y="120196"/>
            <a:ext cx="7797055" cy="1202743"/>
          </a:xfrm>
          <a:prstGeom prst="rect">
            <a:avLst/>
          </a:prstGeom>
        </p:spPr>
      </p:pic>
    </p:spTree>
    <p:extLst>
      <p:ext uri="{BB962C8B-B14F-4D97-AF65-F5344CB8AC3E}">
        <p14:creationId xmlns:p14="http://schemas.microsoft.com/office/powerpoint/2010/main" val="2765929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FA0BB-0677-7971-C0B8-DC95E7AD555F}"/>
              </a:ext>
            </a:extLst>
          </p:cNvPr>
          <p:cNvSpPr>
            <a:spLocks noGrp="1"/>
          </p:cNvSpPr>
          <p:nvPr>
            <p:ph type="title"/>
          </p:nvPr>
        </p:nvSpPr>
        <p:spPr>
          <a:xfrm>
            <a:off x="628650" y="365126"/>
            <a:ext cx="7886700" cy="557741"/>
          </a:xfrm>
        </p:spPr>
        <p:txBody>
          <a:bodyPr/>
          <a:lstStyle/>
          <a:p>
            <a:pPr algn="ctr"/>
            <a:r>
              <a:rPr lang="en-IN" dirty="0"/>
              <a:t>Information of table, index and columns</a:t>
            </a:r>
          </a:p>
        </p:txBody>
      </p:sp>
      <p:pic>
        <p:nvPicPr>
          <p:cNvPr id="6" name="Content Placeholder 5">
            <a:extLst>
              <a:ext uri="{FF2B5EF4-FFF2-40B4-BE49-F238E27FC236}">
                <a16:creationId xmlns:a16="http://schemas.microsoft.com/office/drawing/2014/main" id="{48D54389-FDAF-371E-DDAC-FDFE3CDC7CF6}"/>
              </a:ext>
            </a:extLst>
          </p:cNvPr>
          <p:cNvPicPr>
            <a:picLocks noGrp="1" noChangeAspect="1"/>
          </p:cNvPicPr>
          <p:nvPr>
            <p:ph idx="1"/>
          </p:nvPr>
        </p:nvPicPr>
        <p:blipFill>
          <a:blip r:embed="rId2"/>
          <a:stretch>
            <a:fillRect/>
          </a:stretch>
        </p:blipFill>
        <p:spPr>
          <a:xfrm>
            <a:off x="628651" y="1101196"/>
            <a:ext cx="7886699" cy="5076825"/>
          </a:xfrm>
        </p:spPr>
      </p:pic>
      <p:sp>
        <p:nvSpPr>
          <p:cNvPr id="4" name="Slide Number Placeholder 3">
            <a:extLst>
              <a:ext uri="{FF2B5EF4-FFF2-40B4-BE49-F238E27FC236}">
                <a16:creationId xmlns:a16="http://schemas.microsoft.com/office/drawing/2014/main" id="{031F7979-423C-B36B-31C4-5273F074DE6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874171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7DD1-6317-0D28-702D-EB523D3B29CD}"/>
              </a:ext>
            </a:extLst>
          </p:cNvPr>
          <p:cNvSpPr>
            <a:spLocks noGrp="1"/>
          </p:cNvSpPr>
          <p:nvPr>
            <p:ph type="title"/>
          </p:nvPr>
        </p:nvSpPr>
        <p:spPr>
          <a:xfrm>
            <a:off x="628650" y="365126"/>
            <a:ext cx="7886700" cy="557741"/>
          </a:xfrm>
        </p:spPr>
        <p:txBody>
          <a:bodyPr/>
          <a:lstStyle/>
          <a:p>
            <a:pPr algn="ctr"/>
            <a:r>
              <a:rPr lang="en-IN" dirty="0" err="1"/>
              <a:t>Isnull</a:t>
            </a:r>
            <a:r>
              <a:rPr lang="en-IN" dirty="0"/>
              <a:t> function to find null blocks</a:t>
            </a:r>
          </a:p>
        </p:txBody>
      </p:sp>
      <p:pic>
        <p:nvPicPr>
          <p:cNvPr id="6" name="Content Placeholder 5">
            <a:extLst>
              <a:ext uri="{FF2B5EF4-FFF2-40B4-BE49-F238E27FC236}">
                <a16:creationId xmlns:a16="http://schemas.microsoft.com/office/drawing/2014/main" id="{2FE35B09-9BB8-99BF-09DD-077AA8AE1A74}"/>
              </a:ext>
            </a:extLst>
          </p:cNvPr>
          <p:cNvPicPr>
            <a:picLocks noGrp="1" noChangeAspect="1"/>
          </p:cNvPicPr>
          <p:nvPr>
            <p:ph idx="1"/>
          </p:nvPr>
        </p:nvPicPr>
        <p:blipFill>
          <a:blip r:embed="rId2"/>
          <a:stretch>
            <a:fillRect/>
          </a:stretch>
        </p:blipFill>
        <p:spPr>
          <a:xfrm>
            <a:off x="628651" y="922867"/>
            <a:ext cx="7886700" cy="5433484"/>
          </a:xfrm>
        </p:spPr>
      </p:pic>
      <p:sp>
        <p:nvSpPr>
          <p:cNvPr id="4" name="Slide Number Placeholder 3">
            <a:extLst>
              <a:ext uri="{FF2B5EF4-FFF2-40B4-BE49-F238E27FC236}">
                <a16:creationId xmlns:a16="http://schemas.microsoft.com/office/drawing/2014/main" id="{561120FC-0874-2D82-1673-468A578C6F9F}"/>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786738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663B1-8E2A-C09D-167E-19F89580FDF6}"/>
              </a:ext>
            </a:extLst>
          </p:cNvPr>
          <p:cNvSpPr>
            <a:spLocks noGrp="1"/>
          </p:cNvSpPr>
          <p:nvPr>
            <p:ph type="title"/>
          </p:nvPr>
        </p:nvSpPr>
        <p:spPr/>
        <p:txBody>
          <a:bodyPr/>
          <a:lstStyle/>
          <a:p>
            <a:pPr algn="ctr"/>
            <a:r>
              <a:rPr lang="en-IN" dirty="0" err="1"/>
              <a:t>Isnull</a:t>
            </a:r>
            <a:r>
              <a:rPr lang="en-IN" dirty="0"/>
              <a:t> heatmap to find null values</a:t>
            </a:r>
          </a:p>
        </p:txBody>
      </p:sp>
      <p:pic>
        <p:nvPicPr>
          <p:cNvPr id="6" name="Content Placeholder 5">
            <a:extLst>
              <a:ext uri="{FF2B5EF4-FFF2-40B4-BE49-F238E27FC236}">
                <a16:creationId xmlns:a16="http://schemas.microsoft.com/office/drawing/2014/main" id="{349F97C3-9C0C-01A5-C160-E82D1E32927E}"/>
              </a:ext>
            </a:extLst>
          </p:cNvPr>
          <p:cNvPicPr>
            <a:picLocks noGrp="1" noChangeAspect="1"/>
          </p:cNvPicPr>
          <p:nvPr>
            <p:ph idx="1"/>
          </p:nvPr>
        </p:nvPicPr>
        <p:blipFill>
          <a:blip r:embed="rId2"/>
          <a:stretch>
            <a:fillRect/>
          </a:stretch>
        </p:blipFill>
        <p:spPr>
          <a:xfrm>
            <a:off x="628649" y="1690689"/>
            <a:ext cx="7886699" cy="4665662"/>
          </a:xfrm>
        </p:spPr>
      </p:pic>
      <p:sp>
        <p:nvSpPr>
          <p:cNvPr id="4" name="Slide Number Placeholder 3">
            <a:extLst>
              <a:ext uri="{FF2B5EF4-FFF2-40B4-BE49-F238E27FC236}">
                <a16:creationId xmlns:a16="http://schemas.microsoft.com/office/drawing/2014/main" id="{FB86E008-208A-6796-E0C9-2F8DFE1F3928}"/>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63616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8A29-3279-2561-D3DC-802844E58042}"/>
              </a:ext>
            </a:extLst>
          </p:cNvPr>
          <p:cNvSpPr>
            <a:spLocks noGrp="1"/>
          </p:cNvSpPr>
          <p:nvPr>
            <p:ph type="title"/>
          </p:nvPr>
        </p:nvSpPr>
        <p:spPr>
          <a:xfrm>
            <a:off x="628650" y="365126"/>
            <a:ext cx="7886700" cy="439207"/>
          </a:xfrm>
        </p:spPr>
        <p:txBody>
          <a:bodyPr>
            <a:normAutofit fontScale="90000"/>
          </a:bodyPr>
          <a:lstStyle/>
          <a:p>
            <a:pPr algn="ctr"/>
            <a:r>
              <a:rPr lang="en-IN" dirty="0"/>
              <a:t>Dropping column and filling the empty blocks</a:t>
            </a:r>
          </a:p>
        </p:txBody>
      </p:sp>
      <p:pic>
        <p:nvPicPr>
          <p:cNvPr id="6" name="Content Placeholder 5">
            <a:extLst>
              <a:ext uri="{FF2B5EF4-FFF2-40B4-BE49-F238E27FC236}">
                <a16:creationId xmlns:a16="http://schemas.microsoft.com/office/drawing/2014/main" id="{D6CE1EDF-1AB8-7A82-DD97-32E8D11D4AC9}"/>
              </a:ext>
            </a:extLst>
          </p:cNvPr>
          <p:cNvPicPr>
            <a:picLocks noGrp="1" noChangeAspect="1"/>
          </p:cNvPicPr>
          <p:nvPr>
            <p:ph idx="1"/>
          </p:nvPr>
        </p:nvPicPr>
        <p:blipFill>
          <a:blip r:embed="rId2"/>
          <a:stretch>
            <a:fillRect/>
          </a:stretch>
        </p:blipFill>
        <p:spPr>
          <a:xfrm>
            <a:off x="628650" y="804333"/>
            <a:ext cx="7886699" cy="5552018"/>
          </a:xfrm>
        </p:spPr>
      </p:pic>
      <p:sp>
        <p:nvSpPr>
          <p:cNvPr id="4" name="Slide Number Placeholder 3">
            <a:extLst>
              <a:ext uri="{FF2B5EF4-FFF2-40B4-BE49-F238E27FC236}">
                <a16:creationId xmlns:a16="http://schemas.microsoft.com/office/drawing/2014/main" id="{F70E9B75-5947-FC5C-0E29-25E8EE254D99}"/>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099777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A8FD7-F0FC-D60F-BCEF-BD1282D23E3F}"/>
              </a:ext>
            </a:extLst>
          </p:cNvPr>
          <p:cNvSpPr>
            <a:spLocks noGrp="1"/>
          </p:cNvSpPr>
          <p:nvPr>
            <p:ph type="title"/>
          </p:nvPr>
        </p:nvSpPr>
        <p:spPr>
          <a:xfrm>
            <a:off x="628650" y="365126"/>
            <a:ext cx="7886700" cy="540807"/>
          </a:xfrm>
        </p:spPr>
        <p:txBody>
          <a:bodyPr>
            <a:normAutofit fontScale="90000"/>
          </a:bodyPr>
          <a:lstStyle/>
          <a:p>
            <a:pPr algn="ctr"/>
            <a:r>
              <a:rPr lang="en-IN" dirty="0"/>
              <a:t>Filling the empty spaces </a:t>
            </a:r>
          </a:p>
        </p:txBody>
      </p:sp>
      <p:pic>
        <p:nvPicPr>
          <p:cNvPr id="6" name="Content Placeholder 5">
            <a:extLst>
              <a:ext uri="{FF2B5EF4-FFF2-40B4-BE49-F238E27FC236}">
                <a16:creationId xmlns:a16="http://schemas.microsoft.com/office/drawing/2014/main" id="{8A485DFE-DD83-A298-293A-F746A105F0D6}"/>
              </a:ext>
            </a:extLst>
          </p:cNvPr>
          <p:cNvPicPr>
            <a:picLocks noGrp="1" noChangeAspect="1"/>
          </p:cNvPicPr>
          <p:nvPr>
            <p:ph idx="1"/>
          </p:nvPr>
        </p:nvPicPr>
        <p:blipFill>
          <a:blip r:embed="rId2"/>
          <a:stretch>
            <a:fillRect/>
          </a:stretch>
        </p:blipFill>
        <p:spPr>
          <a:xfrm>
            <a:off x="628650" y="905933"/>
            <a:ext cx="7886700" cy="5450418"/>
          </a:xfrm>
        </p:spPr>
      </p:pic>
      <p:sp>
        <p:nvSpPr>
          <p:cNvPr id="4" name="Slide Number Placeholder 3">
            <a:extLst>
              <a:ext uri="{FF2B5EF4-FFF2-40B4-BE49-F238E27FC236}">
                <a16:creationId xmlns:a16="http://schemas.microsoft.com/office/drawing/2014/main" id="{563E1044-C923-854C-11B5-EA2FB8656F74}"/>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004859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7AE0-0F4C-B8BB-04FD-DD0B2149ACBB}"/>
              </a:ext>
            </a:extLst>
          </p:cNvPr>
          <p:cNvSpPr>
            <a:spLocks noGrp="1"/>
          </p:cNvSpPr>
          <p:nvPr>
            <p:ph type="title"/>
          </p:nvPr>
        </p:nvSpPr>
        <p:spPr>
          <a:xfrm>
            <a:off x="628650" y="365127"/>
            <a:ext cx="7886700" cy="803274"/>
          </a:xfrm>
        </p:spPr>
        <p:txBody>
          <a:bodyPr>
            <a:normAutofit fontScale="90000"/>
          </a:bodyPr>
          <a:lstStyle/>
          <a:p>
            <a:pPr algn="ctr"/>
            <a:r>
              <a:rPr lang="en-IN" dirty="0"/>
              <a:t>Cross-checking the filled null values and renaming columns</a:t>
            </a:r>
          </a:p>
        </p:txBody>
      </p:sp>
      <p:pic>
        <p:nvPicPr>
          <p:cNvPr id="6" name="Content Placeholder 5">
            <a:extLst>
              <a:ext uri="{FF2B5EF4-FFF2-40B4-BE49-F238E27FC236}">
                <a16:creationId xmlns:a16="http://schemas.microsoft.com/office/drawing/2014/main" id="{EC5979F1-A3EE-0319-5E22-D3F9F559FD14}"/>
              </a:ext>
            </a:extLst>
          </p:cNvPr>
          <p:cNvPicPr>
            <a:picLocks noGrp="1" noChangeAspect="1"/>
          </p:cNvPicPr>
          <p:nvPr>
            <p:ph idx="1"/>
          </p:nvPr>
        </p:nvPicPr>
        <p:blipFill>
          <a:blip r:embed="rId2"/>
          <a:stretch>
            <a:fillRect/>
          </a:stretch>
        </p:blipFill>
        <p:spPr>
          <a:xfrm>
            <a:off x="628650" y="1168401"/>
            <a:ext cx="7886700" cy="5187950"/>
          </a:xfrm>
        </p:spPr>
      </p:pic>
      <p:sp>
        <p:nvSpPr>
          <p:cNvPr id="4" name="Slide Number Placeholder 3">
            <a:extLst>
              <a:ext uri="{FF2B5EF4-FFF2-40B4-BE49-F238E27FC236}">
                <a16:creationId xmlns:a16="http://schemas.microsoft.com/office/drawing/2014/main" id="{EBFEB56E-2296-13BC-D2B3-79AF5F3D588F}"/>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109902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98BD-C7C3-0A75-52BA-AA15FD12A956}"/>
              </a:ext>
            </a:extLst>
          </p:cNvPr>
          <p:cNvSpPr>
            <a:spLocks noGrp="1"/>
          </p:cNvSpPr>
          <p:nvPr>
            <p:ph type="title"/>
          </p:nvPr>
        </p:nvSpPr>
        <p:spPr>
          <a:xfrm>
            <a:off x="628650" y="365127"/>
            <a:ext cx="7886700" cy="904874"/>
          </a:xfrm>
        </p:spPr>
        <p:txBody>
          <a:bodyPr>
            <a:normAutofit fontScale="90000"/>
          </a:bodyPr>
          <a:lstStyle/>
          <a:p>
            <a:pPr algn="ctr"/>
            <a:r>
              <a:rPr lang="en-IN" dirty="0"/>
              <a:t>Finding the correlation coefficient of the table</a:t>
            </a:r>
          </a:p>
        </p:txBody>
      </p:sp>
      <p:pic>
        <p:nvPicPr>
          <p:cNvPr id="6" name="Content Placeholder 5">
            <a:extLst>
              <a:ext uri="{FF2B5EF4-FFF2-40B4-BE49-F238E27FC236}">
                <a16:creationId xmlns:a16="http://schemas.microsoft.com/office/drawing/2014/main" id="{96634204-DFA3-5590-7BEF-8CB5ED3A2BD3}"/>
              </a:ext>
            </a:extLst>
          </p:cNvPr>
          <p:cNvPicPr>
            <a:picLocks noGrp="1" noChangeAspect="1"/>
          </p:cNvPicPr>
          <p:nvPr>
            <p:ph idx="1"/>
          </p:nvPr>
        </p:nvPicPr>
        <p:blipFill>
          <a:blip r:embed="rId2"/>
          <a:stretch>
            <a:fillRect/>
          </a:stretch>
        </p:blipFill>
        <p:spPr>
          <a:xfrm>
            <a:off x="628650" y="1270001"/>
            <a:ext cx="7886700" cy="5086349"/>
          </a:xfrm>
        </p:spPr>
      </p:pic>
      <p:sp>
        <p:nvSpPr>
          <p:cNvPr id="4" name="Slide Number Placeholder 3">
            <a:extLst>
              <a:ext uri="{FF2B5EF4-FFF2-40B4-BE49-F238E27FC236}">
                <a16:creationId xmlns:a16="http://schemas.microsoft.com/office/drawing/2014/main" id="{32824FAA-C6AF-792F-AE48-168279BF2393}"/>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787670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883FFA-B633-ED20-1889-F83ED6A7A409}"/>
              </a:ext>
            </a:extLst>
          </p:cNvPr>
          <p:cNvSpPr>
            <a:spLocks noGrp="1"/>
          </p:cNvSpPr>
          <p:nvPr>
            <p:ph idx="1"/>
          </p:nvPr>
        </p:nvSpPr>
        <p:spPr>
          <a:xfrm>
            <a:off x="628650" y="305065"/>
            <a:ext cx="7886700" cy="634735"/>
          </a:xfrm>
        </p:spPr>
        <p:txBody>
          <a:bodyPr anchor="ctr">
            <a:normAutofit/>
          </a:bodyPr>
          <a:lstStyle/>
          <a:p>
            <a:pPr marL="0" indent="0" algn="ctr">
              <a:buNone/>
            </a:pPr>
            <a:r>
              <a:rPr lang="en-US" sz="3600" b="1" dirty="0">
                <a:solidFill>
                  <a:schemeClr val="accent1">
                    <a:lumMod val="50000"/>
                  </a:schemeClr>
                </a:solidFill>
                <a:latin typeface="Times New Roman" panose="02020603050405020304" pitchFamily="18" charset="0"/>
                <a:cs typeface="Times New Roman" panose="02020603050405020304" pitchFamily="18" charset="0"/>
              </a:rPr>
              <a:t> DATA  VISUALIZATION </a:t>
            </a:r>
            <a:endParaRPr lang="en-IN" sz="3600" dirty="0">
              <a:solidFill>
                <a:schemeClr val="accent1">
                  <a:lumMod val="50000"/>
                </a:schemeClr>
              </a:solidFill>
            </a:endParaRPr>
          </a:p>
        </p:txBody>
      </p:sp>
      <p:sp>
        <p:nvSpPr>
          <p:cNvPr id="4" name="Slide Number Placeholder 3">
            <a:extLst>
              <a:ext uri="{FF2B5EF4-FFF2-40B4-BE49-F238E27FC236}">
                <a16:creationId xmlns:a16="http://schemas.microsoft.com/office/drawing/2014/main" id="{C3C7D731-7933-A54D-BD94-F7CD5C367DB8}"/>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5" name="TextBox 4">
            <a:extLst>
              <a:ext uri="{FF2B5EF4-FFF2-40B4-BE49-F238E27FC236}">
                <a16:creationId xmlns:a16="http://schemas.microsoft.com/office/drawing/2014/main" id="{E3567B47-29CC-8770-AB48-CDF97D2C4A25}"/>
              </a:ext>
            </a:extLst>
          </p:cNvPr>
          <p:cNvSpPr txBox="1"/>
          <p:nvPr/>
        </p:nvSpPr>
        <p:spPr>
          <a:xfrm>
            <a:off x="156633" y="939800"/>
            <a:ext cx="8830733" cy="6463308"/>
          </a:xfrm>
          <a:prstGeom prst="rect">
            <a:avLst/>
          </a:prstGeom>
          <a:noFill/>
        </p:spPr>
        <p:txBody>
          <a:bodyPr wrap="square" rtlCol="0">
            <a:spAutoFit/>
          </a:bodyPr>
          <a:lstStyle/>
          <a:p>
            <a:pPr algn="just"/>
            <a:r>
              <a:rPr lang="en-IN" dirty="0">
                <a:latin typeface="Bahnschrift Light" panose="020B0502040204020203" pitchFamily="34" charset="0"/>
              </a:rPr>
              <a:t>Concepts involved in Data Visualization:</a:t>
            </a:r>
          </a:p>
          <a:p>
            <a:pPr algn="just"/>
            <a:r>
              <a:rPr lang="en-US" sz="1800" b="1" dirty="0">
                <a:latin typeface="Bahnschrift Light" panose="020B0502040204020203" pitchFamily="34" charset="0"/>
              </a:rPr>
              <a:t>Matplotlib</a:t>
            </a:r>
            <a:r>
              <a:rPr lang="en-US" dirty="0">
                <a:latin typeface="Bahnschrift Light" panose="020B0502040204020203" pitchFamily="34" charset="0"/>
              </a:rPr>
              <a:t> – </a:t>
            </a:r>
            <a:r>
              <a:rPr lang="en-US" sz="1800" dirty="0">
                <a:latin typeface="Bahnschrift Light" panose="020B0502040204020203" pitchFamily="34" charset="0"/>
              </a:rPr>
              <a:t>Matplotlib is the most popular plotting library for Python. It gives you control over every aspect of a figure.</a:t>
            </a:r>
          </a:p>
          <a:p>
            <a:pPr algn="just"/>
            <a:endParaRPr lang="en-US" sz="1800" dirty="0">
              <a:latin typeface="Bahnschrift Light" panose="020B0502040204020203" pitchFamily="34" charset="0"/>
            </a:endParaRPr>
          </a:p>
          <a:p>
            <a:pPr marL="285750" indent="-285750" algn="just">
              <a:buFont typeface="Arial" panose="020B0604020202020204" pitchFamily="34" charset="0"/>
              <a:buChar char="•"/>
            </a:pPr>
            <a:r>
              <a:rPr lang="en-US" sz="1800" b="1" dirty="0">
                <a:latin typeface="Bahnschrift Light" panose="020B0502040204020203" pitchFamily="34" charset="0"/>
              </a:rPr>
              <a:t>Heatmap</a:t>
            </a:r>
            <a:r>
              <a:rPr lang="en-US" dirty="0">
                <a:latin typeface="Bahnschrift Light" panose="020B0502040204020203" pitchFamily="34" charset="0"/>
              </a:rPr>
              <a:t> – </a:t>
            </a:r>
            <a:r>
              <a:rPr lang="en-US" sz="1800" b="0" i="0" dirty="0">
                <a:effectLst/>
                <a:latin typeface="Bahnschrift Light" panose="020B0502040204020203" pitchFamily="34" charset="0"/>
              </a:rPr>
              <a:t>It is often desirable to </a:t>
            </a:r>
            <a:r>
              <a:rPr lang="en-US" sz="1800" b="1" i="0" dirty="0">
                <a:effectLst/>
                <a:latin typeface="Bahnschrift Light" panose="020B0502040204020203" pitchFamily="34" charset="0"/>
              </a:rPr>
              <a:t>show data which depends on two independent variables as a color coded image plot</a:t>
            </a:r>
            <a:r>
              <a:rPr lang="en-US" sz="1800" b="0" i="0" dirty="0">
                <a:effectLst/>
                <a:latin typeface="Bahnschrift Light" panose="020B0502040204020203" pitchFamily="34" charset="0"/>
              </a:rPr>
              <a:t>. This is often referred to as a heatmap. If the data is categorical, this would be called a categorical heatmap</a:t>
            </a:r>
            <a:r>
              <a:rPr lang="en-US" sz="1800" b="0" i="0" dirty="0">
                <a:solidFill>
                  <a:srgbClr val="BDC1C6"/>
                </a:solidFill>
                <a:effectLst/>
                <a:latin typeface="Bahnschrift Light" panose="020B0502040204020203" pitchFamily="34" charset="0"/>
              </a:rPr>
              <a:t>.</a:t>
            </a:r>
          </a:p>
          <a:p>
            <a:pPr algn="just"/>
            <a:r>
              <a:rPr lang="en-US" dirty="0">
                <a:latin typeface="Bahnschrift Light" panose="020B0502040204020203" pitchFamily="34" charset="0"/>
              </a:rPr>
              <a:t>	</a:t>
            </a:r>
          </a:p>
          <a:p>
            <a:pPr marL="285750" indent="-285750" algn="just">
              <a:buFont typeface="Arial" panose="020B0604020202020204" pitchFamily="34" charset="0"/>
              <a:buChar char="•"/>
            </a:pPr>
            <a:r>
              <a:rPr lang="en-US" b="1" dirty="0" err="1">
                <a:latin typeface="Bahnschrift Light" panose="020B0502040204020203" pitchFamily="34" charset="0"/>
              </a:rPr>
              <a:t>Pair</a:t>
            </a:r>
            <a:r>
              <a:rPr lang="en-US" sz="1800" b="1" dirty="0" err="1">
                <a:latin typeface="Bahnschrift Light" panose="020B0502040204020203" pitchFamily="34" charset="0"/>
              </a:rPr>
              <a:t>plot</a:t>
            </a:r>
            <a:r>
              <a:rPr lang="en-US" dirty="0">
                <a:latin typeface="Bahnschrift Light" panose="020B0502040204020203" pitchFamily="34" charset="0"/>
              </a:rPr>
              <a:t> – </a:t>
            </a:r>
            <a:r>
              <a:rPr lang="en-GB" dirty="0">
                <a:latin typeface="Bahnschrift Light" panose="020B0502040204020203" pitchFamily="34" charset="0"/>
              </a:rPr>
              <a:t>A </a:t>
            </a:r>
            <a:r>
              <a:rPr lang="en-GB" dirty="0" err="1">
                <a:latin typeface="Bahnschrift Light" panose="020B0502040204020203" pitchFamily="34" charset="0"/>
              </a:rPr>
              <a:t>pairplot</a:t>
            </a:r>
            <a:r>
              <a:rPr lang="en-GB" dirty="0">
                <a:latin typeface="Bahnschrift Light" panose="020B0502040204020203" pitchFamily="34" charset="0"/>
              </a:rPr>
              <a:t> plot a pairwise relationships in a dataset. The </a:t>
            </a:r>
            <a:r>
              <a:rPr lang="en-GB" dirty="0" err="1">
                <a:latin typeface="Bahnschrift Light" panose="020B0502040204020203" pitchFamily="34" charset="0"/>
              </a:rPr>
              <a:t>pairplot</a:t>
            </a:r>
            <a:r>
              <a:rPr lang="en-GB" dirty="0">
                <a:latin typeface="Bahnschrift Light" panose="020B0502040204020203" pitchFamily="34" charset="0"/>
              </a:rPr>
              <a:t> function creates a grid of Axes such that each variable in data will by shared in the y-axis across a single row and in the x-axis across a single column.</a:t>
            </a:r>
          </a:p>
          <a:p>
            <a:pPr algn="just"/>
            <a:endParaRPr lang="en-GB" dirty="0">
              <a:latin typeface="Bahnschrift Light" panose="020B0502040204020203" pitchFamily="34" charset="0"/>
            </a:endParaRPr>
          </a:p>
          <a:p>
            <a:pPr marL="285750" indent="-285750" algn="just">
              <a:buFont typeface="Arial" panose="020B0604020202020204" pitchFamily="34" charset="0"/>
              <a:buChar char="•"/>
            </a:pPr>
            <a:r>
              <a:rPr lang="en-US" sz="1800" b="1" dirty="0" err="1">
                <a:latin typeface="Bahnschrift Light" panose="020B0502040204020203" pitchFamily="34" charset="0"/>
              </a:rPr>
              <a:t>Distplot</a:t>
            </a:r>
            <a:r>
              <a:rPr lang="en-US" sz="1800" b="1" dirty="0">
                <a:latin typeface="Bahnschrift Light" panose="020B0502040204020203" pitchFamily="34" charset="0"/>
              </a:rPr>
              <a:t> - </a:t>
            </a:r>
            <a:r>
              <a:rPr lang="en-GB" b="0" i="0" dirty="0">
                <a:effectLst/>
                <a:latin typeface="Bahnschrift Light" panose="020B0502040204020203" pitchFamily="34" charset="0"/>
              </a:rPr>
              <a:t>A </a:t>
            </a:r>
            <a:r>
              <a:rPr lang="en-GB" b="0" i="0" dirty="0" err="1">
                <a:effectLst/>
                <a:latin typeface="Bahnschrift Light" panose="020B0502040204020203" pitchFamily="34" charset="0"/>
              </a:rPr>
              <a:t>Distplot</a:t>
            </a:r>
            <a:r>
              <a:rPr lang="en-GB" b="0" i="0" dirty="0">
                <a:effectLst/>
                <a:latin typeface="Bahnschrift Light" panose="020B0502040204020203" pitchFamily="34" charset="0"/>
              </a:rPr>
              <a:t> or distribution plot, </a:t>
            </a:r>
            <a:r>
              <a:rPr lang="en-GB" b="1" i="0" dirty="0">
                <a:effectLst/>
                <a:latin typeface="Bahnschrift Light" panose="020B0502040204020203" pitchFamily="34" charset="0"/>
              </a:rPr>
              <a:t>depicts the variation in the data distribution</a:t>
            </a:r>
            <a:r>
              <a:rPr lang="en-GB" b="0" i="0" dirty="0">
                <a:effectLst/>
                <a:latin typeface="Bahnschrift Light" panose="020B0502040204020203" pitchFamily="34" charset="0"/>
              </a:rPr>
              <a:t>. Seaborn </a:t>
            </a:r>
            <a:r>
              <a:rPr lang="en-GB" b="0" i="0" dirty="0" err="1">
                <a:effectLst/>
                <a:latin typeface="Bahnschrift Light" panose="020B0502040204020203" pitchFamily="34" charset="0"/>
              </a:rPr>
              <a:t>Distplot</a:t>
            </a:r>
            <a:r>
              <a:rPr lang="en-GB" b="0" i="0" dirty="0">
                <a:effectLst/>
                <a:latin typeface="Bahnschrift Light" panose="020B0502040204020203" pitchFamily="34" charset="0"/>
              </a:rPr>
              <a:t> represents the overall distribution of continuous data variables. </a:t>
            </a:r>
            <a:endParaRPr lang="en-US" sz="1800" b="1" dirty="0">
              <a:latin typeface="Bahnschrift Light" panose="020B0502040204020203" pitchFamily="34" charset="0"/>
            </a:endParaRPr>
          </a:p>
          <a:p>
            <a:pPr algn="just"/>
            <a:endParaRPr lang="en-GB" dirty="0">
              <a:latin typeface="Bahnschrift Light" panose="020B0502040204020203" pitchFamily="34" charset="0"/>
            </a:endParaRPr>
          </a:p>
          <a:p>
            <a:pPr marL="285750" indent="-285750" algn="just">
              <a:buFont typeface="Arial" panose="020B0604020202020204" pitchFamily="34" charset="0"/>
              <a:buChar char="•"/>
            </a:pPr>
            <a:r>
              <a:rPr lang="en-GB" b="1" dirty="0" err="1">
                <a:latin typeface="Bahnschrift Light" panose="020B0502040204020203" pitchFamily="34" charset="0"/>
              </a:rPr>
              <a:t>Jointplot</a:t>
            </a:r>
            <a:r>
              <a:rPr lang="en-GB" dirty="0">
                <a:latin typeface="Bahnschrift Light" panose="020B0502040204020203" pitchFamily="34" charset="0"/>
              </a:rPr>
              <a:t> - A </a:t>
            </a:r>
            <a:r>
              <a:rPr lang="en-GB" dirty="0" err="1">
                <a:latin typeface="Bahnschrift Light" panose="020B0502040204020203" pitchFamily="34" charset="0"/>
              </a:rPr>
              <a:t>Jointplot</a:t>
            </a:r>
            <a:r>
              <a:rPr lang="en-GB" dirty="0">
                <a:latin typeface="Bahnschrift Light" panose="020B0502040204020203" pitchFamily="34" charset="0"/>
              </a:rPr>
              <a:t> comprises three plots. Out of the three, one plot displays a bivariate graph which shows how the dependent variable(Y) varies with the independent variable(X). Another plot is placed horizontally at the top of the bivariate graph and it shows the distribution of the independent variable(X).</a:t>
            </a:r>
            <a:endParaRPr lang="en-GB" b="0" i="0" dirty="0">
              <a:solidFill>
                <a:srgbClr val="BDC1C6"/>
              </a:solidFill>
              <a:effectLst/>
              <a:latin typeface="Bahnschrift Light" panose="020B0502040204020203" pitchFamily="34" charset="0"/>
            </a:endParaRPr>
          </a:p>
          <a:p>
            <a:pPr marL="285750" indent="-285750" algn="just">
              <a:buFont typeface="Arial" panose="020B0604020202020204" pitchFamily="34" charset="0"/>
              <a:buChar char="•"/>
            </a:pPr>
            <a:endParaRPr lang="en-GB" b="0" i="0" dirty="0">
              <a:solidFill>
                <a:srgbClr val="BDC1C6"/>
              </a:solidFill>
              <a:effectLst/>
              <a:latin typeface="Bahnschrift Light" panose="020B0502040204020203" pitchFamily="34" charset="0"/>
            </a:endParaRPr>
          </a:p>
          <a:p>
            <a:pPr marL="285750" indent="-285750" algn="just">
              <a:buFont typeface="Arial" panose="020B0604020202020204" pitchFamily="34" charset="0"/>
              <a:buChar char="•"/>
            </a:pPr>
            <a:endParaRPr lang="en-US" sz="1800" dirty="0">
              <a:latin typeface="Bahnschrift Light" panose="020B0502040204020203" pitchFamily="34" charset="0"/>
            </a:endParaRPr>
          </a:p>
          <a:p>
            <a:pPr algn="just"/>
            <a:r>
              <a:rPr lang="en-US" dirty="0">
                <a:latin typeface="Bahnschrift Light" panose="020B0502040204020203" pitchFamily="34" charset="0"/>
              </a:rPr>
              <a:t>	</a:t>
            </a:r>
            <a:endParaRPr lang="en-IN" dirty="0">
              <a:latin typeface="Bahnschrift Light" panose="020B0502040204020203" pitchFamily="34" charset="0"/>
            </a:endParaRPr>
          </a:p>
        </p:txBody>
      </p:sp>
    </p:spTree>
    <p:extLst>
      <p:ext uri="{BB962C8B-B14F-4D97-AF65-F5344CB8AC3E}">
        <p14:creationId xmlns:p14="http://schemas.microsoft.com/office/powerpoint/2010/main" val="3350828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519AA-6FC5-6B98-34D0-D8EEED6B0D9F}"/>
              </a:ext>
            </a:extLst>
          </p:cNvPr>
          <p:cNvSpPr>
            <a:spLocks noGrp="1"/>
          </p:cNvSpPr>
          <p:nvPr>
            <p:ph type="title"/>
          </p:nvPr>
        </p:nvSpPr>
        <p:spPr>
          <a:xfrm>
            <a:off x="628650" y="365126"/>
            <a:ext cx="7886700" cy="684741"/>
          </a:xfrm>
        </p:spPr>
        <p:txBody>
          <a:bodyPr/>
          <a:lstStyle/>
          <a:p>
            <a:pPr algn="ctr"/>
            <a:r>
              <a:rPr lang="en-IN" dirty="0"/>
              <a:t>Heatmaps</a:t>
            </a:r>
          </a:p>
        </p:txBody>
      </p:sp>
      <p:sp>
        <p:nvSpPr>
          <p:cNvPr id="3" name="Content Placeholder 2">
            <a:extLst>
              <a:ext uri="{FF2B5EF4-FFF2-40B4-BE49-F238E27FC236}">
                <a16:creationId xmlns:a16="http://schemas.microsoft.com/office/drawing/2014/main" id="{D5FD3C50-1168-7724-7AEC-B66F5E790651}"/>
              </a:ext>
            </a:extLst>
          </p:cNvPr>
          <p:cNvSpPr>
            <a:spLocks noGrp="1"/>
          </p:cNvSpPr>
          <p:nvPr>
            <p:ph idx="1"/>
          </p:nvPr>
        </p:nvSpPr>
        <p:spPr>
          <a:xfrm>
            <a:off x="628650" y="1049867"/>
            <a:ext cx="7886700" cy="5152496"/>
          </a:xfrm>
        </p:spPr>
        <p:txBody>
          <a:bodyPr/>
          <a:lstStyle/>
          <a:p>
            <a:r>
              <a:rPr lang="en-IN" dirty="0"/>
              <a:t>To check any null value is there:</a:t>
            </a:r>
          </a:p>
          <a:p>
            <a:pPr marL="0" indent="0">
              <a:buNone/>
            </a:pPr>
            <a:endParaRPr lang="en-IN" dirty="0"/>
          </a:p>
        </p:txBody>
      </p:sp>
      <p:sp>
        <p:nvSpPr>
          <p:cNvPr id="4" name="Slide Number Placeholder 3">
            <a:extLst>
              <a:ext uri="{FF2B5EF4-FFF2-40B4-BE49-F238E27FC236}">
                <a16:creationId xmlns:a16="http://schemas.microsoft.com/office/drawing/2014/main" id="{9D45DF89-FBC6-9847-0161-9F9BE45852EA}"/>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6" name="Picture 5">
            <a:extLst>
              <a:ext uri="{FF2B5EF4-FFF2-40B4-BE49-F238E27FC236}">
                <a16:creationId xmlns:a16="http://schemas.microsoft.com/office/drawing/2014/main" id="{B2464B9E-76C3-2D34-B8B5-34C54B86A364}"/>
              </a:ext>
            </a:extLst>
          </p:cNvPr>
          <p:cNvPicPr>
            <a:picLocks noChangeAspect="1"/>
          </p:cNvPicPr>
          <p:nvPr/>
        </p:nvPicPr>
        <p:blipFill>
          <a:blip r:embed="rId2"/>
          <a:stretch>
            <a:fillRect/>
          </a:stretch>
        </p:blipFill>
        <p:spPr>
          <a:xfrm>
            <a:off x="628650" y="1541864"/>
            <a:ext cx="7886700" cy="4660499"/>
          </a:xfrm>
          <a:prstGeom prst="rect">
            <a:avLst/>
          </a:prstGeom>
        </p:spPr>
      </p:pic>
    </p:spTree>
    <p:extLst>
      <p:ext uri="{BB962C8B-B14F-4D97-AF65-F5344CB8AC3E}">
        <p14:creationId xmlns:p14="http://schemas.microsoft.com/office/powerpoint/2010/main" val="1716299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AFD6B6-DE50-62C0-EF7F-42D349BEC82D}"/>
              </a:ext>
            </a:extLst>
          </p:cNvPr>
          <p:cNvSpPr>
            <a:spLocks noGrp="1"/>
          </p:cNvSpPr>
          <p:nvPr>
            <p:ph idx="1"/>
          </p:nvPr>
        </p:nvSpPr>
        <p:spPr>
          <a:xfrm>
            <a:off x="628650" y="618067"/>
            <a:ext cx="7886700" cy="4986602"/>
          </a:xfrm>
        </p:spPr>
        <p:txBody>
          <a:bodyPr/>
          <a:lstStyle/>
          <a:p>
            <a:r>
              <a:rPr lang="en-IN" dirty="0"/>
              <a:t>Heatmap of the </a:t>
            </a:r>
            <a:r>
              <a:rPr lang="en-IN" dirty="0" err="1"/>
              <a:t>corr</a:t>
            </a:r>
            <a:r>
              <a:rPr lang="en-IN" dirty="0"/>
              <a:t> table:</a:t>
            </a:r>
          </a:p>
          <a:p>
            <a:pPr marL="0" indent="0">
              <a:buNone/>
            </a:pPr>
            <a:endParaRPr lang="en-IN" dirty="0"/>
          </a:p>
        </p:txBody>
      </p:sp>
      <p:sp>
        <p:nvSpPr>
          <p:cNvPr id="4" name="Slide Number Placeholder 3">
            <a:extLst>
              <a:ext uri="{FF2B5EF4-FFF2-40B4-BE49-F238E27FC236}">
                <a16:creationId xmlns:a16="http://schemas.microsoft.com/office/drawing/2014/main" id="{250E74B0-AA8E-4340-6D23-104BD13792EC}"/>
              </a:ext>
            </a:extLst>
          </p:cNvPr>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6" name="Picture 5">
            <a:extLst>
              <a:ext uri="{FF2B5EF4-FFF2-40B4-BE49-F238E27FC236}">
                <a16:creationId xmlns:a16="http://schemas.microsoft.com/office/drawing/2014/main" id="{001F7B47-DE00-C3AA-9A9D-E89F9EC01AB6}"/>
              </a:ext>
            </a:extLst>
          </p:cNvPr>
          <p:cNvPicPr>
            <a:picLocks noChangeAspect="1"/>
          </p:cNvPicPr>
          <p:nvPr/>
        </p:nvPicPr>
        <p:blipFill>
          <a:blip r:embed="rId2"/>
          <a:stretch>
            <a:fillRect/>
          </a:stretch>
        </p:blipFill>
        <p:spPr>
          <a:xfrm>
            <a:off x="628650" y="1060006"/>
            <a:ext cx="7886699" cy="4986602"/>
          </a:xfrm>
          <a:prstGeom prst="rect">
            <a:avLst/>
          </a:prstGeom>
        </p:spPr>
      </p:pic>
    </p:spTree>
    <p:extLst>
      <p:ext uri="{BB962C8B-B14F-4D97-AF65-F5344CB8AC3E}">
        <p14:creationId xmlns:p14="http://schemas.microsoft.com/office/powerpoint/2010/main" val="2760465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A9F3C-37D2-498D-BA9C-F151DD50CA90}"/>
              </a:ext>
            </a:extLst>
          </p:cNvPr>
          <p:cNvSpPr>
            <a:spLocks noGrp="1"/>
          </p:cNvSpPr>
          <p:nvPr>
            <p:ph type="title"/>
          </p:nvPr>
        </p:nvSpPr>
        <p:spPr>
          <a:xfrm>
            <a:off x="628650" y="365127"/>
            <a:ext cx="7886700" cy="732154"/>
          </a:xfrm>
        </p:spPr>
        <p:txBody>
          <a:bodyPr>
            <a:normAutofit/>
          </a:bodyPr>
          <a:lstStyle/>
          <a:p>
            <a:pPr algn="ctr"/>
            <a:r>
              <a:rPr lang="en-IN" sz="3600" b="1" dirty="0">
                <a:solidFill>
                  <a:srgbClr val="002060"/>
                </a:solidFill>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3EE41F9C-191F-4FA2-BB60-2679B15C4F3C}"/>
              </a:ext>
            </a:extLst>
          </p:cNvPr>
          <p:cNvSpPr>
            <a:spLocks noGrp="1"/>
          </p:cNvSpPr>
          <p:nvPr>
            <p:ph idx="1"/>
          </p:nvPr>
        </p:nvSpPr>
        <p:spPr>
          <a:xfrm>
            <a:off x="628650" y="1016000"/>
            <a:ext cx="7886700" cy="5705475"/>
          </a:xfrm>
        </p:spPr>
        <p:txBody>
          <a:bodyPr>
            <a:normAutofit lnSpcReduction="10000"/>
          </a:bodyPr>
          <a:lstStyle/>
          <a:p>
            <a:pPr lvl="0">
              <a:lnSpc>
                <a:spcPct val="107000"/>
              </a:lnSpc>
              <a:spcAft>
                <a:spcPts val="800"/>
              </a:spcAft>
              <a:buSzPts val="1000"/>
              <a:buFont typeface="Wingdings" panose="05000000000000000000" pitchFamily="2" charset="2"/>
              <a:buChar char="v"/>
              <a:tabLst>
                <a:tab pos="457200" algn="l"/>
              </a:tabLst>
            </a:pPr>
            <a:r>
              <a:rPr lang="en-IN" sz="32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p>
          <a:p>
            <a:pPr lvl="0">
              <a:lnSpc>
                <a:spcPct val="107000"/>
              </a:lnSpc>
              <a:spcAft>
                <a:spcPts val="800"/>
              </a:spcAft>
              <a:buSzPts val="1000"/>
              <a:buFont typeface="Wingdings" panose="05000000000000000000" pitchFamily="2" charset="2"/>
              <a:buChar char="v"/>
              <a:tabLst>
                <a:tab pos="457200" algn="l"/>
              </a:tabLst>
            </a:pPr>
            <a:r>
              <a:rPr lang="en-IN" sz="32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Problem Statement </a:t>
            </a:r>
          </a:p>
          <a:p>
            <a:pPr lvl="0">
              <a:lnSpc>
                <a:spcPct val="107000"/>
              </a:lnSpc>
              <a:spcAft>
                <a:spcPts val="800"/>
              </a:spcAft>
              <a:buSzPts val="1000"/>
              <a:buFont typeface="Wingdings" panose="05000000000000000000" pitchFamily="2" charset="2"/>
              <a:buChar char="v"/>
              <a:tabLst>
                <a:tab pos="457200" algn="l"/>
              </a:tabLst>
            </a:pPr>
            <a:r>
              <a:rPr lang="en-IN" sz="32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Objective</a:t>
            </a:r>
          </a:p>
          <a:p>
            <a:pPr lvl="0">
              <a:lnSpc>
                <a:spcPct val="107000"/>
              </a:lnSpc>
              <a:spcAft>
                <a:spcPts val="800"/>
              </a:spcAft>
              <a:buSzPts val="1000"/>
              <a:buFont typeface="Wingdings" panose="05000000000000000000" pitchFamily="2" charset="2"/>
              <a:buChar char="v"/>
              <a:tabLst>
                <a:tab pos="457200" algn="l"/>
              </a:tabLst>
            </a:pPr>
            <a:r>
              <a:rPr lang="en-IN" sz="32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Introduce the dataset</a:t>
            </a:r>
            <a:endParaRPr lang="en-IN" sz="32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buSzPts val="1000"/>
              <a:buFont typeface="Wingdings" panose="05000000000000000000" pitchFamily="2" charset="2"/>
              <a:buChar char="v"/>
              <a:tabLst>
                <a:tab pos="457200" algn="l"/>
              </a:tabLst>
            </a:pPr>
            <a:r>
              <a:rPr lang="en-IN" sz="32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Highlights from EDA (Visualization) </a:t>
            </a:r>
            <a:endParaRPr lang="en-IN" sz="32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buSzPts val="1000"/>
              <a:buFont typeface="Wingdings" panose="05000000000000000000" pitchFamily="2" charset="2"/>
              <a:buChar char="v"/>
              <a:tabLst>
                <a:tab pos="457200" algn="l"/>
              </a:tabLst>
            </a:pPr>
            <a:r>
              <a:rPr lang="en-IN" sz="32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Final model</a:t>
            </a:r>
            <a:endParaRPr lang="en-IN" sz="32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buSzPts val="1000"/>
              <a:buFont typeface="Wingdings" panose="05000000000000000000" pitchFamily="2" charset="2"/>
              <a:buChar char="v"/>
              <a:tabLst>
                <a:tab pos="457200" algn="l"/>
              </a:tabLst>
            </a:pPr>
            <a:r>
              <a:rPr lang="en-IN" sz="32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Conclusions </a:t>
            </a:r>
          </a:p>
          <a:p>
            <a:pPr lvl="0">
              <a:lnSpc>
                <a:spcPct val="107000"/>
              </a:lnSpc>
              <a:spcAft>
                <a:spcPts val="800"/>
              </a:spcAft>
              <a:buSzPts val="1000"/>
              <a:buFont typeface="Wingdings" panose="05000000000000000000" pitchFamily="2" charset="2"/>
              <a:buChar char="v"/>
              <a:tabLst>
                <a:tab pos="457200" algn="l"/>
              </a:tabLst>
            </a:pPr>
            <a:r>
              <a:rPr lang="en-IN" sz="32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Reference</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EC6473F-1960-4723-8164-29419E19B363}"/>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758216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7022F-D0AC-A4C1-F10C-38D70A6F46E2}"/>
              </a:ext>
            </a:extLst>
          </p:cNvPr>
          <p:cNvSpPr>
            <a:spLocks noGrp="1"/>
          </p:cNvSpPr>
          <p:nvPr>
            <p:ph type="title"/>
          </p:nvPr>
        </p:nvSpPr>
        <p:spPr>
          <a:xfrm>
            <a:off x="628650" y="365126"/>
            <a:ext cx="7886700" cy="490007"/>
          </a:xfrm>
        </p:spPr>
        <p:txBody>
          <a:bodyPr>
            <a:normAutofit fontScale="90000"/>
          </a:bodyPr>
          <a:lstStyle/>
          <a:p>
            <a:pPr algn="ctr"/>
            <a:r>
              <a:rPr lang="en-IN" dirty="0" err="1"/>
              <a:t>Pairplot</a:t>
            </a:r>
            <a:r>
              <a:rPr lang="en-IN" dirty="0"/>
              <a:t> </a:t>
            </a:r>
          </a:p>
        </p:txBody>
      </p:sp>
      <p:pic>
        <p:nvPicPr>
          <p:cNvPr id="6" name="Content Placeholder 5">
            <a:extLst>
              <a:ext uri="{FF2B5EF4-FFF2-40B4-BE49-F238E27FC236}">
                <a16:creationId xmlns:a16="http://schemas.microsoft.com/office/drawing/2014/main" id="{069F3B38-6BF2-ECB0-89AC-7E44EADAA523}"/>
              </a:ext>
            </a:extLst>
          </p:cNvPr>
          <p:cNvPicPr>
            <a:picLocks noGrp="1" noChangeAspect="1"/>
          </p:cNvPicPr>
          <p:nvPr>
            <p:ph idx="1"/>
          </p:nvPr>
        </p:nvPicPr>
        <p:blipFill>
          <a:blip r:embed="rId2"/>
          <a:stretch>
            <a:fillRect/>
          </a:stretch>
        </p:blipFill>
        <p:spPr>
          <a:xfrm>
            <a:off x="190500" y="855133"/>
            <a:ext cx="8763000" cy="5501218"/>
          </a:xfrm>
        </p:spPr>
      </p:pic>
      <p:sp>
        <p:nvSpPr>
          <p:cNvPr id="4" name="Slide Number Placeholder 3">
            <a:extLst>
              <a:ext uri="{FF2B5EF4-FFF2-40B4-BE49-F238E27FC236}">
                <a16:creationId xmlns:a16="http://schemas.microsoft.com/office/drawing/2014/main" id="{6514DCE1-143F-CC61-7D97-E46AD9D4829A}"/>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957140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668BA-08B2-AF54-1584-52A7BF6C4D36}"/>
              </a:ext>
            </a:extLst>
          </p:cNvPr>
          <p:cNvSpPr>
            <a:spLocks noGrp="1"/>
          </p:cNvSpPr>
          <p:nvPr>
            <p:ph type="title"/>
          </p:nvPr>
        </p:nvSpPr>
        <p:spPr>
          <a:xfrm>
            <a:off x="628650" y="365126"/>
            <a:ext cx="7886700" cy="693207"/>
          </a:xfrm>
        </p:spPr>
        <p:txBody>
          <a:bodyPr/>
          <a:lstStyle/>
          <a:p>
            <a:pPr algn="ctr"/>
            <a:r>
              <a:rPr lang="en-IN" dirty="0" err="1"/>
              <a:t>Distplot</a:t>
            </a:r>
            <a:endParaRPr lang="en-IN" dirty="0"/>
          </a:p>
        </p:txBody>
      </p:sp>
      <p:pic>
        <p:nvPicPr>
          <p:cNvPr id="6" name="Content Placeholder 5">
            <a:extLst>
              <a:ext uri="{FF2B5EF4-FFF2-40B4-BE49-F238E27FC236}">
                <a16:creationId xmlns:a16="http://schemas.microsoft.com/office/drawing/2014/main" id="{7C6B386F-E0F2-121B-A6A8-0173CCCB1863}"/>
              </a:ext>
            </a:extLst>
          </p:cNvPr>
          <p:cNvPicPr>
            <a:picLocks noGrp="1" noChangeAspect="1"/>
          </p:cNvPicPr>
          <p:nvPr>
            <p:ph idx="1"/>
          </p:nvPr>
        </p:nvPicPr>
        <p:blipFill>
          <a:blip r:embed="rId2"/>
          <a:stretch>
            <a:fillRect/>
          </a:stretch>
        </p:blipFill>
        <p:spPr>
          <a:xfrm>
            <a:off x="448733" y="990600"/>
            <a:ext cx="8153400" cy="5365751"/>
          </a:xfrm>
        </p:spPr>
      </p:pic>
      <p:sp>
        <p:nvSpPr>
          <p:cNvPr id="4" name="Slide Number Placeholder 3">
            <a:extLst>
              <a:ext uri="{FF2B5EF4-FFF2-40B4-BE49-F238E27FC236}">
                <a16:creationId xmlns:a16="http://schemas.microsoft.com/office/drawing/2014/main" id="{750075F0-9751-B5CF-CA41-14F6FFDB5C72}"/>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2265860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04693-FDD1-FFAE-DA2A-79B714133B74}"/>
              </a:ext>
            </a:extLst>
          </p:cNvPr>
          <p:cNvSpPr>
            <a:spLocks noGrp="1"/>
          </p:cNvSpPr>
          <p:nvPr>
            <p:ph type="title"/>
          </p:nvPr>
        </p:nvSpPr>
        <p:spPr>
          <a:xfrm>
            <a:off x="628650" y="365127"/>
            <a:ext cx="7886700" cy="650874"/>
          </a:xfrm>
        </p:spPr>
        <p:txBody>
          <a:bodyPr/>
          <a:lstStyle/>
          <a:p>
            <a:pPr algn="ctr"/>
            <a:r>
              <a:rPr lang="en-IN" dirty="0" err="1"/>
              <a:t>Jointplot</a:t>
            </a:r>
            <a:r>
              <a:rPr lang="en-IN" dirty="0"/>
              <a:t> </a:t>
            </a:r>
          </a:p>
        </p:txBody>
      </p:sp>
      <p:pic>
        <p:nvPicPr>
          <p:cNvPr id="6" name="Content Placeholder 5">
            <a:extLst>
              <a:ext uri="{FF2B5EF4-FFF2-40B4-BE49-F238E27FC236}">
                <a16:creationId xmlns:a16="http://schemas.microsoft.com/office/drawing/2014/main" id="{40D644EF-C507-46BD-A4DB-7D9889D47850}"/>
              </a:ext>
            </a:extLst>
          </p:cNvPr>
          <p:cNvPicPr>
            <a:picLocks noGrp="1" noChangeAspect="1"/>
          </p:cNvPicPr>
          <p:nvPr>
            <p:ph idx="1"/>
          </p:nvPr>
        </p:nvPicPr>
        <p:blipFill>
          <a:blip r:embed="rId2"/>
          <a:stretch>
            <a:fillRect/>
          </a:stretch>
        </p:blipFill>
        <p:spPr>
          <a:xfrm>
            <a:off x="628650" y="1016001"/>
            <a:ext cx="7886700" cy="5340350"/>
          </a:xfrm>
        </p:spPr>
      </p:pic>
      <p:sp>
        <p:nvSpPr>
          <p:cNvPr id="4" name="Slide Number Placeholder 3">
            <a:extLst>
              <a:ext uri="{FF2B5EF4-FFF2-40B4-BE49-F238E27FC236}">
                <a16:creationId xmlns:a16="http://schemas.microsoft.com/office/drawing/2014/main" id="{6B49B7D3-63D2-7095-B141-741785A334F2}"/>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848566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A87749-27BC-0941-A7A9-83C412CF0C46}"/>
              </a:ext>
            </a:extLst>
          </p:cNvPr>
          <p:cNvSpPr>
            <a:spLocks noGrp="1"/>
          </p:cNvSpPr>
          <p:nvPr>
            <p:ph idx="1"/>
          </p:nvPr>
        </p:nvSpPr>
        <p:spPr>
          <a:xfrm>
            <a:off x="628650" y="1253331"/>
            <a:ext cx="7886700" cy="4351338"/>
          </a:xfrm>
        </p:spPr>
        <p:txBody>
          <a:bodyPr anchor="ctr">
            <a:normAutofit/>
          </a:bodyPr>
          <a:lstStyle/>
          <a:p>
            <a:pPr marL="0" indent="0" algn="ctr">
              <a:buNone/>
            </a:pPr>
            <a:r>
              <a:rPr lang="en-US" sz="3600" b="1" dirty="0">
                <a:solidFill>
                  <a:schemeClr val="accent1">
                    <a:lumMod val="50000"/>
                  </a:schemeClr>
                </a:solidFill>
                <a:latin typeface="Times New Roman" panose="02020603050405020304" pitchFamily="18" charset="0"/>
                <a:cs typeface="Times New Roman" panose="02020603050405020304" pitchFamily="18" charset="0"/>
              </a:rPr>
              <a:t>MODEL BUILDING</a:t>
            </a:r>
          </a:p>
          <a:p>
            <a:pPr marL="0" indent="0">
              <a:buNone/>
            </a:pPr>
            <a:endParaRPr lang="en-US" sz="2300" b="1" dirty="0">
              <a:latin typeface="Bahnschrift Light" panose="020B0502040204020203" pitchFamily="34" charset="0"/>
            </a:endParaRPr>
          </a:p>
          <a:p>
            <a:pPr marL="0" indent="0">
              <a:buNone/>
            </a:pPr>
            <a:r>
              <a:rPr lang="en-US" sz="2300" b="1" dirty="0">
                <a:latin typeface="Bahnschrift Light" panose="020B0502040204020203" pitchFamily="34" charset="0"/>
              </a:rPr>
              <a:t>Machine Learning Model:</a:t>
            </a:r>
          </a:p>
          <a:p>
            <a:r>
              <a:rPr lang="en-US" sz="2300" dirty="0">
                <a:latin typeface="Bahnschrift Light" panose="020B0502040204020203" pitchFamily="34" charset="0"/>
              </a:rPr>
              <a:t>	 </a:t>
            </a:r>
            <a:r>
              <a:rPr lang="en-US" sz="2300" b="1" dirty="0">
                <a:latin typeface="Bahnschrift Light" panose="020B0502040204020203" pitchFamily="34" charset="0"/>
              </a:rPr>
              <a:t>Logistic Regression:</a:t>
            </a:r>
            <a:r>
              <a:rPr lang="en-US" sz="2300" dirty="0">
                <a:latin typeface="Bahnschrift Light" panose="020B0502040204020203" pitchFamily="34" charset="0"/>
              </a:rPr>
              <a:t> Logistic Regression is one of the most popular Machine Learning algorithms, which comes under Supervised Machine Learning technique.</a:t>
            </a:r>
          </a:p>
          <a:p>
            <a:r>
              <a:rPr lang="en-US" sz="2300" dirty="0">
                <a:latin typeface="Bahnschrift Light" panose="020B0502040204020203" pitchFamily="34" charset="0"/>
                <a:sym typeface="Wingdings" panose="05000000000000000000" pitchFamily="2" charset="2"/>
              </a:rPr>
              <a:t> </a:t>
            </a:r>
            <a:r>
              <a:rPr lang="en-US" sz="2300" dirty="0">
                <a:latin typeface="Bahnschrift Light" panose="020B0502040204020203" pitchFamily="34" charset="0"/>
              </a:rPr>
              <a:t>It is used for predicting the categorical dependent variable using a given set of independent variables.</a:t>
            </a:r>
          </a:p>
          <a:p>
            <a:r>
              <a:rPr lang="en-US" sz="2300" dirty="0">
                <a:latin typeface="Bahnschrift Light" panose="020B0502040204020203" pitchFamily="34" charset="0"/>
                <a:sym typeface="Wingdings" panose="05000000000000000000" pitchFamily="2" charset="2"/>
              </a:rPr>
              <a:t> Logistic regression predicts the output of a categorical dependent variable.</a:t>
            </a:r>
            <a:endParaRPr lang="en-US" sz="2300" dirty="0">
              <a:latin typeface="Bahnschrift Light" panose="020B0502040204020203" pitchFamily="34" charset="0"/>
            </a:endParaRPr>
          </a:p>
          <a:p>
            <a:pPr marL="0" indent="0" algn="ctr">
              <a:buNone/>
            </a:pPr>
            <a:endParaRPr lang="en-IN" sz="3600" dirty="0">
              <a:solidFill>
                <a:schemeClr val="accent1">
                  <a:lumMod val="50000"/>
                </a:schemeClr>
              </a:solidFill>
            </a:endParaRPr>
          </a:p>
        </p:txBody>
      </p:sp>
      <p:sp>
        <p:nvSpPr>
          <p:cNvPr id="4" name="Slide Number Placeholder 3">
            <a:extLst>
              <a:ext uri="{FF2B5EF4-FFF2-40B4-BE49-F238E27FC236}">
                <a16:creationId xmlns:a16="http://schemas.microsoft.com/office/drawing/2014/main" id="{7F99928F-D804-4977-5D05-3904E7164246}"/>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789633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A31E6-4C6E-DE87-7BE6-8834D0A0963F}"/>
              </a:ext>
            </a:extLst>
          </p:cNvPr>
          <p:cNvSpPr>
            <a:spLocks noGrp="1"/>
          </p:cNvSpPr>
          <p:nvPr>
            <p:ph type="title"/>
          </p:nvPr>
        </p:nvSpPr>
        <p:spPr/>
        <p:txBody>
          <a:bodyPr/>
          <a:lstStyle/>
          <a:p>
            <a:pPr algn="ctr"/>
            <a:r>
              <a:rPr lang="en-IN" dirty="0"/>
              <a:t>Defining x and y values and training the dataset using </a:t>
            </a:r>
            <a:r>
              <a:rPr lang="en-IN" dirty="0" err="1"/>
              <a:t>sklearn</a:t>
            </a:r>
            <a:r>
              <a:rPr lang="en-IN" dirty="0"/>
              <a:t> Package</a:t>
            </a:r>
          </a:p>
        </p:txBody>
      </p:sp>
      <p:pic>
        <p:nvPicPr>
          <p:cNvPr id="6" name="Content Placeholder 5">
            <a:extLst>
              <a:ext uri="{FF2B5EF4-FFF2-40B4-BE49-F238E27FC236}">
                <a16:creationId xmlns:a16="http://schemas.microsoft.com/office/drawing/2014/main" id="{9FCD4786-E34B-1AC9-FE62-B25FA69142F6}"/>
              </a:ext>
            </a:extLst>
          </p:cNvPr>
          <p:cNvPicPr>
            <a:picLocks noGrp="1" noChangeAspect="1"/>
          </p:cNvPicPr>
          <p:nvPr>
            <p:ph idx="1"/>
          </p:nvPr>
        </p:nvPicPr>
        <p:blipFill>
          <a:blip r:embed="rId2"/>
          <a:stretch>
            <a:fillRect/>
          </a:stretch>
        </p:blipFill>
        <p:spPr>
          <a:xfrm>
            <a:off x="628650" y="2091267"/>
            <a:ext cx="7886700" cy="2675466"/>
          </a:xfrm>
        </p:spPr>
      </p:pic>
      <p:sp>
        <p:nvSpPr>
          <p:cNvPr id="4" name="Slide Number Placeholder 3">
            <a:extLst>
              <a:ext uri="{FF2B5EF4-FFF2-40B4-BE49-F238E27FC236}">
                <a16:creationId xmlns:a16="http://schemas.microsoft.com/office/drawing/2014/main" id="{E3B0794D-EA5C-7830-DCB4-9292B5DF7683}"/>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4227455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E4BF-9EA9-6B10-06B4-7E271C2AA893}"/>
              </a:ext>
            </a:extLst>
          </p:cNvPr>
          <p:cNvSpPr>
            <a:spLocks noGrp="1"/>
          </p:cNvSpPr>
          <p:nvPr>
            <p:ph type="title"/>
          </p:nvPr>
        </p:nvSpPr>
        <p:spPr/>
        <p:txBody>
          <a:bodyPr/>
          <a:lstStyle/>
          <a:p>
            <a:r>
              <a:rPr lang="en-IN" dirty="0"/>
              <a:t>Importing Logistic Regression using </a:t>
            </a:r>
            <a:r>
              <a:rPr lang="en-IN" dirty="0" err="1"/>
              <a:t>sklearn</a:t>
            </a:r>
            <a:endParaRPr lang="en-IN" dirty="0"/>
          </a:p>
        </p:txBody>
      </p:sp>
      <p:pic>
        <p:nvPicPr>
          <p:cNvPr id="6" name="Content Placeholder 5">
            <a:extLst>
              <a:ext uri="{FF2B5EF4-FFF2-40B4-BE49-F238E27FC236}">
                <a16:creationId xmlns:a16="http://schemas.microsoft.com/office/drawing/2014/main" id="{A131D99B-B0E2-F4F5-1851-69CA8AF5A1EC}"/>
              </a:ext>
            </a:extLst>
          </p:cNvPr>
          <p:cNvPicPr>
            <a:picLocks noGrp="1" noChangeAspect="1"/>
          </p:cNvPicPr>
          <p:nvPr>
            <p:ph idx="1"/>
          </p:nvPr>
        </p:nvPicPr>
        <p:blipFill>
          <a:blip r:embed="rId2"/>
          <a:stretch>
            <a:fillRect/>
          </a:stretch>
        </p:blipFill>
        <p:spPr>
          <a:xfrm>
            <a:off x="628650" y="1854201"/>
            <a:ext cx="7886700" cy="3640666"/>
          </a:xfrm>
        </p:spPr>
      </p:pic>
      <p:sp>
        <p:nvSpPr>
          <p:cNvPr id="4" name="Slide Number Placeholder 3">
            <a:extLst>
              <a:ext uri="{FF2B5EF4-FFF2-40B4-BE49-F238E27FC236}">
                <a16:creationId xmlns:a16="http://schemas.microsoft.com/office/drawing/2014/main" id="{2C09F13E-90A2-8CE6-425C-34C0550CFCF6}"/>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246583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7457-4249-8A7F-09E5-9C85AF1B892F}"/>
              </a:ext>
            </a:extLst>
          </p:cNvPr>
          <p:cNvSpPr>
            <a:spLocks noGrp="1"/>
          </p:cNvSpPr>
          <p:nvPr>
            <p:ph type="title"/>
          </p:nvPr>
        </p:nvSpPr>
        <p:spPr/>
        <p:txBody>
          <a:bodyPr/>
          <a:lstStyle/>
          <a:p>
            <a:pPr algn="ctr"/>
            <a:r>
              <a:rPr lang="en-IN" dirty="0"/>
              <a:t>Predicting the trained data and comparing it with actual</a:t>
            </a:r>
          </a:p>
        </p:txBody>
      </p:sp>
      <p:pic>
        <p:nvPicPr>
          <p:cNvPr id="6" name="Content Placeholder 5">
            <a:extLst>
              <a:ext uri="{FF2B5EF4-FFF2-40B4-BE49-F238E27FC236}">
                <a16:creationId xmlns:a16="http://schemas.microsoft.com/office/drawing/2014/main" id="{E596F918-1DE3-D341-E211-FDD2156ECFC7}"/>
              </a:ext>
            </a:extLst>
          </p:cNvPr>
          <p:cNvPicPr>
            <a:picLocks noGrp="1" noChangeAspect="1"/>
          </p:cNvPicPr>
          <p:nvPr>
            <p:ph idx="1"/>
          </p:nvPr>
        </p:nvPicPr>
        <p:blipFill>
          <a:blip r:embed="rId2"/>
          <a:stretch>
            <a:fillRect/>
          </a:stretch>
        </p:blipFill>
        <p:spPr>
          <a:xfrm>
            <a:off x="628650" y="1825625"/>
            <a:ext cx="7886700" cy="4351338"/>
          </a:xfrm>
        </p:spPr>
      </p:pic>
      <p:sp>
        <p:nvSpPr>
          <p:cNvPr id="4" name="Slide Number Placeholder 3">
            <a:extLst>
              <a:ext uri="{FF2B5EF4-FFF2-40B4-BE49-F238E27FC236}">
                <a16:creationId xmlns:a16="http://schemas.microsoft.com/office/drawing/2014/main" id="{BA2749E9-7937-4044-EF38-0FA7ACC15959}"/>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355725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47AAB0-060C-D360-7F90-351989908512}"/>
              </a:ext>
            </a:extLst>
          </p:cNvPr>
          <p:cNvSpPr>
            <a:spLocks noGrp="1"/>
          </p:cNvSpPr>
          <p:nvPr>
            <p:ph idx="1"/>
          </p:nvPr>
        </p:nvSpPr>
        <p:spPr>
          <a:xfrm>
            <a:off x="628650" y="821531"/>
            <a:ext cx="7886700" cy="4351338"/>
          </a:xfrm>
        </p:spPr>
        <p:txBody>
          <a:bodyPr anchor="ctr">
            <a:normAutofit/>
          </a:bodyPr>
          <a:lstStyle/>
          <a:p>
            <a:pPr marL="0" indent="0" algn="ctr">
              <a:buNone/>
            </a:pPr>
            <a:r>
              <a:rPr lang="en-IN" sz="3600" b="1" dirty="0">
                <a:solidFill>
                  <a:schemeClr val="accent1">
                    <a:lumMod val="50000"/>
                  </a:schemeClr>
                </a:solidFill>
                <a:latin typeface="Times New Roman" panose="02020603050405020304" pitchFamily="18" charset="0"/>
                <a:cs typeface="Times New Roman" panose="02020603050405020304" pitchFamily="18" charset="0"/>
              </a:rPr>
              <a:t>PREFORMANCE EVALUATION OF THE MODEL</a:t>
            </a:r>
          </a:p>
          <a:p>
            <a:pPr marL="0" indent="0">
              <a:buNone/>
            </a:pPr>
            <a:endParaRPr lang="en-IN" sz="2400" b="1" dirty="0">
              <a:latin typeface="Bahnschrift Light" panose="020B0502040204020203" pitchFamily="34" charset="0"/>
              <a:cs typeface="Times New Roman" panose="02020603050405020304" pitchFamily="18" charset="0"/>
            </a:endParaRPr>
          </a:p>
          <a:p>
            <a:pPr marL="0" indent="0">
              <a:buNone/>
            </a:pPr>
            <a:endParaRPr lang="en-IN" sz="2400" b="1" dirty="0">
              <a:latin typeface="Bahnschrift Light" panose="020B0502040204020203" pitchFamily="34" charset="0"/>
              <a:cs typeface="Times New Roman" panose="02020603050405020304" pitchFamily="18" charset="0"/>
            </a:endParaRPr>
          </a:p>
          <a:p>
            <a:pPr marL="0" indent="0">
              <a:buNone/>
            </a:pPr>
            <a:r>
              <a:rPr lang="en-IN" sz="2400" b="1" dirty="0">
                <a:latin typeface="Bahnschrift Light" panose="020B0502040204020203" pitchFamily="34" charset="0"/>
                <a:cs typeface="Times New Roman" panose="02020603050405020304" pitchFamily="18" charset="0"/>
              </a:rPr>
              <a:t>Accuracy- it is the ratio of correct prediction divided by the total no. of predictions</a:t>
            </a:r>
          </a:p>
          <a:p>
            <a:pPr marL="0" indent="0" algn="ctr">
              <a:buNone/>
            </a:pPr>
            <a:endParaRPr lang="en-IN" sz="3600" b="1" dirty="0">
              <a:solidFill>
                <a:schemeClr val="accent1">
                  <a:lumMod val="50000"/>
                </a:schemeClr>
              </a:solidFill>
              <a:latin typeface="Times New Roman" panose="02020603050405020304" pitchFamily="18" charset="0"/>
              <a:cs typeface="Times New Roman" panose="02020603050405020304" pitchFamily="18" charset="0"/>
            </a:endParaRPr>
          </a:p>
          <a:p>
            <a:pPr marL="0" indent="0" algn="ctr">
              <a:buNone/>
            </a:pPr>
            <a:endParaRPr lang="en-IN" sz="3600" b="1" dirty="0">
              <a:solidFill>
                <a:schemeClr val="accent1">
                  <a:lumMod val="50000"/>
                </a:schemeClr>
              </a:solidFill>
              <a:latin typeface="Times New Roman" panose="02020603050405020304" pitchFamily="18" charset="0"/>
              <a:cs typeface="Times New Roman" panose="02020603050405020304" pitchFamily="18" charset="0"/>
            </a:endParaRPr>
          </a:p>
          <a:p>
            <a:pPr marL="0" indent="0" algn="ctr">
              <a:buNone/>
            </a:pPr>
            <a:endParaRPr lang="en-IN" sz="3600" b="1" dirty="0">
              <a:solidFill>
                <a:schemeClr val="accent1">
                  <a:lumMod val="50000"/>
                </a:schemeClr>
              </a:solidFill>
              <a:latin typeface="Times New Roman" panose="02020603050405020304" pitchFamily="18" charset="0"/>
              <a:cs typeface="Times New Roman" panose="02020603050405020304" pitchFamily="18" charset="0"/>
            </a:endParaRPr>
          </a:p>
          <a:p>
            <a:pPr marL="0" indent="0" algn="ctr">
              <a:buNone/>
            </a:pPr>
            <a:endParaRPr lang="en-IN" sz="36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5CDCA25-8AAD-4E39-C6FA-EFB7D93B8E5A}"/>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2109490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63790-A139-E7B5-C1A8-120A3C8FD2F6}"/>
              </a:ext>
            </a:extLst>
          </p:cNvPr>
          <p:cNvSpPr>
            <a:spLocks noGrp="1"/>
          </p:cNvSpPr>
          <p:nvPr>
            <p:ph type="title"/>
          </p:nvPr>
        </p:nvSpPr>
        <p:spPr/>
        <p:txBody>
          <a:bodyPr/>
          <a:lstStyle/>
          <a:p>
            <a:pPr algn="ctr"/>
            <a:r>
              <a:rPr lang="en-IN" dirty="0"/>
              <a:t>Importing Confusion Matrix from </a:t>
            </a:r>
            <a:r>
              <a:rPr lang="en-IN" dirty="0" err="1"/>
              <a:t>sklearn</a:t>
            </a:r>
            <a:r>
              <a:rPr lang="en-IN" dirty="0"/>
              <a:t> and finding the values TP, FP, TN, FN</a:t>
            </a:r>
          </a:p>
        </p:txBody>
      </p:sp>
      <p:pic>
        <p:nvPicPr>
          <p:cNvPr id="6" name="Content Placeholder 5">
            <a:extLst>
              <a:ext uri="{FF2B5EF4-FFF2-40B4-BE49-F238E27FC236}">
                <a16:creationId xmlns:a16="http://schemas.microsoft.com/office/drawing/2014/main" id="{7149DC55-424C-AA65-08B2-684FEA19303F}"/>
              </a:ext>
            </a:extLst>
          </p:cNvPr>
          <p:cNvPicPr>
            <a:picLocks noGrp="1" noChangeAspect="1"/>
          </p:cNvPicPr>
          <p:nvPr>
            <p:ph idx="1"/>
          </p:nvPr>
        </p:nvPicPr>
        <p:blipFill>
          <a:blip r:embed="rId2"/>
          <a:stretch>
            <a:fillRect/>
          </a:stretch>
        </p:blipFill>
        <p:spPr>
          <a:xfrm>
            <a:off x="628650" y="1690689"/>
            <a:ext cx="7886699" cy="4665662"/>
          </a:xfrm>
        </p:spPr>
      </p:pic>
      <p:sp>
        <p:nvSpPr>
          <p:cNvPr id="4" name="Slide Number Placeholder 3">
            <a:extLst>
              <a:ext uri="{FF2B5EF4-FFF2-40B4-BE49-F238E27FC236}">
                <a16:creationId xmlns:a16="http://schemas.microsoft.com/office/drawing/2014/main" id="{A86FDCC6-C482-1738-104D-C05B002E464D}"/>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2619632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F5297-7CAE-A137-5D41-808B67D07BF2}"/>
              </a:ext>
            </a:extLst>
          </p:cNvPr>
          <p:cNvSpPr>
            <a:spLocks noGrp="1"/>
          </p:cNvSpPr>
          <p:nvPr>
            <p:ph type="title"/>
          </p:nvPr>
        </p:nvSpPr>
        <p:spPr/>
        <p:txBody>
          <a:bodyPr/>
          <a:lstStyle/>
          <a:p>
            <a:pPr algn="ctr"/>
            <a:r>
              <a:rPr lang="en-IN" dirty="0"/>
              <a:t>Finding Accuracy, Precision, Recall and F1 score</a:t>
            </a:r>
          </a:p>
        </p:txBody>
      </p:sp>
      <p:pic>
        <p:nvPicPr>
          <p:cNvPr id="6" name="Content Placeholder 5">
            <a:extLst>
              <a:ext uri="{FF2B5EF4-FFF2-40B4-BE49-F238E27FC236}">
                <a16:creationId xmlns:a16="http://schemas.microsoft.com/office/drawing/2014/main" id="{2D8ED92E-B8E9-AF1C-5F8A-9A072E9B3D2B}"/>
              </a:ext>
            </a:extLst>
          </p:cNvPr>
          <p:cNvPicPr>
            <a:picLocks noGrp="1" noChangeAspect="1"/>
          </p:cNvPicPr>
          <p:nvPr>
            <p:ph idx="1"/>
          </p:nvPr>
        </p:nvPicPr>
        <p:blipFill>
          <a:blip r:embed="rId2"/>
          <a:stretch>
            <a:fillRect/>
          </a:stretch>
        </p:blipFill>
        <p:spPr>
          <a:xfrm>
            <a:off x="628649" y="1690689"/>
            <a:ext cx="7886699" cy="4665661"/>
          </a:xfrm>
        </p:spPr>
      </p:pic>
      <p:sp>
        <p:nvSpPr>
          <p:cNvPr id="4" name="Slide Number Placeholder 3">
            <a:extLst>
              <a:ext uri="{FF2B5EF4-FFF2-40B4-BE49-F238E27FC236}">
                <a16:creationId xmlns:a16="http://schemas.microsoft.com/office/drawing/2014/main" id="{F2AB2D52-6ECF-AEE5-7C28-D975FB31FE8F}"/>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1990865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046C7-909F-48AF-A6B6-8AB33C054A78}"/>
              </a:ext>
            </a:extLst>
          </p:cNvPr>
          <p:cNvSpPr>
            <a:spLocks noGrp="1"/>
          </p:cNvSpPr>
          <p:nvPr>
            <p:ph type="title"/>
          </p:nvPr>
        </p:nvSpPr>
        <p:spPr/>
        <p:txBody>
          <a:bodyPr>
            <a:normAutofit/>
          </a:bodyPr>
          <a:lstStyle/>
          <a:p>
            <a:pPr algn="ctr"/>
            <a:r>
              <a:rPr lang="en-US" sz="3600" b="1" dirty="0">
                <a:solidFill>
                  <a:schemeClr val="accent1">
                    <a:lumMod val="50000"/>
                  </a:schemeClr>
                </a:solidFill>
                <a:latin typeface="Times New Roman" panose="02020603050405020304" pitchFamily="18" charset="0"/>
                <a:cs typeface="Times New Roman" panose="02020603050405020304" pitchFamily="18" charset="0"/>
              </a:rPr>
              <a:t>INTRODUCTION</a:t>
            </a:r>
            <a:r>
              <a:rPr lang="en-US" sz="3600" b="1" dirty="0">
                <a:solidFill>
                  <a:schemeClr val="accent1">
                    <a:lumMod val="50000"/>
                  </a:schemeClr>
                </a:solidFill>
                <a:latin typeface="Arial" panose="020B0604020202020204" pitchFamily="34" charset="0"/>
                <a:cs typeface="Arial" panose="020B0604020202020204" pitchFamily="34" charset="0"/>
              </a:rPr>
              <a:t> </a:t>
            </a:r>
            <a:endParaRPr lang="en-IN" sz="3600" dirty="0">
              <a:solidFill>
                <a:schemeClr val="accent1">
                  <a:lumMod val="50000"/>
                </a:schemeClr>
              </a:solidFill>
            </a:endParaRPr>
          </a:p>
        </p:txBody>
      </p:sp>
      <p:sp>
        <p:nvSpPr>
          <p:cNvPr id="3" name="Content Placeholder 2">
            <a:extLst>
              <a:ext uri="{FF2B5EF4-FFF2-40B4-BE49-F238E27FC236}">
                <a16:creationId xmlns:a16="http://schemas.microsoft.com/office/drawing/2014/main" id="{6C9F26B1-BB7E-4F71-9E27-A291206C4270}"/>
              </a:ext>
            </a:extLst>
          </p:cNvPr>
          <p:cNvSpPr>
            <a:spLocks noGrp="1"/>
          </p:cNvSpPr>
          <p:nvPr>
            <p:ph idx="1"/>
          </p:nvPr>
        </p:nvSpPr>
        <p:spPr>
          <a:xfrm>
            <a:off x="628650" y="1690689"/>
            <a:ext cx="8062963" cy="4428067"/>
          </a:xfrm>
        </p:spPr>
        <p:txBody>
          <a:bodyPr>
            <a:normAutofit/>
          </a:bodyPr>
          <a:lstStyle/>
          <a:p>
            <a:pPr marL="0" indent="0" algn="just">
              <a:buNone/>
            </a:pPr>
            <a:r>
              <a:rPr lang="en-IN" sz="2800" dirty="0">
                <a:solidFill>
                  <a:srgbClr val="FF0000"/>
                </a:solidFill>
                <a:latin typeface="Times New Roman" panose="02020603050405020304" pitchFamily="18" charset="0"/>
                <a:cs typeface="Times New Roman" panose="02020603050405020304" pitchFamily="18" charset="0"/>
              </a:rPr>
              <a:t>LOGISTIC REGRESSION</a:t>
            </a:r>
          </a:p>
          <a:p>
            <a:pPr marL="0" indent="0" algn="just">
              <a:buNone/>
            </a:pPr>
            <a:r>
              <a:rPr lang="en-GB" b="0" i="0" dirty="0">
                <a:solidFill>
                  <a:srgbClr val="2E2E2E"/>
                </a:solidFill>
                <a:effectLst/>
                <a:latin typeface="NexusSans"/>
              </a:rPr>
              <a:t>Logistic regression is a powerful supervised Machine Learning algorithm used for binary  classification problems (when target is categorical). The best way about logistic regression is that it is a linear regression but for classification problems. </a:t>
            </a:r>
            <a:r>
              <a:rPr lang="en-GB" i="0" dirty="0">
                <a:solidFill>
                  <a:srgbClr val="2E2E2E"/>
                </a:solidFill>
                <a:effectLst/>
                <a:latin typeface="NexusSans"/>
              </a:rPr>
              <a:t>It</a:t>
            </a:r>
            <a:r>
              <a:rPr lang="en-GB" b="0" i="0" dirty="0">
                <a:solidFill>
                  <a:srgbClr val="2E2E2E"/>
                </a:solidFill>
                <a:effectLst/>
                <a:latin typeface="NexusSans"/>
              </a:rPr>
              <a:t> is a process of modelling the probability of a discrete outcome given an input variable. </a:t>
            </a:r>
            <a:r>
              <a:rPr lang="en-GB" dirty="0">
                <a:solidFill>
                  <a:srgbClr val="2E2E2E"/>
                </a:solidFill>
                <a:latin typeface="NexusSans"/>
              </a:rPr>
              <a:t>It </a:t>
            </a:r>
            <a:r>
              <a:rPr lang="en-GB" b="0" i="0" dirty="0">
                <a:solidFill>
                  <a:srgbClr val="2E2E2E"/>
                </a:solidFill>
                <a:effectLst/>
                <a:latin typeface="NexusSans"/>
              </a:rPr>
              <a:t>is a simple and more efficient method for binary and linear classification problems. It is a classification model, which is very easy to realize and achieves very good performance with linearly separable classes. It is an extensively employed algorithm for classification</a:t>
            </a:r>
            <a:r>
              <a:rPr lang="en-IN" b="0" i="0" dirty="0">
                <a:solidFill>
                  <a:srgbClr val="FF0000"/>
                </a:solidFill>
                <a:effectLst/>
                <a:latin typeface="Times New Roman" panose="02020603050405020304" pitchFamily="18" charset="0"/>
                <a:cs typeface="Times New Roman" panose="02020603050405020304" pitchFamily="18" charset="0"/>
              </a:rPr>
              <a:t>.</a:t>
            </a:r>
            <a:r>
              <a:rPr lang="en-GB" b="0" i="0" dirty="0">
                <a:solidFill>
                  <a:srgbClr val="2E2E2E"/>
                </a:solidFill>
                <a:effectLst/>
                <a:latin typeface="NexusSans"/>
              </a:rPr>
              <a:t> The primary difference between linear regression and logistic regression is that logistic regression's range is bounded between 0 and 1. In addition, as opposed to linear regression, logistic regression does not require a linear relationship between inputs and output variables.</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CF23F61-F802-45D5-BF63-0477F3244701}"/>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4479508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CF446-3DCA-6EAD-7A1A-3637254ACF3A}"/>
              </a:ext>
            </a:extLst>
          </p:cNvPr>
          <p:cNvSpPr>
            <a:spLocks noGrp="1"/>
          </p:cNvSpPr>
          <p:nvPr>
            <p:ph type="title"/>
          </p:nvPr>
        </p:nvSpPr>
        <p:spPr/>
        <p:txBody>
          <a:bodyPr>
            <a:normAutofit/>
          </a:bodyPr>
          <a:lstStyle/>
          <a:p>
            <a:pPr algn="ctr"/>
            <a:r>
              <a:rPr lang="en-IN" sz="3600" b="1" dirty="0">
                <a:solidFill>
                  <a:schemeClr val="accent1">
                    <a:lumMod val="50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FFB6523-51AD-729F-EFB2-97518A8054CE}"/>
              </a:ext>
            </a:extLst>
          </p:cNvPr>
          <p:cNvSpPr>
            <a:spLocks noGrp="1"/>
          </p:cNvSpPr>
          <p:nvPr>
            <p:ph idx="1"/>
          </p:nvPr>
        </p:nvSpPr>
        <p:spPr>
          <a:xfrm>
            <a:off x="628650" y="2288646"/>
            <a:ext cx="7886700" cy="2280708"/>
          </a:xfrm>
        </p:spPr>
        <p:txBody>
          <a:bodyPr/>
          <a:lstStyle/>
          <a:p>
            <a:pPr algn="just"/>
            <a:r>
              <a:rPr lang="en-IN" dirty="0"/>
              <a:t>On performing all the processes like Data Cleaning/</a:t>
            </a:r>
            <a:r>
              <a:rPr lang="en-IN" dirty="0" err="1"/>
              <a:t>Preperation</a:t>
            </a:r>
            <a:r>
              <a:rPr lang="en-IN" dirty="0"/>
              <a:t>, Data Visualization, building model, Performance Evaluation of that model, we can conclude that this model’s accuracy came out to be 0.83 i.e. 83%.</a:t>
            </a:r>
          </a:p>
          <a:p>
            <a:pPr algn="just"/>
            <a:r>
              <a:rPr lang="en-IN" dirty="0"/>
              <a:t>As it is above 75% accuracy, which is the main requirement to consider a model as the performing model, can be considered as the predicting the Heart diseases using this Machine Learning Algorithm.</a:t>
            </a:r>
          </a:p>
        </p:txBody>
      </p:sp>
      <p:sp>
        <p:nvSpPr>
          <p:cNvPr id="4" name="Slide Number Placeholder 3">
            <a:extLst>
              <a:ext uri="{FF2B5EF4-FFF2-40B4-BE49-F238E27FC236}">
                <a16:creationId xmlns:a16="http://schemas.microsoft.com/office/drawing/2014/main" id="{778D0F25-3EC4-7880-B114-8BD44F779F54}"/>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1551622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A0D0-B782-F3D4-ED2C-A115849CDE48}"/>
              </a:ext>
            </a:extLst>
          </p:cNvPr>
          <p:cNvSpPr>
            <a:spLocks noGrp="1"/>
          </p:cNvSpPr>
          <p:nvPr>
            <p:ph type="title"/>
          </p:nvPr>
        </p:nvSpPr>
        <p:spPr/>
        <p:txBody>
          <a:bodyPr>
            <a:normAutofit/>
          </a:bodyPr>
          <a:lstStyle/>
          <a:p>
            <a:pPr algn="ctr"/>
            <a:r>
              <a:rPr lang="en-US" sz="3600" b="1" dirty="0">
                <a:solidFill>
                  <a:schemeClr val="accent1">
                    <a:lumMod val="50000"/>
                  </a:schemeClr>
                </a:solidFill>
                <a:latin typeface="Times New Roman" panose="02020603050405020304" pitchFamily="18" charset="0"/>
                <a:cs typeface="Times New Roman" panose="02020603050405020304" pitchFamily="18" charset="0"/>
              </a:rPr>
              <a:t>REFERENCE</a:t>
            </a:r>
            <a:r>
              <a:rPr lang="en-US" sz="3600" b="1" dirty="0">
                <a:solidFill>
                  <a:schemeClr val="accent1">
                    <a:lumMod val="50000"/>
                  </a:schemeClr>
                </a:solidFill>
                <a:latin typeface="Arial" panose="020B0604020202020204" pitchFamily="34" charset="0"/>
                <a:cs typeface="Arial" panose="020B0604020202020204" pitchFamily="34" charset="0"/>
              </a:rPr>
              <a:t> </a:t>
            </a:r>
            <a:endParaRPr lang="en-IN" sz="3600" dirty="0">
              <a:solidFill>
                <a:schemeClr val="accent1">
                  <a:lumMod val="50000"/>
                </a:schemeClr>
              </a:solidFill>
            </a:endParaRPr>
          </a:p>
        </p:txBody>
      </p:sp>
      <p:sp>
        <p:nvSpPr>
          <p:cNvPr id="3" name="Content Placeholder 2">
            <a:extLst>
              <a:ext uri="{FF2B5EF4-FFF2-40B4-BE49-F238E27FC236}">
                <a16:creationId xmlns:a16="http://schemas.microsoft.com/office/drawing/2014/main" id="{43B473D2-75C1-1E01-2CA9-B1FD7EB07B5D}"/>
              </a:ext>
            </a:extLst>
          </p:cNvPr>
          <p:cNvSpPr>
            <a:spLocks noGrp="1"/>
          </p:cNvSpPr>
          <p:nvPr>
            <p:ph idx="1"/>
          </p:nvPr>
        </p:nvSpPr>
        <p:spPr>
          <a:xfrm>
            <a:off x="628650" y="2627312"/>
            <a:ext cx="7886700" cy="1603375"/>
          </a:xfrm>
        </p:spPr>
        <p:txBody>
          <a:bodyPr/>
          <a:lstStyle/>
          <a:p>
            <a:pPr marL="0" indent="0" algn="ctr">
              <a:buNone/>
            </a:pPr>
            <a:r>
              <a:rPr lang="en-IN" dirty="0"/>
              <a:t>We referred Kaggle for the dataset and information related to it.</a:t>
            </a:r>
          </a:p>
          <a:p>
            <a:pPr marL="0" indent="0">
              <a:buNone/>
            </a:pPr>
            <a:endParaRPr lang="en-IN" dirty="0"/>
          </a:p>
          <a:p>
            <a:pPr marL="0" indent="0" algn="ctr">
              <a:buNone/>
            </a:pPr>
            <a:r>
              <a:rPr lang="en-IN" dirty="0"/>
              <a:t>Link - </a:t>
            </a:r>
            <a:r>
              <a:rPr lang="en-IN" i="1" u="sng" dirty="0">
                <a:solidFill>
                  <a:schemeClr val="accent1">
                    <a:lumMod val="75000"/>
                  </a:schemeClr>
                </a:solidFill>
              </a:rPr>
              <a:t>https://www.kaggle.com/code/neisha/heart-disease-prediction-using-logistic-regression</a:t>
            </a:r>
          </a:p>
        </p:txBody>
      </p:sp>
      <p:sp>
        <p:nvSpPr>
          <p:cNvPr id="4" name="Slide Number Placeholder 3">
            <a:extLst>
              <a:ext uri="{FF2B5EF4-FFF2-40B4-BE49-F238E27FC236}">
                <a16:creationId xmlns:a16="http://schemas.microsoft.com/office/drawing/2014/main" id="{65C72E3D-8719-9D94-13A1-A7C0D903A7C9}"/>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4111748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5892" y="2196144"/>
            <a:ext cx="3069771" cy="1456267"/>
          </a:xfrm>
        </p:spPr>
        <p:txBody>
          <a:bodyPr>
            <a:normAutofit/>
          </a:bodyPr>
          <a:lstStyle/>
          <a:p>
            <a:pPr algn="ctr"/>
            <a:r>
              <a:rPr lang="en-US" sz="3600" b="1" dirty="0">
                <a:solidFill>
                  <a:schemeClr val="accent1">
                    <a:lumMod val="50000"/>
                  </a:schemeClr>
                </a:solidFill>
                <a:latin typeface="Times New Roman" panose="02020603050405020304" pitchFamily="18" charset="0"/>
                <a:cs typeface="Times New Roman" panose="02020603050405020304" pitchFamily="18" charset="0"/>
              </a:rPr>
              <a:t>THANK YOU </a:t>
            </a:r>
          </a:p>
        </p:txBody>
      </p:sp>
      <p:sp>
        <p:nvSpPr>
          <p:cNvPr id="3" name="Slide Number Placeholder 2"/>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727324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4C394-7714-4832-960C-F7C61563CAB0}"/>
              </a:ext>
            </a:extLst>
          </p:cNvPr>
          <p:cNvSpPr>
            <a:spLocks noGrp="1"/>
          </p:cNvSpPr>
          <p:nvPr>
            <p:ph type="title"/>
          </p:nvPr>
        </p:nvSpPr>
        <p:spPr/>
        <p:txBody>
          <a:bodyPr>
            <a:normAutofit/>
          </a:bodyPr>
          <a:lstStyle/>
          <a:p>
            <a:pPr algn="ctr"/>
            <a:r>
              <a:rPr lang="en-US" sz="3600" b="1" dirty="0">
                <a:solidFill>
                  <a:schemeClr val="accent1">
                    <a:lumMod val="50000"/>
                  </a:schemeClr>
                </a:solidFill>
                <a:latin typeface="Times New Roman" panose="02020603050405020304" pitchFamily="18" charset="0"/>
                <a:cs typeface="Times New Roman" panose="02020603050405020304" pitchFamily="18" charset="0"/>
              </a:rPr>
              <a:t>PROBLEM STATEMENT</a:t>
            </a:r>
            <a:endParaRPr lang="en-IN" sz="3600" b="1" dirty="0">
              <a:solidFill>
                <a:schemeClr val="accent1">
                  <a:lumMod val="50000"/>
                </a:schemeClr>
              </a:solidFill>
            </a:endParaRPr>
          </a:p>
        </p:txBody>
      </p:sp>
      <p:sp>
        <p:nvSpPr>
          <p:cNvPr id="3" name="Content Placeholder 2">
            <a:extLst>
              <a:ext uri="{FF2B5EF4-FFF2-40B4-BE49-F238E27FC236}">
                <a16:creationId xmlns:a16="http://schemas.microsoft.com/office/drawing/2014/main" id="{1FD6226C-5ACD-4E6D-B0B7-F9155AF0C4AC}"/>
              </a:ext>
            </a:extLst>
          </p:cNvPr>
          <p:cNvSpPr>
            <a:spLocks noGrp="1"/>
          </p:cNvSpPr>
          <p:nvPr>
            <p:ph idx="1"/>
          </p:nvPr>
        </p:nvSpPr>
        <p:spPr>
          <a:xfrm>
            <a:off x="628650" y="1616605"/>
            <a:ext cx="7886700" cy="4813830"/>
          </a:xfrm>
        </p:spPr>
        <p:txBody>
          <a:bodyPr>
            <a:normAutofit/>
          </a:bodyPr>
          <a:lstStyle/>
          <a:p>
            <a:pPr marL="0" indent="0" algn="ctr">
              <a:buNone/>
            </a:pPr>
            <a:r>
              <a:rPr lang="en-US" sz="2400" b="1" u="sng" dirty="0">
                <a:solidFill>
                  <a:schemeClr val="accent2">
                    <a:lumMod val="75000"/>
                  </a:schemeClr>
                </a:solidFill>
                <a:latin typeface="Times New Roman" panose="02020603050405020304" pitchFamily="18" charset="0"/>
                <a:cs typeface="Times New Roman" panose="02020603050405020304" pitchFamily="18" charset="0"/>
              </a:rPr>
              <a:t>To predict the risk factors and overall risk of Heart Diseases using Logistic Regression</a:t>
            </a:r>
          </a:p>
          <a:p>
            <a:pPr marL="0" indent="0">
              <a:buNone/>
            </a:pPr>
            <a:endParaRPr lang="en-US" sz="2400" b="1" u="sng" dirty="0">
              <a:solidFill>
                <a:schemeClr val="accent2">
                  <a:lumMod val="75000"/>
                </a:schemeClr>
              </a:solidFill>
              <a:latin typeface="Times New Roman" panose="02020603050405020304" pitchFamily="18" charset="0"/>
              <a:cs typeface="Times New Roman" panose="02020603050405020304" pitchFamily="18" charset="0"/>
            </a:endParaRPr>
          </a:p>
          <a:p>
            <a:pPr marL="0" indent="0" algn="just">
              <a:buNone/>
            </a:pPr>
            <a:r>
              <a:rPr lang="en-GB" sz="2000" b="0" i="0" dirty="0">
                <a:effectLst/>
                <a:latin typeface="Inter"/>
              </a:rPr>
              <a:t>World Health Organization has estimated 12 million deaths occur worldwide, every year due to Heart diseases. Most the deaths in the our world are due to cardio vascular diseases. The early diagnosis of cardiovascular diseases can aid in making decisions on lifestyle changes in high risk patients and in turn reduce the complications. This project will help in predicting the most relevant/risk factors of heart disease as well as the overall risk using logistic regression.</a:t>
            </a:r>
            <a:endParaRPr lang="en-IN" sz="2400" u="sng" dirty="0">
              <a:solidFill>
                <a:schemeClr val="accent2">
                  <a:lumMod val="75000"/>
                </a:schemeClr>
              </a:solidFill>
            </a:endParaRPr>
          </a:p>
        </p:txBody>
      </p:sp>
      <p:sp>
        <p:nvSpPr>
          <p:cNvPr id="4" name="Slide Number Placeholder 3">
            <a:extLst>
              <a:ext uri="{FF2B5EF4-FFF2-40B4-BE49-F238E27FC236}">
                <a16:creationId xmlns:a16="http://schemas.microsoft.com/office/drawing/2014/main" id="{128D1830-FBCA-4E5C-A606-B4EB2611FB17}"/>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52597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FA6D5-8E9C-9EA4-321B-4C056A689FC6}"/>
              </a:ext>
            </a:extLst>
          </p:cNvPr>
          <p:cNvSpPr>
            <a:spLocks noGrp="1"/>
          </p:cNvSpPr>
          <p:nvPr>
            <p:ph type="title"/>
          </p:nvPr>
        </p:nvSpPr>
        <p:spPr>
          <a:xfrm>
            <a:off x="628650" y="339726"/>
            <a:ext cx="7886700" cy="1325563"/>
          </a:xfrm>
        </p:spPr>
        <p:txBody>
          <a:bodyPr/>
          <a:lstStyle/>
          <a:p>
            <a:pPr algn="ctr"/>
            <a:r>
              <a:rPr lang="en-US" sz="3200" b="1" dirty="0">
                <a:solidFill>
                  <a:schemeClr val="accent1">
                    <a:lumMod val="50000"/>
                  </a:schemeClr>
                </a:solidFill>
                <a:latin typeface="Times New Roman" panose="02020603050405020304" pitchFamily="18" charset="0"/>
                <a:cs typeface="Times New Roman" panose="02020603050405020304" pitchFamily="18" charset="0"/>
              </a:rPr>
              <a:t>  </a:t>
            </a:r>
            <a:r>
              <a:rPr lang="en-US" sz="3600" b="1" dirty="0">
                <a:solidFill>
                  <a:schemeClr val="accent1">
                    <a:lumMod val="50000"/>
                  </a:schemeClr>
                </a:solidFill>
                <a:latin typeface="Times New Roman" panose="02020603050405020304" pitchFamily="18" charset="0"/>
                <a:cs typeface="Times New Roman" panose="02020603050405020304" pitchFamily="18" charset="0"/>
              </a:rPr>
              <a:t>OBJECTIVE</a:t>
            </a:r>
            <a:endParaRPr lang="en-IN" sz="3600" dirty="0">
              <a:solidFill>
                <a:schemeClr val="accent1">
                  <a:lumMod val="50000"/>
                </a:schemeClr>
              </a:solidFill>
            </a:endParaRPr>
          </a:p>
        </p:txBody>
      </p:sp>
      <p:sp>
        <p:nvSpPr>
          <p:cNvPr id="3" name="Content Placeholder 2">
            <a:extLst>
              <a:ext uri="{FF2B5EF4-FFF2-40B4-BE49-F238E27FC236}">
                <a16:creationId xmlns:a16="http://schemas.microsoft.com/office/drawing/2014/main" id="{77F60DC8-5BC7-4F5C-DB08-CBD8091C03F4}"/>
              </a:ext>
            </a:extLst>
          </p:cNvPr>
          <p:cNvSpPr>
            <a:spLocks noGrp="1"/>
          </p:cNvSpPr>
          <p:nvPr>
            <p:ph idx="1"/>
          </p:nvPr>
        </p:nvSpPr>
        <p:spPr>
          <a:xfrm>
            <a:off x="1227667" y="2370667"/>
            <a:ext cx="6688666" cy="2421467"/>
          </a:xfrm>
        </p:spPr>
        <p:txBody>
          <a:bodyPr/>
          <a:lstStyle/>
          <a:p>
            <a:r>
              <a:rPr lang="en-IN" dirty="0">
                <a:latin typeface="Times New Roman" panose="02020603050405020304" pitchFamily="18" charset="0"/>
                <a:cs typeface="Times New Roman" panose="02020603050405020304" pitchFamily="18" charset="0"/>
              </a:rPr>
              <a:t>Here, our project’s objective is to help Doctors by creating a logistic regression model which can accurately predict the risk of being affected to heart disease.</a:t>
            </a:r>
          </a:p>
          <a:p>
            <a:r>
              <a:rPr lang="en-IN" dirty="0">
                <a:latin typeface="Times New Roman" panose="02020603050405020304" pitchFamily="18" charset="0"/>
                <a:cs typeface="Times New Roman" panose="02020603050405020304" pitchFamily="18" charset="0"/>
              </a:rPr>
              <a:t>The results of the constructed logistic model should have good performance rate like the accuracy score should be greater than 75%, then only our project will be considered as a satisfactory working model.</a:t>
            </a:r>
          </a:p>
          <a:p>
            <a:pPr marL="0" indent="0">
              <a:buNone/>
            </a:pPr>
            <a:endParaRPr lang="en-IN" dirty="0"/>
          </a:p>
        </p:txBody>
      </p:sp>
      <p:sp>
        <p:nvSpPr>
          <p:cNvPr id="4" name="Slide Number Placeholder 3">
            <a:extLst>
              <a:ext uri="{FF2B5EF4-FFF2-40B4-BE49-F238E27FC236}">
                <a16:creationId xmlns:a16="http://schemas.microsoft.com/office/drawing/2014/main" id="{9B8C6DD8-92E9-AB84-1F97-B9128D3C59AF}"/>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572149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62EE-CB30-E191-A824-D5A3719FCF37}"/>
              </a:ext>
            </a:extLst>
          </p:cNvPr>
          <p:cNvSpPr>
            <a:spLocks noGrp="1"/>
          </p:cNvSpPr>
          <p:nvPr>
            <p:ph type="title"/>
          </p:nvPr>
        </p:nvSpPr>
        <p:spPr>
          <a:xfrm>
            <a:off x="628650" y="280460"/>
            <a:ext cx="7886700" cy="549274"/>
          </a:xfrm>
        </p:spPr>
        <p:txBody>
          <a:bodyPr>
            <a:noAutofit/>
          </a:bodyPr>
          <a:lstStyle/>
          <a:p>
            <a:pPr algn="ctr"/>
            <a:r>
              <a:rPr lang="en-US" sz="3600" b="1" dirty="0">
                <a:solidFill>
                  <a:schemeClr val="accent1">
                    <a:lumMod val="50000"/>
                  </a:schemeClr>
                </a:solidFill>
                <a:latin typeface="Times New Roman" panose="02020603050405020304" pitchFamily="18" charset="0"/>
                <a:cs typeface="Times New Roman" panose="02020603050405020304" pitchFamily="18" charset="0"/>
              </a:rPr>
              <a:t>INTRODUCTION OF DATASET</a:t>
            </a:r>
            <a:endParaRPr lang="en-IN" sz="3600" dirty="0">
              <a:solidFill>
                <a:schemeClr val="accent1">
                  <a:lumMod val="50000"/>
                </a:schemeClr>
              </a:solidFill>
            </a:endParaRPr>
          </a:p>
        </p:txBody>
      </p:sp>
      <p:sp>
        <p:nvSpPr>
          <p:cNvPr id="3" name="Content Placeholder 2">
            <a:extLst>
              <a:ext uri="{FF2B5EF4-FFF2-40B4-BE49-F238E27FC236}">
                <a16:creationId xmlns:a16="http://schemas.microsoft.com/office/drawing/2014/main" id="{B4C61B55-E246-6DAD-CF1B-2878C32C4340}"/>
              </a:ext>
            </a:extLst>
          </p:cNvPr>
          <p:cNvSpPr>
            <a:spLocks noGrp="1"/>
          </p:cNvSpPr>
          <p:nvPr>
            <p:ph idx="1"/>
          </p:nvPr>
        </p:nvSpPr>
        <p:spPr>
          <a:xfrm>
            <a:off x="372533" y="1012296"/>
            <a:ext cx="8398933" cy="5526617"/>
          </a:xfrm>
        </p:spPr>
        <p:txBody>
          <a:bodyPr>
            <a:noAutofit/>
          </a:bodyPr>
          <a:lstStyle/>
          <a:p>
            <a:pPr algn="just"/>
            <a:r>
              <a:rPr lang="en-GB" sz="2000" dirty="0"/>
              <a:t>In our project, each attribute is a potential risk factor. There are both demographic, behavioural and medical risk factors.</a:t>
            </a:r>
          </a:p>
          <a:p>
            <a:pPr algn="just">
              <a:buFont typeface="Wingdings" panose="05000000000000000000" pitchFamily="2" charset="2"/>
              <a:buChar char="Ø"/>
            </a:pPr>
            <a:r>
              <a:rPr lang="en-GB" sz="2000" dirty="0"/>
              <a:t>Demographic: </a:t>
            </a:r>
          </a:p>
          <a:p>
            <a:pPr marL="0" indent="0" algn="just">
              <a:buNone/>
            </a:pPr>
            <a:r>
              <a:rPr lang="en-GB" sz="2000" dirty="0"/>
              <a:t>Sex: male or female;(Nominal)</a:t>
            </a:r>
          </a:p>
          <a:p>
            <a:pPr marL="0" indent="0" algn="just">
              <a:buNone/>
            </a:pPr>
            <a:r>
              <a:rPr lang="en-GB" sz="2000" dirty="0"/>
              <a:t>Age: Age of the patient;(Continuous - Although the recorded ages have been truncated to whole numbers, the concept of age is continuous)</a:t>
            </a:r>
          </a:p>
          <a:p>
            <a:pPr algn="just">
              <a:buFont typeface="Wingdings" panose="05000000000000000000" pitchFamily="2" charset="2"/>
              <a:buChar char="Ø"/>
            </a:pPr>
            <a:r>
              <a:rPr lang="en-GB" sz="2000" dirty="0"/>
              <a:t>Behavioural</a:t>
            </a:r>
          </a:p>
          <a:p>
            <a:pPr marL="0" indent="0" algn="just">
              <a:buNone/>
            </a:pPr>
            <a:r>
              <a:rPr lang="en-GB" sz="2000" dirty="0" err="1"/>
              <a:t>currentSmoker</a:t>
            </a:r>
            <a:r>
              <a:rPr lang="en-GB" sz="2000" dirty="0"/>
              <a:t>: whether or not the patient is a current smoker (Nominal)</a:t>
            </a:r>
          </a:p>
          <a:p>
            <a:pPr marL="0" indent="0" algn="just">
              <a:buNone/>
            </a:pPr>
            <a:r>
              <a:rPr lang="en-GB" sz="2000" dirty="0" err="1"/>
              <a:t>cigsPerDay</a:t>
            </a:r>
            <a:r>
              <a:rPr lang="en-GB" sz="2000" dirty="0"/>
              <a:t>: the number of cigarettes that the person smoked on average in one day.(can be considered continuous as one can have any number of </a:t>
            </a:r>
            <a:r>
              <a:rPr lang="en-GB" sz="2000" dirty="0" err="1"/>
              <a:t>cigarretts</a:t>
            </a:r>
            <a:r>
              <a:rPr lang="en-GB" sz="2000" dirty="0"/>
              <a:t>, even half a cigarette.)</a:t>
            </a:r>
          </a:p>
          <a:p>
            <a:pPr algn="just">
              <a:buFont typeface="Wingdings" panose="05000000000000000000" pitchFamily="2" charset="2"/>
              <a:buChar char="Ø"/>
            </a:pPr>
            <a:r>
              <a:rPr lang="en-GB" sz="2000" dirty="0"/>
              <a:t>Medical( history):</a:t>
            </a:r>
          </a:p>
          <a:p>
            <a:pPr marL="0" indent="0" algn="just">
              <a:buNone/>
            </a:pPr>
            <a:r>
              <a:rPr lang="en-GB" sz="2000" dirty="0" err="1"/>
              <a:t>BPMeds</a:t>
            </a:r>
            <a:r>
              <a:rPr lang="en-GB" sz="2000" dirty="0"/>
              <a:t>: whether or not the patient was on blood pressure medication (Nominal)</a:t>
            </a:r>
          </a:p>
          <a:p>
            <a:pPr marL="0" indent="0" algn="just">
              <a:buNone/>
            </a:pPr>
            <a:r>
              <a:rPr lang="en-GB" sz="2000" dirty="0" err="1"/>
              <a:t>prevalentStroke</a:t>
            </a:r>
            <a:r>
              <a:rPr lang="en-GB" sz="2000" dirty="0"/>
              <a:t>: whether or not the patient had previously had a stroke (Nominal)</a:t>
            </a:r>
          </a:p>
          <a:p>
            <a:pPr marL="0" indent="0" algn="just">
              <a:buNone/>
            </a:pPr>
            <a:endParaRPr lang="en-GB" sz="2000" dirty="0"/>
          </a:p>
        </p:txBody>
      </p:sp>
      <p:sp>
        <p:nvSpPr>
          <p:cNvPr id="4" name="Slide Number Placeholder 3">
            <a:extLst>
              <a:ext uri="{FF2B5EF4-FFF2-40B4-BE49-F238E27FC236}">
                <a16:creationId xmlns:a16="http://schemas.microsoft.com/office/drawing/2014/main" id="{6894C8C8-53BA-5F2B-37D9-B87B961A2DDE}"/>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334810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6C80E-3329-BCE0-BF90-79EAC382D980}"/>
              </a:ext>
            </a:extLst>
          </p:cNvPr>
          <p:cNvSpPr>
            <a:spLocks noGrp="1"/>
          </p:cNvSpPr>
          <p:nvPr>
            <p:ph idx="1"/>
          </p:nvPr>
        </p:nvSpPr>
        <p:spPr>
          <a:xfrm>
            <a:off x="628650" y="753533"/>
            <a:ext cx="7886700" cy="5423430"/>
          </a:xfrm>
        </p:spPr>
        <p:txBody>
          <a:bodyPr>
            <a:normAutofit/>
          </a:bodyPr>
          <a:lstStyle/>
          <a:p>
            <a:pPr marL="0" indent="0">
              <a:buNone/>
            </a:pPr>
            <a:r>
              <a:rPr lang="en-GB" sz="2000" dirty="0" err="1"/>
              <a:t>prevalentHyp</a:t>
            </a:r>
            <a:r>
              <a:rPr lang="en-GB" sz="2000" dirty="0"/>
              <a:t>: whether or not the patient was hypertensive (Nominal)</a:t>
            </a:r>
          </a:p>
          <a:p>
            <a:pPr marL="0" indent="0">
              <a:buNone/>
            </a:pPr>
            <a:r>
              <a:rPr lang="en-GB" sz="2000" dirty="0"/>
              <a:t>diabetes: whether or not the patient had diabetes (Nominal)</a:t>
            </a:r>
          </a:p>
          <a:p>
            <a:pPr marL="0" indent="0">
              <a:buNone/>
            </a:pPr>
            <a:r>
              <a:rPr lang="en-GB" sz="2000" dirty="0"/>
              <a:t>Medical(current):</a:t>
            </a:r>
          </a:p>
          <a:p>
            <a:pPr marL="0" indent="0">
              <a:buNone/>
            </a:pPr>
            <a:r>
              <a:rPr lang="en-GB" sz="2000" dirty="0" err="1"/>
              <a:t>totChol</a:t>
            </a:r>
            <a:r>
              <a:rPr lang="en-GB" sz="2000" dirty="0"/>
              <a:t>: total cholesterol level (Continuous)</a:t>
            </a:r>
          </a:p>
          <a:p>
            <a:pPr marL="0" indent="0">
              <a:buNone/>
            </a:pPr>
            <a:r>
              <a:rPr lang="en-GB" sz="2000" dirty="0" err="1"/>
              <a:t>sysBP</a:t>
            </a:r>
            <a:r>
              <a:rPr lang="en-GB" sz="2000" dirty="0"/>
              <a:t>: systolic blood pressure (Continuous)</a:t>
            </a:r>
          </a:p>
          <a:p>
            <a:pPr marL="0" indent="0">
              <a:buNone/>
            </a:pPr>
            <a:r>
              <a:rPr lang="en-GB" sz="2000" dirty="0" err="1"/>
              <a:t>diaBP</a:t>
            </a:r>
            <a:r>
              <a:rPr lang="en-GB" sz="2000" dirty="0"/>
              <a:t>: diastolic blood pressure (Continuous)</a:t>
            </a:r>
          </a:p>
          <a:p>
            <a:pPr marL="0" indent="0">
              <a:buNone/>
            </a:pPr>
            <a:r>
              <a:rPr lang="en-GB" sz="2000" dirty="0"/>
              <a:t>BMI: Body Mass Index (Continuous)</a:t>
            </a:r>
          </a:p>
          <a:p>
            <a:pPr marL="0" indent="0">
              <a:buNone/>
            </a:pPr>
            <a:r>
              <a:rPr lang="en-GB" sz="2000" dirty="0" err="1"/>
              <a:t>heartRate</a:t>
            </a:r>
            <a:r>
              <a:rPr lang="en-GB" sz="2000" dirty="0"/>
              <a:t>: heart rate (Continuous - In medical research, variables such as heart rate though in fact discrete, yet are considered continuous because of large number of possible values.)</a:t>
            </a:r>
          </a:p>
          <a:p>
            <a:pPr marL="0" indent="0">
              <a:buNone/>
            </a:pPr>
            <a:r>
              <a:rPr lang="en-GB" sz="2000" dirty="0"/>
              <a:t>glucose: glucose level (Continuous)</a:t>
            </a:r>
          </a:p>
          <a:p>
            <a:pPr marL="0" indent="0">
              <a:buNone/>
            </a:pPr>
            <a:r>
              <a:rPr lang="en-GB" sz="2000" dirty="0"/>
              <a:t>Predict variable (desired target):</a:t>
            </a:r>
          </a:p>
          <a:p>
            <a:pPr marL="0" indent="0">
              <a:buNone/>
            </a:pPr>
            <a:r>
              <a:rPr lang="en-GB" sz="2000" dirty="0"/>
              <a:t>10 year risk of coronary heart disease CHD (binary: “1”, means “Yes”, “0” means “No”)</a:t>
            </a:r>
          </a:p>
          <a:p>
            <a:pPr algn="ctr"/>
            <a:r>
              <a:rPr lang="en-GB" sz="2000" i="1" dirty="0"/>
              <a:t>This dataset was collected from Kaggle.</a:t>
            </a:r>
            <a:endParaRPr lang="en-IN" sz="2000" i="1" dirty="0"/>
          </a:p>
        </p:txBody>
      </p:sp>
      <p:sp>
        <p:nvSpPr>
          <p:cNvPr id="4" name="Slide Number Placeholder 3">
            <a:extLst>
              <a:ext uri="{FF2B5EF4-FFF2-40B4-BE49-F238E27FC236}">
                <a16:creationId xmlns:a16="http://schemas.microsoft.com/office/drawing/2014/main" id="{C1B778AD-EAA8-F91C-0CBF-279E93B0B0E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239896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CF6D70-C181-F106-B5EB-F64DE470F13D}"/>
              </a:ext>
            </a:extLst>
          </p:cNvPr>
          <p:cNvSpPr>
            <a:spLocks noGrp="1"/>
          </p:cNvSpPr>
          <p:nvPr>
            <p:ph idx="1"/>
          </p:nvPr>
        </p:nvSpPr>
        <p:spPr>
          <a:xfrm>
            <a:off x="628650" y="398197"/>
            <a:ext cx="7886700" cy="617802"/>
          </a:xfrm>
        </p:spPr>
        <p:txBody>
          <a:bodyPr anchor="ctr">
            <a:normAutofit/>
          </a:bodyPr>
          <a:lstStyle/>
          <a:p>
            <a:pPr marL="0" indent="0" algn="ctr">
              <a:buNone/>
            </a:pPr>
            <a:r>
              <a:rPr lang="en-US" sz="3600" b="1" dirty="0">
                <a:solidFill>
                  <a:schemeClr val="accent1">
                    <a:lumMod val="50000"/>
                  </a:schemeClr>
                </a:solidFill>
                <a:latin typeface="Times New Roman" panose="02020603050405020304" pitchFamily="18" charset="0"/>
                <a:cs typeface="Times New Roman" panose="02020603050405020304" pitchFamily="18" charset="0"/>
              </a:rPr>
              <a:t>DATA  ANALYSIS </a:t>
            </a:r>
            <a:endParaRPr lang="en-IN" sz="3600" dirty="0">
              <a:solidFill>
                <a:schemeClr val="accent1">
                  <a:lumMod val="50000"/>
                </a:schemeClr>
              </a:solidFill>
            </a:endParaRPr>
          </a:p>
        </p:txBody>
      </p:sp>
      <p:sp>
        <p:nvSpPr>
          <p:cNvPr id="4" name="Slide Number Placeholder 3">
            <a:extLst>
              <a:ext uri="{FF2B5EF4-FFF2-40B4-BE49-F238E27FC236}">
                <a16:creationId xmlns:a16="http://schemas.microsoft.com/office/drawing/2014/main" id="{F99C0018-CC99-4CB4-42B7-F867480A6DD5}"/>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TextBox 4">
            <a:extLst>
              <a:ext uri="{FF2B5EF4-FFF2-40B4-BE49-F238E27FC236}">
                <a16:creationId xmlns:a16="http://schemas.microsoft.com/office/drawing/2014/main" id="{89FE6062-6592-388A-317C-CC36137EE8EE}"/>
              </a:ext>
            </a:extLst>
          </p:cNvPr>
          <p:cNvSpPr txBox="1"/>
          <p:nvPr/>
        </p:nvSpPr>
        <p:spPr>
          <a:xfrm>
            <a:off x="628651" y="1104491"/>
            <a:ext cx="7886699" cy="5355312"/>
          </a:xfrm>
          <a:prstGeom prst="rect">
            <a:avLst/>
          </a:prstGeom>
          <a:noFill/>
        </p:spPr>
        <p:txBody>
          <a:bodyPr wrap="square" rtlCol="0">
            <a:spAutoFit/>
          </a:bodyPr>
          <a:lstStyle/>
          <a:p>
            <a:r>
              <a:rPr lang="en-IN" dirty="0"/>
              <a:t>Concepts involved in Data Analysis are:</a:t>
            </a:r>
          </a:p>
          <a:p>
            <a:endParaRPr lang="en-IN" dirty="0"/>
          </a:p>
          <a:p>
            <a:pPr marL="342900" indent="-342900">
              <a:buAutoNum type="arabicPeriod"/>
            </a:pPr>
            <a:r>
              <a:rPr lang="en-US" sz="1800" b="1" dirty="0"/>
              <a:t>Data Preparation </a:t>
            </a:r>
            <a:r>
              <a:rPr lang="en-US" dirty="0"/>
              <a:t>– </a:t>
            </a:r>
            <a:r>
              <a:rPr lang="en-US" sz="1800" dirty="0"/>
              <a:t>Data preparation is the first step after you get your hands on any kind of dataset.</a:t>
            </a:r>
          </a:p>
          <a:p>
            <a:r>
              <a:rPr lang="en-US" sz="1800" dirty="0"/>
              <a:t>• This is the step when you pre-process raw data into a form that can be easily and accurately analyzed.</a:t>
            </a:r>
          </a:p>
          <a:p>
            <a:pPr marL="342900" indent="-342900">
              <a:buAutoNum type="arabicPeriod" startAt="2"/>
            </a:pPr>
            <a:r>
              <a:rPr lang="en-US" sz="1800" b="1" dirty="0"/>
              <a:t>Data Cleaning </a:t>
            </a:r>
            <a:r>
              <a:rPr lang="en-US" dirty="0"/>
              <a:t>– </a:t>
            </a:r>
            <a:r>
              <a:rPr lang="en-US" sz="1800" dirty="0"/>
              <a:t>Data cleaning is the process of detecting and correcting (or removing) corrupt or inaccurate records from a record set, table, or database and refers to identifying incomplete, incorrect, inaccurate or irrelevant parts of the data and then replacing, modifying, or deleting the data.</a:t>
            </a:r>
          </a:p>
          <a:p>
            <a:pPr marL="342900" indent="-342900">
              <a:buAutoNum type="arabicPeriod" startAt="2"/>
            </a:pPr>
            <a:r>
              <a:rPr lang="en-US" sz="1800" b="1" dirty="0" err="1"/>
              <a:t>Numpy</a:t>
            </a:r>
            <a:r>
              <a:rPr lang="en-US" sz="1800" b="1" dirty="0"/>
              <a:t> &amp; Pandas Operators</a:t>
            </a:r>
            <a:r>
              <a:rPr lang="en-US" dirty="0"/>
              <a:t>:</a:t>
            </a:r>
          </a:p>
          <a:p>
            <a:r>
              <a:rPr lang="en-US" dirty="0"/>
              <a:t>	</a:t>
            </a:r>
            <a:r>
              <a:rPr lang="en-US" sz="1800" b="1" dirty="0"/>
              <a:t>Pandas Library</a:t>
            </a:r>
            <a:r>
              <a:rPr lang="en-US" dirty="0"/>
              <a:t>: </a:t>
            </a:r>
            <a:r>
              <a:rPr lang="en-US" sz="1800" dirty="0"/>
              <a:t>A pandas series is a one-dimensional data structure that comprises of a key-value pair. It is similar to a python dictionary, except it provides more freedom to manipulate and edit the data.</a:t>
            </a:r>
          </a:p>
          <a:p>
            <a:r>
              <a:rPr lang="en-US" dirty="0"/>
              <a:t>	</a:t>
            </a:r>
            <a:r>
              <a:rPr lang="en-US" sz="1800" b="1" dirty="0" err="1"/>
              <a:t>Numpy</a:t>
            </a:r>
            <a:r>
              <a:rPr lang="en-US" sz="1800" b="1" dirty="0"/>
              <a:t> Library</a:t>
            </a:r>
            <a:r>
              <a:rPr lang="en-US" dirty="0"/>
              <a:t>: </a:t>
            </a:r>
            <a:r>
              <a:rPr lang="en-US" sz="1800" dirty="0"/>
              <a:t>NumPy (or </a:t>
            </a:r>
            <a:r>
              <a:rPr lang="en-US" sz="1800" dirty="0" err="1"/>
              <a:t>Numpy</a:t>
            </a:r>
            <a:r>
              <a:rPr lang="en-US" sz="1800" dirty="0"/>
              <a:t>) is a linear Algebra Library for Python, the reason it is so important for Data Science with Python is that almost all of the libraries in the </a:t>
            </a:r>
            <a:r>
              <a:rPr lang="en-US" sz="1800" dirty="0" err="1"/>
              <a:t>PyData</a:t>
            </a:r>
            <a:r>
              <a:rPr lang="en-US" sz="1800" dirty="0"/>
              <a:t> Ecosystem rely on NumPy as one of their main building blocks. </a:t>
            </a:r>
          </a:p>
          <a:p>
            <a:endParaRPr lang="en-IN" dirty="0"/>
          </a:p>
        </p:txBody>
      </p:sp>
    </p:spTree>
    <p:extLst>
      <p:ext uri="{BB962C8B-B14F-4D97-AF65-F5344CB8AC3E}">
        <p14:creationId xmlns:p14="http://schemas.microsoft.com/office/powerpoint/2010/main" val="3165407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E0FDF9F-35CA-BF47-2C24-404F8C1D7F25}"/>
              </a:ext>
            </a:extLst>
          </p:cNvPr>
          <p:cNvPicPr>
            <a:picLocks noGrp="1" noChangeAspect="1"/>
          </p:cNvPicPr>
          <p:nvPr>
            <p:ph idx="1"/>
          </p:nvPr>
        </p:nvPicPr>
        <p:blipFill>
          <a:blip r:embed="rId2"/>
          <a:stretch>
            <a:fillRect/>
          </a:stretch>
        </p:blipFill>
        <p:spPr>
          <a:xfrm>
            <a:off x="628650" y="1406111"/>
            <a:ext cx="7886700" cy="4530726"/>
          </a:xfrm>
        </p:spPr>
      </p:pic>
      <p:sp>
        <p:nvSpPr>
          <p:cNvPr id="4" name="Slide Number Placeholder 3">
            <a:extLst>
              <a:ext uri="{FF2B5EF4-FFF2-40B4-BE49-F238E27FC236}">
                <a16:creationId xmlns:a16="http://schemas.microsoft.com/office/drawing/2014/main" id="{6728275C-CFB1-BF5C-4621-BCCC3D2F5D77}"/>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TextBox 7">
            <a:extLst>
              <a:ext uri="{FF2B5EF4-FFF2-40B4-BE49-F238E27FC236}">
                <a16:creationId xmlns:a16="http://schemas.microsoft.com/office/drawing/2014/main" id="{B543C39D-056D-5EF2-AA1E-255E8F9435A9}"/>
              </a:ext>
            </a:extLst>
          </p:cNvPr>
          <p:cNvSpPr txBox="1"/>
          <p:nvPr/>
        </p:nvSpPr>
        <p:spPr>
          <a:xfrm>
            <a:off x="778933" y="524933"/>
            <a:ext cx="7586134" cy="461665"/>
          </a:xfrm>
          <a:prstGeom prst="rect">
            <a:avLst/>
          </a:prstGeom>
          <a:noFill/>
        </p:spPr>
        <p:txBody>
          <a:bodyPr wrap="square" rtlCol="0">
            <a:spAutoFit/>
          </a:bodyPr>
          <a:lstStyle/>
          <a:p>
            <a:pPr algn="ctr"/>
            <a:r>
              <a:rPr lang="en-IN" sz="2400" dirty="0"/>
              <a:t>Importing the important packages &amp; reading the dataset:</a:t>
            </a:r>
          </a:p>
        </p:txBody>
      </p:sp>
    </p:spTree>
    <p:extLst>
      <p:ext uri="{BB962C8B-B14F-4D97-AF65-F5344CB8AC3E}">
        <p14:creationId xmlns:p14="http://schemas.microsoft.com/office/powerpoint/2010/main" val="239897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22000</TotalTime>
  <Words>1421</Words>
  <Application>Microsoft Office PowerPoint</Application>
  <PresentationFormat>On-screen Show (4:3)</PresentationFormat>
  <Paragraphs>147</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Bahnschrift Light</vt:lpstr>
      <vt:lpstr>Calibri</vt:lpstr>
      <vt:lpstr>Calibri Light</vt:lpstr>
      <vt:lpstr>Inter</vt:lpstr>
      <vt:lpstr>NexusSans</vt:lpstr>
      <vt:lpstr>Times New Roman</vt:lpstr>
      <vt:lpstr>Wingdings</vt:lpstr>
      <vt:lpstr>Office Theme</vt:lpstr>
      <vt:lpstr>PowerPoint Presentation</vt:lpstr>
      <vt:lpstr>CONTENT:</vt:lpstr>
      <vt:lpstr>INTRODUCTION </vt:lpstr>
      <vt:lpstr>PROBLEM STATEMENT</vt:lpstr>
      <vt:lpstr>  OBJECTIVE</vt:lpstr>
      <vt:lpstr>INTRODUCTION OF DATASET</vt:lpstr>
      <vt:lpstr>PowerPoint Presentation</vt:lpstr>
      <vt:lpstr>PowerPoint Presentation</vt:lpstr>
      <vt:lpstr>PowerPoint Presentation</vt:lpstr>
      <vt:lpstr>Information of table, index and columns</vt:lpstr>
      <vt:lpstr>Isnull function to find null blocks</vt:lpstr>
      <vt:lpstr>Isnull heatmap to find null values</vt:lpstr>
      <vt:lpstr>Dropping column and filling the empty blocks</vt:lpstr>
      <vt:lpstr>Filling the empty spaces </vt:lpstr>
      <vt:lpstr>Cross-checking the filled null values and renaming columns</vt:lpstr>
      <vt:lpstr>Finding the correlation coefficient of the table</vt:lpstr>
      <vt:lpstr>PowerPoint Presentation</vt:lpstr>
      <vt:lpstr>Heatmaps</vt:lpstr>
      <vt:lpstr>PowerPoint Presentation</vt:lpstr>
      <vt:lpstr>Pairplot </vt:lpstr>
      <vt:lpstr>Distplot</vt:lpstr>
      <vt:lpstr>Jointplot </vt:lpstr>
      <vt:lpstr>PowerPoint Presentation</vt:lpstr>
      <vt:lpstr>Defining x and y values and training the dataset using sklearn Package</vt:lpstr>
      <vt:lpstr>Importing Logistic Regression using sklearn</vt:lpstr>
      <vt:lpstr>Predicting the trained data and comparing it with actual</vt:lpstr>
      <vt:lpstr>PowerPoint Presentation</vt:lpstr>
      <vt:lpstr>Importing Confusion Matrix from sklearn and finding the values TP, FP, TN, FN</vt:lpstr>
      <vt:lpstr>Finding Accuracy, Precision, Recall and F1 score</vt:lpstr>
      <vt:lpstr>CONCLUSION</vt:lpstr>
      <vt:lpstr>REFERENCE </vt:lpstr>
      <vt:lpstr>THANK YOU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Microwave induced Biomimetic coating of porous carbon fiber reinforced polyether-ethersulfone</dc:title>
  <dc:creator>Microsoft</dc:creator>
  <cp:lastModifiedBy>R PRANEETH</cp:lastModifiedBy>
  <cp:revision>782</cp:revision>
  <dcterms:created xsi:type="dcterms:W3CDTF">2017-09-15T13:20:40Z</dcterms:created>
  <dcterms:modified xsi:type="dcterms:W3CDTF">2022-05-02T03:05:46Z</dcterms:modified>
</cp:coreProperties>
</file>