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66FMkKJoz4HbOa43SFDsGySuZ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1c7df94b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91c7df94bd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1c7df94b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91c7df94bd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1c7df94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91c7df94b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1c7df94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91c7df94b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1c7df94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91c7df94b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1c7df94b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91c7df94bd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1c7df94b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91c7df94bd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1c7df94b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91c7df94bd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7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11947" y="182403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20"/>
              <a:t>Spacecraft Dynamics Lecture - UUM571 - Project Part 1</a:t>
            </a:r>
            <a:endParaRPr b="0" i="0" sz="24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0" y="56808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"/>
          <p:cNvSpPr/>
          <p:nvPr/>
        </p:nvSpPr>
        <p:spPr>
          <a:xfrm>
            <a:off x="0" y="483552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"/>
          <p:cNvSpPr/>
          <p:nvPr/>
        </p:nvSpPr>
        <p:spPr>
          <a:xfrm>
            <a:off x="0" y="4851000"/>
            <a:ext cx="431316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8502480" y="4851000"/>
            <a:ext cx="63972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1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11950" y="2842155"/>
            <a:ext cx="60801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6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latin typeface="Arial"/>
                <a:ea typeface="Arial"/>
                <a:cs typeface="Arial"/>
                <a:sym typeface="Arial"/>
              </a:rPr>
              <a:t>Name and Sur</a:t>
            </a:r>
            <a:r>
              <a:rPr lang="en-GB" sz="1600"/>
              <a:t>name: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 Dagdanov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Student ID: 511211135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6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Istanbul Technical University</a:t>
            </a:r>
            <a:br>
              <a:rPr b="0" i="0" lang="en-GB" sz="16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ITU Aeronautical and </a:t>
            </a:r>
            <a:r>
              <a:rPr lang="en-GB" sz="1600"/>
              <a:t>Astronautical Engineering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1c7df94bd_0_134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Mars Arrival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91c7df94bd_0_134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91c7df94bd_0_134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91c7df94bd_0_134"/>
          <p:cNvSpPr/>
          <p:nvPr/>
        </p:nvSpPr>
        <p:spPr>
          <a:xfrm>
            <a:off x="8413199" y="4851000"/>
            <a:ext cx="729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</a:t>
            </a:r>
            <a:r>
              <a:rPr b="1" lang="en-GB" sz="700"/>
              <a:t>10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191c7df94bd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91c7df94bd_0_134"/>
          <p:cNvSpPr/>
          <p:nvPr/>
        </p:nvSpPr>
        <p:spPr>
          <a:xfrm>
            <a:off x="61650" y="779400"/>
            <a:ext cx="8886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The spacecraft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will enter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to the Mars SOI in 2024 year, January, 24th, 10 a.m., 59 min, and 59 sec.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The speed of the spacecraft after Hohmann transfer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at Mars SOI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location: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The speed at Mars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capture orbit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(at Mars SOI radius):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The spacecraft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velocity relative to Mars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at periapse of approach hyperbola: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Delta-V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for stay in mars circular orbit: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5" name="Google Shape;235;g191c7df94bd_0_134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191c7df94bd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394" y="1406500"/>
            <a:ext cx="4222499" cy="7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91c7df94bd_0_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538" y="2522400"/>
            <a:ext cx="3587125" cy="7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91c7df94bd_0_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6131" y="3228253"/>
            <a:ext cx="3154976" cy="6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91c7df94bd_0_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8863" y="4174696"/>
            <a:ext cx="4344474" cy="4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1c7df94bd_0_154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Wait for Next Window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91c7df94bd_0_154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91c7df94bd_0_154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91c7df94bd_0_154"/>
          <p:cNvSpPr/>
          <p:nvPr/>
        </p:nvSpPr>
        <p:spPr>
          <a:xfrm>
            <a:off x="8413199" y="4851000"/>
            <a:ext cx="729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</a:t>
            </a:r>
            <a:r>
              <a:rPr b="1" lang="en-GB" sz="700"/>
              <a:t>11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191c7df94bd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91c7df94bd_0_154"/>
          <p:cNvSpPr/>
          <p:nvPr/>
        </p:nvSpPr>
        <p:spPr>
          <a:xfrm>
            <a:off x="129000" y="779400"/>
            <a:ext cx="8886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The spacecraft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will enter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to the Mars SOI in 2024 year, January, 24th, 10 a.m., 59 min, and 59 sec.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Earth and Mars planets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mean angular velocity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(circular orbit assumption):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Initial phase angle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between Earth and Mars: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Final phase angle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between Earth and Mars: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Waiting time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0" name="Google Shape;250;g191c7df94bd_0_154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191c7df94bd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225" y="1453620"/>
            <a:ext cx="2285550" cy="7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91c7df94bd_0_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844" y="2791825"/>
            <a:ext cx="3057176" cy="3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91c7df94bd_0_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2037" y="3588925"/>
            <a:ext cx="3202802" cy="3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91c7df94bd_0_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1375" y="4101547"/>
            <a:ext cx="3611274" cy="66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0" y="56808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2"/>
          <p:cNvSpPr/>
          <p:nvPr/>
        </p:nvSpPr>
        <p:spPr>
          <a:xfrm>
            <a:off x="0" y="483552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62" name="Google Shape;2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2"/>
          <p:cNvSpPr/>
          <p:nvPr/>
        </p:nvSpPr>
        <p:spPr>
          <a:xfrm>
            <a:off x="475925" y="1140475"/>
            <a:ext cx="8190600" cy="29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/>
              <a:t>Codes and simulation are conducted in MATLAB.</a:t>
            </a:r>
            <a:endParaRPr sz="1200"/>
          </a:p>
          <a:p>
            <a:pPr indent="-3045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Detailed report is submitted to the Ninova system with all codes and simulations, including LaTEX file.</a:t>
            </a:r>
            <a:endParaRPr sz="1200"/>
          </a:p>
          <a:p>
            <a:pPr indent="-3045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Only one reference is used throughout the study:</a:t>
            </a:r>
            <a:endParaRPr sz="12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“H. Curtis, Orbital mechanics for engineering students. ButterworthHeinemann, 2013”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Report is 6 pages in IEEE format written in LaTEX.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To-Do:</a:t>
            </a:r>
            <a:endParaRPr sz="12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Detailed readme to be added to the simulation codes.</a:t>
            </a:r>
            <a:endParaRPr sz="12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Simulation graphics will be added in the next part of the project.</a:t>
            </a:r>
            <a:endParaRPr sz="12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Align</a:t>
            </a:r>
            <a:r>
              <a:rPr lang="en-GB" sz="1200"/>
              <a:t> with others to make sure that ephemeris and delta-v calculations are correct.</a:t>
            </a:r>
            <a:endParaRPr sz="1200"/>
          </a:p>
        </p:txBody>
      </p:sp>
      <p:sp>
        <p:nvSpPr>
          <p:cNvPr id="264" name="Google Shape;264;p12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8413199" y="4851000"/>
            <a:ext cx="729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</a:t>
            </a:r>
            <a:r>
              <a:rPr b="1" lang="en-GB" sz="700"/>
              <a:t>12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Project Part 1 Overview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0" y="56808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"/>
          <p:cNvSpPr/>
          <p:nvPr/>
        </p:nvSpPr>
        <p:spPr>
          <a:xfrm>
            <a:off x="0" y="483552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"/>
          <p:cNvSpPr/>
          <p:nvPr/>
        </p:nvSpPr>
        <p:spPr>
          <a:xfrm>
            <a:off x="8502480" y="4851000"/>
            <a:ext cx="63972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2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/>
          <p:nvPr/>
        </p:nvSpPr>
        <p:spPr>
          <a:xfrm>
            <a:off x="476700" y="712681"/>
            <a:ext cx="81906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2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/>
              <a:t>Travel to planet Mars from planet Earth.</a:t>
            </a:r>
            <a:endParaRPr/>
          </a:p>
          <a:p>
            <a:pPr indent="-3172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Wait on Mars parking orbit until return window is opened.</a:t>
            </a:r>
            <a:endParaRPr/>
          </a:p>
          <a:p>
            <a:pPr indent="-3172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Stages</a:t>
            </a:r>
            <a:r>
              <a:rPr lang="en-GB"/>
              <a:t>: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1) Launch Platform Coordinates Selection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2) Determine Appropriate Launch Date &amp; Time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3) Rocket Launch to Earth Parking Orbit (500km)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4) Conduct Hyperbolic Escape Trajectory Maneuver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5) Apply Hohmann Transfer to Mars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6) Travel to Mars Parking Orbit with Hyperbolic Maneuver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7) Wait Until Return Window is Opened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Launch Location Selection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0" y="56808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"/>
          <p:cNvSpPr/>
          <p:nvPr/>
        </p:nvSpPr>
        <p:spPr>
          <a:xfrm>
            <a:off x="0" y="483552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"/>
          <p:cNvSpPr/>
          <p:nvPr/>
        </p:nvSpPr>
        <p:spPr>
          <a:xfrm>
            <a:off x="8502480" y="4851000"/>
            <a:ext cx="63972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3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476650" y="860793"/>
            <a:ext cx="81906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/>
              <a:t>Sun-synchronous Earth circular </a:t>
            </a:r>
            <a:r>
              <a:rPr lang="en-GB" sz="1200"/>
              <a:t>parking orbit is chosen.</a:t>
            </a:r>
            <a:endParaRPr sz="1200"/>
          </a:p>
          <a:p>
            <a:pPr indent="-3045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Does not have to be eligible/realistic location.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Azimuth Angle:   A = </a:t>
            </a:r>
            <a:r>
              <a:rPr b="1" lang="en-GB" sz="1200"/>
              <a:t>279.3489 degrees</a:t>
            </a:r>
            <a:endParaRPr b="1"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Orbital Inclination:  i  = </a:t>
            </a:r>
            <a:r>
              <a:rPr b="1" lang="en-GB" sz="1200"/>
              <a:t>97.401 degrees</a:t>
            </a:r>
            <a:endParaRPr b="1" sz="12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average rate of change of the the right ascension: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Latitude Angle:  L = </a:t>
            </a:r>
            <a:r>
              <a:rPr b="1" lang="en-GB" sz="1200"/>
              <a:t>82.499 degrees</a:t>
            </a:r>
            <a:endParaRPr b="1" sz="1200"/>
          </a:p>
        </p:txBody>
      </p:sp>
      <p:sp>
        <p:nvSpPr>
          <p:cNvPr id="141" name="Google Shape;141;p3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300" y="691774"/>
            <a:ext cx="2800449" cy="197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300" y="2727300"/>
            <a:ext cx="2800450" cy="20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2850" y="2918875"/>
            <a:ext cx="3439750" cy="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2338" y="4243068"/>
            <a:ext cx="3000786" cy="4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1c7df94bd_0_11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Launch Vehicle Design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91c7df94bd_0_11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91c7df94bd_0_11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91c7df94bd_0_11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</a:t>
            </a:r>
            <a:r>
              <a:rPr b="1" lang="en-GB" sz="700"/>
              <a:t>4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191c7df94bd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91c7df94bd_0_11"/>
          <p:cNvSpPr/>
          <p:nvPr/>
        </p:nvSpPr>
        <p:spPr>
          <a:xfrm>
            <a:off x="476650" y="860793"/>
            <a:ext cx="81906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Design Properties:</a:t>
            </a:r>
            <a:endParaRPr b="1" sz="12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Launch vehicle rocket will burnout at an altitude of </a:t>
            </a:r>
            <a:r>
              <a:rPr b="1" lang="en-GB" sz="1200"/>
              <a:t>500 km</a:t>
            </a:r>
            <a:r>
              <a:rPr lang="en-GB" sz="1200"/>
              <a:t>.</a:t>
            </a:r>
            <a:endParaRPr sz="12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Only one stage rocket is designed.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Parameters:</a:t>
            </a:r>
            <a:endParaRPr b="1" sz="1200"/>
          </a:p>
          <a:p>
            <a:pPr indent="-3048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Rocket thrust (constant):  </a:t>
            </a:r>
            <a:r>
              <a:rPr b="1" lang="en-GB" sz="1200"/>
              <a:t>T = 10^6 N</a:t>
            </a:r>
            <a:endParaRPr b="1" sz="1200"/>
          </a:p>
          <a:p>
            <a:pPr indent="-3048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Diameter:  </a:t>
            </a:r>
            <a:r>
              <a:rPr b="1" lang="en-GB" sz="1200"/>
              <a:t>d = 3.7 m</a:t>
            </a:r>
            <a:endParaRPr b="1" sz="1200"/>
          </a:p>
          <a:p>
            <a:pPr indent="-3048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Drag coefficient:  </a:t>
            </a:r>
            <a:r>
              <a:rPr b="1" lang="en-GB" sz="1200"/>
              <a:t>Cd = 0.5</a:t>
            </a:r>
            <a:endParaRPr b="1" sz="1200"/>
          </a:p>
          <a:p>
            <a:pPr indent="-3048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Frontal area of the launch vehicle:  </a:t>
            </a:r>
            <a:r>
              <a:rPr b="1" lang="en-GB" sz="1200"/>
              <a:t>A = 10.75 m^2</a:t>
            </a:r>
            <a:endParaRPr b="1" sz="1200"/>
          </a:p>
          <a:p>
            <a:pPr indent="-3048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Flight path angle:  </a:t>
            </a:r>
            <a:r>
              <a:rPr b="1" lang="en-GB" sz="1200"/>
              <a:t>gamma = 90 degrees</a:t>
            </a:r>
            <a:endParaRPr b="1" sz="1200"/>
          </a:p>
          <a:p>
            <a:pPr indent="-3048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Earth parking orbit spacecraft mass:  </a:t>
            </a:r>
            <a:r>
              <a:rPr b="1" lang="en-GB" sz="1200"/>
              <a:t>m_pl = 6666 kg</a:t>
            </a:r>
            <a:endParaRPr b="1" sz="1200"/>
          </a:p>
          <a:p>
            <a:pPr indent="-3048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Launch vehicle propellant mass:  </a:t>
            </a:r>
            <a:r>
              <a:rPr b="1" lang="en-GB" sz="1200"/>
              <a:t>m_p = 54321 kg</a:t>
            </a:r>
            <a:endParaRPr b="1" sz="1200"/>
          </a:p>
          <a:p>
            <a:pPr indent="-3048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Rocket empty mass:  </a:t>
            </a:r>
            <a:r>
              <a:rPr b="1" lang="en-GB" sz="1200"/>
              <a:t>m_e = 12345 kg</a:t>
            </a:r>
            <a:endParaRPr b="1" sz="1200"/>
          </a:p>
          <a:p>
            <a:pPr indent="-3048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Total Launch Vehicle tandem-stacket mass:  </a:t>
            </a:r>
            <a:r>
              <a:rPr b="1" lang="en-GB" sz="1200"/>
              <a:t>m = 73332 kg</a:t>
            </a:r>
            <a:endParaRPr b="1"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</a:t>
            </a:r>
            <a:endParaRPr sz="1200"/>
          </a:p>
        </p:txBody>
      </p:sp>
      <p:sp>
        <p:nvSpPr>
          <p:cNvPr id="156" name="Google Shape;156;g191c7df94bd_0_11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91c7df94bd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075" y="704088"/>
            <a:ext cx="844850" cy="39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1c7df94bd_0_26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Rocket Performance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91c7df94bd_0_26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91c7df94bd_0_26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91c7df94bd_0_26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</a:t>
            </a:r>
            <a:r>
              <a:rPr b="1" lang="en-GB" sz="700"/>
              <a:t>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191c7df94bd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91c7df94bd_0_26"/>
          <p:cNvSpPr/>
          <p:nvPr/>
        </p:nvSpPr>
        <p:spPr>
          <a:xfrm>
            <a:off x="476650" y="860793"/>
            <a:ext cx="81906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Changing </a:t>
            </a:r>
            <a:r>
              <a:rPr lang="en-GB" sz="1200"/>
              <a:t>gravitational</a:t>
            </a:r>
            <a:r>
              <a:rPr lang="en-GB" sz="1200"/>
              <a:t> acceleration w.r.t. altitude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Fuel flow rate is considered constant:  </a:t>
            </a:r>
            <a:r>
              <a:rPr b="1" lang="en-GB" sz="1200"/>
              <a:t>m_d = 165.8728 kg/s</a:t>
            </a:r>
            <a:endParaRPr b="1"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Experimentally selected specific impulse: </a:t>
            </a:r>
            <a:r>
              <a:rPr b="1" lang="en-GB" sz="1200"/>
              <a:t> I = 614.548 s</a:t>
            </a:r>
            <a:endParaRPr b="1"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Assumed that flight path angle is constant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Total fuel burning time until reached to </a:t>
            </a:r>
            <a:endParaRPr sz="12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Earth parking orbit:  </a:t>
            </a:r>
            <a:r>
              <a:rPr b="1" lang="en-GB" sz="1200"/>
              <a:t>t = 327.48588 s</a:t>
            </a:r>
            <a:endParaRPr b="1"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5 minutes and 28 seconds</a:t>
            </a:r>
            <a:endParaRPr b="1"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Spacecraft speed after burnout:  </a:t>
            </a:r>
            <a:r>
              <a:rPr b="1" lang="en-GB" sz="1200"/>
              <a:t>v = 4.95288 km/s</a:t>
            </a:r>
            <a:endParaRPr b="1" sz="1200"/>
          </a:p>
        </p:txBody>
      </p:sp>
      <p:sp>
        <p:nvSpPr>
          <p:cNvPr id="168" name="Google Shape;168;g191c7df94bd_0_26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91c7df94bd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675" y="1646151"/>
            <a:ext cx="4313101" cy="250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91c7df94bd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375" y="2599514"/>
            <a:ext cx="1721850" cy="83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1c7df94bd_0_48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Rocket Performance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91c7df94bd_0_48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91c7df94bd_0_48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91c7df94bd_0_48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</a:t>
            </a:r>
            <a:r>
              <a:rPr b="1" lang="en-GB" sz="700"/>
              <a:t>6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91c7df94bd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91c7df94bd_0_48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191c7df94bd_0_48"/>
          <p:cNvPicPr preferRelativeResize="0"/>
          <p:nvPr/>
        </p:nvPicPr>
        <p:blipFill rotWithShape="1">
          <a:blip r:embed="rId4">
            <a:alphaModFix/>
          </a:blip>
          <a:srcRect b="5525" l="9704" r="8051" t="6205"/>
          <a:stretch/>
        </p:blipFill>
        <p:spPr>
          <a:xfrm>
            <a:off x="1554160" y="692673"/>
            <a:ext cx="6035674" cy="32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91c7df94bd_0_48"/>
          <p:cNvSpPr txBox="1"/>
          <p:nvPr/>
        </p:nvSpPr>
        <p:spPr>
          <a:xfrm>
            <a:off x="100600" y="3977275"/>
            <a:ext cx="699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Velocity at Earth circular parking orbit</a:t>
            </a:r>
            <a:r>
              <a:rPr lang="en-GB" sz="1200">
                <a:solidFill>
                  <a:schemeClr val="dk1"/>
                </a:solidFill>
              </a:rPr>
              <a:t>:  </a:t>
            </a:r>
            <a:r>
              <a:rPr b="1" lang="en-GB" sz="1200">
                <a:solidFill>
                  <a:schemeClr val="dk1"/>
                </a:solidFill>
              </a:rPr>
              <a:t>v = 7.61258 km/s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Spacecraft velocity after rocket burnout:  </a:t>
            </a:r>
            <a:r>
              <a:rPr b="1" lang="en-GB" sz="1200">
                <a:solidFill>
                  <a:schemeClr val="dk1"/>
                </a:solidFill>
              </a:rPr>
              <a:t>v = 4.95288 km/s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Delta V = 2.6597 km/s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1c7df94bd_0_65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Escape Earth SOI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91c7df94bd_0_65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91c7df94bd_0_65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91c7df94bd_0_65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</a:t>
            </a:r>
            <a:r>
              <a:rPr b="1" lang="en-GB" sz="700"/>
              <a:t>7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191c7df94bd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91c7df94bd_0_65"/>
          <p:cNvSpPr/>
          <p:nvPr/>
        </p:nvSpPr>
        <p:spPr>
          <a:xfrm>
            <a:off x="61650" y="779401"/>
            <a:ext cx="81906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Specific impulse of spacecraft to make an interplanetary delta-v maneuver: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 I = 321 s.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Hyperbolic excess speed of the Earth departure hyperbola: 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V</a:t>
            </a:r>
            <a:r>
              <a:rPr b="1" baseline="-25000" lang="en-GB" sz="1200">
                <a:solidFill>
                  <a:schemeClr val="dk1"/>
                </a:solidFill>
                <a:highlight>
                  <a:srgbClr val="FFFFFF"/>
                </a:highlight>
              </a:rPr>
              <a:t>∞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 = 2.94346 km/s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Delta V = 3.54840 km/s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Perigee of a departure hyperbola with respect to the Earth velocity vector: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beta = 29.54795 degrees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Using an orbit equation for reaching Earth SOI radius: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heta = 148.87471 degrees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Total duration of the spacecraft while in hyperbolic trajectory: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 t = 273086.80638 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3 days, 3 hours, 51 minutes, and 27 seconds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g191c7df94bd_0_65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191c7df94bd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949" y="642675"/>
            <a:ext cx="2275699" cy="18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91c7df94bd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413" y="2516388"/>
            <a:ext cx="2630763" cy="22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91c7df94bd_0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2325" y="1502719"/>
            <a:ext cx="3564843" cy="9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1c7df94bd_0_92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Planetary Ephemeris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91c7df94bd_0_92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91c7df94bd_0_92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91c7df94bd_0_92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</a:t>
            </a:r>
            <a:r>
              <a:rPr b="1" lang="en-GB" sz="700"/>
              <a:t>8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191c7df94bd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91c7df94bd_0_92"/>
          <p:cNvSpPr/>
          <p:nvPr/>
        </p:nvSpPr>
        <p:spPr>
          <a:xfrm>
            <a:off x="61650" y="779401"/>
            <a:ext cx="81906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After adding additional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3 days, 3 hours, 56 minutes, and 55 seconds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to the launch date and time,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the Hohmann transfer maneuver will be initialized: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Year : 2023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Month : May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Day : 10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Hour : 3 p.m.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Minute : 8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Second : 6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Julian day number: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Using Kepler’s equation to calculate eccentric anomaly 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Mean anomaly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: 						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Planetary True Anomaly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7" name="Google Shape;207;g191c7df94bd_0_92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191c7df94bd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124" y="2081175"/>
            <a:ext cx="2802150" cy="11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91c7df94bd_0_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863" y="3927458"/>
            <a:ext cx="2025415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91c7df94bd_0_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2888" y="3892434"/>
            <a:ext cx="2284150" cy="6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91c7df94bd_0_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5975" y="1161700"/>
            <a:ext cx="3198276" cy="22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1c7df94bd_0_113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Hohmann Transfer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91c7df94bd_0_113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91c7df94bd_0_113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91c7df94bd_0_113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</a:t>
            </a:r>
            <a:r>
              <a:rPr b="1" lang="en-GB" sz="700"/>
              <a:t>9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191c7df94bd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91c7df94bd_0_113"/>
          <p:cNvSpPr/>
          <p:nvPr/>
        </p:nvSpPr>
        <p:spPr>
          <a:xfrm>
            <a:off x="61650" y="779400"/>
            <a:ext cx="8886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Assumptions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inclination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of planetary orbital trajectories of the planets Earth and Mars are assumed to be 0 degrees; so the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Earth and Mars have the co-planar orbits.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solar orbits of the planets Earth and Mars in heliocentric orbital plane are assumed to be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circular orbits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; so the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eccentricity of these orbits are equal to 0.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Solar effects and space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perturbations are neglected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True anomaly difference between planets is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44.32 degrees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The duration of Hohmann transfer: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t = 22362713.30644 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258 days, 19 hours, 51 minutes, and 53 seconds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Spacecraft’s heliocentric velocity: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V = 32.72794 km/s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2" name="Google Shape;222;g191c7df94bd_0_113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Name: Resul Dagdanov	ID: 511211135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91c7df94bd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223" y="2047200"/>
            <a:ext cx="3512924" cy="267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91c7df94bd_0_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125" y="3904625"/>
            <a:ext cx="3106421" cy="8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