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eQlMwCLHV4IKL+0dKAd4WVIU3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09d3a7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309d3a7f2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309d3a7f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c309d3a7f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309d3a7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c309d3a7f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309d3a7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c309d3a7f2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1c7df94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91c7df94b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1c7df94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91c7df94b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1c7df94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91c7df94b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1c7df94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91c7df94bd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309d3a7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c309d3a7f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309d3a7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c309d3a7f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11947" y="182403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0"/>
              <a:buFont typeface="Arial"/>
              <a:buNone/>
            </a:pPr>
            <a:r>
              <a:rPr b="1" i="0" lang="en-GB" sz="24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Spacecraft Dynamics Lecture - UUM571 - Project Part </a:t>
            </a:r>
            <a:r>
              <a:rPr b="1" lang="en-GB" sz="2420"/>
              <a:t>2</a:t>
            </a:r>
            <a:endParaRPr b="0" i="0" sz="2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"/>
          <p:cNvSpPr/>
          <p:nvPr/>
        </p:nvSpPr>
        <p:spPr>
          <a:xfrm>
            <a:off x="0" y="4851000"/>
            <a:ext cx="431316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11950" y="2842155"/>
            <a:ext cx="60801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and Surname: Resul Dagdanov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ID: 511211135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Istanbul Technical University</a:t>
            </a:r>
            <a:b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ITU Aeronautical and Astronautical Engineering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309d3a7f2_0_48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c309d3a7f2_0_48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c309d3a7f2_0_48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c309d3a7f2_0_48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c309d3a7f2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c309d3a7f2_0_48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1c309d3a7f2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963" y="725695"/>
            <a:ext cx="6748065" cy="39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c309d3a7f2_0_59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c309d3a7f2_0_59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c309d3a7f2_0_59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c309d3a7f2_0_59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c309d3a7f2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c309d3a7f2_0_59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1c309d3a7f2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138" y="734320"/>
            <a:ext cx="6749719" cy="39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309d3a7f2_0_70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c309d3a7f2_0_70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c309d3a7f2_0_70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c309d3a7f2_0_70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1c309d3a7f2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c309d3a7f2_0_70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c309d3a7f2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238" y="726582"/>
            <a:ext cx="6749719" cy="39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309d3a7f2_0_81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RMS Errors in Sun Direction Estimation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c309d3a7f2_0_81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c309d3a7f2_0_81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c309d3a7f2_0_81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1c309d3a7f2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c309d3a7f2_0_81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c309d3a7f2_0_81"/>
          <p:cNvSpPr txBox="1"/>
          <p:nvPr/>
        </p:nvSpPr>
        <p:spPr>
          <a:xfrm>
            <a:off x="1018650" y="1653075"/>
            <a:ext cx="738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Case 1:</a:t>
            </a:r>
            <a:r>
              <a:rPr lang="en-GB"/>
              <a:t> (Rate-Gyro available)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 Error Angle Between True and Estimated: </a:t>
            </a:r>
            <a:r>
              <a:rPr b="1" lang="en-GB"/>
              <a:t>217.2029 km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Case 2: </a:t>
            </a:r>
            <a:r>
              <a:rPr lang="en-GB">
                <a:solidFill>
                  <a:schemeClr val="dk1"/>
                </a:solidFill>
              </a:rPr>
              <a:t>(Rate-Gyro not available)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 Error Angle Between True and Estimated: </a:t>
            </a:r>
            <a:r>
              <a:rPr b="1" lang="en-GB"/>
              <a:t>16.1830 km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2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/>
          <p:nvPr/>
        </p:nvSpPr>
        <p:spPr>
          <a:xfrm>
            <a:off x="475925" y="1140475"/>
            <a:ext cx="8190600" cy="29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Codes and simulation are conducted in MATLAB.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report is submitted to the Ninova system with all codes and simulations, including LaTEX file</a:t>
            </a:r>
            <a:r>
              <a:rPr lang="en-GB" sz="1200"/>
              <a:t>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8413199" y="4851000"/>
            <a:ext cx="729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12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Part </a:t>
            </a:r>
            <a:r>
              <a:rPr b="1" lang="en-GB" sz="2800"/>
              <a:t>2</a:t>
            </a: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476700" y="712681"/>
            <a:ext cx="81906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/>
              <a:t>Detecting Mars eclipse.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/>
              <a:t>Kalman filter for estimating sensor measurements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2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GB"/>
              <a:t>General information about Kalman Filter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GB"/>
              <a:t>Detect Mars eclipse or shadow in parking orbit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GB"/>
              <a:t>Construction of the EKF algorithm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GB"/>
              <a:t>Apply two experimental cases with/out Rate-Gyro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en-GB"/>
              <a:t>Calculate RMS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Extended Kalman Filter Introduction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0" y="56808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"/>
          <p:cNvSpPr/>
          <p:nvPr/>
        </p:nvSpPr>
        <p:spPr>
          <a:xfrm>
            <a:off x="0" y="4835520"/>
            <a:ext cx="9142200" cy="6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"/>
          <p:cNvSpPr/>
          <p:nvPr/>
        </p:nvSpPr>
        <p:spPr>
          <a:xfrm>
            <a:off x="8502480" y="4851000"/>
            <a:ext cx="63972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476650" y="860793"/>
            <a:ext cx="819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25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dk1"/>
                </a:solidFill>
              </a:rPr>
              <a:t>Applied for both non-linear and linear systems.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F: state transition matrix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H: observation matrix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 process noise covariance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measurement noise covariance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initial state estimate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initial covariance estimate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z: measurement vector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67" y="1434375"/>
            <a:ext cx="3343124" cy="1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647" y="1656975"/>
            <a:ext cx="3771994" cy="6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388" y="3072338"/>
            <a:ext cx="38957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1c7df94bd_0_11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Detect Mars Eclipse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91c7df94bd_0_11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91c7df94bd_0_11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91c7df94bd_0_11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91c7df94b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91c7df94bd_0_11"/>
          <p:cNvSpPr/>
          <p:nvPr/>
        </p:nvSpPr>
        <p:spPr>
          <a:xfrm>
            <a:off x="476650" y="860793"/>
            <a:ext cx="819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From Project Part 1, the spacecraft will be on a 300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km parking orbit of Mars on the date 2024 year, January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month, 24th day, hour 10 a.m., 59 minutes, and 59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Seconds.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Julian Date</a:t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/>
              <a:t>Longitude and Mean Anomaly of Mars</a:t>
            </a:r>
            <a:endParaRPr sz="1200"/>
          </a:p>
        </p:txBody>
      </p:sp>
      <p:sp>
        <p:nvSpPr>
          <p:cNvPr id="155" name="Google Shape;155;g191c7df94bd_0_11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191c7df94bd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694" y="1404837"/>
            <a:ext cx="3185051" cy="2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91c7df94bd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400" y="2247313"/>
            <a:ext cx="2419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91c7df94bd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775" y="3039550"/>
            <a:ext cx="47244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91c7df94bd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5013" y="3614838"/>
            <a:ext cx="16668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91c7df94bd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7075" y="4235452"/>
            <a:ext cx="203181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91c7df94bd_0_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8794" y="4195763"/>
            <a:ext cx="2483967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1c7df94bd_0_26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Sun Position Vector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91c7df94bd_0_26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91c7df94bd_0_26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91c7df94bd_0_26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91c7df94bd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91c7df94bd_0_26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91c7df94bd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525" y="745600"/>
            <a:ext cx="7109226" cy="383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91c7df94bd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350" y="3746113"/>
            <a:ext cx="51054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1c7df94bd_0_48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EKF Approach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91c7df94bd_0_48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91c7df94bd_0_48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91c7df94bd_0_48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191c7df94bd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91c7df94bd_0_48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91c7df94bd_0_48"/>
          <p:cNvSpPr txBox="1"/>
          <p:nvPr/>
        </p:nvSpPr>
        <p:spPr>
          <a:xfrm>
            <a:off x="597350" y="915075"/>
            <a:ext cx="69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1"/>
                </a:solidFill>
              </a:rPr>
              <a:t>Zero mean gaussian noise for both dynamic and measurement functions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91c7df94bd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400" y="1535900"/>
            <a:ext cx="29337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91c7df94bd_0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000" y="2261550"/>
            <a:ext cx="15144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91c7df94bd_0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3250" y="2848675"/>
            <a:ext cx="26098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91c7df94bd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5825" y="1413250"/>
            <a:ext cx="3275800" cy="241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91c7df94bd_0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6600" y="3746844"/>
            <a:ext cx="2314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1c7df94bd_0_65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91c7df94bd_0_65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91c7df94bd_0_65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91c7df94bd_0_65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91c7df94b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91c7df94bd_0_65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91c7df94bd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411" y="803563"/>
            <a:ext cx="6157173" cy="380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309d3a7f2_0_26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c309d3a7f2_0_26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c309d3a7f2_0_26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c309d3a7f2_0_26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c309d3a7f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c309d3a7f2_0_26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c309d3a7f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363" y="725695"/>
            <a:ext cx="6535471" cy="395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309d3a7f2_0_37"/>
          <p:cNvSpPr txBox="1"/>
          <p:nvPr/>
        </p:nvSpPr>
        <p:spPr>
          <a:xfrm>
            <a:off x="311760" y="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/>
              <a:t>Experiments Case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c309d3a7f2_0_37"/>
          <p:cNvSpPr/>
          <p:nvPr/>
        </p:nvSpPr>
        <p:spPr>
          <a:xfrm>
            <a:off x="0" y="56808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c309d3a7f2_0_37"/>
          <p:cNvSpPr/>
          <p:nvPr/>
        </p:nvSpPr>
        <p:spPr>
          <a:xfrm>
            <a:off x="0" y="4835520"/>
            <a:ext cx="9142200" cy="61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c309d3a7f2_0_37"/>
          <p:cNvSpPr/>
          <p:nvPr/>
        </p:nvSpPr>
        <p:spPr>
          <a:xfrm>
            <a:off x="8502480" y="4851000"/>
            <a:ext cx="63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No. 7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c309d3a7f2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760" y="0"/>
            <a:ext cx="937440" cy="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c309d3a7f2_0_37"/>
          <p:cNvSpPr/>
          <p:nvPr/>
        </p:nvSpPr>
        <p:spPr>
          <a:xfrm>
            <a:off x="0" y="4851000"/>
            <a:ext cx="431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Resul Dagdanov	ID: 511211135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1c309d3a7f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38" y="734320"/>
            <a:ext cx="6459521" cy="39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