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c9582b6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c9582b6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c9582b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c9582b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c9582b6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c9582b6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c82589a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c82589a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c9582b6c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c9582b6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c9582b6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c9582b6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c9582b6c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c9582b6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c9582b6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c9582b6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z" u="sng"/>
              <a:t>SELECTİON SORT ALGORİTM</a:t>
            </a:r>
            <a:endParaRPr b="1" u="sng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z" sz="1300">
                <a:solidFill>
                  <a:srgbClr val="FFFFFF"/>
                </a:solidFill>
                <a:highlight>
                  <a:srgbClr val="131417"/>
                </a:highlight>
              </a:rPr>
              <a:t>Selection sort alqoritmi</a:t>
            </a:r>
            <a:r>
              <a:rPr lang="az" sz="1300">
                <a:solidFill>
                  <a:srgbClr val="FFFFFF"/>
                </a:solidFill>
                <a:highlight>
                  <a:srgbClr val="131417"/>
                </a:highlight>
              </a:rPr>
              <a:t> çeşidlənməmiş hissədən minimum elementi (artan sıranı nəzərə alaraq) təkrar-təkrar taparaq və onu əvvəlinə qoymaqla massivi  çeşidləyir .</a:t>
            </a:r>
            <a:endParaRPr sz="1300">
              <a:solidFill>
                <a:srgbClr val="FFFFFF"/>
              </a:solidFill>
              <a:highlight>
                <a:srgbClr val="131417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" sz="1300">
                <a:solidFill>
                  <a:srgbClr val="FFFFFF"/>
                </a:solidFill>
                <a:highlight>
                  <a:srgbClr val="131417"/>
                </a:highlight>
              </a:rPr>
              <a:t>Alqoritm verilmiş massivdə iki alt massiv saxlayır.</a:t>
            </a:r>
            <a:endParaRPr sz="1300">
              <a:solidFill>
                <a:srgbClr val="FFFFFF"/>
              </a:solidFill>
              <a:highlight>
                <a:srgbClr val="131417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az" sz="1300">
                <a:solidFill>
                  <a:srgbClr val="FFFFFF"/>
                </a:solidFill>
                <a:highlight>
                  <a:srgbClr val="131417"/>
                </a:highlight>
              </a:rPr>
              <a:t>Artıq çeşidlənmiş alt massiv. </a:t>
            </a:r>
            <a:endParaRPr sz="1300">
              <a:solidFill>
                <a:srgbClr val="FFFFFF"/>
              </a:solidFill>
              <a:highlight>
                <a:srgbClr val="131417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az" sz="1300">
                <a:solidFill>
                  <a:srgbClr val="FFFFFF"/>
                </a:solidFill>
                <a:highlight>
                  <a:srgbClr val="131417"/>
                </a:highlight>
              </a:rPr>
              <a:t>Qalan alt massiv çeşidlənmədi.</a:t>
            </a:r>
            <a:endParaRPr sz="1300">
              <a:solidFill>
                <a:srgbClr val="FFFFFF"/>
              </a:solidFill>
              <a:highlight>
                <a:srgbClr val="131417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" sz="1300">
                <a:solidFill>
                  <a:srgbClr val="FFFFFF"/>
                </a:solidFill>
                <a:highlight>
                  <a:srgbClr val="131417"/>
                </a:highlight>
              </a:rPr>
              <a:t>Seçim çeşidinin hər iterasiyasında çeşidlənməmiş alt massivdən minimum element (artan sıra nəzərə alınmaqla) seçilir və çeşidlənmiş alt massivə köçürülür. </a:t>
            </a:r>
            <a:endParaRPr sz="1300">
              <a:solidFill>
                <a:srgbClr val="FFFFFF"/>
              </a:solidFill>
              <a:highlight>
                <a:srgbClr val="131417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0"/>
            <a:ext cx="91440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az" sz="1500">
                <a:solidFill>
                  <a:srgbClr val="FFFFFF"/>
                </a:solidFill>
              </a:rPr>
              <a:t>Nümunə olaraq aşağıdakı massivi nəzərdən keçirək: </a:t>
            </a:r>
            <a:r>
              <a:rPr b="1" i="1" lang="az" sz="1500">
                <a:solidFill>
                  <a:srgbClr val="FFFFFF"/>
                </a:solidFill>
              </a:rPr>
              <a:t>arr[] = {64, 25, 12, 22, 11}</a:t>
            </a:r>
            <a:endParaRPr b="1" i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az" sz="1500">
                <a:solidFill>
                  <a:srgbClr val="FFFFFF"/>
                </a:solidFill>
              </a:rPr>
              <a:t>İlk keçid:</a:t>
            </a:r>
            <a:endParaRPr b="1" i="1" sz="1500">
              <a:solidFill>
                <a:srgbClr val="FFFFFF"/>
              </a:solidFill>
            </a:endParaRPr>
          </a:p>
          <a:p>
            <a:pPr indent="-3238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i="1" lang="az" sz="1500">
                <a:solidFill>
                  <a:srgbClr val="FFFFFF"/>
                </a:solidFill>
              </a:rPr>
              <a:t>Sıralanmış massivdə birinci mövqe üçün bütün massiv 0-dan 4-ə qədər ardıcıl olaraq keçilir. </a:t>
            </a:r>
            <a:r>
              <a:rPr b="1" i="1" lang="az" sz="1500">
                <a:solidFill>
                  <a:srgbClr val="FFFFFF"/>
                </a:solidFill>
              </a:rPr>
              <a:t>Hal-hazırda 64</a:t>
            </a:r>
            <a:r>
              <a:rPr i="1" lang="az" sz="1500">
                <a:solidFill>
                  <a:srgbClr val="FFFFFF"/>
                </a:solidFill>
              </a:rPr>
              <a:t> -ün saxlandığı ilk mövqe , bütün massivdən keçdikdən sonra </a:t>
            </a:r>
            <a:r>
              <a:rPr b="1" i="1" lang="az" sz="1500">
                <a:solidFill>
                  <a:srgbClr val="FFFFFF"/>
                </a:solidFill>
              </a:rPr>
              <a:t>11</a:t>
            </a:r>
            <a:r>
              <a:rPr i="1" lang="az" sz="1500">
                <a:solidFill>
                  <a:srgbClr val="FFFFFF"/>
                </a:solidFill>
              </a:rPr>
              <a:t> -in ən aşağı qiymət olduğu aydın olur.</a:t>
            </a:r>
            <a:endParaRPr i="1" sz="1500">
              <a:solidFill>
                <a:srgbClr val="FFFFFF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9675"/>
            <a:ext cx="3744450" cy="11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0" y="3227775"/>
            <a:ext cx="914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i="1" lang="az" sz="1500">
                <a:solidFill>
                  <a:srgbClr val="FFFFFF"/>
                </a:solidFill>
              </a:rPr>
              <a:t>Beləliklə, 64-ü 11</a:t>
            </a:r>
            <a:r>
              <a:rPr i="1" lang="az" sz="1500">
                <a:solidFill>
                  <a:srgbClr val="FFFFFF"/>
                </a:solidFill>
              </a:rPr>
              <a:t> ilə əvəz edin. Bir iterasiyadan sonra massivdə ən az dəyər olan 11 sıralanmış siyahının birinci mövqeyində görünməyə meyllidir.</a:t>
            </a:r>
            <a:endParaRPr i="1" sz="1500"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87350"/>
            <a:ext cx="3744450" cy="1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0"/>
            <a:ext cx="91440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az" sz="1500">
                <a:solidFill>
                  <a:srgbClr val="FFFFFF"/>
                </a:solidFill>
              </a:rPr>
              <a:t>İkinci keçid:</a:t>
            </a:r>
            <a:endParaRPr b="1" i="1" sz="1500">
              <a:solidFill>
                <a:srgbClr val="FFFFFF"/>
              </a:solidFill>
            </a:endParaRPr>
          </a:p>
          <a:p>
            <a:pPr indent="-3238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i="1" lang="az" sz="1500">
                <a:solidFill>
                  <a:srgbClr val="FFFFFF"/>
                </a:solidFill>
              </a:rPr>
              <a:t>25-in mövcud olduğu ikinci mövqe üçün serialın qalan hissəsini yenidən ardıcıl şəkildə keçin.</a:t>
            </a:r>
            <a:endParaRPr i="1" sz="1500"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6000"/>
            <a:ext cx="3453750" cy="108608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0" y="2329363"/>
            <a:ext cx="914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i="1" lang="az" sz="1500">
                <a:solidFill>
                  <a:srgbClr val="FFFFFF"/>
                </a:solidFill>
              </a:rPr>
              <a:t>Keçiddən sonra biz tapdıq ki, </a:t>
            </a:r>
            <a:r>
              <a:rPr b="1" i="1" lang="az" sz="1500">
                <a:solidFill>
                  <a:srgbClr val="FFFFFF"/>
                </a:solidFill>
              </a:rPr>
              <a:t>12</a:t>
            </a:r>
            <a:r>
              <a:rPr i="1" lang="az" sz="1500">
                <a:solidFill>
                  <a:srgbClr val="FFFFFF"/>
                </a:solidFill>
              </a:rPr>
              <a:t> massivdə ikinci ən aşağı qiymətdir və o, massivdə ikinci yerdə görünməlidir, beləliklə, bu dəyərləri dəyişdirin.</a:t>
            </a:r>
            <a:endParaRPr i="1" sz="1500"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50" y="3416950"/>
            <a:ext cx="3559450" cy="1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az" sz="1500">
                <a:solidFill>
                  <a:srgbClr val="FFFFFF"/>
                </a:solidFill>
              </a:rPr>
              <a:t>Üçüncü keçid:</a:t>
            </a:r>
            <a:endParaRPr b="1" i="1" sz="1500">
              <a:solidFill>
                <a:srgbClr val="FFFFFF"/>
              </a:solidFill>
            </a:endParaRPr>
          </a:p>
          <a:p>
            <a:pPr indent="-3238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i="1" lang="az" sz="1500">
                <a:solidFill>
                  <a:srgbClr val="FFFFFF"/>
                </a:solidFill>
              </a:rPr>
              <a:t>İndi 25</a:t>
            </a:r>
            <a:r>
              <a:rPr i="1" lang="az" sz="1500">
                <a:solidFill>
                  <a:srgbClr val="FFFFFF"/>
                </a:solidFill>
              </a:rPr>
              <a:t> -in mövcud olduğu üçüncü yer üçün massivin qalan hissəsini yenidən keçin və massivdə mövcud olan üçüncü ən kiçik dəyəri tapın.</a:t>
            </a:r>
            <a:endParaRPr i="1" sz="1500"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2814550"/>
            <a:ext cx="914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i="1" lang="az" sz="1500">
                <a:solidFill>
                  <a:srgbClr val="FFFFFF"/>
                </a:solidFill>
              </a:rPr>
              <a:t>Kəsmə zamanı </a:t>
            </a:r>
            <a:r>
              <a:rPr b="1" i="1" lang="az" sz="1500">
                <a:solidFill>
                  <a:srgbClr val="FFFFFF"/>
                </a:solidFill>
              </a:rPr>
              <a:t>22</a:t>
            </a:r>
            <a:r>
              <a:rPr i="1" lang="az" sz="1500">
                <a:solidFill>
                  <a:srgbClr val="FFFFFF"/>
                </a:solidFill>
              </a:rPr>
              <a:t> üçüncü ən az dəyər oldu və o, massivdə üçüncü yerdə görünməlidir, beləliklə, </a:t>
            </a:r>
            <a:r>
              <a:rPr b="1" i="1" lang="az" sz="1500">
                <a:solidFill>
                  <a:srgbClr val="FFFFFF"/>
                </a:solidFill>
              </a:rPr>
              <a:t>22</a:t>
            </a:r>
            <a:r>
              <a:rPr i="1" lang="az" sz="1500">
                <a:solidFill>
                  <a:srgbClr val="FFFFFF"/>
                </a:solidFill>
              </a:rPr>
              <a:t> -ni üçüncü mövqedəki elementlə dəyişdirin.</a:t>
            </a:r>
            <a:endParaRPr i="1" sz="1500">
              <a:solidFill>
                <a:srgbClr val="FFFF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0800"/>
            <a:ext cx="30670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47250"/>
            <a:ext cx="32480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0"/>
            <a:ext cx="9144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az" sz="1300">
                <a:solidFill>
                  <a:srgbClr val="FFFFFF"/>
                </a:solidFill>
              </a:rPr>
              <a:t>Dördüncü keçid:</a:t>
            </a:r>
            <a:endParaRPr b="1" i="1" sz="1300">
              <a:solidFill>
                <a:srgbClr val="FFFFFF"/>
              </a:solidFill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i="1" lang="az" sz="1300">
                <a:solidFill>
                  <a:srgbClr val="FFFFFF"/>
                </a:solidFill>
              </a:rPr>
              <a:t>Eynilə, dördüncü mövqe üçün massivin qalan hissəsini keçin və massivdə dördüncü ən kiçik elementi tapın. </a:t>
            </a:r>
            <a:endParaRPr i="1" sz="1300">
              <a:solidFill>
                <a:srgbClr val="FFFFFF"/>
              </a:solidFill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i="1" lang="az" sz="1300">
                <a:solidFill>
                  <a:srgbClr val="FFFFFF"/>
                </a:solidFill>
              </a:rPr>
              <a:t>25</a:t>
            </a:r>
            <a:r>
              <a:rPr i="1" lang="az" sz="1300">
                <a:solidFill>
                  <a:srgbClr val="FFFFFF"/>
                </a:solidFill>
              </a:rPr>
              <a:t> 4 - cü ən aşağı dəyər olduğundan, dördüncü mövqedə yer alacaq.</a:t>
            </a:r>
            <a:endParaRPr i="1" sz="13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0" y="2548525"/>
            <a:ext cx="9144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az" sz="1300">
                <a:solidFill>
                  <a:srgbClr val="FFFFFF"/>
                </a:solidFill>
              </a:rPr>
              <a:t>Beşinci keçid:</a:t>
            </a:r>
            <a:endParaRPr b="1" i="1" sz="1300">
              <a:solidFill>
                <a:srgbClr val="FFFFFF"/>
              </a:solidFill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i="1" lang="az" sz="1300">
                <a:solidFill>
                  <a:srgbClr val="FFFFFF"/>
                </a:solidFill>
              </a:rPr>
              <a:t>Nəhayət, massivdə mövcud olan ən böyük dəyər avtomatik olaraq massivdə sonuncu mövqeyə yerləşdirilir</a:t>
            </a:r>
            <a:endParaRPr i="1" sz="1300">
              <a:solidFill>
                <a:srgbClr val="FFFFFF"/>
              </a:solidFill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i="1" lang="az" sz="1300">
                <a:solidFill>
                  <a:srgbClr val="FFFFFF"/>
                </a:solidFill>
              </a:rPr>
              <a:t>Alınan massiv çeşidlənmiş massivdir.</a:t>
            </a:r>
            <a:endParaRPr i="1" sz="1300">
              <a:solidFill>
                <a:srgbClr val="FFFFFF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200"/>
            <a:ext cx="3238500" cy="10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10850"/>
            <a:ext cx="3533025" cy="10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123272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838125" y="76200"/>
            <a:ext cx="66729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az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 çeşidləmə alqoritmi yerində müqayisəyə əsaslanan alqoritmdir ki, burada siyahı iki hissəyə bölünür, çeşidlənmiş hissə sol tərəfdə və çeşidlənməmiş hissə sağ sonundadır. Əvvəlcə çeşidlənmiş hissə boşdur və çeşidlənməmiş hissə bütün siyahıdır.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az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Ən kiçik element çeşidlənməmiş massivdən seçilir və ən sol elementlə dəyişdirilir və həmin element çeşidlənmiş massivin bir hissəsinə çevrilir. Bu proses çeşidlənməmiş massiv sərhədini bir elementlə sağa köçürməyə davam edir.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691350" y="211400"/>
            <a:ext cx="5588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az" sz="1950">
                <a:solidFill>
                  <a:schemeClr val="dk1"/>
                </a:solidFill>
                <a:highlight>
                  <a:srgbClr val="EEEEEE"/>
                </a:highlight>
              </a:rPr>
              <a:t> selection sort un yazilis kodu asagidaki kimidir</a:t>
            </a:r>
            <a:endParaRPr sz="1950">
              <a:solidFill>
                <a:srgbClr val="666600"/>
              </a:solidFill>
              <a:highlight>
                <a:srgbClr val="EEEEEE"/>
              </a:highlight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8250"/>
            <a:ext cx="9143999" cy="4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629"/>
            <a:ext cx="9143999" cy="27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