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8E1F-B6E7-4CF1-B5DB-CEBD7817502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B297-C34A-4904-85C7-4B50746BC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8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2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4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6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4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743200"/>
          </a:xfr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br>
              <a:rPr lang="en-GB" sz="3600" dirty="0">
                <a:latin typeface="Arial Black" pitchFamily="34" charset="0"/>
              </a:rPr>
            </a:br>
            <a:r>
              <a:rPr lang="en-GB" sz="4400" b="1" dirty="0"/>
              <a:t>FEATURES OF PROBABILITY DISTRIBUTIONS</a:t>
            </a:r>
            <a:br>
              <a:rPr lang="en-GB" sz="3600" b="1" dirty="0"/>
            </a:br>
            <a:br>
              <a:rPr lang="en-US" sz="3600" dirty="0"/>
            </a:br>
            <a:endParaRPr lang="en-US" sz="3200" i="1" dirty="0">
              <a:solidFill>
                <a:schemeClr val="tx2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IV. Central tendency: 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10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Notation: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med(X)</a:t>
            </a:r>
            <a:endParaRPr lang="en-US" sz="2800" dirty="0"/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X is continuous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the med(X) is the value of X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s.t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 ½ of the area under the PDF is to the left and ½ is to the right of it </a:t>
            </a:r>
          </a:p>
          <a:p>
            <a:pPr lvl="1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X is discrete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the med(X) is the value which is in the middle when ordering all possible values of X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V.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11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162050"/>
            <a:ext cx="4791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286000"/>
            <a:ext cx="7239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371600"/>
            <a:ext cx="1381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1752600"/>
            <a:ext cx="1847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Reminder: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2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8153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a variable that takes on different values subject to chance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Two types of random variables: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Discrete: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take on </a:t>
            </a:r>
            <a:r>
              <a:rPr lang="en-US" sz="3000" i="1" dirty="0" err="1">
                <a:latin typeface="Arial" pitchFamily="34" charset="0"/>
                <a:cs typeface="Arial" pitchFamily="34" charset="0"/>
              </a:rPr>
              <a:t>countably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many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values</a:t>
            </a:r>
          </a:p>
          <a:p>
            <a:pPr lvl="1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E.g. rolling a 6-sided die</a:t>
            </a:r>
          </a:p>
          <a:p>
            <a:pPr lvl="1">
              <a:buNone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Continuous: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take on </a:t>
            </a:r>
            <a:r>
              <a:rPr lang="en-US" sz="3000" i="1" dirty="0" err="1">
                <a:latin typeface="Arial" pitchFamily="34" charset="0"/>
                <a:cs typeface="Arial" pitchFamily="34" charset="0"/>
              </a:rPr>
              <a:t>uncountably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many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values</a:t>
            </a:r>
          </a:p>
          <a:p>
            <a:pPr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   E.g. the computer time (in seconds) required to process a program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144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I. Central tendency: </a:t>
            </a:r>
            <a:b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mean (expected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3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8153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Notation: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E(X) or </a:t>
            </a:r>
            <a:r>
              <a:rPr lang="el-GR" sz="3200" b="1" dirty="0">
                <a:latin typeface="Cambria Math"/>
                <a:ea typeface="Cambria Math"/>
                <a:cs typeface="Arial" pitchFamily="34" charset="0"/>
              </a:rPr>
              <a:t>μ</a:t>
            </a:r>
            <a:r>
              <a:rPr lang="en-US" sz="3200" b="1" baseline="-25000" dirty="0">
                <a:latin typeface="Cambria Math"/>
                <a:ea typeface="Cambria Math"/>
                <a:cs typeface="Arial" pitchFamily="34" charset="0"/>
              </a:rPr>
              <a:t>x</a:t>
            </a:r>
            <a:endParaRPr lang="en-US" sz="3200" b="1" baseline="-25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b="1" baseline="-25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a weighted average of all possible values of X</a:t>
            </a:r>
          </a:p>
          <a:p>
            <a:pPr lvl="1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E.g. rolling a 6-sided die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  E(X)=1/6*1+1/6*2+1/6*3+1/6*4+1/6*5+1/6*6=3.5</a:t>
            </a:r>
          </a:p>
          <a:p>
            <a:pPr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Intuition: 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the expected value is simply the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average outcome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of the random variable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4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153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Properties: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if C=constant, then E(C)=C  </a:t>
            </a:r>
          </a:p>
          <a:p>
            <a:pPr marL="514350" indent="-514350">
              <a:buFont typeface="+mj-lt"/>
              <a:buAutoNum type="arabicParenR"/>
            </a:pPr>
            <a:endParaRPr lang="en-US" sz="15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if A, B=constants, then </a:t>
            </a:r>
          </a:p>
          <a:p>
            <a:pPr marL="514350" indent="-514350">
              <a:buNone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E(AX+BY) = AE(X) + BE(Y) </a:t>
            </a:r>
          </a:p>
          <a:p>
            <a:pPr marL="514350" indent="-514350">
              <a:buFont typeface="+mj-lt"/>
              <a:buAutoNum type="arabicParenR"/>
            </a:pPr>
            <a:endParaRPr lang="pt-BR" sz="15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latin typeface="Arial" pitchFamily="34" charset="0"/>
                <a:ea typeface="+mj-ea"/>
                <a:cs typeface="Arial" pitchFamily="34" charset="0"/>
              </a:rPr>
              <a:t>The expected value passes through linear functions!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457200"/>
            <a:ext cx="9144000" cy="9144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I. Central tendency: 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mean (expected value)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II. Dispersion: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5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14400"/>
            <a:ext cx="8153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Notation: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(X) or </a:t>
            </a:r>
            <a:r>
              <a:rPr lang="el-GR" sz="3000" b="1" dirty="0"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en-US" sz="3000" b="1" baseline="30000" dirty="0">
                <a:latin typeface="Cambria Math"/>
                <a:ea typeface="Cambria Math"/>
                <a:cs typeface="Arial" pitchFamily="34" charset="0"/>
              </a:rPr>
              <a:t>2</a:t>
            </a: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(X)=E(X-</a:t>
            </a:r>
            <a:r>
              <a:rPr lang="el-GR" sz="2800" b="1" dirty="0">
                <a:latin typeface="Cambria Math"/>
                <a:ea typeface="Cambria Math"/>
                <a:cs typeface="Arial" pitchFamily="34" charset="0"/>
              </a:rPr>
              <a:t> μ</a:t>
            </a:r>
            <a:r>
              <a:rPr lang="en-US" sz="2800" b="1" baseline="-25000" dirty="0">
                <a:latin typeface="Cambria Math"/>
                <a:ea typeface="Cambria Math"/>
                <a:cs typeface="Arial" pitchFamily="34" charset="0"/>
              </a:rPr>
              <a:t>x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b="1" baseline="30000" dirty="0">
                <a:latin typeface="Cambria Math"/>
                <a:ea typeface="Cambria Math"/>
                <a:cs typeface="Arial" pitchFamily="34" charset="0"/>
              </a:rPr>
              <a:t>2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Intuition: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how far is each possible value of X from the mean, on average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2800" b="1" baseline="30000" dirty="0">
              <a:latin typeface="Cambria Math"/>
              <a:ea typeface="Cambria Math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76600"/>
            <a:ext cx="4467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II. Dispersion: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6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8153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Properties: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if C=constant,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(C)=0;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o.w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(X)&gt;0  </a:t>
            </a:r>
          </a:p>
          <a:p>
            <a:pPr marL="514350" indent="-514350">
              <a:buNone/>
            </a:pPr>
            <a:endParaRPr lang="en-US" sz="5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Var(AX+B)=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 A</a:t>
            </a:r>
            <a:r>
              <a:rPr lang="pt-BR" sz="3200" b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var(X)</a:t>
            </a:r>
          </a:p>
          <a:p>
            <a:pPr marL="514350" indent="-514350">
              <a:buFont typeface="+mj-lt"/>
              <a:buAutoNum type="arabicParenR"/>
            </a:pPr>
            <a:endParaRPr lang="en-US" sz="5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if X are Y are independent, then </a:t>
            </a:r>
          </a:p>
          <a:p>
            <a:pPr marL="514350" indent="-514350">
              <a:buFont typeface="+mj-lt"/>
              <a:buAutoNum type="arabicParenR"/>
            </a:pPr>
            <a:endParaRPr lang="pt-BR" sz="10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    var(AX+BY) = A</a:t>
            </a:r>
            <a:r>
              <a:rPr lang="pt-BR" sz="3200" b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var(X) + B</a:t>
            </a:r>
            <a:r>
              <a:rPr lang="pt-BR" sz="3200" b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var(Y) </a:t>
            </a:r>
          </a:p>
          <a:p>
            <a:pPr marL="514350" indent="-514350">
              <a:buNone/>
            </a:pPr>
            <a:endParaRPr lang="pt-BR" sz="10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   (for A, B=constants)</a:t>
            </a:r>
          </a:p>
          <a:p>
            <a:pPr marL="514350" indent="-514350">
              <a:buNone/>
            </a:pP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pt-BR" sz="15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III. Association: covariance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7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Notation: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cov(X,Y)  or </a:t>
            </a:r>
            <a:r>
              <a:rPr lang="el-GR" sz="3000" b="1" dirty="0"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en-US" sz="3000" b="1" baseline="-25000" dirty="0">
                <a:latin typeface="Cambria Math"/>
                <a:ea typeface="Cambria Math"/>
                <a:cs typeface="Arial" pitchFamily="34" charset="0"/>
              </a:rPr>
              <a:t>XY</a:t>
            </a:r>
            <a:endParaRPr lang="en-US" sz="3000" b="1" baseline="-25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cov(X,Y) =E[(X-</a:t>
            </a:r>
            <a:r>
              <a:rPr lang="el-GR" sz="2800" b="1" dirty="0">
                <a:latin typeface="Cambria Math"/>
                <a:ea typeface="Cambria Math"/>
                <a:cs typeface="Arial" pitchFamily="34" charset="0"/>
              </a:rPr>
              <a:t> μ</a:t>
            </a:r>
            <a:r>
              <a:rPr lang="en-US" sz="2800" b="1" baseline="-25000" dirty="0">
                <a:latin typeface="Cambria Math"/>
                <a:ea typeface="Cambria Math"/>
                <a:cs typeface="Arial" pitchFamily="34" charset="0"/>
              </a:rPr>
              <a:t>x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) (Y-</a:t>
            </a:r>
            <a:r>
              <a:rPr lang="el-GR" sz="2800" b="1" dirty="0">
                <a:latin typeface="Cambria Math"/>
                <a:ea typeface="Cambria Math"/>
                <a:cs typeface="Arial" pitchFamily="34" charset="0"/>
              </a:rPr>
              <a:t> μ</a:t>
            </a:r>
            <a:r>
              <a:rPr lang="en-US" sz="2800" b="1" baseline="-25000" dirty="0">
                <a:latin typeface="Cambria Math"/>
                <a:ea typeface="Cambria Math"/>
                <a:cs typeface="Arial" pitchFamily="34" charset="0"/>
              </a:rPr>
              <a:t>Y</a:t>
            </a:r>
            <a:r>
              <a:rPr lang="en-US" sz="2800" b="1" dirty="0">
                <a:latin typeface="Cambria Math"/>
                <a:ea typeface="Cambria Math"/>
                <a:cs typeface="Arial" pitchFamily="34" charset="0"/>
              </a:rPr>
              <a:t>)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]</a:t>
            </a:r>
            <a:endParaRPr lang="en-US" sz="2800" b="1" baseline="30000" dirty="0">
              <a:latin typeface="Cambria Math"/>
              <a:ea typeface="Cambria Math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Intuition: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cov(X,Y)  is a measure of how the two variables X and Y are related: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000" b="1" dirty="0">
                <a:latin typeface="Arial" pitchFamily="34" charset="0"/>
                <a:cs typeface="Arial" pitchFamily="34" charset="0"/>
              </a:rPr>
              <a:t>cov(X,Y)&gt;0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indicates X and Y tend to move in the same direction (e.g. education and earnings)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000" b="1" dirty="0">
                <a:latin typeface="Arial" pitchFamily="34" charset="0"/>
                <a:cs typeface="Arial" pitchFamily="34" charset="0"/>
              </a:rPr>
              <a:t>cov(X,Y)&lt;0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indicates X and Y tend to move in the opposite direction (e.g. education and crimes)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2800" b="1" baseline="30000" dirty="0">
              <a:latin typeface="Cambria Math"/>
              <a:ea typeface="Cambria Math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III. Association: covariance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8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9154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Properties: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if X=Y, then cov(X,X)=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(X)  </a:t>
            </a:r>
            <a:endParaRPr lang="en-US" sz="15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if X are Y are independent, then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cov(X,Y)=0</a:t>
            </a:r>
            <a:endParaRPr lang="en-US" sz="15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cov (AX + B, CY + D) =AC cov(X,Y)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if X are Y are NOT independent, then</a:t>
            </a:r>
          </a:p>
          <a:p>
            <a:pPr marL="514350" indent="-514350">
              <a:buNone/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var(AX+BY)=A</a:t>
            </a:r>
            <a:r>
              <a:rPr lang="pt-BR" sz="32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var(X)+B</a:t>
            </a:r>
            <a:r>
              <a:rPr lang="pt-BR" sz="32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var(Y)+2AB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cov(X,Y)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   (for A, B=constants)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III. Association: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9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Notation: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corr(X,Y)  or </a:t>
            </a:r>
            <a:r>
              <a:rPr lang="el-GR" sz="3000" b="1" dirty="0">
                <a:latin typeface="Cambria Math"/>
                <a:ea typeface="Cambria Math"/>
                <a:cs typeface="Arial" pitchFamily="34" charset="0"/>
              </a:rPr>
              <a:t>ρ</a:t>
            </a:r>
            <a:r>
              <a:rPr lang="en-US" sz="3000" b="1" baseline="-25000" dirty="0">
                <a:latin typeface="Cambria Math"/>
                <a:ea typeface="Cambria Math"/>
                <a:cs typeface="Arial" pitchFamily="34" charset="0"/>
              </a:rPr>
              <a:t>XY</a:t>
            </a: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b="1" baseline="30000" dirty="0">
              <a:latin typeface="Cambria Math"/>
              <a:ea typeface="Cambria Math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Properties: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sz="3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-1&lt;=corr(X,Y)&lt;=1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its magnitude shows the strength of the linear relationship between X and Y - the closer to 1 in absolute value, the stronger the relationship</a:t>
            </a:r>
          </a:p>
          <a:p>
            <a:pPr lvl="1"/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does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not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depend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on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the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units</a:t>
            </a:r>
            <a:r>
              <a:rPr lang="es-ES" sz="3600" b="1" baseline="30000" dirty="0">
                <a:latin typeface="Arial" pitchFamily="34" charset="0"/>
                <a:ea typeface="Cambria Math"/>
                <a:cs typeface="Arial" pitchFamily="34" charset="0"/>
              </a:rPr>
              <a:t> of </a:t>
            </a:r>
            <a:r>
              <a:rPr lang="es-ES" sz="3600" b="1" baseline="30000" dirty="0" err="1">
                <a:latin typeface="Arial" pitchFamily="34" charset="0"/>
                <a:ea typeface="Cambria Math"/>
                <a:cs typeface="Arial" pitchFamily="34" charset="0"/>
              </a:rPr>
              <a:t>measurement</a:t>
            </a:r>
            <a:endParaRPr lang="en-US" sz="3600" b="1" baseline="300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3000" b="1" baseline="300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24050"/>
            <a:ext cx="59245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</TotalTime>
  <Words>668</Words>
  <Application>Microsoft Office PowerPoint</Application>
  <PresentationFormat>On-screen Show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Franklin Gothic Book</vt:lpstr>
      <vt:lpstr>Perpetua</vt:lpstr>
      <vt:lpstr>Wingdings</vt:lpstr>
      <vt:lpstr>Wingdings 2</vt:lpstr>
      <vt:lpstr>Equity</vt:lpstr>
      <vt:lpstr> FEATURES OF PROBABILITY DISTRIBUTIONS  </vt:lpstr>
      <vt:lpstr>Reminder: random variables</vt:lpstr>
      <vt:lpstr>I. Central tendency:  mean (expected value)</vt:lpstr>
      <vt:lpstr>PowerPoint Presentation</vt:lpstr>
      <vt:lpstr>II. Dispersion: variance</vt:lpstr>
      <vt:lpstr>II. Dispersion: variance</vt:lpstr>
      <vt:lpstr>III. Association: covariance</vt:lpstr>
      <vt:lpstr>III. Association: covariance</vt:lpstr>
      <vt:lpstr>III. Association: correlation</vt:lpstr>
      <vt:lpstr>IV. Central tendency: median</vt:lpstr>
      <vt:lpstr>V. Normal distribution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Econometrics?</dc:title>
  <dc:creator>Asja</dc:creator>
  <cp:lastModifiedBy>Asenka Asenova</cp:lastModifiedBy>
  <cp:revision>64</cp:revision>
  <dcterms:created xsi:type="dcterms:W3CDTF">2015-08-23T23:21:24Z</dcterms:created>
  <dcterms:modified xsi:type="dcterms:W3CDTF">2017-12-03T21:12:18Z</dcterms:modified>
</cp:coreProperties>
</file>