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61" r:id="rId3"/>
    <p:sldId id="262" r:id="rId4"/>
    <p:sldId id="264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24" autoAdjust="0"/>
  </p:normalViewPr>
  <p:slideViewPr>
    <p:cSldViewPr>
      <p:cViewPr varScale="1">
        <p:scale>
          <a:sx n="59" d="100"/>
          <a:sy n="59" d="100"/>
        </p:scale>
        <p:origin x="14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C8E1F-B6E7-4CF1-B5DB-CEBD7817502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7B297-C34A-4904-85C7-4B50746BC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87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0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8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5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2743200"/>
          </a:xfrm>
          <a:solidFill>
            <a:schemeClr val="accent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br>
              <a:rPr lang="en-GB" sz="3600" dirty="0">
                <a:latin typeface="Arial Black" pitchFamily="34" charset="0"/>
              </a:rPr>
            </a:br>
            <a:r>
              <a:rPr lang="en-GB" b="1" dirty="0"/>
              <a:t>POPULATIONS, SAMPLES, AND STATISTICAL INFERENCE </a:t>
            </a:r>
            <a:br>
              <a:rPr lang="en-GB" b="1" dirty="0"/>
            </a:br>
            <a:br>
              <a:rPr lang="en-US" sz="3600" dirty="0"/>
            </a:br>
            <a:r>
              <a:rPr lang="en-US" sz="3600" dirty="0"/>
              <a:t>(Appendix C, sections 1.A and 2.A) </a:t>
            </a:r>
            <a:br>
              <a:rPr lang="en-GB" sz="3600" b="1" dirty="0"/>
            </a:br>
            <a:endParaRPr lang="en-US" sz="3200" i="1" dirty="0">
              <a:solidFill>
                <a:schemeClr val="tx2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2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382000" cy="44958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Definition: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  A </a:t>
            </a:r>
            <a:r>
              <a:rPr lang="en-GB" sz="44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population</a:t>
            </a:r>
            <a:r>
              <a:rPr lang="en-GB" sz="4400" dirty="0">
                <a:latin typeface="Arial" pitchFamily="34" charset="0"/>
                <a:cs typeface="Arial" pitchFamily="34" charset="0"/>
              </a:rPr>
              <a:t> consists of all units (everything/everyone) we want to measure.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4400" dirty="0">
                <a:latin typeface="Arial" pitchFamily="34" charset="0"/>
                <a:cs typeface="Arial" pitchFamily="34" charset="0"/>
              </a:rPr>
              <a:t>E.g.: average height all UM students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endParaRPr lang="en-US" sz="4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Population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3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534400" cy="49530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Definition: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  A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44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population) parameter </a:t>
            </a:r>
            <a:r>
              <a:rPr lang="en-GB" sz="4400" dirty="0">
                <a:latin typeface="Arial" pitchFamily="34" charset="0"/>
                <a:cs typeface="Arial" pitchFamily="34" charset="0"/>
              </a:rPr>
              <a:t>is a measure of a characteristic of a </a:t>
            </a:r>
            <a:r>
              <a:rPr lang="en-GB" sz="4400" u="sng" dirty="0">
                <a:latin typeface="Arial" pitchFamily="34" charset="0"/>
                <a:cs typeface="Arial" pitchFamily="34" charset="0"/>
              </a:rPr>
              <a:t>population</a:t>
            </a:r>
            <a:r>
              <a:rPr lang="en-GB" sz="4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Populations have parameters.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4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382000" cy="40386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Definition: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4400" dirty="0">
                <a:latin typeface="Arial" pitchFamily="34" charset="0"/>
                <a:cs typeface="Arial" pitchFamily="34" charset="0"/>
              </a:rPr>
              <a:t>  A </a:t>
            </a:r>
            <a:r>
              <a:rPr lang="en-GB" sz="44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sample</a:t>
            </a:r>
            <a:r>
              <a:rPr lang="en-GB" sz="4400" dirty="0">
                <a:latin typeface="Arial" pitchFamily="34" charset="0"/>
                <a:cs typeface="Arial" pitchFamily="34" charset="0"/>
              </a:rPr>
              <a:t> is a smaller group of objects from our population, which is </a:t>
            </a:r>
            <a:r>
              <a:rPr lang="en-GB" sz="4400" i="1" dirty="0">
                <a:latin typeface="Arial" pitchFamily="34" charset="0"/>
                <a:cs typeface="Arial" pitchFamily="34" charset="0"/>
              </a:rPr>
              <a:t>randomly</a:t>
            </a:r>
            <a:r>
              <a:rPr lang="en-GB" sz="4400" dirty="0">
                <a:latin typeface="Arial" pitchFamily="34" charset="0"/>
                <a:cs typeface="Arial" pitchFamily="34" charset="0"/>
              </a:rPr>
              <a:t> selected.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Sample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5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534400" cy="35814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Definition:  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44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sample) statistic </a:t>
            </a:r>
            <a:r>
              <a:rPr lang="en-GB" sz="4400" dirty="0">
                <a:latin typeface="Arial" pitchFamily="34" charset="0"/>
                <a:cs typeface="Arial" pitchFamily="34" charset="0"/>
              </a:rPr>
              <a:t>is a measure of a characteristic of a </a:t>
            </a:r>
            <a:r>
              <a:rPr lang="en-GB" sz="4400" u="sng" dirty="0">
                <a:latin typeface="Arial" pitchFamily="34" charset="0"/>
                <a:cs typeface="Arial" pitchFamily="34" charset="0"/>
              </a:rPr>
              <a:t>sample</a:t>
            </a:r>
            <a:r>
              <a:rPr lang="en-GB" sz="4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Samples have statistics.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endParaRPr lang="en-GB" sz="44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Statistical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6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534400" cy="48768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44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 point: </a:t>
            </a:r>
            <a:r>
              <a:rPr lang="en-GB" sz="44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4400" i="1" dirty="0" err="1">
                <a:latin typeface="Arial" pitchFamily="34" charset="0"/>
                <a:cs typeface="Arial" pitchFamily="34" charset="0"/>
              </a:rPr>
              <a:t>ased</a:t>
            </a:r>
            <a:r>
              <a:rPr lang="en-US" sz="4400" i="1" dirty="0">
                <a:latin typeface="Arial" pitchFamily="34" charset="0"/>
                <a:cs typeface="Arial" pitchFamily="34" charset="0"/>
              </a:rPr>
              <a:t> on a statistic 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computed from a sample randomly drawn from the population </a:t>
            </a:r>
            <a:r>
              <a:rPr lang="en-US" sz="4400" i="1" dirty="0">
                <a:latin typeface="Arial" pitchFamily="34" charset="0"/>
                <a:cs typeface="Arial" pitchFamily="34" charset="0"/>
              </a:rPr>
              <a:t>we learn about the population parameter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  This is called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statistical inference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endParaRPr lang="en-GB" sz="44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Estimators and estimates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7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458200" cy="4876800"/>
          </a:xfrm>
        </p:spPr>
        <p:txBody>
          <a:bodyPr>
            <a:noAutofit/>
          </a:bodyPr>
          <a:lstStyle/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lang="en-GB" sz="44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Definition: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estimator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is a rule which tell us how we are going to calculate a best guess (or </a:t>
            </a:r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estimate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given a random sample</a:t>
            </a:r>
            <a:r>
              <a:rPr lang="en-GB" sz="4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An </a:t>
            </a:r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estimate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is just a numerical result.</a:t>
            </a:r>
            <a:endParaRPr lang="en-GB" sz="40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endParaRPr lang="en-US" sz="4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endParaRPr lang="en-GB" sz="44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8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458200" cy="4876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You want to learn about the average weight of </a:t>
            </a:r>
            <a:r>
              <a:rPr lang="en-GB" sz="2800" i="1" dirty="0">
                <a:latin typeface="Arial" pitchFamily="34" charset="0"/>
                <a:cs typeface="Arial" pitchFamily="34" charset="0"/>
              </a:rPr>
              <a:t>all</a:t>
            </a:r>
          </a:p>
          <a:p>
            <a:pPr algn="just">
              <a:buNone/>
            </a:pPr>
            <a:r>
              <a:rPr lang="en-GB" sz="2800" i="1" dirty="0">
                <a:latin typeface="Arial" pitchFamily="34" charset="0"/>
                <a:cs typeface="Arial" pitchFamily="34" charset="0"/>
              </a:rPr>
              <a:t>individuals in the US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You randomly select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5,000</a:t>
            </a:r>
          </a:p>
          <a:p>
            <a:pPr algn="just">
              <a:buNone/>
            </a:pPr>
            <a:r>
              <a:rPr lang="en-US" sz="2800" i="1" dirty="0">
                <a:latin typeface="Arial" pitchFamily="34" charset="0"/>
                <a:cs typeface="Arial" pitchFamily="34" charset="0"/>
              </a:rPr>
              <a:t>persons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and determine that their average weight</a:t>
            </a:r>
          </a:p>
          <a:p>
            <a:pPr algn="just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is 165 lb/75 kg. </a:t>
            </a:r>
          </a:p>
          <a:p>
            <a:pPr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dirty="0">
                <a:latin typeface="Arial" pitchFamily="34" charset="0"/>
                <a:cs typeface="Arial" pitchFamily="34" charset="0"/>
              </a:rPr>
              <a:t>Population?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dirty="0">
                <a:latin typeface="Arial" pitchFamily="34" charset="0"/>
                <a:cs typeface="Arial" pitchFamily="34" charset="0"/>
              </a:rPr>
              <a:t>(Population) parameter? 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dirty="0">
                <a:latin typeface="Arial" pitchFamily="34" charset="0"/>
                <a:cs typeface="Arial" pitchFamily="34" charset="0"/>
              </a:rPr>
              <a:t>Sample? 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dirty="0">
                <a:latin typeface="Arial" pitchFamily="34" charset="0"/>
                <a:cs typeface="Arial" pitchFamily="34" charset="0"/>
              </a:rPr>
              <a:t>(Sample) statistic?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dirty="0">
                <a:latin typeface="Arial" pitchFamily="34" charset="0"/>
                <a:cs typeface="Arial" pitchFamily="34" charset="0"/>
              </a:rPr>
              <a:t>Estimate?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dirty="0">
                <a:latin typeface="Arial" pitchFamily="34" charset="0"/>
                <a:cs typeface="Arial" pitchFamily="34" charset="0"/>
              </a:rPr>
              <a:t>Statistical inference?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endParaRPr lang="en-US" sz="4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endParaRPr lang="en-GB" sz="44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87</TotalTime>
  <Words>240</Words>
  <Application>Microsoft Office PowerPoint</Application>
  <PresentationFormat>On-screen Show (4:3)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Franklin Gothic Book</vt:lpstr>
      <vt:lpstr>Perpetua</vt:lpstr>
      <vt:lpstr>Wingdings 2</vt:lpstr>
      <vt:lpstr>Equity</vt:lpstr>
      <vt:lpstr> POPULATIONS, SAMPLES, AND STATISTICAL INFERENCE   (Appendix C, sections 1.A and 2.A)  </vt:lpstr>
      <vt:lpstr>Population</vt:lpstr>
      <vt:lpstr>Population parameters</vt:lpstr>
      <vt:lpstr>Sample</vt:lpstr>
      <vt:lpstr>Sample statistics</vt:lpstr>
      <vt:lpstr>Statistical inference</vt:lpstr>
      <vt:lpstr>Estimators and estimates</vt:lpstr>
      <vt:lpstr>Example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Econometrics?</dc:title>
  <dc:creator>Asja</dc:creator>
  <cp:lastModifiedBy>Asenka Asenova</cp:lastModifiedBy>
  <cp:revision>48</cp:revision>
  <dcterms:created xsi:type="dcterms:W3CDTF">2015-08-23T23:21:24Z</dcterms:created>
  <dcterms:modified xsi:type="dcterms:W3CDTF">2017-12-03T19:38:34Z</dcterms:modified>
</cp:coreProperties>
</file>