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333" r:id="rId2"/>
    <p:sldId id="261" r:id="rId3"/>
    <p:sldId id="262" r:id="rId4"/>
    <p:sldId id="264" r:id="rId5"/>
    <p:sldId id="272" r:id="rId6"/>
    <p:sldId id="270" r:id="rId7"/>
    <p:sldId id="265" r:id="rId8"/>
    <p:sldId id="267" r:id="rId9"/>
    <p:sldId id="268" r:id="rId10"/>
    <p:sldId id="273" r:id="rId11"/>
    <p:sldId id="274" r:id="rId12"/>
    <p:sldId id="275" r:id="rId13"/>
    <p:sldId id="277" r:id="rId14"/>
    <p:sldId id="279" r:id="rId15"/>
    <p:sldId id="280" r:id="rId16"/>
    <p:sldId id="281" r:id="rId17"/>
    <p:sldId id="332" r:id="rId18"/>
    <p:sldId id="282" r:id="rId19"/>
    <p:sldId id="290" r:id="rId20"/>
    <p:sldId id="291" r:id="rId21"/>
    <p:sldId id="292" r:id="rId22"/>
    <p:sldId id="293" r:id="rId23"/>
    <p:sldId id="287" r:id="rId24"/>
    <p:sldId id="288" r:id="rId25"/>
    <p:sldId id="294" r:id="rId26"/>
    <p:sldId id="33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126"/>
  </p:normalViewPr>
  <p:slideViewPr>
    <p:cSldViewPr snapToGrid="0">
      <p:cViewPr varScale="1">
        <p:scale>
          <a:sx n="95" d="100"/>
          <a:sy n="95"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B885E-B077-5D45-90BE-7634F177A297}" type="datetimeFigureOut">
              <a:rPr lang="en-US" smtClean="0"/>
              <a:t>11/29/23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E6C19-42C7-114A-A4DE-2500E88AC3A7}" type="slidenum">
              <a:rPr lang="en-US" smtClean="0"/>
              <a:t>‹#›</a:t>
            </a:fld>
            <a:endParaRPr lang="en-US"/>
          </a:p>
        </p:txBody>
      </p:sp>
    </p:spTree>
    <p:extLst>
      <p:ext uri="{BB962C8B-B14F-4D97-AF65-F5344CB8AC3E}">
        <p14:creationId xmlns:p14="http://schemas.microsoft.com/office/powerpoint/2010/main" val="3762552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reported by Royal Mail, on average, “9590 households move, 1496 people marry, 810 people divorce, 2011 people retire and 1500 people die” each day in the UK</a:t>
            </a:r>
          </a:p>
          <a:p>
            <a:endParaRPr lang="en-US">
              <a:cs typeface="Calibri"/>
            </a:endParaRPr>
          </a:p>
          <a:p>
            <a:r>
              <a:rPr lang="en-US"/>
              <a:t>When the data at a search engine is out of date, a restaurant search may return a business that had closed three years ago. </a:t>
            </a:r>
          </a:p>
        </p:txBody>
      </p:sp>
      <p:sp>
        <p:nvSpPr>
          <p:cNvPr id="4" name="Slide Number Placeholder 3"/>
          <p:cNvSpPr>
            <a:spLocks noGrp="1"/>
          </p:cNvSpPr>
          <p:nvPr>
            <p:ph type="sldNum" sz="quarter" idx="5"/>
          </p:nvPr>
        </p:nvSpPr>
        <p:spPr/>
        <p:txBody>
          <a:bodyPr/>
          <a:lstStyle/>
          <a:p>
            <a:fld id="{ABD7F609-F782-4100-A38C-0F565A7679EC}" type="slidenum">
              <a:t>2</a:t>
            </a:fld>
            <a:endParaRPr lang="en-US"/>
          </a:p>
        </p:txBody>
      </p:sp>
    </p:spTree>
    <p:extLst>
      <p:ext uri="{BB962C8B-B14F-4D97-AF65-F5344CB8AC3E}">
        <p14:creationId xmlns:p14="http://schemas.microsoft.com/office/powerpoint/2010/main" val="1970740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11</a:t>
            </a:fld>
            <a:endParaRPr lang="en-US"/>
          </a:p>
        </p:txBody>
      </p:sp>
    </p:spTree>
    <p:extLst>
      <p:ext uri="{BB962C8B-B14F-4D97-AF65-F5344CB8AC3E}">
        <p14:creationId xmlns:p14="http://schemas.microsoft.com/office/powerpoint/2010/main" val="2035649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12</a:t>
            </a:fld>
            <a:endParaRPr lang="en-US"/>
          </a:p>
        </p:txBody>
      </p:sp>
    </p:spTree>
    <p:extLst>
      <p:ext uri="{BB962C8B-B14F-4D97-AF65-F5344CB8AC3E}">
        <p14:creationId xmlns:p14="http://schemas.microsoft.com/office/powerpoint/2010/main" val="1232261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13</a:t>
            </a:fld>
            <a:endParaRPr lang="en-US"/>
          </a:p>
        </p:txBody>
      </p:sp>
    </p:spTree>
    <p:extLst>
      <p:ext uri="{BB962C8B-B14F-4D97-AF65-F5344CB8AC3E}">
        <p14:creationId xmlns:p14="http://schemas.microsoft.com/office/powerpoint/2010/main" val="285515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14</a:t>
            </a:fld>
            <a:endParaRPr lang="en-US"/>
          </a:p>
        </p:txBody>
      </p:sp>
    </p:spTree>
    <p:extLst>
      <p:ext uri="{BB962C8B-B14F-4D97-AF65-F5344CB8AC3E}">
        <p14:creationId xmlns:p14="http://schemas.microsoft.com/office/powerpoint/2010/main" val="148658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15</a:t>
            </a:fld>
            <a:endParaRPr lang="en-US"/>
          </a:p>
        </p:txBody>
      </p:sp>
    </p:spTree>
    <p:extLst>
      <p:ext uri="{BB962C8B-B14F-4D97-AF65-F5344CB8AC3E}">
        <p14:creationId xmlns:p14="http://schemas.microsoft.com/office/powerpoint/2010/main" val="1643467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Chase algorithm was proposed in Codd's paper to check whether non-binary decomposition is lossless. As an alternative to successive combining method.</a:t>
            </a:r>
          </a:p>
        </p:txBody>
      </p:sp>
      <p:sp>
        <p:nvSpPr>
          <p:cNvPr id="4" name="Slide Number Placeholder 3"/>
          <p:cNvSpPr>
            <a:spLocks noGrp="1"/>
          </p:cNvSpPr>
          <p:nvPr>
            <p:ph type="sldNum" sz="quarter" idx="5"/>
          </p:nvPr>
        </p:nvSpPr>
        <p:spPr/>
        <p:txBody>
          <a:bodyPr/>
          <a:lstStyle/>
          <a:p>
            <a:fld id="{ABD7F609-F782-4100-A38C-0F565A7679EC}" type="slidenum">
              <a:t>16</a:t>
            </a:fld>
            <a:endParaRPr lang="en-US"/>
          </a:p>
        </p:txBody>
      </p:sp>
    </p:spTree>
    <p:extLst>
      <p:ext uri="{BB962C8B-B14F-4D97-AF65-F5344CB8AC3E}">
        <p14:creationId xmlns:p14="http://schemas.microsoft.com/office/powerpoint/2010/main" val="2149845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Chase algorithm was proposed in Codd's paper to check whether non-binary decomposition is lossless. As an alternative to successive combining method.</a:t>
            </a:r>
          </a:p>
        </p:txBody>
      </p:sp>
      <p:sp>
        <p:nvSpPr>
          <p:cNvPr id="4" name="Slide Number Placeholder 3"/>
          <p:cNvSpPr>
            <a:spLocks noGrp="1"/>
          </p:cNvSpPr>
          <p:nvPr>
            <p:ph type="sldNum" sz="quarter" idx="5"/>
          </p:nvPr>
        </p:nvSpPr>
        <p:spPr/>
        <p:txBody>
          <a:bodyPr/>
          <a:lstStyle/>
          <a:p>
            <a:fld id="{ABD7F609-F782-4100-A38C-0F565A7679EC}" type="slidenum">
              <a:t>17</a:t>
            </a:fld>
            <a:endParaRPr lang="en-US"/>
          </a:p>
        </p:txBody>
      </p:sp>
    </p:spTree>
    <p:extLst>
      <p:ext uri="{BB962C8B-B14F-4D97-AF65-F5344CB8AC3E}">
        <p14:creationId xmlns:p14="http://schemas.microsoft.com/office/powerpoint/2010/main" val="3299307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Chase algorithm was proposed in Codd's paper to check whether non-binary decomposition is lossless. As an alternative to successive combining method.</a:t>
            </a:r>
          </a:p>
        </p:txBody>
      </p:sp>
      <p:sp>
        <p:nvSpPr>
          <p:cNvPr id="4" name="Slide Number Placeholder 3"/>
          <p:cNvSpPr>
            <a:spLocks noGrp="1"/>
          </p:cNvSpPr>
          <p:nvPr>
            <p:ph type="sldNum" sz="quarter" idx="5"/>
          </p:nvPr>
        </p:nvSpPr>
        <p:spPr/>
        <p:txBody>
          <a:bodyPr/>
          <a:lstStyle/>
          <a:p>
            <a:fld id="{ABD7F609-F782-4100-A38C-0F565A7679EC}" type="slidenum">
              <a:t>18</a:t>
            </a:fld>
            <a:endParaRPr lang="en-US"/>
          </a:p>
        </p:txBody>
      </p:sp>
    </p:spTree>
    <p:extLst>
      <p:ext uri="{BB962C8B-B14F-4D97-AF65-F5344CB8AC3E}">
        <p14:creationId xmlns:p14="http://schemas.microsoft.com/office/powerpoint/2010/main" val="575114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19</a:t>
            </a:fld>
            <a:endParaRPr lang="en-US"/>
          </a:p>
        </p:txBody>
      </p:sp>
    </p:spTree>
    <p:extLst>
      <p:ext uri="{BB962C8B-B14F-4D97-AF65-F5344CB8AC3E}">
        <p14:creationId xmlns:p14="http://schemas.microsoft.com/office/powerpoint/2010/main" val="3167613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20</a:t>
            </a:fld>
            <a:endParaRPr lang="en-US"/>
          </a:p>
        </p:txBody>
      </p:sp>
    </p:spTree>
    <p:extLst>
      <p:ext uri="{BB962C8B-B14F-4D97-AF65-F5344CB8AC3E}">
        <p14:creationId xmlns:p14="http://schemas.microsoft.com/office/powerpoint/2010/main" val="2050515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attribute values of these tuples have become stale since Mary’s data changes over the</a:t>
            </a:r>
          </a:p>
        </p:txBody>
      </p:sp>
      <p:sp>
        <p:nvSpPr>
          <p:cNvPr id="4" name="Slide Number Placeholder 3"/>
          <p:cNvSpPr>
            <a:spLocks noGrp="1"/>
          </p:cNvSpPr>
          <p:nvPr>
            <p:ph type="sldNum" sz="quarter" idx="5"/>
          </p:nvPr>
        </p:nvSpPr>
        <p:spPr/>
        <p:txBody>
          <a:bodyPr/>
          <a:lstStyle/>
          <a:p>
            <a:fld id="{ABD7F609-F782-4100-A38C-0F565A7679EC}" type="slidenum">
              <a:t>3</a:t>
            </a:fld>
            <a:endParaRPr lang="en-US"/>
          </a:p>
        </p:txBody>
      </p:sp>
    </p:spTree>
    <p:extLst>
      <p:ext uri="{BB962C8B-B14F-4D97-AF65-F5344CB8AC3E}">
        <p14:creationId xmlns:p14="http://schemas.microsoft.com/office/powerpoint/2010/main" val="4146710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21</a:t>
            </a:fld>
            <a:endParaRPr lang="en-US"/>
          </a:p>
        </p:txBody>
      </p:sp>
    </p:spTree>
    <p:extLst>
      <p:ext uri="{BB962C8B-B14F-4D97-AF65-F5344CB8AC3E}">
        <p14:creationId xmlns:p14="http://schemas.microsoft.com/office/powerpoint/2010/main" val="4166366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22</a:t>
            </a:fld>
            <a:endParaRPr lang="en-US"/>
          </a:p>
        </p:txBody>
      </p:sp>
    </p:spTree>
    <p:extLst>
      <p:ext uri="{BB962C8B-B14F-4D97-AF65-F5344CB8AC3E}">
        <p14:creationId xmlns:p14="http://schemas.microsoft.com/office/powerpoint/2010/main" val="3193439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you can see when we have varying rounds, the F-measure of baselines do not change, but we have increasing F-measure for the GATE due to incremental training</a:t>
            </a:r>
          </a:p>
          <a:p>
            <a:r>
              <a:rPr lang="en-US">
                <a:cs typeface="Calibri"/>
              </a:rPr>
              <a:t>Also when the K is 1, we have less score but when we consider more candidates, MAP also increases.</a:t>
            </a:r>
          </a:p>
        </p:txBody>
      </p:sp>
      <p:sp>
        <p:nvSpPr>
          <p:cNvPr id="4" name="Slide Number Placeholder 3"/>
          <p:cNvSpPr>
            <a:spLocks noGrp="1"/>
          </p:cNvSpPr>
          <p:nvPr>
            <p:ph type="sldNum" sz="quarter" idx="5"/>
          </p:nvPr>
        </p:nvSpPr>
        <p:spPr/>
        <p:txBody>
          <a:bodyPr/>
          <a:lstStyle/>
          <a:p>
            <a:fld id="{ABD7F609-F782-4100-A38C-0F565A7679EC}" type="slidenum">
              <a:rPr lang="en-US"/>
              <a:t>23</a:t>
            </a:fld>
            <a:endParaRPr lang="en-US"/>
          </a:p>
        </p:txBody>
      </p:sp>
    </p:spTree>
    <p:extLst>
      <p:ext uri="{BB962C8B-B14F-4D97-AF65-F5344CB8AC3E}">
        <p14:creationId xmlns:p14="http://schemas.microsoft.com/office/powerpoint/2010/main" val="3833452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also run experiments for different initial timestamps. The more timestamp that we have in the beginning, we have slightly better results.</a:t>
            </a:r>
          </a:p>
          <a:p>
            <a:r>
              <a:rPr lang="en-US">
                <a:cs typeface="Calibri"/>
              </a:rPr>
              <a:t>For the varying entites for the chase algorithm, the more we use the better F1 we get.</a:t>
            </a:r>
          </a:p>
          <a:p>
            <a:r>
              <a:rPr lang="en-US">
                <a:cs typeface="Calibri"/>
              </a:rPr>
              <a:t>We have also tested efficiency, order extension to total order. OT is the time for extending stable ordes to total orders by DL.</a:t>
            </a:r>
          </a:p>
          <a:p>
            <a:r>
              <a:rPr lang="en-US">
                <a:cs typeface="Calibri"/>
              </a:rPr>
              <a:t>CT is chase time, GAte and GATENC(brute force chase). It is around 4 times slower.</a:t>
            </a:r>
          </a:p>
          <a:p>
            <a:r>
              <a:rPr lang="en-US">
                <a:cs typeface="Calibri"/>
              </a:rPr>
              <a:t>We also test number of currency constraints, as we have more CCs, we have slower GATE due to more training data deduced by Critic.</a:t>
            </a:r>
          </a:p>
        </p:txBody>
      </p:sp>
      <p:sp>
        <p:nvSpPr>
          <p:cNvPr id="4" name="Slide Number Placeholder 3"/>
          <p:cNvSpPr>
            <a:spLocks noGrp="1"/>
          </p:cNvSpPr>
          <p:nvPr>
            <p:ph type="sldNum" sz="quarter" idx="5"/>
          </p:nvPr>
        </p:nvSpPr>
        <p:spPr/>
        <p:txBody>
          <a:bodyPr/>
          <a:lstStyle/>
          <a:p>
            <a:fld id="{ABD7F609-F782-4100-A38C-0F565A7679EC}" type="slidenum">
              <a:rPr lang="en-US"/>
              <a:t>24</a:t>
            </a:fld>
            <a:endParaRPr lang="en-US"/>
          </a:p>
        </p:txBody>
      </p:sp>
    </p:spTree>
    <p:extLst>
      <p:ext uri="{BB962C8B-B14F-4D97-AF65-F5344CB8AC3E}">
        <p14:creationId xmlns:p14="http://schemas.microsoft.com/office/powerpoint/2010/main" val="3186686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25</a:t>
            </a:fld>
            <a:endParaRPr lang="en-US"/>
          </a:p>
        </p:txBody>
      </p:sp>
    </p:spTree>
    <p:extLst>
      <p:ext uri="{BB962C8B-B14F-4D97-AF65-F5344CB8AC3E}">
        <p14:creationId xmlns:p14="http://schemas.microsoft.com/office/powerpoint/2010/main" val="3788612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26</a:t>
            </a:fld>
            <a:endParaRPr lang="en-US"/>
          </a:p>
        </p:txBody>
      </p:sp>
    </p:spTree>
    <p:extLst>
      <p:ext uri="{BB962C8B-B14F-4D97-AF65-F5344CB8AC3E}">
        <p14:creationId xmlns:p14="http://schemas.microsoft.com/office/powerpoint/2010/main" val="1580873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4</a:t>
            </a:fld>
            <a:endParaRPr lang="en-US"/>
          </a:p>
        </p:txBody>
      </p:sp>
    </p:spTree>
    <p:extLst>
      <p:ext uri="{BB962C8B-B14F-4D97-AF65-F5344CB8AC3E}">
        <p14:creationId xmlns:p14="http://schemas.microsoft.com/office/powerpoint/2010/main" val="40746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Why do we use chase algorithm ? :it has Church-Rosser property, no matter which CC we start, the result does not change</a:t>
            </a:r>
          </a:p>
        </p:txBody>
      </p:sp>
      <p:sp>
        <p:nvSpPr>
          <p:cNvPr id="4" name="Slide Number Placeholder 3"/>
          <p:cNvSpPr>
            <a:spLocks noGrp="1"/>
          </p:cNvSpPr>
          <p:nvPr>
            <p:ph type="sldNum" sz="quarter" idx="5"/>
          </p:nvPr>
        </p:nvSpPr>
        <p:spPr/>
        <p:txBody>
          <a:bodyPr/>
          <a:lstStyle/>
          <a:p>
            <a:fld id="{ABD7F609-F782-4100-A38C-0F565A7679EC}" type="slidenum">
              <a:t>5</a:t>
            </a:fld>
            <a:endParaRPr lang="en-US"/>
          </a:p>
        </p:txBody>
      </p:sp>
    </p:spTree>
    <p:extLst>
      <p:ext uri="{BB962C8B-B14F-4D97-AF65-F5344CB8AC3E}">
        <p14:creationId xmlns:p14="http://schemas.microsoft.com/office/powerpoint/2010/main" val="3854744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6</a:t>
            </a:fld>
            <a:endParaRPr lang="en-US"/>
          </a:p>
        </p:txBody>
      </p:sp>
    </p:spTree>
    <p:extLst>
      <p:ext uri="{BB962C8B-B14F-4D97-AF65-F5344CB8AC3E}">
        <p14:creationId xmlns:p14="http://schemas.microsoft.com/office/powerpoint/2010/main" val="3143601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Why we haven't used other methods ? Because pointwise makes the problem extra harder, i.e. ordinal regression plus they can not separate latest from non-latest</a:t>
            </a:r>
          </a:p>
          <a:p>
            <a:r>
              <a:rPr lang="en-US">
                <a:cs typeface="Calibri"/>
              </a:rPr>
              <a:t>Also listwise is not suitable for our purpose </a:t>
            </a:r>
            <a:r>
              <a:rPr lang="en-US"/>
              <a:t> they can not separate latest from non-latest. They can only order the attribute values.</a:t>
            </a:r>
            <a:endParaRPr lang="en-US">
              <a:cs typeface="Calibri"/>
            </a:endParaRPr>
          </a:p>
          <a:p>
            <a:endParaRPr lang="en-US">
              <a:cs typeface="Calibri"/>
            </a:endParaRPr>
          </a:p>
          <a:p>
            <a:r>
              <a:rPr lang="en-US">
                <a:cs typeface="Calibri"/>
              </a:rPr>
              <a:t>Pointwise and listwise: Presentation 3, slide 4, presentation 2, slide 6</a:t>
            </a:r>
          </a:p>
          <a:p>
            <a:r>
              <a:rPr lang="en-US">
                <a:cs typeface="Calibri"/>
              </a:rPr>
              <a:t>.</a:t>
            </a:r>
          </a:p>
        </p:txBody>
      </p:sp>
      <p:sp>
        <p:nvSpPr>
          <p:cNvPr id="4" name="Slide Number Placeholder 3"/>
          <p:cNvSpPr>
            <a:spLocks noGrp="1"/>
          </p:cNvSpPr>
          <p:nvPr>
            <p:ph type="sldNum" sz="quarter" idx="5"/>
          </p:nvPr>
        </p:nvSpPr>
        <p:spPr/>
        <p:txBody>
          <a:bodyPr/>
          <a:lstStyle/>
          <a:p>
            <a:fld id="{ABD7F609-F782-4100-A38C-0F565A7679EC}" type="slidenum">
              <a:t>7</a:t>
            </a:fld>
            <a:endParaRPr lang="en-US"/>
          </a:p>
        </p:txBody>
      </p:sp>
    </p:spTree>
    <p:extLst>
      <p:ext uri="{BB962C8B-B14F-4D97-AF65-F5344CB8AC3E}">
        <p14:creationId xmlns:p14="http://schemas.microsoft.com/office/powerpoint/2010/main" val="3878743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8</a:t>
            </a:fld>
            <a:endParaRPr lang="en-US"/>
          </a:p>
        </p:txBody>
      </p:sp>
    </p:spTree>
    <p:extLst>
      <p:ext uri="{BB962C8B-B14F-4D97-AF65-F5344CB8AC3E}">
        <p14:creationId xmlns:p14="http://schemas.microsoft.com/office/powerpoint/2010/main" val="385518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9</a:t>
            </a:fld>
            <a:endParaRPr lang="en-US"/>
          </a:p>
        </p:txBody>
      </p:sp>
    </p:spTree>
    <p:extLst>
      <p:ext uri="{BB962C8B-B14F-4D97-AF65-F5344CB8AC3E}">
        <p14:creationId xmlns:p14="http://schemas.microsoft.com/office/powerpoint/2010/main" val="1454777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10</a:t>
            </a:fld>
            <a:endParaRPr lang="en-US"/>
          </a:p>
        </p:txBody>
      </p:sp>
    </p:spTree>
    <p:extLst>
      <p:ext uri="{BB962C8B-B14F-4D97-AF65-F5344CB8AC3E}">
        <p14:creationId xmlns:p14="http://schemas.microsoft.com/office/powerpoint/2010/main" val="1169088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99F1-17BD-15FA-A656-2ED0929B10A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18E1B73-3D66-D818-F3AD-A9B84F4AE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B16DD8-93DE-4E7E-9C33-3E787EEC4DF9}"/>
              </a:ext>
            </a:extLst>
          </p:cNvPr>
          <p:cNvSpPr>
            <a:spLocks noGrp="1"/>
          </p:cNvSpPr>
          <p:nvPr>
            <p:ph type="dt" sz="half" idx="10"/>
          </p:nvPr>
        </p:nvSpPr>
        <p:spPr/>
        <p:txBody>
          <a:bodyPr/>
          <a:lstStyle/>
          <a:p>
            <a:fld id="{C95C88A6-C7F1-DA44-B459-5E767005D9A1}" type="datetimeFigureOut">
              <a:rPr lang="en-US" smtClean="0"/>
              <a:t>11/29/23</a:t>
            </a:fld>
            <a:endParaRPr lang="en-US"/>
          </a:p>
        </p:txBody>
      </p:sp>
      <p:sp>
        <p:nvSpPr>
          <p:cNvPr id="5" name="Footer Placeholder 4">
            <a:extLst>
              <a:ext uri="{FF2B5EF4-FFF2-40B4-BE49-F238E27FC236}">
                <a16:creationId xmlns:a16="http://schemas.microsoft.com/office/drawing/2014/main" id="{4A7A8C5D-B28A-103D-41DA-D9DDC40B0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30008-9D21-82D0-14BA-1EEDA7CE65EE}"/>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161442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D52E-6125-E770-569B-4967F695FE4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8345A96-2EE3-0328-3014-38C75E8EAB6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B279C3-480F-CA9D-C95E-D587F6A144A3}"/>
              </a:ext>
            </a:extLst>
          </p:cNvPr>
          <p:cNvSpPr>
            <a:spLocks noGrp="1"/>
          </p:cNvSpPr>
          <p:nvPr>
            <p:ph type="dt" sz="half" idx="10"/>
          </p:nvPr>
        </p:nvSpPr>
        <p:spPr/>
        <p:txBody>
          <a:bodyPr/>
          <a:lstStyle/>
          <a:p>
            <a:fld id="{C95C88A6-C7F1-DA44-B459-5E767005D9A1}" type="datetimeFigureOut">
              <a:rPr lang="en-US" smtClean="0"/>
              <a:t>11/29/23</a:t>
            </a:fld>
            <a:endParaRPr lang="en-US"/>
          </a:p>
        </p:txBody>
      </p:sp>
      <p:sp>
        <p:nvSpPr>
          <p:cNvPr id="5" name="Footer Placeholder 4">
            <a:extLst>
              <a:ext uri="{FF2B5EF4-FFF2-40B4-BE49-F238E27FC236}">
                <a16:creationId xmlns:a16="http://schemas.microsoft.com/office/drawing/2014/main" id="{5FC85E14-4949-9527-B5E3-2F6ABE2F5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96B00-AC25-A225-ECC2-105B7195577A}"/>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379022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5E7A92-C362-7454-B36D-4D60EE832E5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9AE5C5C-AE1C-646B-8E7F-500F091B9AA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821A84-C425-9B32-E84F-00C2F4C5D133}"/>
              </a:ext>
            </a:extLst>
          </p:cNvPr>
          <p:cNvSpPr>
            <a:spLocks noGrp="1"/>
          </p:cNvSpPr>
          <p:nvPr>
            <p:ph type="dt" sz="half" idx="10"/>
          </p:nvPr>
        </p:nvSpPr>
        <p:spPr/>
        <p:txBody>
          <a:bodyPr/>
          <a:lstStyle/>
          <a:p>
            <a:fld id="{C95C88A6-C7F1-DA44-B459-5E767005D9A1}" type="datetimeFigureOut">
              <a:rPr lang="en-US" smtClean="0"/>
              <a:t>11/29/23</a:t>
            </a:fld>
            <a:endParaRPr lang="en-US"/>
          </a:p>
        </p:txBody>
      </p:sp>
      <p:sp>
        <p:nvSpPr>
          <p:cNvPr id="5" name="Footer Placeholder 4">
            <a:extLst>
              <a:ext uri="{FF2B5EF4-FFF2-40B4-BE49-F238E27FC236}">
                <a16:creationId xmlns:a16="http://schemas.microsoft.com/office/drawing/2014/main" id="{FA5640D3-C229-53EB-FEBD-6AE7E5D5D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1D6CC-7754-1439-F633-8690E7F173E3}"/>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322660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4889-4C76-8BCF-3ABE-5C2499B264D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174688B-D70A-7EA2-E75E-F200350F3DF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269485-2754-67D7-6C69-B01D63DADAA0}"/>
              </a:ext>
            </a:extLst>
          </p:cNvPr>
          <p:cNvSpPr>
            <a:spLocks noGrp="1"/>
          </p:cNvSpPr>
          <p:nvPr>
            <p:ph type="dt" sz="half" idx="10"/>
          </p:nvPr>
        </p:nvSpPr>
        <p:spPr/>
        <p:txBody>
          <a:bodyPr/>
          <a:lstStyle/>
          <a:p>
            <a:fld id="{C95C88A6-C7F1-DA44-B459-5E767005D9A1}" type="datetimeFigureOut">
              <a:rPr lang="en-US" smtClean="0"/>
              <a:t>11/29/23</a:t>
            </a:fld>
            <a:endParaRPr lang="en-US"/>
          </a:p>
        </p:txBody>
      </p:sp>
      <p:sp>
        <p:nvSpPr>
          <p:cNvPr id="5" name="Footer Placeholder 4">
            <a:extLst>
              <a:ext uri="{FF2B5EF4-FFF2-40B4-BE49-F238E27FC236}">
                <a16:creationId xmlns:a16="http://schemas.microsoft.com/office/drawing/2014/main" id="{CB30A292-DE07-BC0B-CB6A-26AF36D6A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8E53C-536F-3701-4544-D216AD1FDC0A}"/>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159916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3E77-3713-9A9D-A6FA-2AD530F42ED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D16528A-800A-EAD8-96BB-F44533D07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439EDB-F9FA-84AF-839D-2D8F0EB53DDE}"/>
              </a:ext>
            </a:extLst>
          </p:cNvPr>
          <p:cNvSpPr>
            <a:spLocks noGrp="1"/>
          </p:cNvSpPr>
          <p:nvPr>
            <p:ph type="dt" sz="half" idx="10"/>
          </p:nvPr>
        </p:nvSpPr>
        <p:spPr/>
        <p:txBody>
          <a:bodyPr/>
          <a:lstStyle/>
          <a:p>
            <a:fld id="{C95C88A6-C7F1-DA44-B459-5E767005D9A1}" type="datetimeFigureOut">
              <a:rPr lang="en-US" smtClean="0"/>
              <a:t>11/29/23</a:t>
            </a:fld>
            <a:endParaRPr lang="en-US"/>
          </a:p>
        </p:txBody>
      </p:sp>
      <p:sp>
        <p:nvSpPr>
          <p:cNvPr id="5" name="Footer Placeholder 4">
            <a:extLst>
              <a:ext uri="{FF2B5EF4-FFF2-40B4-BE49-F238E27FC236}">
                <a16:creationId xmlns:a16="http://schemas.microsoft.com/office/drawing/2014/main" id="{D9256E7B-1CB5-8CE2-4370-828BF8479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D1B4B-C9F5-C599-7E5C-C585641D4689}"/>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412330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A4B5-2C41-0338-3427-8D7E88A735E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60DB0F6-7696-7E6D-D478-746BEA6E744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1A36D55-C72A-CC7A-0885-8FB92F1FF25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0D910FB-8BDB-1629-5357-E9209FB1CAB5}"/>
              </a:ext>
            </a:extLst>
          </p:cNvPr>
          <p:cNvSpPr>
            <a:spLocks noGrp="1"/>
          </p:cNvSpPr>
          <p:nvPr>
            <p:ph type="dt" sz="half" idx="10"/>
          </p:nvPr>
        </p:nvSpPr>
        <p:spPr/>
        <p:txBody>
          <a:bodyPr/>
          <a:lstStyle/>
          <a:p>
            <a:fld id="{C95C88A6-C7F1-DA44-B459-5E767005D9A1}" type="datetimeFigureOut">
              <a:rPr lang="en-US" smtClean="0"/>
              <a:t>11/29/23</a:t>
            </a:fld>
            <a:endParaRPr lang="en-US"/>
          </a:p>
        </p:txBody>
      </p:sp>
      <p:sp>
        <p:nvSpPr>
          <p:cNvPr id="6" name="Footer Placeholder 5">
            <a:extLst>
              <a:ext uri="{FF2B5EF4-FFF2-40B4-BE49-F238E27FC236}">
                <a16:creationId xmlns:a16="http://schemas.microsoft.com/office/drawing/2014/main" id="{D36A66F3-5B6B-5329-634B-F7EC399AC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59990-2DA6-6606-2164-B83B2961136D}"/>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398459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86AC-8633-4E0F-FDAD-DDE572487C3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E38A92E-29E0-F703-544D-9DCA172A3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C114834-12D4-8663-7F9F-769ACA13F1F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2F94FDE-36ED-2CA8-D8AB-C875B88FA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62B49AC-3FB1-49C5-4CE2-3C99E5DBE2F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D579A34-4B32-2262-6E83-660753A6C5E3}"/>
              </a:ext>
            </a:extLst>
          </p:cNvPr>
          <p:cNvSpPr>
            <a:spLocks noGrp="1"/>
          </p:cNvSpPr>
          <p:nvPr>
            <p:ph type="dt" sz="half" idx="10"/>
          </p:nvPr>
        </p:nvSpPr>
        <p:spPr/>
        <p:txBody>
          <a:bodyPr/>
          <a:lstStyle/>
          <a:p>
            <a:fld id="{C95C88A6-C7F1-DA44-B459-5E767005D9A1}" type="datetimeFigureOut">
              <a:rPr lang="en-US" smtClean="0"/>
              <a:t>11/29/23</a:t>
            </a:fld>
            <a:endParaRPr lang="en-US"/>
          </a:p>
        </p:txBody>
      </p:sp>
      <p:sp>
        <p:nvSpPr>
          <p:cNvPr id="8" name="Footer Placeholder 7">
            <a:extLst>
              <a:ext uri="{FF2B5EF4-FFF2-40B4-BE49-F238E27FC236}">
                <a16:creationId xmlns:a16="http://schemas.microsoft.com/office/drawing/2014/main" id="{F8F6CCEB-DFA5-B6D0-6A0F-10DF24F9DD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6AE4DC-5184-AC42-7FE7-33045D3F7B10}"/>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140629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1438-0517-B360-4431-F0090D66757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9AC9E3D-EFF2-9FEE-FA69-78DF73BADAA3}"/>
              </a:ext>
            </a:extLst>
          </p:cNvPr>
          <p:cNvSpPr>
            <a:spLocks noGrp="1"/>
          </p:cNvSpPr>
          <p:nvPr>
            <p:ph type="dt" sz="half" idx="10"/>
          </p:nvPr>
        </p:nvSpPr>
        <p:spPr/>
        <p:txBody>
          <a:bodyPr/>
          <a:lstStyle/>
          <a:p>
            <a:fld id="{C95C88A6-C7F1-DA44-B459-5E767005D9A1}" type="datetimeFigureOut">
              <a:rPr lang="en-US" smtClean="0"/>
              <a:t>11/29/23</a:t>
            </a:fld>
            <a:endParaRPr lang="en-US"/>
          </a:p>
        </p:txBody>
      </p:sp>
      <p:sp>
        <p:nvSpPr>
          <p:cNvPr id="4" name="Footer Placeholder 3">
            <a:extLst>
              <a:ext uri="{FF2B5EF4-FFF2-40B4-BE49-F238E27FC236}">
                <a16:creationId xmlns:a16="http://schemas.microsoft.com/office/drawing/2014/main" id="{44914365-A6EE-D9D1-CB15-D919664C1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BDD97D-3347-69D4-B0E6-73FF92452D47}"/>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224138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7F1B1-E584-64B9-4D17-46A16653A3E7}"/>
              </a:ext>
            </a:extLst>
          </p:cNvPr>
          <p:cNvSpPr>
            <a:spLocks noGrp="1"/>
          </p:cNvSpPr>
          <p:nvPr>
            <p:ph type="dt" sz="half" idx="10"/>
          </p:nvPr>
        </p:nvSpPr>
        <p:spPr/>
        <p:txBody>
          <a:bodyPr/>
          <a:lstStyle/>
          <a:p>
            <a:fld id="{C95C88A6-C7F1-DA44-B459-5E767005D9A1}" type="datetimeFigureOut">
              <a:rPr lang="en-US" smtClean="0"/>
              <a:t>11/29/23</a:t>
            </a:fld>
            <a:endParaRPr lang="en-US"/>
          </a:p>
        </p:txBody>
      </p:sp>
      <p:sp>
        <p:nvSpPr>
          <p:cNvPr id="3" name="Footer Placeholder 2">
            <a:extLst>
              <a:ext uri="{FF2B5EF4-FFF2-40B4-BE49-F238E27FC236}">
                <a16:creationId xmlns:a16="http://schemas.microsoft.com/office/drawing/2014/main" id="{4E247D12-C5D5-C936-A9B5-A693D6F771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7D8B8D-547F-2F58-0A3E-FC32A73D8648}"/>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211481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1AC6-FF9A-EAD5-6BFB-1AC93E116A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E461449-72C9-6DEF-25F1-64AF023516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0693C7B-6347-AC2E-B6B7-E230CB20A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66CFFB-7684-7A5D-7F0F-68D35B9950E2}"/>
              </a:ext>
            </a:extLst>
          </p:cNvPr>
          <p:cNvSpPr>
            <a:spLocks noGrp="1"/>
          </p:cNvSpPr>
          <p:nvPr>
            <p:ph type="dt" sz="half" idx="10"/>
          </p:nvPr>
        </p:nvSpPr>
        <p:spPr/>
        <p:txBody>
          <a:bodyPr/>
          <a:lstStyle/>
          <a:p>
            <a:fld id="{C95C88A6-C7F1-DA44-B459-5E767005D9A1}" type="datetimeFigureOut">
              <a:rPr lang="en-US" smtClean="0"/>
              <a:t>11/29/23</a:t>
            </a:fld>
            <a:endParaRPr lang="en-US"/>
          </a:p>
        </p:txBody>
      </p:sp>
      <p:sp>
        <p:nvSpPr>
          <p:cNvPr id="6" name="Footer Placeholder 5">
            <a:extLst>
              <a:ext uri="{FF2B5EF4-FFF2-40B4-BE49-F238E27FC236}">
                <a16:creationId xmlns:a16="http://schemas.microsoft.com/office/drawing/2014/main" id="{E9ACAB69-F583-A2DA-1626-69D4B6083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1AA09C-BF4B-7A31-35FE-CD9CEE080874}"/>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9346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3B88-7AE4-A502-BFD5-E1AF667CDE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870EA83-820B-6645-B1B2-C34D1A826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9D8D5-A964-23F6-EC76-CD446C3D1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9D3CBA-697E-C3D7-9AA2-F4C1B65769BB}"/>
              </a:ext>
            </a:extLst>
          </p:cNvPr>
          <p:cNvSpPr>
            <a:spLocks noGrp="1"/>
          </p:cNvSpPr>
          <p:nvPr>
            <p:ph type="dt" sz="half" idx="10"/>
          </p:nvPr>
        </p:nvSpPr>
        <p:spPr/>
        <p:txBody>
          <a:bodyPr/>
          <a:lstStyle/>
          <a:p>
            <a:fld id="{C95C88A6-C7F1-DA44-B459-5E767005D9A1}" type="datetimeFigureOut">
              <a:rPr lang="en-US" smtClean="0"/>
              <a:t>11/29/23</a:t>
            </a:fld>
            <a:endParaRPr lang="en-US"/>
          </a:p>
        </p:txBody>
      </p:sp>
      <p:sp>
        <p:nvSpPr>
          <p:cNvPr id="6" name="Footer Placeholder 5">
            <a:extLst>
              <a:ext uri="{FF2B5EF4-FFF2-40B4-BE49-F238E27FC236}">
                <a16:creationId xmlns:a16="http://schemas.microsoft.com/office/drawing/2014/main" id="{53948E6D-6FBB-41B2-E3FE-3030D83E4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63C737-D0FD-6890-F1F2-37B9479B3342}"/>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366779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8C9689-AAC8-0323-0206-8B14C4E2A5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E607417-407D-BA4E-4E31-1A65D0D42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94B572-08E9-2E20-6AE8-5DB86D582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C88A6-C7F1-DA44-B459-5E767005D9A1}" type="datetimeFigureOut">
              <a:rPr lang="en-US" smtClean="0"/>
              <a:t>11/29/23</a:t>
            </a:fld>
            <a:endParaRPr lang="en-US"/>
          </a:p>
        </p:txBody>
      </p:sp>
      <p:sp>
        <p:nvSpPr>
          <p:cNvPr id="5" name="Footer Placeholder 4">
            <a:extLst>
              <a:ext uri="{FF2B5EF4-FFF2-40B4-BE49-F238E27FC236}">
                <a16:creationId xmlns:a16="http://schemas.microsoft.com/office/drawing/2014/main" id="{E11E953E-BDF7-6CB5-BF5B-3813182486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3F1CDA-6A51-C143-516C-F4C1D0723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DC64C-126C-1D41-9451-F7C0334A9CD3}" type="slidenum">
              <a:rPr lang="en-US" smtClean="0"/>
              <a:t>‹#›</a:t>
            </a:fld>
            <a:endParaRPr lang="en-US"/>
          </a:p>
        </p:txBody>
      </p:sp>
    </p:spTree>
    <p:extLst>
      <p:ext uri="{BB962C8B-B14F-4D97-AF65-F5344CB8AC3E}">
        <p14:creationId xmlns:p14="http://schemas.microsoft.com/office/powerpoint/2010/main" val="3258168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resultugay/GAT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gnifying glass on clear background">
            <a:extLst>
              <a:ext uri="{FF2B5EF4-FFF2-40B4-BE49-F238E27FC236}">
                <a16:creationId xmlns:a16="http://schemas.microsoft.com/office/drawing/2014/main" id="{5C90F859-44F0-A453-AA85-5E17021AAC90}"/>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4CD22-1ACB-F75E-02C9-B3BA0684CC7A}"/>
              </a:ext>
            </a:extLst>
          </p:cNvPr>
          <p:cNvSpPr>
            <a:spLocks noGrp="1"/>
          </p:cNvSpPr>
          <p:nvPr>
            <p:ph idx="1"/>
          </p:nvPr>
        </p:nvSpPr>
        <p:spPr>
          <a:xfrm>
            <a:off x="5297762" y="2706624"/>
            <a:ext cx="6251110" cy="3483864"/>
          </a:xfrm>
        </p:spPr>
        <p:txBody>
          <a:bodyPr vert="horz" lIns="91440" tIns="45720" rIns="91440" bIns="45720" rtlCol="0">
            <a:normAutofit/>
          </a:bodyPr>
          <a:lstStyle/>
          <a:p>
            <a:pPr marL="0" indent="0" algn="ctr">
              <a:buNone/>
            </a:pPr>
            <a:r>
              <a:rPr lang="en-US" sz="2200" dirty="0">
                <a:cs typeface="Calibri"/>
              </a:rPr>
              <a:t>       Learning and Deducing Temporal Orders</a:t>
            </a:r>
          </a:p>
          <a:p>
            <a:pPr marL="0" indent="0" algn="ctr">
              <a:buNone/>
            </a:pPr>
            <a:r>
              <a:rPr lang="en-US" sz="2200" dirty="0">
                <a:cs typeface="Calibri"/>
              </a:rPr>
              <a:t>Dr. </a:t>
            </a:r>
            <a:r>
              <a:rPr lang="en-US" sz="2200" dirty="0" err="1">
                <a:cs typeface="Calibri"/>
              </a:rPr>
              <a:t>Resul</a:t>
            </a:r>
            <a:r>
              <a:rPr lang="en-US" sz="2200" dirty="0">
                <a:cs typeface="Calibri"/>
              </a:rPr>
              <a:t> </a:t>
            </a:r>
            <a:r>
              <a:rPr lang="en-US" sz="2200" dirty="0" err="1">
                <a:cs typeface="Calibri"/>
              </a:rPr>
              <a:t>Tugay</a:t>
            </a:r>
            <a:endParaRPr lang="en-US" sz="2200" dirty="0">
              <a:cs typeface="Calibri"/>
            </a:endParaRPr>
          </a:p>
          <a:p>
            <a:pPr marL="0" indent="0" algn="ctr">
              <a:buNone/>
            </a:pPr>
            <a:r>
              <a:rPr lang="en-US" sz="2200" dirty="0">
                <a:cs typeface="Calibri"/>
              </a:rPr>
              <a:t>University of Edinburgh</a:t>
            </a:r>
          </a:p>
          <a:p>
            <a:pPr marL="0" indent="0" algn="ctr">
              <a:buNone/>
            </a:pPr>
            <a:r>
              <a:rPr lang="en-US" sz="2200" dirty="0">
                <a:cs typeface="Calibri"/>
              </a:rPr>
              <a:t>VLDB 23</a:t>
            </a:r>
          </a:p>
        </p:txBody>
      </p:sp>
      <p:sp>
        <p:nvSpPr>
          <p:cNvPr id="4" name="Slide Number Placeholder 3">
            <a:extLst>
              <a:ext uri="{FF2B5EF4-FFF2-40B4-BE49-F238E27FC236}">
                <a16:creationId xmlns:a16="http://schemas.microsoft.com/office/drawing/2014/main" id="{D2E54C7C-E656-1C17-E2AE-A5879B89CD76}"/>
              </a:ext>
            </a:extLst>
          </p:cNvPr>
          <p:cNvSpPr>
            <a:spLocks noGrp="1"/>
          </p:cNvSpPr>
          <p:nvPr>
            <p:ph type="sldNum" sz="quarter" idx="12"/>
          </p:nvPr>
        </p:nvSpPr>
        <p:spPr>
          <a:xfrm>
            <a:off x="10052978" y="6356350"/>
            <a:ext cx="1300821" cy="365125"/>
          </a:xfrm>
        </p:spPr>
        <p:txBody>
          <a:bodyPr>
            <a:normAutofit/>
          </a:bodyPr>
          <a:lstStyle/>
          <a:p>
            <a:pPr>
              <a:spcAft>
                <a:spcPts val="600"/>
              </a:spcAft>
            </a:pPr>
            <a:fld id="{330EA680-D336-4FF7-8B7A-9848BB0A1C32}" type="slidenum">
              <a:rPr lang="en-US" smtClean="0"/>
              <a:pPr>
                <a:spcAft>
                  <a:spcPts val="600"/>
                </a:spcAft>
              </a:pPr>
              <a:t>1</a:t>
            </a:fld>
            <a:endParaRPr lang="en-US"/>
          </a:p>
        </p:txBody>
      </p:sp>
    </p:spTree>
    <p:extLst>
      <p:ext uri="{BB962C8B-B14F-4D97-AF65-F5344CB8AC3E}">
        <p14:creationId xmlns:p14="http://schemas.microsoft.com/office/powerpoint/2010/main" val="3126494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Creator</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28304" y="1929384"/>
            <a:ext cx="10505704" cy="4251960"/>
          </a:xfrm>
        </p:spPr>
        <p:txBody>
          <a:bodyPr vert="horz" lIns="91440" tIns="45720" rIns="91440" bIns="45720" rtlCol="0" anchor="t">
            <a:normAutofit/>
          </a:bodyPr>
          <a:lstStyle/>
          <a:p>
            <a:pPr lvl="1"/>
            <a:endParaRPr lang="en-US" sz="1800">
              <a:latin typeface="Arial"/>
              <a:cs typeface="Arial"/>
            </a:endParaRPr>
          </a:p>
          <a:p>
            <a:pPr marL="457200" lvl="1" indent="0">
              <a:buNone/>
            </a:pPr>
            <a:endParaRPr lang="en-US" sz="18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p:txBody>
      </p:sp>
      <p:sp>
        <p:nvSpPr>
          <p:cNvPr id="4" name="TextBox 3">
            <a:extLst>
              <a:ext uri="{FF2B5EF4-FFF2-40B4-BE49-F238E27FC236}">
                <a16:creationId xmlns:a16="http://schemas.microsoft.com/office/drawing/2014/main" id="{775CB0F0-A163-F454-C42E-C760809BC606}"/>
              </a:ext>
            </a:extLst>
          </p:cNvPr>
          <p:cNvSpPr txBox="1"/>
          <p:nvPr/>
        </p:nvSpPr>
        <p:spPr>
          <a:xfrm>
            <a:off x="544285" y="6402779"/>
            <a:ext cx="646413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000">
              <a:ea typeface="+mn-lt"/>
              <a:cs typeface="+mn-lt"/>
            </a:endParaRPr>
          </a:p>
        </p:txBody>
      </p:sp>
      <p:sp>
        <p:nvSpPr>
          <p:cNvPr id="6" name="TextBox 5">
            <a:extLst>
              <a:ext uri="{FF2B5EF4-FFF2-40B4-BE49-F238E27FC236}">
                <a16:creationId xmlns:a16="http://schemas.microsoft.com/office/drawing/2014/main" id="{78F64A51-D717-AFAF-290F-12891BEDFD3C}"/>
              </a:ext>
            </a:extLst>
          </p:cNvPr>
          <p:cNvSpPr txBox="1"/>
          <p:nvPr/>
        </p:nvSpPr>
        <p:spPr>
          <a:xfrm>
            <a:off x="4867275" y="3343274"/>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4" descr="A diagram of a baby&#10;&#10;Description automatically generated">
            <a:extLst>
              <a:ext uri="{FF2B5EF4-FFF2-40B4-BE49-F238E27FC236}">
                <a16:creationId xmlns:a16="http://schemas.microsoft.com/office/drawing/2014/main" id="{30F5CAB3-BC86-FA47-7AB2-5789AEC06408}"/>
              </a:ext>
            </a:extLst>
          </p:cNvPr>
          <p:cNvPicPr>
            <a:picLocks noChangeAspect="1"/>
          </p:cNvPicPr>
          <p:nvPr/>
        </p:nvPicPr>
        <p:blipFill>
          <a:blip r:embed="rId3"/>
          <a:stretch>
            <a:fillRect/>
          </a:stretch>
        </p:blipFill>
        <p:spPr>
          <a:xfrm>
            <a:off x="673260" y="1857791"/>
            <a:ext cx="10257098" cy="3943001"/>
          </a:xfrm>
          <a:prstGeom prst="rect">
            <a:avLst/>
          </a:prstGeom>
        </p:spPr>
      </p:pic>
      <p:sp>
        <p:nvSpPr>
          <p:cNvPr id="5" name="Slide Number Placeholder 4">
            <a:extLst>
              <a:ext uri="{FF2B5EF4-FFF2-40B4-BE49-F238E27FC236}">
                <a16:creationId xmlns:a16="http://schemas.microsoft.com/office/drawing/2014/main" id="{627ABF2D-3641-DD67-745A-DD9CA8785B1F}"/>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3513842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Embeddings</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28304" y="1929384"/>
            <a:ext cx="10505704" cy="4251960"/>
          </a:xfrm>
        </p:spPr>
        <p:txBody>
          <a:bodyPr vert="horz" lIns="91440" tIns="45720" rIns="91440" bIns="45720" rtlCol="0" anchor="t">
            <a:normAutofit/>
          </a:bodyPr>
          <a:lstStyle/>
          <a:p>
            <a:r>
              <a:rPr lang="en-US" sz="2200">
                <a:latin typeface="Arial"/>
                <a:cs typeface="Arial"/>
              </a:rPr>
              <a:t>We first get the embeddings of attribute values; </a:t>
            </a:r>
            <a:r>
              <a:rPr lang="en-US" sz="2200">
                <a:ea typeface="+mn-lt"/>
                <a:cs typeface="+mn-lt"/>
              </a:rPr>
              <a:t>𝜙𝑡</a:t>
            </a:r>
            <a:r>
              <a:rPr lang="en-US" sz="2200" baseline="-25000">
                <a:ea typeface="+mn-lt"/>
                <a:cs typeface="+mn-lt"/>
              </a:rPr>
              <a:t>1</a:t>
            </a:r>
            <a:r>
              <a:rPr lang="en-US" sz="2200">
                <a:ea typeface="+mn-lt"/>
                <a:cs typeface="+mn-lt"/>
              </a:rPr>
              <a:t> [𝐴] , 𝜙𝑡</a:t>
            </a:r>
            <a:r>
              <a:rPr lang="en-US" sz="2200" baseline="-25000">
                <a:ea typeface="+mn-lt"/>
                <a:cs typeface="+mn-lt"/>
              </a:rPr>
              <a:t>2</a:t>
            </a:r>
            <a:r>
              <a:rPr lang="en-US" sz="2200">
                <a:ea typeface="+mn-lt"/>
                <a:cs typeface="+mn-lt"/>
              </a:rPr>
              <a:t> [𝐴]</a:t>
            </a:r>
            <a:endParaRPr lang="en-US" sz="2200">
              <a:latin typeface="Arial"/>
              <a:cs typeface="Arial"/>
            </a:endParaRPr>
          </a:p>
          <a:p>
            <a:r>
              <a:rPr lang="en-US" sz="2200">
                <a:latin typeface="Arial"/>
                <a:cs typeface="Arial"/>
              </a:rPr>
              <a:t>Consider that </a:t>
            </a:r>
            <a:r>
              <a:rPr lang="en-US" sz="2200">
                <a:ea typeface="+mn-lt"/>
                <a:cs typeface="+mn-lt"/>
              </a:rPr>
              <a:t>t</a:t>
            </a:r>
            <a:r>
              <a:rPr lang="en-US" sz="2200" baseline="-25000">
                <a:ea typeface="+mn-lt"/>
                <a:cs typeface="+mn-lt"/>
              </a:rPr>
              <a:t>1</a:t>
            </a:r>
            <a:r>
              <a:rPr lang="en-US" sz="2200">
                <a:ea typeface="+mn-lt"/>
                <a:cs typeface="+mn-lt"/>
              </a:rPr>
              <a:t>[A] is the latest value and t</a:t>
            </a:r>
            <a:r>
              <a:rPr lang="en-US" sz="1500" baseline="-25000">
                <a:ea typeface="+mn-lt"/>
                <a:cs typeface="+mn-lt"/>
              </a:rPr>
              <a:t>2</a:t>
            </a:r>
            <a:r>
              <a:rPr lang="en-US" sz="2200">
                <a:ea typeface="+mn-lt"/>
                <a:cs typeface="+mn-lt"/>
              </a:rPr>
              <a:t>[A] is the non-latest value of attribute A </a:t>
            </a:r>
            <a:r>
              <a:rPr lang="en-US" sz="1500" baseline="-25000">
                <a:ea typeface="+mn-lt"/>
                <a:cs typeface="+mn-lt"/>
              </a:rPr>
              <a:t>  </a:t>
            </a:r>
            <a:endParaRPr lang="en-US" sz="1500">
              <a:latin typeface="Calibri"/>
              <a:cs typeface="Calibri"/>
            </a:endParaRPr>
          </a:p>
          <a:p>
            <a:r>
              <a:rPr lang="en-US" sz="2200">
                <a:latin typeface="Arial"/>
                <a:cs typeface="Arial"/>
              </a:rPr>
              <a:t>We first get embedding of </a:t>
            </a:r>
            <a:r>
              <a:rPr lang="en-US" sz="2200">
                <a:ea typeface="+mn-lt"/>
                <a:cs typeface="+mn-lt"/>
              </a:rPr>
              <a:t>t</a:t>
            </a:r>
            <a:r>
              <a:rPr lang="en-US" sz="1500" baseline="-25000">
                <a:ea typeface="+mn-lt"/>
                <a:cs typeface="+mn-lt"/>
              </a:rPr>
              <a:t>1</a:t>
            </a:r>
            <a:r>
              <a:rPr lang="en-US" sz="2200">
                <a:ea typeface="+mn-lt"/>
                <a:cs typeface="+mn-lt"/>
              </a:rPr>
              <a:t>[A]  and t</a:t>
            </a:r>
            <a:r>
              <a:rPr lang="en-US" sz="1000" baseline="-25000">
                <a:ea typeface="+mn-lt"/>
                <a:cs typeface="+mn-lt"/>
              </a:rPr>
              <a:t>2</a:t>
            </a:r>
            <a:r>
              <a:rPr lang="en-US" sz="2200">
                <a:ea typeface="+mn-lt"/>
                <a:cs typeface="+mn-lt"/>
              </a:rPr>
              <a:t>[A]</a:t>
            </a:r>
          </a:p>
          <a:p>
            <a:endParaRPr lang="en-US" sz="2200">
              <a:latin typeface="Calibri"/>
              <a:cs typeface="Calibri"/>
            </a:endParaRPr>
          </a:p>
          <a:p>
            <a:pPr marL="0" indent="0">
              <a:buNone/>
            </a:pPr>
            <a:endParaRPr lang="en-US" sz="2200">
              <a:latin typeface="Calibri"/>
              <a:cs typeface="Calibri"/>
            </a:endParaRPr>
          </a:p>
          <a:p>
            <a:endParaRPr lang="en-US" sz="2200">
              <a:latin typeface="Arial"/>
              <a:cs typeface="Arial"/>
            </a:endParaRPr>
          </a:p>
          <a:p>
            <a:r>
              <a:rPr lang="en-US" sz="2200">
                <a:ea typeface="+mn-lt"/>
                <a:cs typeface="+mn-lt"/>
              </a:rPr>
              <a:t>t</a:t>
            </a:r>
            <a:r>
              <a:rPr lang="en-US" sz="1000" baseline="-25000">
                <a:ea typeface="+mn-lt"/>
                <a:cs typeface="+mn-lt"/>
              </a:rPr>
              <a:t>1</a:t>
            </a:r>
            <a:r>
              <a:rPr lang="en-US" sz="2200">
                <a:ea typeface="+mn-lt"/>
                <a:cs typeface="+mn-lt"/>
              </a:rPr>
              <a:t>[status] = 'engaged' and t</a:t>
            </a:r>
            <a:r>
              <a:rPr lang="en-US" sz="700" baseline="-25000">
                <a:ea typeface="+mn-lt"/>
                <a:cs typeface="+mn-lt"/>
              </a:rPr>
              <a:t>2</a:t>
            </a:r>
            <a:r>
              <a:rPr lang="en-US" sz="2200">
                <a:ea typeface="+mn-lt"/>
                <a:cs typeface="+mn-lt"/>
              </a:rPr>
              <a:t>[status] = 'married'</a:t>
            </a:r>
            <a:endParaRPr lang="en-US" sz="2200">
              <a:latin typeface="Arial"/>
              <a:cs typeface="Arial"/>
            </a:endParaRPr>
          </a:p>
          <a:p>
            <a:endParaRPr lang="en-US" sz="2200">
              <a:latin typeface="Calibri"/>
              <a:cs typeface="Calibri"/>
            </a:endParaRPr>
          </a:p>
          <a:p>
            <a:pPr marL="0" indent="0">
              <a:buNone/>
            </a:pPr>
            <a:r>
              <a:rPr lang="en-US" sz="2200">
                <a:latin typeface="Arial"/>
                <a:cs typeface="Arial"/>
              </a:rPr>
              <a:t>                         </a:t>
            </a:r>
            <a:r>
              <a:rPr lang="en-US" sz="2200">
                <a:latin typeface="Arial"/>
                <a:ea typeface="+mn-lt"/>
                <a:cs typeface="Arial"/>
              </a:rPr>
              <a:t>    </a:t>
            </a:r>
            <a:endParaRPr lang="en-US" sz="1800">
              <a:ea typeface="+mn-lt"/>
              <a:cs typeface="+mn-lt"/>
            </a:endParaRPr>
          </a:p>
        </p:txBody>
      </p:sp>
      <p:graphicFrame>
        <p:nvGraphicFramePr>
          <p:cNvPr id="3" name="Table 4">
            <a:extLst>
              <a:ext uri="{FF2B5EF4-FFF2-40B4-BE49-F238E27FC236}">
                <a16:creationId xmlns:a16="http://schemas.microsoft.com/office/drawing/2014/main" id="{F90658D0-5595-9D37-DC49-5E8E301D8F2E}"/>
              </a:ext>
            </a:extLst>
          </p:cNvPr>
          <p:cNvGraphicFramePr>
            <a:graphicFrameLocks noGrp="1"/>
          </p:cNvGraphicFramePr>
          <p:nvPr/>
        </p:nvGraphicFramePr>
        <p:xfrm>
          <a:off x="3111275" y="3317034"/>
          <a:ext cx="4912460" cy="1112519"/>
        </p:xfrm>
        <a:graphic>
          <a:graphicData uri="http://schemas.openxmlformats.org/drawingml/2006/table">
            <a:tbl>
              <a:tblPr firstRow="1" bandRow="1">
                <a:tableStyleId>{5C22544A-7EE6-4342-B048-85BDC9FD1C3A}</a:tableStyleId>
              </a:tblPr>
              <a:tblGrid>
                <a:gridCol w="982492">
                  <a:extLst>
                    <a:ext uri="{9D8B030D-6E8A-4147-A177-3AD203B41FA5}">
                      <a16:colId xmlns:a16="http://schemas.microsoft.com/office/drawing/2014/main" val="176300871"/>
                    </a:ext>
                  </a:extLst>
                </a:gridCol>
                <a:gridCol w="982492">
                  <a:extLst>
                    <a:ext uri="{9D8B030D-6E8A-4147-A177-3AD203B41FA5}">
                      <a16:colId xmlns:a16="http://schemas.microsoft.com/office/drawing/2014/main" val="2375625387"/>
                    </a:ext>
                  </a:extLst>
                </a:gridCol>
                <a:gridCol w="982492">
                  <a:extLst>
                    <a:ext uri="{9D8B030D-6E8A-4147-A177-3AD203B41FA5}">
                      <a16:colId xmlns:a16="http://schemas.microsoft.com/office/drawing/2014/main" val="1545780461"/>
                    </a:ext>
                  </a:extLst>
                </a:gridCol>
                <a:gridCol w="982492">
                  <a:extLst>
                    <a:ext uri="{9D8B030D-6E8A-4147-A177-3AD203B41FA5}">
                      <a16:colId xmlns:a16="http://schemas.microsoft.com/office/drawing/2014/main" val="2154919736"/>
                    </a:ext>
                  </a:extLst>
                </a:gridCol>
                <a:gridCol w="982492">
                  <a:extLst>
                    <a:ext uri="{9D8B030D-6E8A-4147-A177-3AD203B41FA5}">
                      <a16:colId xmlns:a16="http://schemas.microsoft.com/office/drawing/2014/main" val="571160976"/>
                    </a:ext>
                  </a:extLst>
                </a:gridCol>
              </a:tblGrid>
              <a:tr h="370840">
                <a:tc>
                  <a:txBody>
                    <a:bodyPr/>
                    <a:lstStyle/>
                    <a:p>
                      <a:pPr lvl="0">
                        <a:buNone/>
                      </a:pPr>
                      <a:r>
                        <a:rPr lang="en-US" err="1"/>
                        <a:t>tid</a:t>
                      </a:r>
                    </a:p>
                  </a:txBody>
                  <a:tcPr/>
                </a:tc>
                <a:tc>
                  <a:txBody>
                    <a:bodyPr/>
                    <a:lstStyle/>
                    <a:p>
                      <a:pPr lvl="0">
                        <a:buNone/>
                      </a:pPr>
                      <a:r>
                        <a:rPr lang="en-US"/>
                        <a:t>FN</a:t>
                      </a:r>
                    </a:p>
                  </a:txBody>
                  <a:tcPr/>
                </a:tc>
                <a:tc>
                  <a:txBody>
                    <a:bodyPr/>
                    <a:lstStyle/>
                    <a:p>
                      <a:pPr lvl="0">
                        <a:buNone/>
                      </a:pPr>
                      <a:r>
                        <a:rPr lang="en-US"/>
                        <a:t>LN</a:t>
                      </a:r>
                    </a:p>
                  </a:txBody>
                  <a:tcPr/>
                </a:tc>
                <a:tc>
                  <a:txBody>
                    <a:bodyPr/>
                    <a:lstStyle/>
                    <a:p>
                      <a:r>
                        <a:rPr lang="en-US"/>
                        <a:t>Status</a:t>
                      </a:r>
                    </a:p>
                  </a:txBody>
                  <a:tcPr/>
                </a:tc>
                <a:tc>
                  <a:txBody>
                    <a:bodyPr/>
                    <a:lstStyle/>
                    <a:p>
                      <a:r>
                        <a:rPr lang="en-US"/>
                        <a:t>kids</a:t>
                      </a:r>
                    </a:p>
                  </a:txBody>
                  <a:tcPr/>
                </a:tc>
                <a:extLst>
                  <a:ext uri="{0D108BD9-81ED-4DB2-BD59-A6C34878D82A}">
                    <a16:rowId xmlns:a16="http://schemas.microsoft.com/office/drawing/2014/main" val="2660712941"/>
                  </a:ext>
                </a:extLst>
              </a:tr>
              <a:tr h="370840">
                <a:tc>
                  <a:txBody>
                    <a:bodyPr/>
                    <a:lstStyle/>
                    <a:p>
                      <a:r>
                        <a:rPr lang="en-US"/>
                        <a:t>t1</a:t>
                      </a:r>
                    </a:p>
                  </a:txBody>
                  <a:tcPr/>
                </a:tc>
                <a:tc>
                  <a:txBody>
                    <a:bodyPr/>
                    <a:lstStyle/>
                    <a:p>
                      <a:pPr lvl="0">
                        <a:buNone/>
                      </a:pPr>
                      <a:r>
                        <a:rPr lang="en-US"/>
                        <a:t>John</a:t>
                      </a:r>
                    </a:p>
                  </a:txBody>
                  <a:tcPr/>
                </a:tc>
                <a:tc>
                  <a:txBody>
                    <a:bodyPr/>
                    <a:lstStyle/>
                    <a:p>
                      <a:r>
                        <a:rPr lang="en-US"/>
                        <a:t>Doe</a:t>
                      </a:r>
                    </a:p>
                  </a:txBody>
                  <a:tcPr/>
                </a:tc>
                <a:tc>
                  <a:txBody>
                    <a:bodyPr/>
                    <a:lstStyle/>
                    <a:p>
                      <a:r>
                        <a:rPr lang="en-US"/>
                        <a:t>engaged</a:t>
                      </a:r>
                    </a:p>
                  </a:txBody>
                  <a:tcPr/>
                </a:tc>
                <a:tc>
                  <a:txBody>
                    <a:bodyPr/>
                    <a:lstStyle/>
                    <a:p>
                      <a:r>
                        <a:rPr lang="en-US"/>
                        <a:t>0</a:t>
                      </a:r>
                    </a:p>
                  </a:txBody>
                  <a:tcPr/>
                </a:tc>
                <a:extLst>
                  <a:ext uri="{0D108BD9-81ED-4DB2-BD59-A6C34878D82A}">
                    <a16:rowId xmlns:a16="http://schemas.microsoft.com/office/drawing/2014/main" val="1549620891"/>
                  </a:ext>
                </a:extLst>
              </a:tr>
              <a:tr h="370839">
                <a:tc>
                  <a:txBody>
                    <a:bodyPr/>
                    <a:lstStyle/>
                    <a:p>
                      <a:pPr lvl="0">
                        <a:buNone/>
                      </a:pPr>
                      <a:r>
                        <a:rPr lang="en-US"/>
                        <a:t>t2</a:t>
                      </a:r>
                    </a:p>
                  </a:txBody>
                  <a:tcPr/>
                </a:tc>
                <a:tc>
                  <a:txBody>
                    <a:bodyPr/>
                    <a:lstStyle/>
                    <a:p>
                      <a:pPr lvl="0">
                        <a:buNone/>
                      </a:pPr>
                      <a:r>
                        <a:rPr lang="en-US"/>
                        <a:t>John</a:t>
                      </a:r>
                    </a:p>
                  </a:txBody>
                  <a:tcPr/>
                </a:tc>
                <a:tc>
                  <a:txBody>
                    <a:bodyPr/>
                    <a:lstStyle/>
                    <a:p>
                      <a:pPr lvl="0">
                        <a:buNone/>
                      </a:pPr>
                      <a:r>
                        <a:rPr lang="en-US" sz="1800" b="0" i="0" u="none" strike="noStrike" noProof="0">
                          <a:solidFill>
                            <a:srgbClr val="000000"/>
                          </a:solidFill>
                          <a:latin typeface="Calibri"/>
                        </a:rPr>
                        <a:t>Doe</a:t>
                      </a:r>
                      <a:endParaRPr lang="en-US"/>
                    </a:p>
                  </a:txBody>
                  <a:tcPr/>
                </a:tc>
                <a:tc>
                  <a:txBody>
                    <a:bodyPr/>
                    <a:lstStyle/>
                    <a:p>
                      <a:pPr lvl="0">
                        <a:buNone/>
                      </a:pPr>
                      <a:r>
                        <a:rPr lang="en-US"/>
                        <a:t>married</a:t>
                      </a:r>
                    </a:p>
                  </a:txBody>
                  <a:tcPr/>
                </a:tc>
                <a:tc>
                  <a:txBody>
                    <a:bodyPr/>
                    <a:lstStyle/>
                    <a:p>
                      <a:pPr lvl="0">
                        <a:buNone/>
                      </a:pPr>
                      <a:r>
                        <a:rPr lang="en-US"/>
                        <a:t>1</a:t>
                      </a:r>
                    </a:p>
                  </a:txBody>
                  <a:tcPr/>
                </a:tc>
                <a:extLst>
                  <a:ext uri="{0D108BD9-81ED-4DB2-BD59-A6C34878D82A}">
                    <a16:rowId xmlns:a16="http://schemas.microsoft.com/office/drawing/2014/main" val="1752023036"/>
                  </a:ext>
                </a:extLst>
              </a:tr>
            </a:tbl>
          </a:graphicData>
        </a:graphic>
      </p:graphicFrame>
      <p:sp>
        <p:nvSpPr>
          <p:cNvPr id="5" name="Rectangle: Rounded Corners 4">
            <a:extLst>
              <a:ext uri="{FF2B5EF4-FFF2-40B4-BE49-F238E27FC236}">
                <a16:creationId xmlns:a16="http://schemas.microsoft.com/office/drawing/2014/main" id="{51EB43AB-3455-DCD2-F4E9-3EE3351DA548}"/>
              </a:ext>
            </a:extLst>
          </p:cNvPr>
          <p:cNvSpPr/>
          <p:nvPr/>
        </p:nvSpPr>
        <p:spPr>
          <a:xfrm>
            <a:off x="4600936" y="5102505"/>
            <a:ext cx="1379316" cy="9163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Pretrained Model (BERT)</a:t>
            </a:r>
            <a:endParaRPr lang="en-US"/>
          </a:p>
        </p:txBody>
      </p:sp>
      <p:cxnSp>
        <p:nvCxnSpPr>
          <p:cNvPr id="6" name="Straight Arrow Connector 5">
            <a:extLst>
              <a:ext uri="{FF2B5EF4-FFF2-40B4-BE49-F238E27FC236}">
                <a16:creationId xmlns:a16="http://schemas.microsoft.com/office/drawing/2014/main" id="{684A73C1-7CE3-649F-571C-7DECBC901EA9}"/>
              </a:ext>
            </a:extLst>
          </p:cNvPr>
          <p:cNvCxnSpPr/>
          <p:nvPr/>
        </p:nvCxnSpPr>
        <p:spPr>
          <a:xfrm>
            <a:off x="4037635" y="5363900"/>
            <a:ext cx="441767" cy="7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8263F37-67AE-0075-FE85-FAFBFC6B38C0}"/>
              </a:ext>
            </a:extLst>
          </p:cNvPr>
          <p:cNvSpPr txBox="1"/>
          <p:nvPr/>
        </p:nvSpPr>
        <p:spPr>
          <a:xfrm>
            <a:off x="4867275" y="3343274"/>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7E2FCE64-E589-7EF9-6501-277C7B77BB80}"/>
              </a:ext>
            </a:extLst>
          </p:cNvPr>
          <p:cNvSpPr txBox="1"/>
          <p:nvPr/>
        </p:nvSpPr>
        <p:spPr>
          <a:xfrm>
            <a:off x="5010150" y="3486149"/>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A3CE4538-C7AE-0F97-A2B3-94DB1B30918E}"/>
              </a:ext>
            </a:extLst>
          </p:cNvPr>
          <p:cNvSpPr txBox="1"/>
          <p:nvPr/>
        </p:nvSpPr>
        <p:spPr>
          <a:xfrm>
            <a:off x="3047999" y="5189315"/>
            <a:ext cx="1045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engaged</a:t>
            </a:r>
          </a:p>
        </p:txBody>
      </p:sp>
      <p:sp>
        <p:nvSpPr>
          <p:cNvPr id="10" name="TextBox 9">
            <a:extLst>
              <a:ext uri="{FF2B5EF4-FFF2-40B4-BE49-F238E27FC236}">
                <a16:creationId xmlns:a16="http://schemas.microsoft.com/office/drawing/2014/main" id="{8451B538-136B-BEEE-2F0B-9C8E6FC40202}"/>
              </a:ext>
            </a:extLst>
          </p:cNvPr>
          <p:cNvSpPr txBox="1"/>
          <p:nvPr/>
        </p:nvSpPr>
        <p:spPr>
          <a:xfrm>
            <a:off x="3047998" y="5565492"/>
            <a:ext cx="1045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married</a:t>
            </a:r>
          </a:p>
        </p:txBody>
      </p:sp>
      <p:cxnSp>
        <p:nvCxnSpPr>
          <p:cNvPr id="11" name="Straight Arrow Connector 10">
            <a:extLst>
              <a:ext uri="{FF2B5EF4-FFF2-40B4-BE49-F238E27FC236}">
                <a16:creationId xmlns:a16="http://schemas.microsoft.com/office/drawing/2014/main" id="{BE18C4BD-91A2-FE09-B3C3-B672EDF04D50}"/>
              </a:ext>
            </a:extLst>
          </p:cNvPr>
          <p:cNvCxnSpPr>
            <a:cxnSpLocks/>
          </p:cNvCxnSpPr>
          <p:nvPr/>
        </p:nvCxnSpPr>
        <p:spPr>
          <a:xfrm>
            <a:off x="4037634" y="5740077"/>
            <a:ext cx="441767" cy="7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373C4FC-74D1-656D-3639-D0A56A93C3B7}"/>
              </a:ext>
            </a:extLst>
          </p:cNvPr>
          <p:cNvCxnSpPr>
            <a:cxnSpLocks/>
          </p:cNvCxnSpPr>
          <p:nvPr/>
        </p:nvCxnSpPr>
        <p:spPr>
          <a:xfrm>
            <a:off x="6072850" y="5383191"/>
            <a:ext cx="441767" cy="7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0E9803-29C6-0AB1-2FB6-411B12A79326}"/>
              </a:ext>
            </a:extLst>
          </p:cNvPr>
          <p:cNvCxnSpPr>
            <a:cxnSpLocks/>
          </p:cNvCxnSpPr>
          <p:nvPr/>
        </p:nvCxnSpPr>
        <p:spPr>
          <a:xfrm>
            <a:off x="6072849" y="5759368"/>
            <a:ext cx="441767" cy="7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4">
            <a:extLst>
              <a:ext uri="{FF2B5EF4-FFF2-40B4-BE49-F238E27FC236}">
                <a16:creationId xmlns:a16="http://schemas.microsoft.com/office/drawing/2014/main" id="{6D011833-8819-C349-484E-9271DB0C872D}"/>
              </a:ext>
            </a:extLst>
          </p:cNvPr>
          <p:cNvGraphicFramePr>
            <a:graphicFrameLocks noGrp="1"/>
          </p:cNvGraphicFramePr>
          <p:nvPr/>
        </p:nvGraphicFramePr>
        <p:xfrm>
          <a:off x="6636152" y="5237544"/>
          <a:ext cx="2366790" cy="356886"/>
        </p:xfrm>
        <a:graphic>
          <a:graphicData uri="http://schemas.openxmlformats.org/drawingml/2006/table">
            <a:tbl>
              <a:tblPr firstRow="1" bandRow="1">
                <a:tableStyleId>{5C22544A-7EE6-4342-B048-85BDC9FD1C3A}</a:tableStyleId>
              </a:tblPr>
              <a:tblGrid>
                <a:gridCol w="473358">
                  <a:extLst>
                    <a:ext uri="{9D8B030D-6E8A-4147-A177-3AD203B41FA5}">
                      <a16:colId xmlns:a16="http://schemas.microsoft.com/office/drawing/2014/main" val="2269521775"/>
                    </a:ext>
                  </a:extLst>
                </a:gridCol>
                <a:gridCol w="473358">
                  <a:extLst>
                    <a:ext uri="{9D8B030D-6E8A-4147-A177-3AD203B41FA5}">
                      <a16:colId xmlns:a16="http://schemas.microsoft.com/office/drawing/2014/main" val="2808661051"/>
                    </a:ext>
                  </a:extLst>
                </a:gridCol>
                <a:gridCol w="473358">
                  <a:extLst>
                    <a:ext uri="{9D8B030D-6E8A-4147-A177-3AD203B41FA5}">
                      <a16:colId xmlns:a16="http://schemas.microsoft.com/office/drawing/2014/main" val="3881119392"/>
                    </a:ext>
                  </a:extLst>
                </a:gridCol>
                <a:gridCol w="473358">
                  <a:extLst>
                    <a:ext uri="{9D8B030D-6E8A-4147-A177-3AD203B41FA5}">
                      <a16:colId xmlns:a16="http://schemas.microsoft.com/office/drawing/2014/main" val="2112412673"/>
                    </a:ext>
                  </a:extLst>
                </a:gridCol>
                <a:gridCol w="473358">
                  <a:extLst>
                    <a:ext uri="{9D8B030D-6E8A-4147-A177-3AD203B41FA5}">
                      <a16:colId xmlns:a16="http://schemas.microsoft.com/office/drawing/2014/main" val="2661514832"/>
                    </a:ext>
                  </a:extLst>
                </a:gridCol>
              </a:tblGrid>
              <a:tr h="356886">
                <a:tc>
                  <a:txBody>
                    <a:bodyPr/>
                    <a:lstStyle/>
                    <a:p>
                      <a:r>
                        <a:rPr lang="en-US" sz="1000"/>
                        <a:t>-0.3</a:t>
                      </a:r>
                    </a:p>
                  </a:txBody>
                  <a:tcPr/>
                </a:tc>
                <a:tc>
                  <a:txBody>
                    <a:bodyPr/>
                    <a:lstStyle/>
                    <a:p>
                      <a:r>
                        <a:rPr lang="en-US" sz="1000"/>
                        <a:t>0.9</a:t>
                      </a:r>
                    </a:p>
                  </a:txBody>
                  <a:tcPr/>
                </a:tc>
                <a:tc>
                  <a:txBody>
                    <a:bodyPr/>
                    <a:lstStyle/>
                    <a:p>
                      <a:r>
                        <a:rPr lang="en-US" sz="1000"/>
                        <a:t>...</a:t>
                      </a:r>
                    </a:p>
                  </a:txBody>
                  <a:tcPr/>
                </a:tc>
                <a:tc>
                  <a:txBody>
                    <a:bodyPr/>
                    <a:lstStyle/>
                    <a:p>
                      <a:r>
                        <a:rPr lang="en-US" sz="1000"/>
                        <a:t>...</a:t>
                      </a:r>
                    </a:p>
                  </a:txBody>
                  <a:tcPr/>
                </a:tc>
                <a:tc>
                  <a:txBody>
                    <a:bodyPr/>
                    <a:lstStyle/>
                    <a:p>
                      <a:r>
                        <a:rPr lang="en-US" sz="1000"/>
                        <a:t>0.8</a:t>
                      </a:r>
                    </a:p>
                  </a:txBody>
                  <a:tcPr/>
                </a:tc>
                <a:extLst>
                  <a:ext uri="{0D108BD9-81ED-4DB2-BD59-A6C34878D82A}">
                    <a16:rowId xmlns:a16="http://schemas.microsoft.com/office/drawing/2014/main" val="2864952662"/>
                  </a:ext>
                </a:extLst>
              </a:tr>
            </a:tbl>
          </a:graphicData>
        </a:graphic>
      </p:graphicFrame>
      <p:graphicFrame>
        <p:nvGraphicFramePr>
          <p:cNvPr id="15" name="Table 14">
            <a:extLst>
              <a:ext uri="{FF2B5EF4-FFF2-40B4-BE49-F238E27FC236}">
                <a16:creationId xmlns:a16="http://schemas.microsoft.com/office/drawing/2014/main" id="{0AFA2EC4-5A07-BBE8-C41A-E4EA7C5B18C6}"/>
              </a:ext>
            </a:extLst>
          </p:cNvPr>
          <p:cNvGraphicFramePr>
            <a:graphicFrameLocks noGrp="1"/>
          </p:cNvGraphicFramePr>
          <p:nvPr/>
        </p:nvGraphicFramePr>
        <p:xfrm>
          <a:off x="6636151" y="5633011"/>
          <a:ext cx="2376455" cy="356886"/>
        </p:xfrm>
        <a:graphic>
          <a:graphicData uri="http://schemas.openxmlformats.org/drawingml/2006/table">
            <a:tbl>
              <a:tblPr firstRow="1" bandRow="1">
                <a:tableStyleId>{5C22544A-7EE6-4342-B048-85BDC9FD1C3A}</a:tableStyleId>
              </a:tblPr>
              <a:tblGrid>
                <a:gridCol w="475291">
                  <a:extLst>
                    <a:ext uri="{9D8B030D-6E8A-4147-A177-3AD203B41FA5}">
                      <a16:colId xmlns:a16="http://schemas.microsoft.com/office/drawing/2014/main" val="2269521775"/>
                    </a:ext>
                  </a:extLst>
                </a:gridCol>
                <a:gridCol w="475291">
                  <a:extLst>
                    <a:ext uri="{9D8B030D-6E8A-4147-A177-3AD203B41FA5}">
                      <a16:colId xmlns:a16="http://schemas.microsoft.com/office/drawing/2014/main" val="2808661051"/>
                    </a:ext>
                  </a:extLst>
                </a:gridCol>
                <a:gridCol w="475291">
                  <a:extLst>
                    <a:ext uri="{9D8B030D-6E8A-4147-A177-3AD203B41FA5}">
                      <a16:colId xmlns:a16="http://schemas.microsoft.com/office/drawing/2014/main" val="3881119392"/>
                    </a:ext>
                  </a:extLst>
                </a:gridCol>
                <a:gridCol w="475291">
                  <a:extLst>
                    <a:ext uri="{9D8B030D-6E8A-4147-A177-3AD203B41FA5}">
                      <a16:colId xmlns:a16="http://schemas.microsoft.com/office/drawing/2014/main" val="2112412673"/>
                    </a:ext>
                  </a:extLst>
                </a:gridCol>
                <a:gridCol w="475291">
                  <a:extLst>
                    <a:ext uri="{9D8B030D-6E8A-4147-A177-3AD203B41FA5}">
                      <a16:colId xmlns:a16="http://schemas.microsoft.com/office/drawing/2014/main" val="2661514832"/>
                    </a:ext>
                  </a:extLst>
                </a:gridCol>
              </a:tblGrid>
              <a:tr h="356886">
                <a:tc>
                  <a:txBody>
                    <a:bodyPr/>
                    <a:lstStyle/>
                    <a:p>
                      <a:r>
                        <a:rPr lang="en-US" sz="1000"/>
                        <a:t>0.6</a:t>
                      </a:r>
                    </a:p>
                  </a:txBody>
                  <a:tcPr/>
                </a:tc>
                <a:tc>
                  <a:txBody>
                    <a:bodyPr/>
                    <a:lstStyle/>
                    <a:p>
                      <a:r>
                        <a:rPr lang="en-US" sz="1000"/>
                        <a:t>0.05</a:t>
                      </a:r>
                    </a:p>
                  </a:txBody>
                  <a:tcPr/>
                </a:tc>
                <a:tc>
                  <a:txBody>
                    <a:bodyPr/>
                    <a:lstStyle/>
                    <a:p>
                      <a:r>
                        <a:rPr lang="en-US" sz="1000"/>
                        <a:t>...</a:t>
                      </a:r>
                    </a:p>
                  </a:txBody>
                  <a:tcPr/>
                </a:tc>
                <a:tc>
                  <a:txBody>
                    <a:bodyPr/>
                    <a:lstStyle/>
                    <a:p>
                      <a:r>
                        <a:rPr lang="en-US" sz="1000"/>
                        <a:t>...</a:t>
                      </a:r>
                    </a:p>
                  </a:txBody>
                  <a:tcPr/>
                </a:tc>
                <a:tc>
                  <a:txBody>
                    <a:bodyPr/>
                    <a:lstStyle/>
                    <a:p>
                      <a:r>
                        <a:rPr lang="en-US" sz="1000"/>
                        <a:t>0.7</a:t>
                      </a:r>
                    </a:p>
                  </a:txBody>
                  <a:tcPr/>
                </a:tc>
                <a:extLst>
                  <a:ext uri="{0D108BD9-81ED-4DB2-BD59-A6C34878D82A}">
                    <a16:rowId xmlns:a16="http://schemas.microsoft.com/office/drawing/2014/main" val="2864952662"/>
                  </a:ext>
                </a:extLst>
              </a:tr>
            </a:tbl>
          </a:graphicData>
        </a:graphic>
      </p:graphicFrame>
      <p:cxnSp>
        <p:nvCxnSpPr>
          <p:cNvPr id="16" name="Straight Arrow Connector 15">
            <a:extLst>
              <a:ext uri="{FF2B5EF4-FFF2-40B4-BE49-F238E27FC236}">
                <a16:creationId xmlns:a16="http://schemas.microsoft.com/office/drawing/2014/main" id="{03A5D3D4-C08D-538C-70D6-27257F14CA64}"/>
              </a:ext>
            </a:extLst>
          </p:cNvPr>
          <p:cNvCxnSpPr>
            <a:cxnSpLocks/>
          </p:cNvCxnSpPr>
          <p:nvPr/>
        </p:nvCxnSpPr>
        <p:spPr>
          <a:xfrm flipV="1">
            <a:off x="9034039" y="4850756"/>
            <a:ext cx="470703" cy="387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0799557-8DF2-B5A4-E38E-DCDDF7F3C138}"/>
              </a:ext>
            </a:extLst>
          </p:cNvPr>
          <p:cNvCxnSpPr>
            <a:cxnSpLocks/>
          </p:cNvCxnSpPr>
          <p:nvPr/>
        </p:nvCxnSpPr>
        <p:spPr>
          <a:xfrm>
            <a:off x="9034038" y="5836532"/>
            <a:ext cx="470703" cy="345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DCB7B82-62E5-D3EC-4BAA-7C51DA771E5C}"/>
              </a:ext>
            </a:extLst>
          </p:cNvPr>
          <p:cNvSpPr txBox="1"/>
          <p:nvPr/>
        </p:nvSpPr>
        <p:spPr>
          <a:xfrm>
            <a:off x="9346555" y="4446606"/>
            <a:ext cx="104557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ea typeface="+mn-lt"/>
                <a:cs typeface="+mn-lt"/>
              </a:rPr>
              <a:t>𝜙𝑡</a:t>
            </a:r>
            <a:r>
              <a:rPr lang="en-US" sz="1500" baseline="-25000">
                <a:ea typeface="+mn-lt"/>
                <a:cs typeface="+mn-lt"/>
              </a:rPr>
              <a:t>1</a:t>
            </a:r>
            <a:r>
              <a:rPr lang="en-US" sz="2200">
                <a:ea typeface="+mn-lt"/>
                <a:cs typeface="+mn-lt"/>
              </a:rPr>
              <a:t> [𝐴] </a:t>
            </a:r>
            <a:endParaRPr lang="en-US"/>
          </a:p>
        </p:txBody>
      </p:sp>
      <p:sp>
        <p:nvSpPr>
          <p:cNvPr id="19" name="TextBox 18">
            <a:extLst>
              <a:ext uri="{FF2B5EF4-FFF2-40B4-BE49-F238E27FC236}">
                <a16:creationId xmlns:a16="http://schemas.microsoft.com/office/drawing/2014/main" id="{F288B14F-01D7-3327-6A89-A500EEDF6EDB}"/>
              </a:ext>
            </a:extLst>
          </p:cNvPr>
          <p:cNvSpPr txBox="1"/>
          <p:nvPr/>
        </p:nvSpPr>
        <p:spPr>
          <a:xfrm>
            <a:off x="9462301" y="6076707"/>
            <a:ext cx="10455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ea typeface="+mn-lt"/>
                <a:cs typeface="+mn-lt"/>
              </a:rPr>
              <a:t>𝜙𝑡</a:t>
            </a:r>
            <a:r>
              <a:rPr lang="en-US" sz="1500" baseline="-25000">
                <a:ea typeface="+mn-lt"/>
                <a:cs typeface="+mn-lt"/>
              </a:rPr>
              <a:t>2</a:t>
            </a:r>
            <a:r>
              <a:rPr lang="en-US" sz="2200">
                <a:ea typeface="+mn-lt"/>
                <a:cs typeface="+mn-lt"/>
              </a:rPr>
              <a:t> [𝐴]</a:t>
            </a:r>
          </a:p>
          <a:p>
            <a:pPr algn="l"/>
            <a:endParaRPr lang="en-US">
              <a:cs typeface="Calibri"/>
            </a:endParaRPr>
          </a:p>
        </p:txBody>
      </p:sp>
      <p:sp>
        <p:nvSpPr>
          <p:cNvPr id="4" name="Slide Number Placeholder 3">
            <a:extLst>
              <a:ext uri="{FF2B5EF4-FFF2-40B4-BE49-F238E27FC236}">
                <a16:creationId xmlns:a16="http://schemas.microsoft.com/office/drawing/2014/main" id="{EED602A1-C206-6232-F988-97514BF290EB}"/>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34472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Context-Aware Embeddings</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r>
              <a:rPr lang="en-US" sz="2200">
                <a:latin typeface="Arial"/>
                <a:cs typeface="Arial"/>
              </a:rPr>
              <a:t>After getting the embeddings (</a:t>
            </a:r>
            <a:r>
              <a:rPr lang="en-US" sz="2200" err="1">
                <a:ea typeface="+mn-lt"/>
                <a:cs typeface="+mn-lt"/>
              </a:rPr>
              <a:t>emb</a:t>
            </a:r>
            <a:r>
              <a:rPr lang="en-US" sz="2200">
                <a:ea typeface="+mn-lt"/>
                <a:cs typeface="+mn-lt"/>
              </a:rPr>
              <a:t>(𝑡[𝐴])</a:t>
            </a:r>
            <a:r>
              <a:rPr lang="en-US" sz="2200">
                <a:latin typeface="Arial"/>
                <a:ea typeface="+mn-lt"/>
                <a:cs typeface="Arial"/>
              </a:rPr>
              <a:t>)</a:t>
            </a:r>
            <a:r>
              <a:rPr lang="en-US" sz="2200">
                <a:latin typeface="Arial"/>
                <a:cs typeface="Arial"/>
              </a:rPr>
              <a:t> of attribute values; </a:t>
            </a:r>
            <a:r>
              <a:rPr lang="en-US" sz="2200">
                <a:ea typeface="+mn-lt"/>
                <a:cs typeface="+mn-lt"/>
              </a:rPr>
              <a:t>𝜙𝑡</a:t>
            </a:r>
            <a:r>
              <a:rPr lang="en-US" sz="2200" baseline="-25000">
                <a:ea typeface="+mn-lt"/>
                <a:cs typeface="+mn-lt"/>
              </a:rPr>
              <a:t>1</a:t>
            </a:r>
            <a:r>
              <a:rPr lang="en-US" sz="2200">
                <a:ea typeface="+mn-lt"/>
                <a:cs typeface="+mn-lt"/>
              </a:rPr>
              <a:t> [𝐴] , 𝜙𝑡</a:t>
            </a:r>
            <a:r>
              <a:rPr lang="en-US" sz="2200" baseline="-25000">
                <a:ea typeface="+mn-lt"/>
                <a:cs typeface="+mn-lt"/>
              </a:rPr>
              <a:t>2</a:t>
            </a:r>
            <a:r>
              <a:rPr lang="en-US" sz="2200">
                <a:ea typeface="+mn-lt"/>
                <a:cs typeface="+mn-lt"/>
              </a:rPr>
              <a:t> [𝐴]</a:t>
            </a:r>
            <a:endParaRPr lang="en-US" sz="2200">
              <a:latin typeface="Arial"/>
              <a:cs typeface="Arial"/>
            </a:endParaRPr>
          </a:p>
          <a:p>
            <a:r>
              <a:rPr lang="en-US" sz="2200">
                <a:ea typeface="+mn-lt"/>
                <a:cs typeface="+mn-lt"/>
              </a:rPr>
              <a:t>We get context-aware embedding for each tuple</a:t>
            </a:r>
          </a:p>
          <a:p>
            <a:endParaRPr lang="en-US" sz="2200">
              <a:latin typeface="Calibri"/>
              <a:cs typeface="Calibri"/>
            </a:endParaRPr>
          </a:p>
          <a:p>
            <a:endParaRPr lang="en-US" sz="2200">
              <a:latin typeface="Calibri"/>
              <a:cs typeface="Calibri"/>
            </a:endParaRPr>
          </a:p>
          <a:p>
            <a:endParaRPr lang="en-US" sz="2200">
              <a:latin typeface="Calibri"/>
              <a:cs typeface="Calibri"/>
            </a:endParaRPr>
          </a:p>
          <a:p>
            <a:endParaRPr lang="en-US" sz="2200">
              <a:latin typeface="Calibri"/>
              <a:cs typeface="Calibri"/>
            </a:endParaRPr>
          </a:p>
          <a:p>
            <a:r>
              <a:rPr lang="en-US" sz="2200">
                <a:latin typeface="Calibri"/>
                <a:cs typeface="Calibri"/>
              </a:rPr>
              <a:t>We do this by using serialization of the tuple</a:t>
            </a:r>
          </a:p>
          <a:p>
            <a:pPr marL="0" indent="0">
              <a:buNone/>
            </a:pPr>
            <a:r>
              <a:rPr lang="en-US" sz="2200">
                <a:ea typeface="+mn-lt"/>
                <a:cs typeface="+mn-lt"/>
              </a:rPr>
              <a:t>                         serialize(𝑡) = ⟨COL⟩𝐴</a:t>
            </a:r>
            <a:r>
              <a:rPr lang="en-US" sz="2200" baseline="-25000">
                <a:ea typeface="+mn-lt"/>
                <a:cs typeface="+mn-lt"/>
              </a:rPr>
              <a:t>1</a:t>
            </a:r>
            <a:r>
              <a:rPr lang="en-US" sz="2200">
                <a:ea typeface="+mn-lt"/>
                <a:cs typeface="+mn-lt"/>
              </a:rPr>
              <a:t> ⟨VAL⟩𝑡 [𝐴</a:t>
            </a:r>
            <a:r>
              <a:rPr lang="en-US" sz="2200" baseline="-25000">
                <a:ea typeface="+mn-lt"/>
                <a:cs typeface="+mn-lt"/>
              </a:rPr>
              <a:t>1</a:t>
            </a:r>
            <a:r>
              <a:rPr lang="en-US" sz="2200">
                <a:ea typeface="+mn-lt"/>
                <a:cs typeface="+mn-lt"/>
              </a:rPr>
              <a:t>] . . . ⟨COL⟩𝐴</a:t>
            </a:r>
            <a:r>
              <a:rPr lang="en-US" sz="2200" baseline="-25000">
                <a:ea typeface="+mn-lt"/>
                <a:cs typeface="+mn-lt"/>
              </a:rPr>
              <a:t>𝑛</a:t>
            </a:r>
            <a:r>
              <a:rPr lang="en-US" sz="2200">
                <a:ea typeface="+mn-lt"/>
                <a:cs typeface="+mn-lt"/>
              </a:rPr>
              <a:t> ⟨VAL⟩𝑡[𝐴</a:t>
            </a:r>
            <a:r>
              <a:rPr lang="en-US" sz="2200" baseline="-25000">
                <a:ea typeface="+mn-lt"/>
                <a:cs typeface="+mn-lt"/>
              </a:rPr>
              <a:t>𝑛</a:t>
            </a:r>
            <a:r>
              <a:rPr lang="en-US" sz="2200">
                <a:ea typeface="+mn-lt"/>
                <a:cs typeface="+mn-lt"/>
              </a:rPr>
              <a:t>]</a:t>
            </a:r>
          </a:p>
          <a:p>
            <a:r>
              <a:rPr lang="en-US" sz="2200">
                <a:latin typeface="Calibri"/>
                <a:cs typeface="Calibri"/>
              </a:rPr>
              <a:t>Then we get embedding (</a:t>
            </a:r>
            <a:r>
              <a:rPr lang="en-US" sz="2200" err="1">
                <a:ea typeface="+mn-lt"/>
                <a:cs typeface="+mn-lt"/>
              </a:rPr>
              <a:t>emb</a:t>
            </a:r>
            <a:r>
              <a:rPr lang="en-US" sz="2200">
                <a:ea typeface="+mn-lt"/>
                <a:cs typeface="+mn-lt"/>
              </a:rPr>
              <a:t>(𝑡)</a:t>
            </a:r>
            <a:r>
              <a:rPr lang="en-US" sz="2200">
                <a:latin typeface="Calibri"/>
                <a:cs typeface="Calibri"/>
              </a:rPr>
              <a:t>) of </a:t>
            </a:r>
            <a:r>
              <a:rPr lang="en-US" sz="2200">
                <a:ea typeface="+mn-lt"/>
                <a:cs typeface="+mn-lt"/>
              </a:rPr>
              <a:t>serialize(𝑡) for each tuple, then concatenate</a:t>
            </a:r>
            <a:endParaRPr lang="en-US" sz="2200">
              <a:latin typeface="Calibri"/>
              <a:cs typeface="Calibri"/>
            </a:endParaRPr>
          </a:p>
          <a:p>
            <a:pPr marL="0" indent="0">
              <a:buNone/>
            </a:pPr>
            <a:r>
              <a:rPr lang="en-US" sz="2200">
                <a:ea typeface="+mn-lt"/>
                <a:cs typeface="+mn-lt"/>
              </a:rPr>
              <a:t>                                          𝐸𝑡[𝐴] = [</a:t>
            </a:r>
            <a:r>
              <a:rPr lang="en-US" sz="2200" err="1">
                <a:ea typeface="+mn-lt"/>
                <a:cs typeface="+mn-lt"/>
              </a:rPr>
              <a:t>emb</a:t>
            </a:r>
            <a:r>
              <a:rPr lang="en-US" sz="2200">
                <a:ea typeface="+mn-lt"/>
                <a:cs typeface="+mn-lt"/>
              </a:rPr>
              <a:t>(𝑡[𝐴]); </a:t>
            </a:r>
            <a:r>
              <a:rPr lang="en-US" sz="2200" err="1">
                <a:ea typeface="+mn-lt"/>
                <a:cs typeface="+mn-lt"/>
              </a:rPr>
              <a:t>emb</a:t>
            </a:r>
            <a:r>
              <a:rPr lang="en-US" sz="2200">
                <a:ea typeface="+mn-lt"/>
                <a:cs typeface="+mn-lt"/>
              </a:rPr>
              <a:t>(𝑡)]</a:t>
            </a:r>
            <a:endParaRPr lang="en-US" sz="2200">
              <a:latin typeface="Calibri"/>
              <a:cs typeface="Calibri"/>
            </a:endParaRPr>
          </a:p>
          <a:p>
            <a:endParaRPr lang="en-US" sz="1500" baseline="-25000">
              <a:latin typeface="Calibri"/>
              <a:cs typeface="Calibri"/>
            </a:endParaRPr>
          </a:p>
          <a:p>
            <a:pPr marL="0" indent="0">
              <a:buNone/>
            </a:pPr>
            <a:endParaRPr lang="en-US" sz="1800">
              <a:latin typeface="Calibri"/>
              <a:cs typeface="Calibri"/>
            </a:endParaRPr>
          </a:p>
        </p:txBody>
      </p:sp>
      <p:graphicFrame>
        <p:nvGraphicFramePr>
          <p:cNvPr id="3" name="Table 4">
            <a:extLst>
              <a:ext uri="{FF2B5EF4-FFF2-40B4-BE49-F238E27FC236}">
                <a16:creationId xmlns:a16="http://schemas.microsoft.com/office/drawing/2014/main" id="{F90658D0-5595-9D37-DC49-5E8E301D8F2E}"/>
              </a:ext>
            </a:extLst>
          </p:cNvPr>
          <p:cNvGraphicFramePr>
            <a:graphicFrameLocks noGrp="1"/>
          </p:cNvGraphicFramePr>
          <p:nvPr/>
        </p:nvGraphicFramePr>
        <p:xfrm>
          <a:off x="2995528" y="2989085"/>
          <a:ext cx="4912460" cy="1112519"/>
        </p:xfrm>
        <a:graphic>
          <a:graphicData uri="http://schemas.openxmlformats.org/drawingml/2006/table">
            <a:tbl>
              <a:tblPr firstRow="1" bandRow="1">
                <a:tableStyleId>{5C22544A-7EE6-4342-B048-85BDC9FD1C3A}</a:tableStyleId>
              </a:tblPr>
              <a:tblGrid>
                <a:gridCol w="982492">
                  <a:extLst>
                    <a:ext uri="{9D8B030D-6E8A-4147-A177-3AD203B41FA5}">
                      <a16:colId xmlns:a16="http://schemas.microsoft.com/office/drawing/2014/main" val="176300871"/>
                    </a:ext>
                  </a:extLst>
                </a:gridCol>
                <a:gridCol w="982492">
                  <a:extLst>
                    <a:ext uri="{9D8B030D-6E8A-4147-A177-3AD203B41FA5}">
                      <a16:colId xmlns:a16="http://schemas.microsoft.com/office/drawing/2014/main" val="2375625387"/>
                    </a:ext>
                  </a:extLst>
                </a:gridCol>
                <a:gridCol w="982492">
                  <a:extLst>
                    <a:ext uri="{9D8B030D-6E8A-4147-A177-3AD203B41FA5}">
                      <a16:colId xmlns:a16="http://schemas.microsoft.com/office/drawing/2014/main" val="1545780461"/>
                    </a:ext>
                  </a:extLst>
                </a:gridCol>
                <a:gridCol w="982492">
                  <a:extLst>
                    <a:ext uri="{9D8B030D-6E8A-4147-A177-3AD203B41FA5}">
                      <a16:colId xmlns:a16="http://schemas.microsoft.com/office/drawing/2014/main" val="2154919736"/>
                    </a:ext>
                  </a:extLst>
                </a:gridCol>
                <a:gridCol w="982492">
                  <a:extLst>
                    <a:ext uri="{9D8B030D-6E8A-4147-A177-3AD203B41FA5}">
                      <a16:colId xmlns:a16="http://schemas.microsoft.com/office/drawing/2014/main" val="571160976"/>
                    </a:ext>
                  </a:extLst>
                </a:gridCol>
              </a:tblGrid>
              <a:tr h="370840">
                <a:tc>
                  <a:txBody>
                    <a:bodyPr/>
                    <a:lstStyle/>
                    <a:p>
                      <a:pPr lvl="0">
                        <a:buNone/>
                      </a:pPr>
                      <a:r>
                        <a:rPr lang="en-US" err="1"/>
                        <a:t>tid</a:t>
                      </a:r>
                    </a:p>
                  </a:txBody>
                  <a:tcPr/>
                </a:tc>
                <a:tc>
                  <a:txBody>
                    <a:bodyPr/>
                    <a:lstStyle/>
                    <a:p>
                      <a:pPr lvl="0">
                        <a:buNone/>
                      </a:pPr>
                      <a:r>
                        <a:rPr lang="en-US"/>
                        <a:t>FN</a:t>
                      </a:r>
                    </a:p>
                  </a:txBody>
                  <a:tcPr/>
                </a:tc>
                <a:tc>
                  <a:txBody>
                    <a:bodyPr/>
                    <a:lstStyle/>
                    <a:p>
                      <a:pPr lvl="0">
                        <a:buNone/>
                      </a:pPr>
                      <a:r>
                        <a:rPr lang="en-US"/>
                        <a:t>LN</a:t>
                      </a:r>
                    </a:p>
                  </a:txBody>
                  <a:tcPr/>
                </a:tc>
                <a:tc>
                  <a:txBody>
                    <a:bodyPr/>
                    <a:lstStyle/>
                    <a:p>
                      <a:r>
                        <a:rPr lang="en-US"/>
                        <a:t>Status</a:t>
                      </a:r>
                    </a:p>
                  </a:txBody>
                  <a:tcPr/>
                </a:tc>
                <a:tc>
                  <a:txBody>
                    <a:bodyPr/>
                    <a:lstStyle/>
                    <a:p>
                      <a:r>
                        <a:rPr lang="en-US"/>
                        <a:t>kids</a:t>
                      </a:r>
                    </a:p>
                  </a:txBody>
                  <a:tcPr/>
                </a:tc>
                <a:extLst>
                  <a:ext uri="{0D108BD9-81ED-4DB2-BD59-A6C34878D82A}">
                    <a16:rowId xmlns:a16="http://schemas.microsoft.com/office/drawing/2014/main" val="2660712941"/>
                  </a:ext>
                </a:extLst>
              </a:tr>
              <a:tr h="370840">
                <a:tc>
                  <a:txBody>
                    <a:bodyPr/>
                    <a:lstStyle/>
                    <a:p>
                      <a:r>
                        <a:rPr lang="en-US"/>
                        <a:t>t1</a:t>
                      </a:r>
                    </a:p>
                  </a:txBody>
                  <a:tcPr/>
                </a:tc>
                <a:tc>
                  <a:txBody>
                    <a:bodyPr/>
                    <a:lstStyle/>
                    <a:p>
                      <a:pPr lvl="0">
                        <a:buNone/>
                      </a:pPr>
                      <a:r>
                        <a:rPr lang="en-US"/>
                        <a:t>John</a:t>
                      </a:r>
                    </a:p>
                  </a:txBody>
                  <a:tcPr/>
                </a:tc>
                <a:tc>
                  <a:txBody>
                    <a:bodyPr/>
                    <a:lstStyle/>
                    <a:p>
                      <a:r>
                        <a:rPr lang="en-US"/>
                        <a:t>Doe</a:t>
                      </a:r>
                    </a:p>
                  </a:txBody>
                  <a:tcPr/>
                </a:tc>
                <a:tc>
                  <a:txBody>
                    <a:bodyPr/>
                    <a:lstStyle/>
                    <a:p>
                      <a:r>
                        <a:rPr lang="en-US"/>
                        <a:t>engaged</a:t>
                      </a:r>
                    </a:p>
                  </a:txBody>
                  <a:tcPr/>
                </a:tc>
                <a:tc>
                  <a:txBody>
                    <a:bodyPr/>
                    <a:lstStyle/>
                    <a:p>
                      <a:r>
                        <a:rPr lang="en-US"/>
                        <a:t>0</a:t>
                      </a:r>
                    </a:p>
                  </a:txBody>
                  <a:tcPr/>
                </a:tc>
                <a:extLst>
                  <a:ext uri="{0D108BD9-81ED-4DB2-BD59-A6C34878D82A}">
                    <a16:rowId xmlns:a16="http://schemas.microsoft.com/office/drawing/2014/main" val="1549620891"/>
                  </a:ext>
                </a:extLst>
              </a:tr>
              <a:tr h="370839">
                <a:tc>
                  <a:txBody>
                    <a:bodyPr/>
                    <a:lstStyle/>
                    <a:p>
                      <a:pPr lvl="0">
                        <a:buNone/>
                      </a:pPr>
                      <a:r>
                        <a:rPr lang="en-US"/>
                        <a:t>t2</a:t>
                      </a:r>
                    </a:p>
                  </a:txBody>
                  <a:tcPr/>
                </a:tc>
                <a:tc>
                  <a:txBody>
                    <a:bodyPr/>
                    <a:lstStyle/>
                    <a:p>
                      <a:pPr lvl="0">
                        <a:buNone/>
                      </a:pPr>
                      <a:r>
                        <a:rPr lang="en-US"/>
                        <a:t>John</a:t>
                      </a:r>
                    </a:p>
                  </a:txBody>
                  <a:tcPr/>
                </a:tc>
                <a:tc>
                  <a:txBody>
                    <a:bodyPr/>
                    <a:lstStyle/>
                    <a:p>
                      <a:pPr lvl="0">
                        <a:buNone/>
                      </a:pPr>
                      <a:r>
                        <a:rPr lang="en-US" sz="1800" b="0" i="0" u="none" strike="noStrike" noProof="0">
                          <a:solidFill>
                            <a:srgbClr val="000000"/>
                          </a:solidFill>
                          <a:latin typeface="Calibri"/>
                        </a:rPr>
                        <a:t>Doe</a:t>
                      </a:r>
                      <a:endParaRPr lang="en-US"/>
                    </a:p>
                  </a:txBody>
                  <a:tcPr/>
                </a:tc>
                <a:tc>
                  <a:txBody>
                    <a:bodyPr/>
                    <a:lstStyle/>
                    <a:p>
                      <a:pPr lvl="0">
                        <a:buNone/>
                      </a:pPr>
                      <a:r>
                        <a:rPr lang="en-US"/>
                        <a:t>married</a:t>
                      </a:r>
                    </a:p>
                  </a:txBody>
                  <a:tcPr/>
                </a:tc>
                <a:tc>
                  <a:txBody>
                    <a:bodyPr/>
                    <a:lstStyle/>
                    <a:p>
                      <a:pPr lvl="0">
                        <a:buNone/>
                      </a:pPr>
                      <a:r>
                        <a:rPr lang="en-US"/>
                        <a:t>1</a:t>
                      </a:r>
                    </a:p>
                  </a:txBody>
                  <a:tcPr/>
                </a:tc>
                <a:extLst>
                  <a:ext uri="{0D108BD9-81ED-4DB2-BD59-A6C34878D82A}">
                    <a16:rowId xmlns:a16="http://schemas.microsoft.com/office/drawing/2014/main" val="1752023036"/>
                  </a:ext>
                </a:extLst>
              </a:tr>
            </a:tbl>
          </a:graphicData>
        </a:graphic>
      </p:graphicFrame>
      <p:sp>
        <p:nvSpPr>
          <p:cNvPr id="7" name="TextBox 6">
            <a:extLst>
              <a:ext uri="{FF2B5EF4-FFF2-40B4-BE49-F238E27FC236}">
                <a16:creationId xmlns:a16="http://schemas.microsoft.com/office/drawing/2014/main" id="{08263F37-67AE-0075-FE85-FAFBFC6B38C0}"/>
              </a:ext>
            </a:extLst>
          </p:cNvPr>
          <p:cNvSpPr txBox="1"/>
          <p:nvPr/>
        </p:nvSpPr>
        <p:spPr>
          <a:xfrm>
            <a:off x="4838338" y="3256464"/>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7E2FCE64-E589-7EF9-6501-277C7B77BB80}"/>
              </a:ext>
            </a:extLst>
          </p:cNvPr>
          <p:cNvSpPr txBox="1"/>
          <p:nvPr/>
        </p:nvSpPr>
        <p:spPr>
          <a:xfrm>
            <a:off x="5010150" y="3486149"/>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Slide Number Placeholder 3">
            <a:extLst>
              <a:ext uri="{FF2B5EF4-FFF2-40B4-BE49-F238E27FC236}">
                <a16:creationId xmlns:a16="http://schemas.microsoft.com/office/drawing/2014/main" id="{52D1D980-764C-5D82-6D95-6A391BB64F07}"/>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428500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Challenges</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pPr marL="0" indent="0">
              <a:buNone/>
            </a:pPr>
            <a:r>
              <a:rPr lang="en-US" sz="2200" dirty="0">
                <a:ea typeface="+mn-lt"/>
                <a:cs typeface="+mn-lt"/>
              </a:rPr>
              <a:t>Why do we use other attributes?</a:t>
            </a:r>
          </a:p>
          <a:p>
            <a:pPr marL="800100" lvl="1" indent="-342900"/>
            <a:r>
              <a:rPr lang="en-US" sz="1800" b="1" dirty="0">
                <a:ea typeface="+mn-lt"/>
                <a:cs typeface="+mn-lt"/>
              </a:rPr>
              <a:t>Attribute correlation:</a:t>
            </a:r>
            <a:r>
              <a:rPr lang="en-US" sz="1800" dirty="0">
                <a:ea typeface="+mn-lt"/>
                <a:cs typeface="+mn-lt"/>
              </a:rPr>
              <a:t> An attribute value can change back and forth (married -&gt; divorced -&gt; married again), it is hard to determine the up-to-date value on a single attribute only</a:t>
            </a:r>
          </a:p>
          <a:p>
            <a:pPr marL="800100" lvl="1" indent="-342900"/>
            <a:endParaRPr lang="en-US" sz="1800">
              <a:ea typeface="+mn-lt"/>
              <a:cs typeface="+mn-lt"/>
            </a:endParaRPr>
          </a:p>
          <a:p>
            <a:pPr marL="0" indent="0">
              <a:buNone/>
            </a:pPr>
            <a:r>
              <a:rPr lang="en-US" sz="2200" dirty="0">
                <a:ea typeface="+mn-lt"/>
                <a:cs typeface="+mn-lt"/>
              </a:rPr>
              <a:t>Why not just using Language Models?</a:t>
            </a:r>
          </a:p>
          <a:p>
            <a:pPr marL="800100" lvl="1" indent="-342900"/>
            <a:r>
              <a:rPr lang="en-US" sz="1800" b="1" dirty="0">
                <a:ea typeface="+mn-lt"/>
                <a:cs typeface="+mn-lt"/>
              </a:rPr>
              <a:t>Limitation of embedding models:</a:t>
            </a:r>
            <a:r>
              <a:rPr lang="en-US" sz="1800" dirty="0">
                <a:ea typeface="+mn-lt"/>
                <a:cs typeface="+mn-lt"/>
              </a:rPr>
              <a:t> LMs are not trained to organize data chronologically, simple embedding of words do not reflect orders</a:t>
            </a:r>
          </a:p>
          <a:p>
            <a:pPr marL="800100" lvl="1" indent="-342900"/>
            <a:endParaRPr lang="en-US" sz="1800">
              <a:ea typeface="+mn-lt"/>
              <a:cs typeface="+mn-lt"/>
            </a:endParaRPr>
          </a:p>
          <a:p>
            <a:pPr marL="0" indent="0">
              <a:buNone/>
            </a:pPr>
            <a:r>
              <a:rPr lang="en-US" sz="2200" dirty="0">
                <a:ea typeface="+mn-lt"/>
                <a:cs typeface="+mn-lt"/>
              </a:rPr>
              <a:t>What should we consider the order ? </a:t>
            </a:r>
          </a:p>
          <a:p>
            <a:pPr lvl="1"/>
            <a:r>
              <a:rPr lang="en-US" sz="1800" dirty="0">
                <a:ea typeface="+mn-lt"/>
                <a:cs typeface="+mn-lt"/>
              </a:rPr>
              <a:t>Existing ranking methods do not consider real-life characteristics of timeliness. For instance, the margin between the value 'birth' and 'engaged' should be larger than the values 'engaged' and 'married'</a:t>
            </a:r>
          </a:p>
        </p:txBody>
      </p:sp>
      <p:sp>
        <p:nvSpPr>
          <p:cNvPr id="7" name="TextBox 6">
            <a:extLst>
              <a:ext uri="{FF2B5EF4-FFF2-40B4-BE49-F238E27FC236}">
                <a16:creationId xmlns:a16="http://schemas.microsoft.com/office/drawing/2014/main" id="{08263F37-67AE-0075-FE85-FAFBFC6B38C0}"/>
              </a:ext>
            </a:extLst>
          </p:cNvPr>
          <p:cNvSpPr txBox="1"/>
          <p:nvPr/>
        </p:nvSpPr>
        <p:spPr>
          <a:xfrm>
            <a:off x="4838338" y="3256464"/>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Slide Number Placeholder 2">
            <a:extLst>
              <a:ext uri="{FF2B5EF4-FFF2-40B4-BE49-F238E27FC236}">
                <a16:creationId xmlns:a16="http://schemas.microsoft.com/office/drawing/2014/main" id="{4D463BD5-5F3C-844D-165F-78A6144D2D9C}"/>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67222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Loss Function</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pPr marL="342900" indent="-342900"/>
            <a:r>
              <a:rPr lang="en-US" sz="2200">
                <a:ea typeface="+mn-lt"/>
                <a:cs typeface="+mn-lt"/>
              </a:rPr>
              <a:t>𝐸𝑡</a:t>
            </a:r>
            <a:r>
              <a:rPr lang="en-US" sz="2200" baseline="-25000">
                <a:ea typeface="+mn-lt"/>
                <a:cs typeface="+mn-lt"/>
              </a:rPr>
              <a:t>1</a:t>
            </a:r>
            <a:r>
              <a:rPr lang="en-US" sz="2200">
                <a:ea typeface="+mn-lt"/>
                <a:cs typeface="+mn-lt"/>
              </a:rPr>
              <a:t>[𝐴] = [</a:t>
            </a:r>
            <a:r>
              <a:rPr lang="en-US" sz="2200" err="1">
                <a:ea typeface="+mn-lt"/>
                <a:cs typeface="+mn-lt"/>
              </a:rPr>
              <a:t>emb</a:t>
            </a:r>
            <a:r>
              <a:rPr lang="en-US" sz="2200">
                <a:ea typeface="+mn-lt"/>
                <a:cs typeface="+mn-lt"/>
              </a:rPr>
              <a:t>(𝑡</a:t>
            </a:r>
            <a:r>
              <a:rPr lang="en-US" sz="2200" baseline="-25000">
                <a:ea typeface="+mn-lt"/>
                <a:cs typeface="+mn-lt"/>
              </a:rPr>
              <a:t>1</a:t>
            </a:r>
            <a:r>
              <a:rPr lang="en-US" sz="2200">
                <a:ea typeface="+mn-lt"/>
                <a:cs typeface="+mn-lt"/>
              </a:rPr>
              <a:t>[𝐴]); </a:t>
            </a:r>
            <a:r>
              <a:rPr lang="en-US" sz="2200" err="1">
                <a:ea typeface="+mn-lt"/>
                <a:cs typeface="+mn-lt"/>
              </a:rPr>
              <a:t>emb</a:t>
            </a:r>
            <a:r>
              <a:rPr lang="en-US" sz="2200">
                <a:ea typeface="+mn-lt"/>
                <a:cs typeface="+mn-lt"/>
              </a:rPr>
              <a:t>(𝑡</a:t>
            </a:r>
            <a:r>
              <a:rPr lang="en-US" sz="2200" baseline="-25000">
                <a:ea typeface="+mn-lt"/>
                <a:cs typeface="+mn-lt"/>
              </a:rPr>
              <a:t>1</a:t>
            </a:r>
            <a:r>
              <a:rPr lang="en-US" sz="2200">
                <a:ea typeface="+mn-lt"/>
                <a:cs typeface="+mn-lt"/>
              </a:rPr>
              <a:t>)]</a:t>
            </a:r>
            <a:endParaRPr lang="en-US" sz="2200">
              <a:latin typeface="Calibri"/>
              <a:cs typeface="Calibri"/>
            </a:endParaRPr>
          </a:p>
          <a:p>
            <a:pPr marL="0" indent="0">
              <a:buNone/>
            </a:pPr>
            <a:r>
              <a:rPr lang="en-US" sz="2200">
                <a:latin typeface="Calibri"/>
                <a:cs typeface="Calibri"/>
              </a:rPr>
              <a:t>                   Loss = Σ(t</a:t>
            </a:r>
            <a:r>
              <a:rPr lang="en-US" sz="2200" baseline="-25000">
                <a:latin typeface="Calibri"/>
                <a:cs typeface="Calibri"/>
              </a:rPr>
              <a:t>1</a:t>
            </a:r>
            <a:r>
              <a:rPr lang="en-US" sz="2200">
                <a:latin typeface="Calibri"/>
                <a:cs typeface="Calibri"/>
              </a:rPr>
              <a:t>,t</a:t>
            </a:r>
            <a:r>
              <a:rPr lang="en-US" sz="2200" baseline="-25000">
                <a:latin typeface="Calibri"/>
                <a:cs typeface="Calibri"/>
              </a:rPr>
              <a:t>2</a:t>
            </a:r>
            <a:r>
              <a:rPr lang="en-US" sz="2200">
                <a:latin typeface="Calibri"/>
                <a:cs typeface="Calibri"/>
              </a:rPr>
              <a:t>) {  max{ -tanh( &lt;</a:t>
            </a:r>
            <a:r>
              <a:rPr lang="en-US" sz="2200">
                <a:ea typeface="+mn-lt"/>
                <a:cs typeface="+mn-lt"/>
              </a:rPr>
              <a:t>𝜙𝑡</a:t>
            </a:r>
            <a:r>
              <a:rPr lang="en-US" sz="1500" baseline="-25000">
                <a:ea typeface="+mn-lt"/>
                <a:cs typeface="+mn-lt"/>
              </a:rPr>
              <a:t>2</a:t>
            </a:r>
            <a:r>
              <a:rPr lang="en-US" sz="2200">
                <a:ea typeface="+mn-lt"/>
                <a:cs typeface="+mn-lt"/>
              </a:rPr>
              <a:t> [𝐴] , 𝜙𝑡 [𝐴]&gt;) </a:t>
            </a:r>
            <a:endParaRPr lang="en-US">
              <a:ea typeface="+mn-lt"/>
              <a:cs typeface="+mn-lt"/>
            </a:endParaRPr>
          </a:p>
          <a:p>
            <a:pPr marL="0" indent="0">
              <a:buNone/>
            </a:pPr>
            <a:r>
              <a:rPr lang="en-US" sz="2200">
                <a:ea typeface="+mn-lt"/>
                <a:cs typeface="+mn-lt"/>
              </a:rPr>
              <a:t>                                                                + 𝛾𝑡</a:t>
            </a:r>
            <a:r>
              <a:rPr lang="en-US" sz="2200" baseline="-25000">
                <a:ea typeface="+mn-lt"/>
                <a:cs typeface="+mn-lt"/>
              </a:rPr>
              <a:t>1</a:t>
            </a:r>
            <a:r>
              <a:rPr lang="en-US" sz="2200">
                <a:ea typeface="+mn-lt"/>
                <a:cs typeface="+mn-lt"/>
              </a:rPr>
              <a:t>,𝑡</a:t>
            </a:r>
            <a:r>
              <a:rPr lang="en-US" sz="2200" baseline="-25000">
                <a:ea typeface="+mn-lt"/>
                <a:cs typeface="+mn-lt"/>
              </a:rPr>
              <a:t>2  </a:t>
            </a:r>
            <a:r>
              <a:rPr lang="en-US" sz="2200">
                <a:ea typeface="+mn-lt"/>
                <a:cs typeface="+mn-lt"/>
              </a:rPr>
              <a:t>+</a:t>
            </a:r>
            <a:endParaRPr lang="en-US">
              <a:ea typeface="+mn-lt"/>
              <a:cs typeface="+mn-lt"/>
            </a:endParaRPr>
          </a:p>
          <a:p>
            <a:pPr marL="0" indent="0">
              <a:buNone/>
            </a:pPr>
            <a:r>
              <a:rPr lang="en-US" sz="2200" baseline="-25000">
                <a:ea typeface="+mn-lt"/>
                <a:cs typeface="+mn-lt"/>
              </a:rPr>
              <a:t>                                                                                                  </a:t>
            </a:r>
            <a:r>
              <a:rPr lang="en-US" sz="2200">
                <a:ea typeface="+mn-lt"/>
                <a:cs typeface="+mn-lt"/>
              </a:rPr>
              <a:t>tanh(&lt;𝜙𝑡</a:t>
            </a:r>
            <a:r>
              <a:rPr lang="en-US" sz="1000">
                <a:ea typeface="+mn-lt"/>
                <a:cs typeface="+mn-lt"/>
              </a:rPr>
              <a:t>1</a:t>
            </a:r>
            <a:r>
              <a:rPr lang="en-US" sz="2200">
                <a:ea typeface="+mn-lt"/>
                <a:cs typeface="+mn-lt"/>
              </a:rPr>
              <a:t> [𝐴] , 𝜙𝑡 [𝐴]&gt;), 0 }</a:t>
            </a:r>
            <a:endParaRPr lang="en-US">
              <a:ea typeface="+mn-lt"/>
              <a:cs typeface="+mn-lt"/>
            </a:endParaRPr>
          </a:p>
          <a:p>
            <a:pPr marL="0" indent="0">
              <a:buNone/>
            </a:pPr>
            <a:r>
              <a:rPr lang="en-US" sz="2200">
                <a:ea typeface="+mn-lt"/>
                <a:cs typeface="+mn-lt"/>
              </a:rPr>
              <a:t>                                                    }</a:t>
            </a:r>
          </a:p>
          <a:p>
            <a:pPr marL="342900" indent="-342900"/>
            <a:r>
              <a:rPr lang="en-US" sz="2200">
                <a:ea typeface="+mn-lt"/>
                <a:cs typeface="+mn-lt"/>
              </a:rPr>
              <a:t> ⟨·, ·⟩ is the inner product and  𝛾𝑡</a:t>
            </a:r>
            <a:r>
              <a:rPr lang="en-US" sz="1500" baseline="-25000">
                <a:ea typeface="+mn-lt"/>
                <a:cs typeface="+mn-lt"/>
              </a:rPr>
              <a:t>1</a:t>
            </a:r>
            <a:r>
              <a:rPr lang="en-US" sz="2200">
                <a:ea typeface="+mn-lt"/>
                <a:cs typeface="+mn-lt"/>
              </a:rPr>
              <a:t>,𝑡</a:t>
            </a:r>
            <a:r>
              <a:rPr lang="en-US" sz="1500" baseline="-25000">
                <a:ea typeface="+mn-lt"/>
                <a:cs typeface="+mn-lt"/>
              </a:rPr>
              <a:t>2</a:t>
            </a:r>
            <a:r>
              <a:rPr lang="en-US" sz="2200">
                <a:ea typeface="+mn-lt"/>
                <a:cs typeface="+mn-lt"/>
              </a:rPr>
              <a:t> is the adaptive margin between the two tuples</a:t>
            </a:r>
          </a:p>
          <a:p>
            <a:pPr marL="342900" indent="-342900"/>
            <a:r>
              <a:rPr lang="en-US" sz="2200">
                <a:cs typeface="Calibri" panose="020F0502020204030204"/>
              </a:rPr>
              <a:t>The loss will be 0 if latest value is very close then inner product will be large positive, so tanh will be 1, but because of the negative sign, it will be -1. Second part will also be -1, because of the max function loss will be 0</a:t>
            </a:r>
          </a:p>
          <a:p>
            <a:pPr marL="342900" indent="-342900"/>
            <a:r>
              <a:rPr lang="en-US" sz="2200">
                <a:cs typeface="Calibri" panose="020F0502020204030204"/>
              </a:rPr>
              <a:t>Otherwise, loss will be 3 + </a:t>
            </a:r>
            <a:r>
              <a:rPr lang="en-US" sz="2200">
                <a:ea typeface="+mn-lt"/>
                <a:cs typeface="+mn-lt"/>
              </a:rPr>
              <a:t>cos(𝜙𝑡</a:t>
            </a:r>
            <a:r>
              <a:rPr lang="en-US" sz="2200" baseline="-25000">
                <a:ea typeface="+mn-lt"/>
                <a:cs typeface="+mn-lt"/>
              </a:rPr>
              <a:t>1 </a:t>
            </a:r>
            <a:r>
              <a:rPr lang="en-US" sz="2200">
                <a:ea typeface="+mn-lt"/>
                <a:cs typeface="+mn-lt"/>
              </a:rPr>
              <a:t>[𝐴] , 𝜙𝑡</a:t>
            </a:r>
            <a:r>
              <a:rPr lang="en-US" sz="2200" baseline="-25000">
                <a:ea typeface="+mn-lt"/>
                <a:cs typeface="+mn-lt"/>
              </a:rPr>
              <a:t>2</a:t>
            </a:r>
            <a:r>
              <a:rPr lang="en-US" sz="2200">
                <a:ea typeface="+mn-lt"/>
                <a:cs typeface="+mn-lt"/>
              </a:rPr>
              <a:t> [𝐴] )</a:t>
            </a:r>
          </a:p>
        </p:txBody>
      </p:sp>
      <p:sp>
        <p:nvSpPr>
          <p:cNvPr id="7" name="TextBox 6">
            <a:extLst>
              <a:ext uri="{FF2B5EF4-FFF2-40B4-BE49-F238E27FC236}">
                <a16:creationId xmlns:a16="http://schemas.microsoft.com/office/drawing/2014/main" id="{08263F37-67AE-0075-FE85-FAFBFC6B38C0}"/>
              </a:ext>
            </a:extLst>
          </p:cNvPr>
          <p:cNvSpPr txBox="1"/>
          <p:nvPr/>
        </p:nvSpPr>
        <p:spPr>
          <a:xfrm>
            <a:off x="4838338" y="3256464"/>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7E2FCE64-E589-7EF9-6501-277C7B77BB80}"/>
              </a:ext>
            </a:extLst>
          </p:cNvPr>
          <p:cNvSpPr txBox="1"/>
          <p:nvPr/>
        </p:nvSpPr>
        <p:spPr>
          <a:xfrm>
            <a:off x="5010150" y="3486149"/>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Slide Number Placeholder 2">
            <a:extLst>
              <a:ext uri="{FF2B5EF4-FFF2-40B4-BE49-F238E27FC236}">
                <a16:creationId xmlns:a16="http://schemas.microsoft.com/office/drawing/2014/main" id="{30F63BEA-9168-0591-DD09-B199421B09CF}"/>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3923985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Framework Overview</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pPr marL="342900" indent="-342900"/>
            <a:r>
              <a:rPr lang="en-US" sz="2200" dirty="0">
                <a:solidFill>
                  <a:schemeClr val="accent3">
                    <a:lumMod val="50000"/>
                  </a:schemeClr>
                </a:solidFill>
                <a:cs typeface="Calibri"/>
              </a:rPr>
              <a:t>Creator</a:t>
            </a:r>
          </a:p>
          <a:p>
            <a:pPr marL="800100" lvl="1" indent="-342900"/>
            <a:r>
              <a:rPr lang="en-US" sz="1800" dirty="0">
                <a:solidFill>
                  <a:schemeClr val="accent3">
                    <a:lumMod val="50000"/>
                  </a:schemeClr>
                </a:solidFill>
                <a:cs typeface="Calibri" panose="020F0502020204030204"/>
              </a:rPr>
              <a:t>Initialize data with available timestamps</a:t>
            </a:r>
          </a:p>
          <a:p>
            <a:pPr marL="800100" lvl="1" indent="-342900"/>
            <a:r>
              <a:rPr lang="en-US" sz="1800" dirty="0">
                <a:solidFill>
                  <a:schemeClr val="accent3">
                    <a:lumMod val="50000"/>
                  </a:schemeClr>
                </a:solidFill>
                <a:cs typeface="Calibri" panose="020F0502020204030204"/>
              </a:rPr>
              <a:t>Train Ranking model with available data</a:t>
            </a:r>
          </a:p>
          <a:p>
            <a:pPr marL="800100" lvl="1" indent="-342900"/>
            <a:r>
              <a:rPr lang="en-US" sz="1800" dirty="0">
                <a:solidFill>
                  <a:schemeClr val="accent3">
                    <a:lumMod val="50000"/>
                  </a:schemeClr>
                </a:solidFill>
                <a:cs typeface="Calibri" panose="020F0502020204030204"/>
              </a:rPr>
              <a:t>Predict new temporal orders which their confidence score is higher than threshold</a:t>
            </a:r>
          </a:p>
          <a:p>
            <a:pPr marL="457200" lvl="1" indent="0">
              <a:buNone/>
            </a:pPr>
            <a:r>
              <a:rPr lang="en-US" sz="1800" dirty="0">
                <a:solidFill>
                  <a:schemeClr val="accent3">
                    <a:lumMod val="50000"/>
                  </a:schemeClr>
                </a:solidFill>
                <a:ea typeface="+mn-lt"/>
                <a:cs typeface="+mn-lt"/>
              </a:rPr>
              <a:t>                         </a:t>
            </a:r>
            <a:r>
              <a:rPr lang="en-US" sz="1800" dirty="0">
                <a:solidFill>
                  <a:srgbClr val="FF0000"/>
                </a:solidFill>
                <a:ea typeface="+mn-lt"/>
                <a:cs typeface="+mn-lt"/>
              </a:rPr>
              <a:t>  conf(𝑡 </a:t>
            </a:r>
            <a:r>
              <a:rPr lang="en-US" sz="1800" baseline="-25000" dirty="0">
                <a:solidFill>
                  <a:srgbClr val="FF0000"/>
                </a:solidFill>
                <a:ea typeface="+mn-lt"/>
                <a:cs typeface="+mn-lt"/>
              </a:rPr>
              <a:t>1</a:t>
            </a:r>
            <a:r>
              <a:rPr lang="en-US" sz="1800" dirty="0">
                <a:solidFill>
                  <a:srgbClr val="FF0000"/>
                </a:solidFill>
                <a:ea typeface="+mn-lt"/>
                <a:cs typeface="+mn-lt"/>
              </a:rPr>
              <a:t> ⪯𝐴 𝑡 </a:t>
            </a:r>
            <a:r>
              <a:rPr lang="en-US" sz="1800" baseline="-25000" dirty="0">
                <a:solidFill>
                  <a:srgbClr val="FF0000"/>
                </a:solidFill>
                <a:ea typeface="+mn-lt"/>
                <a:cs typeface="+mn-lt"/>
              </a:rPr>
              <a:t>2</a:t>
            </a:r>
            <a:r>
              <a:rPr lang="en-US" sz="1800" dirty="0">
                <a:solidFill>
                  <a:srgbClr val="FF0000"/>
                </a:solidFill>
                <a:ea typeface="+mn-lt"/>
                <a:cs typeface="+mn-lt"/>
              </a:rPr>
              <a:t> ) = 𝜎 (</a:t>
            </a:r>
            <a:r>
              <a:rPr lang="en-US" sz="1800" err="1">
                <a:solidFill>
                  <a:srgbClr val="FF0000"/>
                </a:solidFill>
                <a:ea typeface="+mn-lt"/>
                <a:cs typeface="+mn-lt"/>
              </a:rPr>
              <a:t>dist</a:t>
            </a:r>
            <a:r>
              <a:rPr lang="en-US" sz="1800" dirty="0">
                <a:solidFill>
                  <a:srgbClr val="FF0000"/>
                </a:solidFill>
                <a:ea typeface="+mn-lt"/>
                <a:cs typeface="+mn-lt"/>
              </a:rPr>
              <a:t> (𝜙𝑡</a:t>
            </a:r>
            <a:r>
              <a:rPr lang="en-US" sz="1800" baseline="-25000" dirty="0">
                <a:solidFill>
                  <a:srgbClr val="FF0000"/>
                </a:solidFill>
                <a:ea typeface="+mn-lt"/>
                <a:cs typeface="+mn-lt"/>
              </a:rPr>
              <a:t>2</a:t>
            </a:r>
            <a:r>
              <a:rPr lang="en-US" sz="1800" dirty="0">
                <a:solidFill>
                  <a:srgbClr val="FF0000"/>
                </a:solidFill>
                <a:ea typeface="+mn-lt"/>
                <a:cs typeface="+mn-lt"/>
              </a:rPr>
              <a:t> [𝐴] , 𝜙𝐴 ) − </a:t>
            </a:r>
            <a:r>
              <a:rPr lang="en-US" sz="1800" err="1">
                <a:solidFill>
                  <a:srgbClr val="FF0000"/>
                </a:solidFill>
                <a:ea typeface="+mn-lt"/>
                <a:cs typeface="+mn-lt"/>
              </a:rPr>
              <a:t>dist</a:t>
            </a:r>
            <a:r>
              <a:rPr lang="en-US" sz="1800" dirty="0">
                <a:solidFill>
                  <a:srgbClr val="FF0000"/>
                </a:solidFill>
                <a:ea typeface="+mn-lt"/>
                <a:cs typeface="+mn-lt"/>
              </a:rPr>
              <a:t> (𝜙𝑡</a:t>
            </a:r>
            <a:r>
              <a:rPr lang="en-US" sz="1800" baseline="-25000" dirty="0">
                <a:solidFill>
                  <a:srgbClr val="FF0000"/>
                </a:solidFill>
                <a:ea typeface="+mn-lt"/>
                <a:cs typeface="+mn-lt"/>
              </a:rPr>
              <a:t>1</a:t>
            </a:r>
            <a:r>
              <a:rPr lang="en-US" sz="1800" dirty="0">
                <a:solidFill>
                  <a:srgbClr val="FF0000"/>
                </a:solidFill>
                <a:ea typeface="+mn-lt"/>
                <a:cs typeface="+mn-lt"/>
              </a:rPr>
              <a:t> [𝐴] , 𝜙𝐴 ))</a:t>
            </a:r>
            <a:endParaRPr lang="en-US" sz="1800" dirty="0">
              <a:solidFill>
                <a:srgbClr val="FF0000"/>
              </a:solidFill>
              <a:cs typeface="Calibri"/>
            </a:endParaRPr>
          </a:p>
          <a:p>
            <a:pPr marL="342900" indent="-342900"/>
            <a:r>
              <a:rPr lang="en-US" sz="2200" dirty="0">
                <a:cs typeface="Calibri"/>
              </a:rPr>
              <a:t>Critic</a:t>
            </a:r>
          </a:p>
          <a:p>
            <a:pPr marL="800100" lvl="1" indent="-342900"/>
            <a:r>
              <a:rPr lang="en-US" sz="1800" dirty="0">
                <a:cs typeface="Calibri"/>
              </a:rPr>
              <a:t>Then Critic takes the new predicted temporal orders along with currency constraints to deduce more ranked pairs by Chase algorithm</a:t>
            </a:r>
          </a:p>
          <a:p>
            <a:pPr marL="800100" lvl="1" indent="-342900"/>
            <a:r>
              <a:rPr lang="en-US" sz="1800" dirty="0">
                <a:cs typeface="Calibri"/>
              </a:rPr>
              <a:t>Provide new training data for the creator</a:t>
            </a:r>
          </a:p>
          <a:p>
            <a:pPr marL="800100" lvl="1" indent="-342900"/>
            <a:r>
              <a:rPr lang="en-US" sz="1800" dirty="0">
                <a:cs typeface="Calibri"/>
              </a:rPr>
              <a:t>If there is a conflict with predicted temporal orders from creator and the currency constraints, then ask this to the creator and resolve the issue.</a:t>
            </a:r>
          </a:p>
          <a:p>
            <a:pPr marL="342900" indent="-342900"/>
            <a:r>
              <a:rPr lang="en-US" sz="2200" dirty="0">
                <a:cs typeface="Calibri"/>
              </a:rPr>
              <a:t>When there is no more training data, terminate</a:t>
            </a:r>
          </a:p>
          <a:p>
            <a:pPr marL="342900" indent="-342900"/>
            <a:endParaRPr lang="en-US" sz="2200">
              <a:cs typeface="Calibri"/>
            </a:endParaRPr>
          </a:p>
        </p:txBody>
      </p:sp>
      <p:sp>
        <p:nvSpPr>
          <p:cNvPr id="3" name="Slide Number Placeholder 2">
            <a:extLst>
              <a:ext uri="{FF2B5EF4-FFF2-40B4-BE49-F238E27FC236}">
                <a16:creationId xmlns:a16="http://schemas.microsoft.com/office/drawing/2014/main" id="{73B35F49-FA23-0653-4949-8FBDB3A7CC49}"/>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498214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Critic</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pPr marL="342900" indent="-342900"/>
            <a:r>
              <a:rPr lang="en-US" sz="2200">
                <a:ea typeface="+mn-lt"/>
                <a:cs typeface="+mn-lt"/>
              </a:rPr>
              <a:t>Deduce new temporal orders by chase algorithm</a:t>
            </a:r>
          </a:p>
          <a:p>
            <a:pPr marL="342900" indent="-342900"/>
            <a:r>
              <a:rPr lang="en-US" sz="2200">
                <a:ea typeface="+mn-lt"/>
                <a:cs typeface="+mn-lt"/>
              </a:rPr>
              <a:t>Input: Temporal orders D</a:t>
            </a:r>
            <a:r>
              <a:rPr lang="en-US" sz="2200" baseline="-25000">
                <a:ea typeface="+mn-lt"/>
                <a:cs typeface="+mn-lt"/>
              </a:rPr>
              <a:t>t</a:t>
            </a:r>
            <a:r>
              <a:rPr lang="en-US" sz="2200">
                <a:ea typeface="+mn-lt"/>
                <a:cs typeface="+mn-lt"/>
              </a:rPr>
              <a:t> and CCs</a:t>
            </a:r>
            <a:endParaRPr lang="en-US"/>
          </a:p>
          <a:p>
            <a:pPr marL="342900" indent="-342900"/>
            <a:r>
              <a:rPr lang="en-US" sz="2200">
                <a:ea typeface="+mn-lt"/>
                <a:cs typeface="+mn-lt"/>
              </a:rPr>
              <a:t>Outputs: Ranked pairs, t</a:t>
            </a:r>
            <a:r>
              <a:rPr lang="en-US" sz="2200" baseline="-25000">
                <a:ea typeface="+mn-lt"/>
                <a:cs typeface="+mn-lt"/>
              </a:rPr>
              <a:t>1</a:t>
            </a:r>
            <a:r>
              <a:rPr lang="en-US" sz="2200">
                <a:ea typeface="+mn-lt"/>
                <a:cs typeface="+mn-lt"/>
              </a:rPr>
              <a:t>,t</a:t>
            </a:r>
            <a:r>
              <a:rPr lang="en-US" sz="2200" baseline="-25000">
                <a:ea typeface="+mn-lt"/>
                <a:cs typeface="+mn-lt"/>
              </a:rPr>
              <a:t>2</a:t>
            </a:r>
            <a:r>
              <a:rPr lang="en-US" sz="2200">
                <a:ea typeface="+mn-lt"/>
                <a:cs typeface="+mn-lt"/>
              </a:rPr>
              <a:t>  (fixes)</a:t>
            </a:r>
          </a:p>
          <a:p>
            <a:pPr marL="342900" indent="-342900"/>
            <a:r>
              <a:rPr lang="en-US" sz="2200">
                <a:ea typeface="+mn-lt"/>
                <a:cs typeface="+mn-lt"/>
              </a:rPr>
              <a:t>Ground Truth ₹ by CCs</a:t>
            </a:r>
          </a:p>
          <a:p>
            <a:pPr marL="800100" lvl="1" indent="-342900"/>
            <a:r>
              <a:rPr lang="en-US" sz="1800">
                <a:ea typeface="+mn-lt"/>
                <a:cs typeface="+mn-lt"/>
              </a:rPr>
              <a:t>CC1: t</a:t>
            </a:r>
            <a:r>
              <a:rPr lang="en-US" sz="1800" baseline="-25000">
                <a:ea typeface="+mn-lt"/>
                <a:cs typeface="+mn-lt"/>
              </a:rPr>
              <a:t>1</a:t>
            </a:r>
            <a:r>
              <a:rPr lang="en-US" sz="1800">
                <a:ea typeface="+mn-lt"/>
                <a:cs typeface="+mn-lt"/>
              </a:rPr>
              <a:t>[status] = 'single' and t</a:t>
            </a:r>
            <a:r>
              <a:rPr lang="en-US" sz="1800" baseline="-25000">
                <a:ea typeface="+mn-lt"/>
                <a:cs typeface="+mn-lt"/>
              </a:rPr>
              <a:t>2</a:t>
            </a:r>
            <a:r>
              <a:rPr lang="en-US" sz="1800">
                <a:ea typeface="+mn-lt"/>
                <a:cs typeface="+mn-lt"/>
              </a:rPr>
              <a:t>[status] = 'married' -&gt; t1 &lt;</a:t>
            </a:r>
            <a:r>
              <a:rPr lang="en-US" sz="1800" baseline="-25000">
                <a:ea typeface="+mn-lt"/>
                <a:cs typeface="+mn-lt"/>
              </a:rPr>
              <a:t>status</a:t>
            </a:r>
            <a:r>
              <a:rPr lang="en-US" sz="1800">
                <a:ea typeface="+mn-lt"/>
                <a:cs typeface="+mn-lt"/>
              </a:rPr>
              <a:t> t2</a:t>
            </a:r>
            <a:endParaRPr lang="en-US"/>
          </a:p>
          <a:p>
            <a:pPr marL="800100" lvl="1" indent="-342900"/>
            <a:r>
              <a:rPr lang="en-US" sz="1800">
                <a:ea typeface="+mn-lt"/>
                <a:cs typeface="+mn-lt"/>
              </a:rPr>
              <a:t>CC2: t</a:t>
            </a:r>
            <a:r>
              <a:rPr lang="en-US" sz="1800" baseline="-25000">
                <a:ea typeface="+mn-lt"/>
                <a:cs typeface="+mn-lt"/>
              </a:rPr>
              <a:t>1</a:t>
            </a:r>
            <a:r>
              <a:rPr lang="en-US" sz="1800">
                <a:ea typeface="+mn-lt"/>
                <a:cs typeface="+mn-lt"/>
              </a:rPr>
              <a:t>&lt;</a:t>
            </a:r>
            <a:r>
              <a:rPr lang="en-US" sz="1800" baseline="-25000">
                <a:ea typeface="+mn-lt"/>
                <a:cs typeface="+mn-lt"/>
              </a:rPr>
              <a:t>status</a:t>
            </a:r>
            <a:r>
              <a:rPr lang="en-US" sz="1800">
                <a:ea typeface="+mn-lt"/>
                <a:cs typeface="+mn-lt"/>
              </a:rPr>
              <a:t> t</a:t>
            </a:r>
            <a:r>
              <a:rPr lang="en-US" sz="1800" baseline="-25000">
                <a:ea typeface="+mn-lt"/>
                <a:cs typeface="+mn-lt"/>
              </a:rPr>
              <a:t>2</a:t>
            </a:r>
            <a:r>
              <a:rPr lang="en-US" sz="1800">
                <a:ea typeface="+mn-lt"/>
                <a:cs typeface="+mn-lt"/>
              </a:rPr>
              <a:t>  -&gt; t</a:t>
            </a:r>
            <a:r>
              <a:rPr lang="en-US" sz="1800" baseline="-25000">
                <a:ea typeface="+mn-lt"/>
                <a:cs typeface="+mn-lt"/>
              </a:rPr>
              <a:t>1</a:t>
            </a:r>
            <a:r>
              <a:rPr lang="en-US" sz="1800">
                <a:ea typeface="+mn-lt"/>
                <a:cs typeface="+mn-lt"/>
              </a:rPr>
              <a:t> &lt;</a:t>
            </a:r>
            <a:r>
              <a:rPr lang="en-US" sz="1800" baseline="-25000">
                <a:ea typeface="+mn-lt"/>
                <a:cs typeface="+mn-lt"/>
              </a:rPr>
              <a:t>address</a:t>
            </a:r>
            <a:r>
              <a:rPr lang="en-US" sz="1800">
                <a:ea typeface="+mn-lt"/>
                <a:cs typeface="+mn-lt"/>
              </a:rPr>
              <a:t> t</a:t>
            </a:r>
            <a:r>
              <a:rPr lang="en-US" sz="1800" baseline="-25000">
                <a:ea typeface="+mn-lt"/>
                <a:cs typeface="+mn-lt"/>
              </a:rPr>
              <a:t>2</a:t>
            </a:r>
          </a:p>
          <a:p>
            <a:pPr marL="342900" indent="-342900"/>
            <a:r>
              <a:rPr lang="en-US" sz="2200">
                <a:ea typeface="+mn-lt"/>
                <a:cs typeface="+mn-lt"/>
              </a:rPr>
              <a:t>Then we add t</a:t>
            </a:r>
            <a:r>
              <a:rPr lang="en-US" sz="1500" baseline="-25000">
                <a:ea typeface="+mn-lt"/>
                <a:cs typeface="+mn-lt"/>
              </a:rPr>
              <a:t>1</a:t>
            </a:r>
            <a:r>
              <a:rPr lang="en-US" sz="2200">
                <a:ea typeface="+mn-lt"/>
                <a:cs typeface="+mn-lt"/>
              </a:rPr>
              <a:t>,t</a:t>
            </a:r>
            <a:r>
              <a:rPr lang="en-US" sz="1500" baseline="-25000">
                <a:ea typeface="+mn-lt"/>
                <a:cs typeface="+mn-lt"/>
              </a:rPr>
              <a:t>2</a:t>
            </a:r>
            <a:r>
              <a:rPr lang="en-US" sz="2200">
                <a:ea typeface="+mn-lt"/>
                <a:cs typeface="+mn-lt"/>
              </a:rPr>
              <a:t>  to the </a:t>
            </a:r>
            <a:r>
              <a:rPr lang="en-US" sz="2200" err="1">
                <a:ea typeface="+mn-lt"/>
                <a:cs typeface="+mn-lt"/>
              </a:rPr>
              <a:t>U</a:t>
            </a:r>
            <a:r>
              <a:rPr lang="en-US" sz="2200" baseline="-25000" err="1">
                <a:ea typeface="+mn-lt"/>
                <a:cs typeface="+mn-lt"/>
              </a:rPr>
              <a:t>address</a:t>
            </a:r>
            <a:endParaRPr lang="en-US" sz="2200" baseline="-25000">
              <a:ea typeface="+mn-lt"/>
              <a:cs typeface="+mn-lt"/>
            </a:endParaRPr>
          </a:p>
          <a:p>
            <a:pPr marL="342900" indent="-342900"/>
            <a:r>
              <a:rPr lang="en-US" sz="2200">
                <a:ea typeface="+mn-lt"/>
                <a:cs typeface="+mn-lt"/>
              </a:rPr>
              <a:t>For each temporal order by ML; we evaluate them by lazy evocation, valuations</a:t>
            </a:r>
          </a:p>
          <a:p>
            <a:pPr marL="800100" lvl="1" indent="-342900"/>
            <a:r>
              <a:rPr lang="en-US" sz="1800">
                <a:ea typeface="+mn-lt"/>
                <a:cs typeface="+mn-lt"/>
              </a:rPr>
              <a:t>We do no  need to enumerate each temporal order</a:t>
            </a:r>
          </a:p>
        </p:txBody>
      </p:sp>
      <p:sp>
        <p:nvSpPr>
          <p:cNvPr id="3" name="Slide Number Placeholder 2">
            <a:extLst>
              <a:ext uri="{FF2B5EF4-FFF2-40B4-BE49-F238E27FC236}">
                <a16:creationId xmlns:a16="http://schemas.microsoft.com/office/drawing/2014/main" id="{C95DECA2-786D-86E4-5B95-2F29184A1998}"/>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403571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Chase Algorithm</a:t>
            </a:r>
            <a:endParaRPr lang="en-US"/>
          </a:p>
        </p:txBody>
      </p:sp>
      <p:pic>
        <p:nvPicPr>
          <p:cNvPr id="4" name="Picture 4" descr="A math equations on a white background&#10;&#10;Description automatically generated">
            <a:extLst>
              <a:ext uri="{FF2B5EF4-FFF2-40B4-BE49-F238E27FC236}">
                <a16:creationId xmlns:a16="http://schemas.microsoft.com/office/drawing/2014/main" id="{90DECD8E-C75D-0A05-BA7D-8CD0AC8670F8}"/>
              </a:ext>
            </a:extLst>
          </p:cNvPr>
          <p:cNvPicPr>
            <a:picLocks noChangeAspect="1"/>
          </p:cNvPicPr>
          <p:nvPr/>
        </p:nvPicPr>
        <p:blipFill>
          <a:blip r:embed="rId3"/>
          <a:stretch>
            <a:fillRect/>
          </a:stretch>
        </p:blipFill>
        <p:spPr>
          <a:xfrm>
            <a:off x="805543" y="1883349"/>
            <a:ext cx="4969823" cy="4189767"/>
          </a:xfrm>
          <a:prstGeom prst="rect">
            <a:avLst/>
          </a:prstGeom>
        </p:spPr>
      </p:pic>
      <p:cxnSp>
        <p:nvCxnSpPr>
          <p:cNvPr id="7" name="Straight Arrow Connector 6">
            <a:extLst>
              <a:ext uri="{FF2B5EF4-FFF2-40B4-BE49-F238E27FC236}">
                <a16:creationId xmlns:a16="http://schemas.microsoft.com/office/drawing/2014/main" id="{22F5E780-9AB3-F186-34DE-94A8FC81E99F}"/>
              </a:ext>
            </a:extLst>
          </p:cNvPr>
          <p:cNvCxnSpPr/>
          <p:nvPr/>
        </p:nvCxnSpPr>
        <p:spPr>
          <a:xfrm flipV="1">
            <a:off x="2669969" y="2490849"/>
            <a:ext cx="3655621" cy="708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358CEC-C802-E975-BA35-370A9219CDB0}"/>
              </a:ext>
            </a:extLst>
          </p:cNvPr>
          <p:cNvSpPr txBox="1"/>
          <p:nvPr/>
        </p:nvSpPr>
        <p:spPr>
          <a:xfrm>
            <a:off x="6333506" y="21375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New temporal order o</a:t>
            </a:r>
          </a:p>
        </p:txBody>
      </p:sp>
      <p:cxnSp>
        <p:nvCxnSpPr>
          <p:cNvPr id="9" name="Straight Arrow Connector 8">
            <a:extLst>
              <a:ext uri="{FF2B5EF4-FFF2-40B4-BE49-F238E27FC236}">
                <a16:creationId xmlns:a16="http://schemas.microsoft.com/office/drawing/2014/main" id="{28D9877C-2A08-7471-3454-5C320B4D863C}"/>
              </a:ext>
            </a:extLst>
          </p:cNvPr>
          <p:cNvCxnSpPr>
            <a:cxnSpLocks/>
          </p:cNvCxnSpPr>
          <p:nvPr/>
        </p:nvCxnSpPr>
        <p:spPr>
          <a:xfrm flipV="1">
            <a:off x="3659579" y="2936173"/>
            <a:ext cx="2666011" cy="451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56446EF-BA9C-84BE-20E8-D1CCC4D1D062}"/>
              </a:ext>
            </a:extLst>
          </p:cNvPr>
          <p:cNvSpPr txBox="1"/>
          <p:nvPr/>
        </p:nvSpPr>
        <p:spPr>
          <a:xfrm>
            <a:off x="6333506" y="2602675"/>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Lazy Evocation, find all valuations for the given order </a:t>
            </a:r>
            <a:r>
              <a:rPr lang="en-US">
                <a:cs typeface="Calibri"/>
              </a:rPr>
              <a:t>(</a:t>
            </a:r>
            <a:r>
              <a:rPr lang="en-US">
                <a:ea typeface="+mn-lt"/>
                <a:cs typeface="+mn-lt"/>
              </a:rPr>
              <a:t> t</a:t>
            </a:r>
            <a:r>
              <a:rPr lang="en-US" sz="1200" baseline="-25000">
                <a:ea typeface="+mn-lt"/>
                <a:cs typeface="+mn-lt"/>
              </a:rPr>
              <a:t>1</a:t>
            </a:r>
            <a:r>
              <a:rPr lang="en-US">
                <a:ea typeface="+mn-lt"/>
                <a:cs typeface="+mn-lt"/>
              </a:rPr>
              <a:t> &lt;</a:t>
            </a:r>
            <a:r>
              <a:rPr lang="en-US" sz="1200" baseline="-25000">
                <a:ea typeface="+mn-lt"/>
                <a:cs typeface="+mn-lt"/>
              </a:rPr>
              <a:t>status </a:t>
            </a:r>
            <a:r>
              <a:rPr lang="en-US">
                <a:ea typeface="+mn-lt"/>
                <a:cs typeface="+mn-lt"/>
              </a:rPr>
              <a:t>t</a:t>
            </a:r>
            <a:r>
              <a:rPr lang="en-US" sz="1200" baseline="-25000">
                <a:ea typeface="+mn-lt"/>
                <a:cs typeface="+mn-lt"/>
              </a:rPr>
              <a:t>2</a:t>
            </a:r>
            <a:r>
              <a:rPr lang="en-US">
                <a:ea typeface="+mn-lt"/>
                <a:cs typeface="+mn-lt"/>
              </a:rPr>
              <a:t>  -&gt; t</a:t>
            </a:r>
            <a:r>
              <a:rPr lang="en-US" sz="1200" baseline="-25000">
                <a:ea typeface="+mn-lt"/>
                <a:cs typeface="+mn-lt"/>
              </a:rPr>
              <a:t>1</a:t>
            </a:r>
            <a:r>
              <a:rPr lang="en-US">
                <a:ea typeface="+mn-lt"/>
                <a:cs typeface="+mn-lt"/>
              </a:rPr>
              <a:t> &lt;</a:t>
            </a:r>
            <a:r>
              <a:rPr lang="en-US" sz="1200" baseline="-25000">
                <a:ea typeface="+mn-lt"/>
                <a:cs typeface="+mn-lt"/>
              </a:rPr>
              <a:t> </a:t>
            </a:r>
            <a:r>
              <a:rPr lang="en-US">
                <a:ea typeface="+mn-lt"/>
                <a:cs typeface="+mn-lt"/>
              </a:rPr>
              <a:t>t</a:t>
            </a:r>
            <a:r>
              <a:rPr lang="en-US" sz="1200" baseline="-25000">
                <a:ea typeface="+mn-lt"/>
                <a:cs typeface="+mn-lt"/>
              </a:rPr>
              <a:t>2</a:t>
            </a:r>
            <a:r>
              <a:rPr lang="en-US">
                <a:ea typeface="+mn-lt"/>
                <a:cs typeface="+mn-lt"/>
              </a:rPr>
              <a:t>  </a:t>
            </a:r>
            <a:r>
              <a:rPr lang="en-US">
                <a:cs typeface="Calibri"/>
              </a:rPr>
              <a:t>and </a:t>
            </a:r>
            <a:r>
              <a:rPr lang="en-US">
                <a:ea typeface="+mn-lt"/>
                <a:cs typeface="+mn-lt"/>
              </a:rPr>
              <a:t>t</a:t>
            </a:r>
            <a:r>
              <a:rPr lang="en-US" sz="1200" baseline="-25000">
                <a:ea typeface="+mn-lt"/>
                <a:cs typeface="+mn-lt"/>
              </a:rPr>
              <a:t>1</a:t>
            </a:r>
            <a:r>
              <a:rPr lang="en-US">
                <a:ea typeface="+mn-lt"/>
                <a:cs typeface="+mn-lt"/>
              </a:rPr>
              <a:t> &lt;</a:t>
            </a:r>
            <a:r>
              <a:rPr lang="en-US" sz="1200" baseline="-25000">
                <a:ea typeface="+mn-lt"/>
                <a:cs typeface="+mn-lt"/>
              </a:rPr>
              <a:t>status </a:t>
            </a:r>
            <a:r>
              <a:rPr lang="en-US">
                <a:ea typeface="+mn-lt"/>
                <a:cs typeface="+mn-lt"/>
              </a:rPr>
              <a:t>t</a:t>
            </a:r>
            <a:r>
              <a:rPr lang="en-US" sz="1200" baseline="-25000">
                <a:ea typeface="+mn-lt"/>
                <a:cs typeface="+mn-lt"/>
              </a:rPr>
              <a:t>2</a:t>
            </a:r>
            <a:r>
              <a:rPr lang="en-US">
                <a:ea typeface="+mn-lt"/>
                <a:cs typeface="+mn-lt"/>
              </a:rPr>
              <a:t>  -&gt; t</a:t>
            </a:r>
            <a:r>
              <a:rPr lang="en-US" sz="1200" baseline="-25000">
                <a:ea typeface="+mn-lt"/>
                <a:cs typeface="+mn-lt"/>
              </a:rPr>
              <a:t>1</a:t>
            </a:r>
            <a:r>
              <a:rPr lang="en-US">
                <a:ea typeface="+mn-lt"/>
                <a:cs typeface="+mn-lt"/>
              </a:rPr>
              <a:t> &lt;</a:t>
            </a:r>
            <a:r>
              <a:rPr lang="en-US" sz="1200" baseline="-25000">
                <a:ea typeface="+mn-lt"/>
                <a:cs typeface="+mn-lt"/>
              </a:rPr>
              <a:t>address </a:t>
            </a:r>
            <a:r>
              <a:rPr lang="en-US">
                <a:ea typeface="+mn-lt"/>
                <a:cs typeface="+mn-lt"/>
              </a:rPr>
              <a:t>t</a:t>
            </a:r>
            <a:r>
              <a:rPr lang="en-US" sz="1200" baseline="-25000">
                <a:ea typeface="+mn-lt"/>
                <a:cs typeface="+mn-lt"/>
              </a:rPr>
              <a:t>2</a:t>
            </a:r>
            <a:r>
              <a:rPr lang="en-US">
                <a:ea typeface="+mn-lt"/>
                <a:cs typeface="+mn-lt"/>
              </a:rPr>
              <a:t>  </a:t>
            </a:r>
            <a:r>
              <a:rPr lang="en-US">
                <a:cs typeface="Calibri"/>
              </a:rPr>
              <a:t>)</a:t>
            </a:r>
            <a:endParaRPr lang="en-US"/>
          </a:p>
        </p:txBody>
      </p:sp>
      <p:cxnSp>
        <p:nvCxnSpPr>
          <p:cNvPr id="14" name="Straight Arrow Connector 13">
            <a:extLst>
              <a:ext uri="{FF2B5EF4-FFF2-40B4-BE49-F238E27FC236}">
                <a16:creationId xmlns:a16="http://schemas.microsoft.com/office/drawing/2014/main" id="{08B89187-41E3-35CF-901E-6700B15B7817}"/>
              </a:ext>
            </a:extLst>
          </p:cNvPr>
          <p:cNvCxnSpPr>
            <a:cxnSpLocks/>
          </p:cNvCxnSpPr>
          <p:nvPr/>
        </p:nvCxnSpPr>
        <p:spPr>
          <a:xfrm>
            <a:off x="5638799" y="5129149"/>
            <a:ext cx="736271" cy="3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CC3DF8-C971-1C50-AE05-545AECF5D428}"/>
              </a:ext>
            </a:extLst>
          </p:cNvPr>
          <p:cNvSpPr txBox="1"/>
          <p:nvPr/>
        </p:nvSpPr>
        <p:spPr>
          <a:xfrm>
            <a:off x="6493526" y="406957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Validate the temporal order</a:t>
            </a:r>
            <a:endParaRPr lang="en-US"/>
          </a:p>
        </p:txBody>
      </p:sp>
      <p:sp>
        <p:nvSpPr>
          <p:cNvPr id="18" name="TextBox 17">
            <a:extLst>
              <a:ext uri="{FF2B5EF4-FFF2-40B4-BE49-F238E27FC236}">
                <a16:creationId xmlns:a16="http://schemas.microsoft.com/office/drawing/2014/main" id="{F9BFDF3A-0146-F46A-24EC-78A5BEE9C454}"/>
              </a:ext>
            </a:extLst>
          </p:cNvPr>
          <p:cNvSpPr txBox="1"/>
          <p:nvPr/>
        </p:nvSpPr>
        <p:spPr>
          <a:xfrm>
            <a:off x="6333505" y="50371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Check conflict</a:t>
            </a:r>
            <a:endParaRPr lang="en-US"/>
          </a:p>
        </p:txBody>
      </p:sp>
      <p:cxnSp>
        <p:nvCxnSpPr>
          <p:cNvPr id="19" name="Straight Arrow Connector 18">
            <a:extLst>
              <a:ext uri="{FF2B5EF4-FFF2-40B4-BE49-F238E27FC236}">
                <a16:creationId xmlns:a16="http://schemas.microsoft.com/office/drawing/2014/main" id="{498CDEC6-2166-021A-03A5-6B5EA6E965B1}"/>
              </a:ext>
            </a:extLst>
          </p:cNvPr>
          <p:cNvCxnSpPr>
            <a:cxnSpLocks/>
          </p:cNvCxnSpPr>
          <p:nvPr/>
        </p:nvCxnSpPr>
        <p:spPr>
          <a:xfrm>
            <a:off x="4134591" y="4198915"/>
            <a:ext cx="2082141" cy="53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08294CA-17E8-2C3C-018D-861BDB2DDCDC}"/>
              </a:ext>
            </a:extLst>
          </p:cNvPr>
          <p:cNvCxnSpPr>
            <a:cxnSpLocks/>
          </p:cNvCxnSpPr>
          <p:nvPr/>
        </p:nvCxnSpPr>
        <p:spPr>
          <a:xfrm>
            <a:off x="5440876" y="4693720"/>
            <a:ext cx="884713" cy="14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E8FCD11-7F7D-5174-85C9-72D34422D72B}"/>
              </a:ext>
            </a:extLst>
          </p:cNvPr>
          <p:cNvCxnSpPr>
            <a:cxnSpLocks/>
          </p:cNvCxnSpPr>
          <p:nvPr/>
        </p:nvCxnSpPr>
        <p:spPr>
          <a:xfrm>
            <a:off x="4411681" y="4476005"/>
            <a:ext cx="2082141" cy="53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C5519E7-EB99-E967-4FE7-964B22617CE7}"/>
              </a:ext>
            </a:extLst>
          </p:cNvPr>
          <p:cNvSpPr txBox="1"/>
          <p:nvPr/>
        </p:nvSpPr>
        <p:spPr>
          <a:xfrm>
            <a:off x="6373089" y="46709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Newly deduced order</a:t>
            </a:r>
            <a:endParaRPr lang="en-US"/>
          </a:p>
        </p:txBody>
      </p:sp>
      <p:sp>
        <p:nvSpPr>
          <p:cNvPr id="3" name="Slide Number Placeholder 2">
            <a:extLst>
              <a:ext uri="{FF2B5EF4-FFF2-40B4-BE49-F238E27FC236}">
                <a16:creationId xmlns:a16="http://schemas.microsoft.com/office/drawing/2014/main" id="{0F35DE7B-F4F1-E39C-8CCF-AE9C1C2AA54D}"/>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283124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Critic Example</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r>
              <a:rPr lang="en-US" sz="2200">
                <a:ea typeface="+mn-lt"/>
                <a:cs typeface="+mn-lt"/>
              </a:rPr>
              <a:t>Assume that we have followings</a:t>
            </a:r>
          </a:p>
          <a:p>
            <a:r>
              <a:rPr lang="en-US" sz="2200">
                <a:ea typeface="+mn-lt"/>
                <a:cs typeface="+mn-lt"/>
              </a:rPr>
              <a:t>U</a:t>
            </a:r>
            <a:r>
              <a:rPr lang="en-US" sz="2200" baseline="-25000">
                <a:ea typeface="+mn-lt"/>
                <a:cs typeface="+mn-lt"/>
              </a:rPr>
              <a:t>status</a:t>
            </a:r>
            <a:r>
              <a:rPr lang="en-US" sz="2200">
                <a:ea typeface="+mn-lt"/>
                <a:cs typeface="+mn-lt"/>
              </a:rPr>
              <a:t> ((1,2))</a:t>
            </a:r>
          </a:p>
          <a:p>
            <a:r>
              <a:rPr lang="en-US" sz="1800">
                <a:ea typeface="+mn-lt"/>
                <a:cs typeface="+mn-lt"/>
              </a:rPr>
              <a:t>CC1: t</a:t>
            </a:r>
            <a:r>
              <a:rPr lang="en-US" sz="1800" baseline="-25000">
                <a:ea typeface="+mn-lt"/>
                <a:cs typeface="+mn-lt"/>
              </a:rPr>
              <a:t>1</a:t>
            </a:r>
            <a:r>
              <a:rPr lang="en-US" sz="1800">
                <a:ea typeface="+mn-lt"/>
                <a:cs typeface="+mn-lt"/>
              </a:rPr>
              <a:t>[status] = 'single' and t</a:t>
            </a:r>
            <a:r>
              <a:rPr lang="en-US" sz="1800" baseline="-25000">
                <a:ea typeface="+mn-lt"/>
                <a:cs typeface="+mn-lt"/>
              </a:rPr>
              <a:t>2</a:t>
            </a:r>
            <a:r>
              <a:rPr lang="en-US" sz="1800">
                <a:ea typeface="+mn-lt"/>
                <a:cs typeface="+mn-lt"/>
              </a:rPr>
              <a:t>[status] = 'married' -&gt; t</a:t>
            </a:r>
            <a:r>
              <a:rPr lang="en-US" sz="1200" baseline="-25000">
                <a:ea typeface="+mn-lt"/>
                <a:cs typeface="+mn-lt"/>
              </a:rPr>
              <a:t>1</a:t>
            </a:r>
            <a:r>
              <a:rPr lang="en-US" sz="1800">
                <a:ea typeface="+mn-lt"/>
                <a:cs typeface="+mn-lt"/>
              </a:rPr>
              <a:t> &lt;</a:t>
            </a:r>
            <a:r>
              <a:rPr lang="en-US" sz="1800" baseline="-25000">
                <a:ea typeface="+mn-lt"/>
                <a:cs typeface="+mn-lt"/>
              </a:rPr>
              <a:t>status </a:t>
            </a:r>
            <a:r>
              <a:rPr lang="en-US" sz="1800">
                <a:ea typeface="+mn-lt"/>
                <a:cs typeface="+mn-lt"/>
              </a:rPr>
              <a:t>t</a:t>
            </a:r>
            <a:r>
              <a:rPr lang="en-US" sz="1200" baseline="-25000">
                <a:ea typeface="+mn-lt"/>
                <a:cs typeface="+mn-lt"/>
              </a:rPr>
              <a:t>2</a:t>
            </a:r>
            <a:r>
              <a:rPr lang="en-US" sz="1800">
                <a:ea typeface="+mn-lt"/>
                <a:cs typeface="+mn-lt"/>
              </a:rPr>
              <a:t> </a:t>
            </a:r>
          </a:p>
          <a:p>
            <a:r>
              <a:rPr lang="en-US" sz="1800">
                <a:ea typeface="+mn-lt"/>
                <a:cs typeface="+mn-lt"/>
              </a:rPr>
              <a:t>CC2: t</a:t>
            </a:r>
            <a:r>
              <a:rPr lang="en-US" sz="1300" baseline="-25000">
                <a:ea typeface="+mn-lt"/>
                <a:cs typeface="+mn-lt"/>
              </a:rPr>
              <a:t>1</a:t>
            </a:r>
            <a:r>
              <a:rPr lang="en-US" sz="1800">
                <a:ea typeface="+mn-lt"/>
                <a:cs typeface="+mn-lt"/>
              </a:rPr>
              <a:t>[status] = 'married' and t</a:t>
            </a:r>
            <a:r>
              <a:rPr lang="en-US" sz="1300" baseline="-25000">
                <a:ea typeface="+mn-lt"/>
                <a:cs typeface="+mn-lt"/>
              </a:rPr>
              <a:t>2</a:t>
            </a:r>
            <a:r>
              <a:rPr lang="en-US" sz="1800">
                <a:ea typeface="+mn-lt"/>
                <a:cs typeface="+mn-lt"/>
              </a:rPr>
              <a:t>[status] = 'divorced' -&gt; t</a:t>
            </a:r>
            <a:r>
              <a:rPr lang="en-US" sz="1200" baseline="-25000">
                <a:ea typeface="+mn-lt"/>
                <a:cs typeface="+mn-lt"/>
              </a:rPr>
              <a:t>1</a:t>
            </a:r>
            <a:r>
              <a:rPr lang="en-US" sz="1800">
                <a:ea typeface="+mn-lt"/>
                <a:cs typeface="+mn-lt"/>
              </a:rPr>
              <a:t> &lt;</a:t>
            </a:r>
            <a:r>
              <a:rPr lang="en-US" sz="1800" baseline="-25000">
                <a:ea typeface="+mn-lt"/>
                <a:cs typeface="+mn-lt"/>
              </a:rPr>
              <a:t>status </a:t>
            </a:r>
            <a:r>
              <a:rPr lang="en-US" sz="1800">
                <a:ea typeface="+mn-lt"/>
                <a:cs typeface="+mn-lt"/>
              </a:rPr>
              <a:t>t</a:t>
            </a:r>
            <a:r>
              <a:rPr lang="en-US" sz="1200" baseline="-25000">
                <a:ea typeface="+mn-lt"/>
                <a:cs typeface="+mn-lt"/>
              </a:rPr>
              <a:t>2</a:t>
            </a:r>
            <a:r>
              <a:rPr lang="en-US" sz="1800">
                <a:ea typeface="+mn-lt"/>
                <a:cs typeface="+mn-lt"/>
              </a:rPr>
              <a:t> </a:t>
            </a:r>
            <a:endParaRPr lang="en-US" sz="1800" b="1">
              <a:ea typeface="+mn-lt"/>
              <a:cs typeface="+mn-lt"/>
            </a:endParaRPr>
          </a:p>
          <a:p>
            <a:r>
              <a:rPr lang="en-US" sz="1800">
                <a:ea typeface="+mn-lt"/>
                <a:cs typeface="+mn-lt"/>
              </a:rPr>
              <a:t>CC3: t</a:t>
            </a:r>
            <a:r>
              <a:rPr lang="en-US" sz="1800" baseline="-25000">
                <a:ea typeface="+mn-lt"/>
                <a:cs typeface="+mn-lt"/>
              </a:rPr>
              <a:t>1</a:t>
            </a:r>
            <a:r>
              <a:rPr lang="en-US" sz="1800">
                <a:ea typeface="+mn-lt"/>
                <a:cs typeface="+mn-lt"/>
              </a:rPr>
              <a:t> &lt;</a:t>
            </a:r>
            <a:r>
              <a:rPr lang="en-US" sz="1800" baseline="-25000">
                <a:ea typeface="+mn-lt"/>
                <a:cs typeface="+mn-lt"/>
              </a:rPr>
              <a:t>status </a:t>
            </a:r>
            <a:r>
              <a:rPr lang="en-US" sz="1800">
                <a:ea typeface="+mn-lt"/>
                <a:cs typeface="+mn-lt"/>
              </a:rPr>
              <a:t>t</a:t>
            </a:r>
            <a:r>
              <a:rPr lang="en-US" sz="1800" baseline="-25000">
                <a:ea typeface="+mn-lt"/>
                <a:cs typeface="+mn-lt"/>
              </a:rPr>
              <a:t>2</a:t>
            </a:r>
            <a:r>
              <a:rPr lang="en-US" sz="1800">
                <a:ea typeface="+mn-lt"/>
                <a:cs typeface="+mn-lt"/>
              </a:rPr>
              <a:t>  -&gt; t</a:t>
            </a:r>
            <a:r>
              <a:rPr lang="en-US" sz="1800" baseline="-25000">
                <a:ea typeface="+mn-lt"/>
                <a:cs typeface="+mn-lt"/>
              </a:rPr>
              <a:t>1</a:t>
            </a:r>
            <a:r>
              <a:rPr lang="en-US" sz="1800">
                <a:ea typeface="+mn-lt"/>
                <a:cs typeface="+mn-lt"/>
              </a:rPr>
              <a:t> &lt;</a:t>
            </a:r>
            <a:r>
              <a:rPr lang="en-US" sz="1800" baseline="-25000">
                <a:ea typeface="+mn-lt"/>
                <a:cs typeface="+mn-lt"/>
              </a:rPr>
              <a:t>address </a:t>
            </a:r>
            <a:r>
              <a:rPr lang="en-US" sz="1800">
                <a:ea typeface="+mn-lt"/>
                <a:cs typeface="+mn-lt"/>
              </a:rPr>
              <a:t>t</a:t>
            </a:r>
            <a:r>
              <a:rPr lang="en-US" sz="1800" baseline="-25000">
                <a:ea typeface="+mn-lt"/>
                <a:cs typeface="+mn-lt"/>
              </a:rPr>
              <a:t>2</a:t>
            </a:r>
            <a:r>
              <a:rPr lang="en-US" sz="1800">
                <a:ea typeface="+mn-lt"/>
                <a:cs typeface="+mn-lt"/>
              </a:rPr>
              <a:t>   </a:t>
            </a:r>
          </a:p>
          <a:p>
            <a:r>
              <a:rPr lang="en-US" sz="1800">
                <a:ea typeface="+mn-lt"/>
                <a:cs typeface="+mn-lt"/>
              </a:rPr>
              <a:t>CC4: t</a:t>
            </a:r>
            <a:r>
              <a:rPr lang="en-US" sz="1800" baseline="-25000">
                <a:ea typeface="+mn-lt"/>
                <a:cs typeface="+mn-lt"/>
              </a:rPr>
              <a:t>1</a:t>
            </a:r>
            <a:r>
              <a:rPr lang="en-US" sz="1800">
                <a:ea typeface="+mn-lt"/>
                <a:cs typeface="+mn-lt"/>
              </a:rPr>
              <a:t>&lt;</a:t>
            </a:r>
            <a:r>
              <a:rPr lang="en-US" sz="1800" baseline="-25000">
                <a:ea typeface="+mn-lt"/>
                <a:cs typeface="+mn-lt"/>
              </a:rPr>
              <a:t>A</a:t>
            </a:r>
            <a:r>
              <a:rPr lang="en-US" sz="1800">
                <a:ea typeface="+mn-lt"/>
                <a:cs typeface="+mn-lt"/>
              </a:rPr>
              <a:t> t</a:t>
            </a:r>
            <a:r>
              <a:rPr lang="en-US" sz="1800" baseline="-25000">
                <a:ea typeface="+mn-lt"/>
                <a:cs typeface="+mn-lt"/>
              </a:rPr>
              <a:t>2</a:t>
            </a:r>
            <a:r>
              <a:rPr lang="en-US" sz="1800">
                <a:ea typeface="+mn-lt"/>
                <a:cs typeface="+mn-lt"/>
              </a:rPr>
              <a:t> and  t</a:t>
            </a:r>
            <a:r>
              <a:rPr lang="en-US" sz="1800" baseline="-25000">
                <a:ea typeface="+mn-lt"/>
                <a:cs typeface="+mn-lt"/>
              </a:rPr>
              <a:t>2 </a:t>
            </a:r>
            <a:r>
              <a:rPr lang="en-US" sz="1800">
                <a:ea typeface="+mn-lt"/>
                <a:cs typeface="+mn-lt"/>
              </a:rPr>
              <a:t>&lt;</a:t>
            </a:r>
            <a:r>
              <a:rPr lang="en-US" sz="1800" baseline="-25000">
                <a:ea typeface="+mn-lt"/>
                <a:cs typeface="+mn-lt"/>
              </a:rPr>
              <a:t>A</a:t>
            </a:r>
            <a:r>
              <a:rPr lang="en-US" sz="1800">
                <a:ea typeface="+mn-lt"/>
                <a:cs typeface="+mn-lt"/>
              </a:rPr>
              <a:t> t</a:t>
            </a:r>
            <a:r>
              <a:rPr lang="en-US" sz="1800" baseline="-25000">
                <a:ea typeface="+mn-lt"/>
                <a:cs typeface="+mn-lt"/>
              </a:rPr>
              <a:t>3 </a:t>
            </a:r>
            <a:r>
              <a:rPr lang="en-US" sz="1800">
                <a:ea typeface="+mn-lt"/>
                <a:cs typeface="+mn-lt"/>
              </a:rPr>
              <a:t> -&gt; t</a:t>
            </a:r>
            <a:r>
              <a:rPr lang="en-US" sz="1800" baseline="-25000">
                <a:ea typeface="+mn-lt"/>
                <a:cs typeface="+mn-lt"/>
              </a:rPr>
              <a:t>1</a:t>
            </a:r>
            <a:r>
              <a:rPr lang="en-US" sz="1800">
                <a:ea typeface="+mn-lt"/>
                <a:cs typeface="+mn-lt"/>
              </a:rPr>
              <a:t> &lt;</a:t>
            </a:r>
            <a:r>
              <a:rPr lang="en-US" sz="1800" baseline="-25000">
                <a:ea typeface="+mn-lt"/>
                <a:cs typeface="+mn-lt"/>
              </a:rPr>
              <a:t>A </a:t>
            </a:r>
            <a:r>
              <a:rPr lang="en-US" sz="1800">
                <a:ea typeface="+mn-lt"/>
                <a:cs typeface="+mn-lt"/>
              </a:rPr>
              <a:t>t</a:t>
            </a:r>
            <a:r>
              <a:rPr lang="en-US" sz="1800" baseline="-25000">
                <a:ea typeface="+mn-lt"/>
                <a:cs typeface="+mn-lt"/>
              </a:rPr>
              <a:t>3</a:t>
            </a:r>
            <a:r>
              <a:rPr lang="en-US" sz="1800">
                <a:ea typeface="+mn-lt"/>
                <a:cs typeface="+mn-lt"/>
              </a:rPr>
              <a:t>   -&gt; Transitive CC</a:t>
            </a:r>
          </a:p>
          <a:p>
            <a:r>
              <a:rPr lang="en-US" sz="1800">
                <a:ea typeface="+mn-lt"/>
                <a:cs typeface="+mn-lt"/>
              </a:rPr>
              <a:t>Chase algorithm, runs through all CCs and deduce new orders</a:t>
            </a:r>
          </a:p>
          <a:p>
            <a:r>
              <a:rPr lang="en-US" sz="1800">
                <a:ea typeface="+mn-lt"/>
                <a:cs typeface="+mn-lt"/>
              </a:rPr>
              <a:t>For instance, by CC3, we add (1,2) to U</a:t>
            </a:r>
            <a:r>
              <a:rPr lang="en-US" sz="1800" baseline="-25000">
                <a:ea typeface="+mn-lt"/>
                <a:cs typeface="+mn-lt"/>
              </a:rPr>
              <a:t>address</a:t>
            </a:r>
          </a:p>
          <a:p>
            <a:r>
              <a:rPr lang="en-US" sz="1800">
                <a:ea typeface="+mn-lt"/>
                <a:cs typeface="+mn-lt"/>
              </a:rPr>
              <a:t>By CC4 (1,4) U</a:t>
            </a:r>
            <a:r>
              <a:rPr lang="en-US" sz="1800" baseline="-25000">
                <a:ea typeface="+mn-lt"/>
                <a:cs typeface="+mn-lt"/>
              </a:rPr>
              <a:t>status</a:t>
            </a:r>
          </a:p>
          <a:p>
            <a:r>
              <a:rPr lang="en-US" sz="1800">
                <a:ea typeface="+mn-lt"/>
                <a:cs typeface="+mn-lt"/>
              </a:rPr>
              <a:t>Then these newly deduced pairs is fed back to Creator as an augmented data</a:t>
            </a:r>
          </a:p>
        </p:txBody>
      </p:sp>
      <p:sp>
        <p:nvSpPr>
          <p:cNvPr id="3" name="Slide Number Placeholder 2">
            <a:extLst>
              <a:ext uri="{FF2B5EF4-FFF2-40B4-BE49-F238E27FC236}">
                <a16:creationId xmlns:a16="http://schemas.microsoft.com/office/drawing/2014/main" id="{C7B1B708-AD6C-323F-EDE2-1439DBBC3297}"/>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69661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ea typeface="+mj-lt"/>
                <a:cs typeface="+mj-lt"/>
              </a:rPr>
              <a:t>Evaluation Metrics</a:t>
            </a:r>
            <a:endParaRPr lang="en-US" sz="5400">
              <a:cs typeface="Calibri Light"/>
            </a:endParaRP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r>
              <a:rPr lang="en-US" dirty="0">
                <a:latin typeface="Arial"/>
                <a:ea typeface="+mn-lt"/>
                <a:cs typeface="Arial"/>
              </a:rPr>
              <a:t>We have used following evaluation metrics:</a:t>
            </a:r>
          </a:p>
          <a:p>
            <a:pPr lvl="1"/>
            <a:r>
              <a:rPr lang="en-US" dirty="0">
                <a:latin typeface="Arial"/>
                <a:ea typeface="+mn-lt"/>
                <a:cs typeface="Arial"/>
              </a:rPr>
              <a:t>Precision :</a:t>
            </a:r>
            <a:r>
              <a:rPr lang="en-US" sz="2000" dirty="0">
                <a:latin typeface="Arial"/>
                <a:ea typeface="+mn-lt"/>
                <a:cs typeface="Arial"/>
              </a:rPr>
              <a:t> the ratio of temporal orders determined correctly to all ranked pairs predicated true</a:t>
            </a:r>
          </a:p>
          <a:p>
            <a:pPr marL="685800">
              <a:spcBef>
                <a:spcPts val="500"/>
              </a:spcBef>
            </a:pPr>
            <a:r>
              <a:rPr lang="en-US" sz="2400" dirty="0">
                <a:latin typeface="Arial"/>
                <a:ea typeface="+mn-lt"/>
                <a:cs typeface="Arial"/>
              </a:rPr>
              <a:t>Recall: </a:t>
            </a:r>
            <a:r>
              <a:rPr lang="en-US" sz="2000" dirty="0">
                <a:latin typeface="Arial"/>
                <a:ea typeface="+mn-lt"/>
                <a:cs typeface="Arial"/>
              </a:rPr>
              <a:t>the ratio of temporal orders predicted correctly to all true orders</a:t>
            </a:r>
          </a:p>
          <a:p>
            <a:pPr marL="685800"/>
            <a:r>
              <a:rPr lang="en-US" sz="2400" dirty="0">
                <a:latin typeface="Arial"/>
                <a:ea typeface="+mn-lt"/>
                <a:cs typeface="Arial"/>
              </a:rPr>
              <a:t>MRR(𝑒)</a:t>
            </a:r>
            <a:r>
              <a:rPr lang="en-US" sz="2000" dirty="0">
                <a:latin typeface="Arial"/>
                <a:ea typeface="+mn-lt"/>
                <a:cs typeface="Arial"/>
              </a:rPr>
              <a:t> : the mean reciprocal rank over a set of 𝑛 ranking:            </a:t>
            </a:r>
          </a:p>
          <a:p>
            <a:pPr marL="1257300" lvl="1" indent="-342900"/>
            <a:r>
              <a:rPr lang="en-US" sz="2000" dirty="0">
                <a:latin typeface="Arial"/>
                <a:ea typeface="+mn-lt"/>
                <a:cs typeface="Arial"/>
              </a:rPr>
              <a:t>                              where 𝑛 is the number of attributes, </a:t>
            </a:r>
            <a:r>
              <a:rPr lang="en-US" sz="2000" dirty="0" err="1">
                <a:latin typeface="Arial"/>
                <a:ea typeface="+mn-lt"/>
                <a:cs typeface="Arial"/>
              </a:rPr>
              <a:t>rank</a:t>
            </a:r>
            <a:r>
              <a:rPr lang="en-US" sz="2000" baseline="-25000" dirty="0" err="1">
                <a:latin typeface="Arial"/>
                <a:ea typeface="+mn-lt"/>
                <a:cs typeface="Arial"/>
              </a:rPr>
              <a:t>i</a:t>
            </a:r>
            <a:r>
              <a:rPr lang="en-US" sz="2000" baseline="-25000" dirty="0">
                <a:latin typeface="Arial"/>
                <a:ea typeface="+mn-lt"/>
                <a:cs typeface="Arial"/>
              </a:rPr>
              <a:t> </a:t>
            </a:r>
            <a:r>
              <a:rPr lang="en-US" sz="2000" dirty="0">
                <a:latin typeface="Arial"/>
                <a:ea typeface="+mn-lt"/>
                <a:cs typeface="Arial"/>
              </a:rPr>
              <a:t>is the rank of latest                                attribute of entity 𝑒</a:t>
            </a:r>
            <a:endParaRPr lang="en-US" sz="2000" dirty="0">
              <a:latin typeface="Arial"/>
              <a:cs typeface="Arial"/>
            </a:endParaRPr>
          </a:p>
          <a:p>
            <a:pPr marL="685800"/>
            <a:r>
              <a:rPr lang="en-US" sz="2400" dirty="0">
                <a:latin typeface="Arial"/>
                <a:ea typeface="+mn-lt"/>
                <a:cs typeface="Arial"/>
              </a:rPr>
              <a:t>MAP@K(𝑒)</a:t>
            </a:r>
            <a:r>
              <a:rPr lang="en-US" sz="2000" dirty="0">
                <a:latin typeface="Arial"/>
                <a:ea typeface="+mn-lt"/>
                <a:cs typeface="Arial"/>
              </a:rPr>
              <a:t>: Mean average precision at K</a:t>
            </a:r>
          </a:p>
          <a:p>
            <a:pPr marL="1143000" lvl="1"/>
            <a:r>
              <a:rPr lang="en-US" sz="2000" dirty="0">
                <a:latin typeface="Arial"/>
                <a:ea typeface="+mn-lt"/>
                <a:cs typeface="Arial"/>
              </a:rPr>
              <a:t>                                Average precision of top-K values</a:t>
            </a:r>
          </a:p>
          <a:p>
            <a:pPr lvl="1" indent="-285750"/>
            <a:endParaRPr lang="en-US" sz="2000" b="1">
              <a:latin typeface="Arial"/>
              <a:ea typeface="+mn-lt"/>
              <a:cs typeface="Arial"/>
            </a:endParaRPr>
          </a:p>
          <a:p>
            <a:pPr marL="400050" lvl="1" indent="0">
              <a:buNone/>
            </a:pPr>
            <a:endParaRPr lang="en-US">
              <a:latin typeface="Arial"/>
              <a:ea typeface="+mn-lt"/>
              <a:cs typeface="Arial"/>
            </a:endParaRPr>
          </a:p>
          <a:p>
            <a:pPr lvl="1" algn="r"/>
            <a:endParaRPr lang="en-US">
              <a:ea typeface="+mn-lt"/>
              <a:cs typeface="+mn-lt"/>
            </a:endParaRPr>
          </a:p>
          <a:p>
            <a:pPr lvl="1" algn="r"/>
            <a:endParaRPr lang="en-US">
              <a:ea typeface="+mn-lt"/>
              <a:cs typeface="+mn-lt"/>
            </a:endParaRPr>
          </a:p>
          <a:p>
            <a:endParaRPr lang="en-US" sz="2200">
              <a:ea typeface="+mn-lt"/>
              <a:cs typeface="+mn-lt"/>
            </a:endParaRPr>
          </a:p>
        </p:txBody>
      </p:sp>
      <p:pic>
        <p:nvPicPr>
          <p:cNvPr id="8" name="Picture 8">
            <a:extLst>
              <a:ext uri="{FF2B5EF4-FFF2-40B4-BE49-F238E27FC236}">
                <a16:creationId xmlns:a16="http://schemas.microsoft.com/office/drawing/2014/main" id="{DE534DE1-6261-5EC8-B5C3-CC5700AC4A7A}"/>
              </a:ext>
            </a:extLst>
          </p:cNvPr>
          <p:cNvPicPr>
            <a:picLocks noChangeAspect="1"/>
          </p:cNvPicPr>
          <p:nvPr/>
        </p:nvPicPr>
        <p:blipFill>
          <a:blip r:embed="rId3"/>
          <a:stretch>
            <a:fillRect/>
          </a:stretch>
        </p:blipFill>
        <p:spPr>
          <a:xfrm>
            <a:off x="2124533" y="4006215"/>
            <a:ext cx="1438275" cy="400050"/>
          </a:xfrm>
          <a:prstGeom prst="rect">
            <a:avLst/>
          </a:prstGeom>
        </p:spPr>
      </p:pic>
      <p:pic>
        <p:nvPicPr>
          <p:cNvPr id="9" name="Picture 9">
            <a:extLst>
              <a:ext uri="{FF2B5EF4-FFF2-40B4-BE49-F238E27FC236}">
                <a16:creationId xmlns:a16="http://schemas.microsoft.com/office/drawing/2014/main" id="{5B62FDFB-4CFE-D24E-74DD-4031EB1D5B48}"/>
              </a:ext>
            </a:extLst>
          </p:cNvPr>
          <p:cNvPicPr>
            <a:picLocks noChangeAspect="1"/>
          </p:cNvPicPr>
          <p:nvPr/>
        </p:nvPicPr>
        <p:blipFill>
          <a:blip r:embed="rId4"/>
          <a:stretch>
            <a:fillRect/>
          </a:stretch>
        </p:blipFill>
        <p:spPr>
          <a:xfrm>
            <a:off x="1890136" y="5076590"/>
            <a:ext cx="1905000" cy="400050"/>
          </a:xfrm>
          <a:prstGeom prst="rect">
            <a:avLst/>
          </a:prstGeom>
        </p:spPr>
      </p:pic>
      <p:sp>
        <p:nvSpPr>
          <p:cNvPr id="3" name="Slide Number Placeholder 2">
            <a:extLst>
              <a:ext uri="{FF2B5EF4-FFF2-40B4-BE49-F238E27FC236}">
                <a16:creationId xmlns:a16="http://schemas.microsoft.com/office/drawing/2014/main" id="{22BA1758-63AC-F268-01CD-AD22F4EBF384}"/>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191735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Motivation</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38200" y="1929384"/>
            <a:ext cx="10515600" cy="4251960"/>
          </a:xfrm>
        </p:spPr>
        <p:txBody>
          <a:bodyPr vert="horz" lIns="91440" tIns="45720" rIns="91440" bIns="45720" rtlCol="0" anchor="t">
            <a:normAutofit lnSpcReduction="10000"/>
          </a:bodyPr>
          <a:lstStyle/>
          <a:p>
            <a:r>
              <a:rPr lang="en-US" sz="2200">
                <a:ea typeface="Calibri"/>
                <a:cs typeface="Calibri"/>
              </a:rPr>
              <a:t>Data Keeps changing</a:t>
            </a:r>
          </a:p>
          <a:p>
            <a:pPr lvl="1"/>
            <a:r>
              <a:rPr lang="en-US" sz="1800">
                <a:ea typeface="+mn-lt"/>
                <a:cs typeface="+mn-lt"/>
              </a:rPr>
              <a:t>9590 Households move, 1496 people marry, 810 people divorce each day in the UK</a:t>
            </a:r>
          </a:p>
          <a:p>
            <a:r>
              <a:rPr lang="en-US" sz="2200">
                <a:ea typeface="+mn-lt"/>
                <a:cs typeface="+mn-lt"/>
              </a:rPr>
              <a:t>Outdated data damages revenues of companies</a:t>
            </a:r>
          </a:p>
          <a:p>
            <a:r>
              <a:rPr lang="en-US" sz="2200">
                <a:ea typeface="+mn-lt"/>
                <a:cs typeface="+mn-lt"/>
              </a:rPr>
              <a:t>Data-driven decisions based on outdated data can be worse than making decisions with no data</a:t>
            </a:r>
          </a:p>
          <a:p>
            <a:r>
              <a:rPr lang="en-US" sz="2200">
                <a:ea typeface="+mn-lt"/>
                <a:cs typeface="+mn-lt"/>
              </a:rPr>
              <a:t>Why do these problems happen ?</a:t>
            </a:r>
          </a:p>
          <a:p>
            <a:pPr lvl="1"/>
            <a:r>
              <a:rPr lang="en-US" sz="1800">
                <a:solidFill>
                  <a:srgbClr val="FF0000"/>
                </a:solidFill>
                <a:ea typeface="+mn-lt"/>
                <a:cs typeface="+mn-lt"/>
              </a:rPr>
              <a:t>Missing Timestamps </a:t>
            </a:r>
            <a:endParaRPr lang="en-US" sz="1800">
              <a:solidFill>
                <a:srgbClr val="000000"/>
              </a:solidFill>
              <a:ea typeface="+mn-lt"/>
              <a:cs typeface="+mn-lt"/>
            </a:endParaRPr>
          </a:p>
          <a:p>
            <a:pPr lvl="2"/>
            <a:r>
              <a:rPr lang="en-US" sz="1400">
                <a:ea typeface="+mn-lt"/>
                <a:cs typeface="+mn-lt"/>
              </a:rPr>
              <a:t>Timestamps may simply not be recorded</a:t>
            </a:r>
          </a:p>
          <a:p>
            <a:pPr lvl="2"/>
            <a:r>
              <a:rPr lang="en-US" sz="1400">
                <a:solidFill>
                  <a:srgbClr val="000000"/>
                </a:solidFill>
                <a:ea typeface="+mn-lt"/>
                <a:cs typeface="+mn-lt"/>
              </a:rPr>
              <a:t>*E.g., in a health database, 16/26 relations are not timestamped</a:t>
            </a:r>
          </a:p>
          <a:p>
            <a:pPr lvl="1"/>
            <a:r>
              <a:rPr lang="en-US" sz="1800">
                <a:solidFill>
                  <a:srgbClr val="FF0000"/>
                </a:solidFill>
                <a:ea typeface="+mn-lt"/>
                <a:cs typeface="+mn-lt"/>
              </a:rPr>
              <a:t>Imprecise Timestamps</a:t>
            </a:r>
            <a:r>
              <a:rPr lang="en-US" sz="1800">
                <a:ea typeface="+mn-lt"/>
                <a:cs typeface="+mn-lt"/>
              </a:rPr>
              <a:t> </a:t>
            </a:r>
            <a:endParaRPr lang="en-US" sz="1800">
              <a:cs typeface="Calibri" panose="020F0502020204030204"/>
            </a:endParaRPr>
          </a:p>
          <a:p>
            <a:pPr lvl="2"/>
            <a:r>
              <a:rPr lang="en-US" sz="1400">
                <a:ea typeface="+mn-lt"/>
                <a:cs typeface="+mn-lt"/>
              </a:rPr>
              <a:t>Timestamps may be too coarse, “12-8-2021” vs “12-8- 2021 20:41”</a:t>
            </a:r>
            <a:endParaRPr lang="en-US" sz="1400">
              <a:cs typeface="Calibri"/>
            </a:endParaRPr>
          </a:p>
          <a:p>
            <a:pPr lvl="2"/>
            <a:r>
              <a:rPr lang="en-US" sz="1400">
                <a:solidFill>
                  <a:srgbClr val="000000"/>
                </a:solidFill>
                <a:ea typeface="+mn-lt"/>
                <a:cs typeface="+mn-lt"/>
              </a:rPr>
              <a:t>**E.g., 90% of appointment records have imprecise timestamps</a:t>
            </a:r>
          </a:p>
          <a:p>
            <a:pPr lvl="1"/>
            <a:r>
              <a:rPr lang="en-US" sz="1800">
                <a:solidFill>
                  <a:srgbClr val="FF0000"/>
                </a:solidFill>
                <a:ea typeface="+mn-lt"/>
                <a:cs typeface="+mn-lt"/>
              </a:rPr>
              <a:t>Incorrect Timestamps</a:t>
            </a:r>
          </a:p>
          <a:p>
            <a:pPr lvl="2"/>
            <a:r>
              <a:rPr lang="en-US" sz="1400">
                <a:ea typeface="+mn-lt"/>
                <a:cs typeface="+mn-lt"/>
              </a:rPr>
              <a:t>Update time vs logged time</a:t>
            </a:r>
          </a:p>
          <a:p>
            <a:pPr marL="457200" lvl="1" indent="0">
              <a:buNone/>
            </a:pPr>
            <a:endParaRPr lang="en-US" sz="1800">
              <a:ea typeface="+mn-lt"/>
              <a:cs typeface="+mn-lt"/>
            </a:endParaRPr>
          </a:p>
        </p:txBody>
      </p:sp>
      <p:sp>
        <p:nvSpPr>
          <p:cNvPr id="3" name="TextBox 2">
            <a:extLst>
              <a:ext uri="{FF2B5EF4-FFF2-40B4-BE49-F238E27FC236}">
                <a16:creationId xmlns:a16="http://schemas.microsoft.com/office/drawing/2014/main" id="{3373048F-2556-1F04-2D83-FF2E6FA5BC77}"/>
              </a:ext>
            </a:extLst>
          </p:cNvPr>
          <p:cNvSpPr txBox="1"/>
          <p:nvPr/>
        </p:nvSpPr>
        <p:spPr>
          <a:xfrm>
            <a:off x="291629" y="6444074"/>
            <a:ext cx="120847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a:t>
            </a:r>
            <a:r>
              <a:rPr lang="en-US" sz="1000">
                <a:ea typeface="+mn-lt"/>
                <a:cs typeface="+mn-lt"/>
              </a:rPr>
              <a:t>https://pubmed.ncbi.nlm.nih.gov/30488750/</a:t>
            </a:r>
          </a:p>
          <a:p>
            <a:r>
              <a:rPr lang="en-US" sz="1000">
                <a:ea typeface="+mn-lt"/>
                <a:cs typeface="+mn-lt"/>
              </a:rPr>
              <a:t>**https://ieeexplore.ieee.org/document/6597227</a:t>
            </a:r>
          </a:p>
        </p:txBody>
      </p:sp>
      <p:sp>
        <p:nvSpPr>
          <p:cNvPr id="4" name="Slide Number Placeholder 3">
            <a:extLst>
              <a:ext uri="{FF2B5EF4-FFF2-40B4-BE49-F238E27FC236}">
                <a16:creationId xmlns:a16="http://schemas.microsoft.com/office/drawing/2014/main" id="{99386327-3D5C-F3BD-937D-3434898111F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474277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ea typeface="+mj-lt"/>
                <a:cs typeface="+mj-lt"/>
              </a:rPr>
              <a:t>Evaluation Metrics - Tradeoffs</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r>
              <a:rPr lang="en-US" sz="2000" b="1">
                <a:latin typeface="Arial"/>
                <a:ea typeface="+mn-lt"/>
                <a:cs typeface="Arial"/>
              </a:rPr>
              <a:t>F-measure:</a:t>
            </a:r>
            <a:r>
              <a:rPr lang="en-US" sz="2000">
                <a:latin typeface="Arial"/>
                <a:ea typeface="+mn-lt"/>
                <a:cs typeface="Arial"/>
              </a:rPr>
              <a:t> Suitable for pairwise ranking, but not for the list</a:t>
            </a:r>
          </a:p>
          <a:p>
            <a:r>
              <a:rPr lang="en-US" sz="2000" b="1">
                <a:latin typeface="Arial"/>
                <a:ea typeface="+mn-lt"/>
                <a:cs typeface="Arial"/>
              </a:rPr>
              <a:t>MRR </a:t>
            </a:r>
            <a:r>
              <a:rPr lang="en-US" sz="2000">
                <a:latin typeface="Arial"/>
                <a:ea typeface="+mn-lt"/>
                <a:cs typeface="Arial"/>
              </a:rPr>
              <a:t>: This method puts a high focus on the first relevant element of the list. It is best suited for targeted searches such as users asking for the “best item for me”. The MRR metric does not evaluate the rest of the list of recommended items. It focuses on a single item from the list.</a:t>
            </a:r>
          </a:p>
          <a:p>
            <a:r>
              <a:rPr lang="en-US" sz="2000" b="1">
                <a:latin typeface="Arial"/>
                <a:ea typeface="+mn-lt"/>
                <a:cs typeface="Arial"/>
              </a:rPr>
              <a:t>MAP : </a:t>
            </a:r>
            <a:r>
              <a:rPr lang="en-US" sz="2000">
                <a:latin typeface="Arial"/>
                <a:ea typeface="+mn-lt"/>
                <a:cs typeface="Arial"/>
              </a:rPr>
              <a:t>Handles the ranking of lists recommended items naturally. This metrics shines for binary (relevant/non-relevant) ratings. However, it is not fit for fine-grained numerical ratings</a:t>
            </a:r>
          </a:p>
          <a:p>
            <a:pPr marL="228600" lvl="1" algn="r"/>
            <a:endParaRPr lang="en-US">
              <a:ea typeface="+mn-lt"/>
              <a:cs typeface="+mn-lt"/>
            </a:endParaRPr>
          </a:p>
          <a:p>
            <a:pPr marL="228600" lvl="1" algn="r"/>
            <a:endParaRPr lang="en-US">
              <a:ea typeface="+mn-lt"/>
              <a:cs typeface="+mn-lt"/>
            </a:endParaRPr>
          </a:p>
          <a:p>
            <a:endParaRPr lang="en-US">
              <a:latin typeface="Arial"/>
              <a:ea typeface="+mn-lt"/>
              <a:cs typeface="Arial"/>
            </a:endParaRPr>
          </a:p>
        </p:txBody>
      </p:sp>
      <p:sp>
        <p:nvSpPr>
          <p:cNvPr id="3" name="Slide Number Placeholder 2">
            <a:extLst>
              <a:ext uri="{FF2B5EF4-FFF2-40B4-BE49-F238E27FC236}">
                <a16:creationId xmlns:a16="http://schemas.microsoft.com/office/drawing/2014/main" id="{5E5B7C37-F5B5-D427-4274-9EF21857A5EA}"/>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2330193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fontScale="90000"/>
          </a:bodyPr>
          <a:lstStyle/>
          <a:p>
            <a:r>
              <a:rPr lang="en-US" sz="4600">
                <a:ea typeface="+mj-lt"/>
                <a:cs typeface="+mj-lt"/>
              </a:rPr>
              <a:t>Experimental Results</a:t>
            </a:r>
            <a:br>
              <a:rPr lang="en-US" sz="4600">
                <a:ea typeface="+mj-lt"/>
                <a:cs typeface="+mj-lt"/>
              </a:rPr>
            </a:br>
            <a:r>
              <a:rPr lang="en-US" sz="4600">
                <a:ea typeface="+mj-lt"/>
                <a:cs typeface="+mj-lt"/>
              </a:rPr>
              <a:t>Datasets</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r>
              <a:rPr lang="en-US" sz="2000" dirty="0">
                <a:latin typeface="Arial"/>
                <a:ea typeface="+mn-lt"/>
                <a:cs typeface="Arial"/>
              </a:rPr>
              <a:t>We used three real-life dataset and one synthetic dataset</a:t>
            </a:r>
          </a:p>
          <a:p>
            <a:pPr lvl="1"/>
            <a:r>
              <a:rPr lang="en-US" sz="1600" dirty="0">
                <a:latin typeface="Arial"/>
                <a:ea typeface="+mn-lt"/>
                <a:cs typeface="Arial"/>
              </a:rPr>
              <a:t>Career: Football players, from FIFA-15 TO FIFA-22, We also scraped data</a:t>
            </a:r>
          </a:p>
          <a:p>
            <a:pPr lvl="1"/>
            <a:r>
              <a:rPr lang="en-US" sz="1600" dirty="0">
                <a:latin typeface="Arial"/>
                <a:ea typeface="+mn-lt"/>
                <a:cs typeface="Arial"/>
              </a:rPr>
              <a:t>NBA: Basketball players</a:t>
            </a:r>
          </a:p>
          <a:p>
            <a:pPr lvl="1"/>
            <a:r>
              <a:rPr lang="en-US" sz="1600" dirty="0">
                <a:latin typeface="Arial"/>
                <a:ea typeface="+mn-lt"/>
                <a:cs typeface="Arial"/>
              </a:rPr>
              <a:t>COM: Self-employed entrepreneurs in Shenzen</a:t>
            </a:r>
          </a:p>
          <a:p>
            <a:pPr lvl="1"/>
            <a:r>
              <a:rPr lang="en-US" sz="1600" dirty="0">
                <a:latin typeface="Arial"/>
                <a:ea typeface="+mn-lt"/>
                <a:cs typeface="Arial"/>
              </a:rPr>
              <a:t>Synthetic: Just like the example shown with 12.3K tuples for 1K entities</a:t>
            </a:r>
          </a:p>
          <a:p>
            <a:r>
              <a:rPr lang="en-US" sz="2000" dirty="0">
                <a:latin typeface="Arial"/>
                <a:ea typeface="+mn-lt"/>
                <a:cs typeface="Arial"/>
              </a:rPr>
              <a:t>All datasets have ground-truths</a:t>
            </a:r>
          </a:p>
          <a:p>
            <a:r>
              <a:rPr lang="en-US" sz="2000" dirty="0">
                <a:latin typeface="Arial"/>
                <a:ea typeface="+mn-lt"/>
                <a:cs typeface="Arial"/>
              </a:rPr>
              <a:t>Timestamps are different in terms of granularity</a:t>
            </a:r>
          </a:p>
          <a:p>
            <a:r>
              <a:rPr lang="en-US" sz="2000" dirty="0">
                <a:latin typeface="Arial"/>
                <a:ea typeface="+mn-lt"/>
                <a:cs typeface="Arial"/>
              </a:rPr>
              <a:t>We selected 5% of data as initial timestamps</a:t>
            </a:r>
          </a:p>
          <a:p>
            <a:r>
              <a:rPr lang="en-US" sz="2000" dirty="0">
                <a:latin typeface="Arial"/>
                <a:ea typeface="+mn-lt"/>
                <a:cs typeface="Arial"/>
              </a:rPr>
              <a:t>Code is open sourced at </a:t>
            </a:r>
            <a:r>
              <a:rPr lang="en-US" sz="2000" dirty="0">
                <a:latin typeface="Arial"/>
                <a:ea typeface="+mn-lt"/>
                <a:cs typeface="Arial"/>
                <a:hlinkClick r:id="rId3"/>
              </a:rPr>
              <a:t>https://github.com/resultugay/GATE</a:t>
            </a:r>
            <a:r>
              <a:rPr lang="en-US" sz="2000" dirty="0">
                <a:latin typeface="Arial"/>
                <a:ea typeface="+mn-lt"/>
                <a:cs typeface="Arial"/>
              </a:rPr>
              <a:t>.</a:t>
            </a:r>
          </a:p>
          <a:p>
            <a:endParaRPr lang="en-US" sz="2000">
              <a:latin typeface="Arial"/>
              <a:ea typeface="+mn-lt"/>
              <a:cs typeface="Arial"/>
            </a:endParaRPr>
          </a:p>
          <a:p>
            <a:pPr algn="r"/>
            <a:endParaRPr lang="en-US">
              <a:ea typeface="+mn-lt"/>
              <a:cs typeface="+mn-lt"/>
            </a:endParaRPr>
          </a:p>
          <a:p>
            <a:pPr marL="228600" lvl="1" algn="r"/>
            <a:endParaRPr lang="en-US">
              <a:ea typeface="+mn-lt"/>
              <a:cs typeface="+mn-lt"/>
            </a:endParaRPr>
          </a:p>
          <a:p>
            <a:pPr marL="228600" lvl="1" algn="r"/>
            <a:endParaRPr lang="en-US">
              <a:ea typeface="+mn-lt"/>
              <a:cs typeface="+mn-lt"/>
            </a:endParaRPr>
          </a:p>
          <a:p>
            <a:endParaRPr lang="en-US" sz="2000">
              <a:latin typeface="Arial"/>
              <a:ea typeface="+mn-lt"/>
              <a:cs typeface="Arial"/>
            </a:endParaRPr>
          </a:p>
        </p:txBody>
      </p:sp>
      <p:sp>
        <p:nvSpPr>
          <p:cNvPr id="3" name="Slide Number Placeholder 2">
            <a:extLst>
              <a:ext uri="{FF2B5EF4-FFF2-40B4-BE49-F238E27FC236}">
                <a16:creationId xmlns:a16="http://schemas.microsoft.com/office/drawing/2014/main" id="{4EB31059-6F80-C04C-978B-17576E12D75C}"/>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324745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4100">
                <a:ea typeface="+mj-lt"/>
                <a:cs typeface="+mj-lt"/>
              </a:rPr>
              <a:t>Experimental Results</a:t>
            </a:r>
            <a:br>
              <a:rPr lang="en-US" sz="4100">
                <a:ea typeface="+mj-lt"/>
                <a:cs typeface="+mj-lt"/>
              </a:rPr>
            </a:br>
            <a:r>
              <a:rPr lang="en-US" sz="4100">
                <a:ea typeface="+mj-lt"/>
                <a:cs typeface="+mj-lt"/>
              </a:rPr>
              <a:t>Baselines</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r>
              <a:rPr lang="en-US" sz="2000">
                <a:latin typeface="Arial"/>
                <a:ea typeface="+mn-lt"/>
                <a:cs typeface="Arial"/>
              </a:rPr>
              <a:t>We have baselines as follows:</a:t>
            </a:r>
          </a:p>
          <a:p>
            <a:pPr lvl="1"/>
            <a:r>
              <a:rPr lang="en-US" sz="1600">
                <a:latin typeface="Arial"/>
                <a:ea typeface="+mn-lt"/>
                <a:cs typeface="Arial"/>
              </a:rPr>
              <a:t>Creator: Creator only deduce temporal orders by DL</a:t>
            </a:r>
          </a:p>
          <a:p>
            <a:pPr lvl="1"/>
            <a:r>
              <a:rPr lang="en-US" sz="1600">
                <a:latin typeface="Arial"/>
                <a:ea typeface="+mn-lt"/>
                <a:cs typeface="Arial"/>
              </a:rPr>
              <a:t>Critic: Critic only, deduce temporal orders by CCs</a:t>
            </a:r>
          </a:p>
          <a:p>
            <a:pPr lvl="1"/>
            <a:r>
              <a:rPr lang="en-US" sz="1600" err="1">
                <a:latin typeface="Arial"/>
                <a:ea typeface="+mn-lt"/>
                <a:cs typeface="Arial"/>
              </a:rPr>
              <a:t>Creator</a:t>
            </a:r>
            <a:r>
              <a:rPr lang="en-US" sz="1100" baseline="-25000" err="1">
                <a:latin typeface="Arial"/>
                <a:ea typeface="+mn-lt"/>
                <a:cs typeface="Arial"/>
              </a:rPr>
              <a:t>itr</a:t>
            </a:r>
            <a:r>
              <a:rPr lang="en-US" sz="1100" baseline="-25000">
                <a:latin typeface="Arial"/>
                <a:ea typeface="+mn-lt"/>
                <a:cs typeface="Arial"/>
              </a:rPr>
              <a:t> </a:t>
            </a:r>
            <a:r>
              <a:rPr lang="en-US" sz="1600">
                <a:latin typeface="Arial"/>
                <a:ea typeface="+mn-lt"/>
                <a:cs typeface="Arial"/>
              </a:rPr>
              <a:t>: Iteratively update data with predicted but unjustified temporal orders by critic (no confidence)</a:t>
            </a:r>
          </a:p>
          <a:p>
            <a:pPr lvl="1"/>
            <a:r>
              <a:rPr lang="en-US" sz="1600" err="1">
                <a:latin typeface="Arial"/>
                <a:ea typeface="+mn-lt"/>
                <a:cs typeface="Arial"/>
              </a:rPr>
              <a:t>Creator</a:t>
            </a:r>
            <a:r>
              <a:rPr lang="en-US" sz="1100" baseline="-25000" err="1">
                <a:latin typeface="Arial"/>
                <a:ea typeface="+mn-lt"/>
                <a:cs typeface="Arial"/>
              </a:rPr>
              <a:t>NC</a:t>
            </a:r>
            <a:r>
              <a:rPr lang="en-US" sz="1600">
                <a:latin typeface="Arial"/>
                <a:ea typeface="+mn-lt"/>
                <a:cs typeface="Arial"/>
              </a:rPr>
              <a:t>: DL without contextual information</a:t>
            </a:r>
          </a:p>
          <a:p>
            <a:pPr lvl="1"/>
            <a:r>
              <a:rPr lang="en-US" sz="1600" err="1">
                <a:latin typeface="Arial"/>
                <a:ea typeface="+mn-lt"/>
                <a:cs typeface="Arial"/>
              </a:rPr>
              <a:t>Creator</a:t>
            </a:r>
            <a:r>
              <a:rPr lang="en-US" sz="1100" baseline="-25000" err="1">
                <a:latin typeface="Arial"/>
                <a:ea typeface="+mn-lt"/>
                <a:cs typeface="Arial"/>
              </a:rPr>
              <a:t>NE</a:t>
            </a:r>
            <a:r>
              <a:rPr lang="en-US" sz="1600">
                <a:latin typeface="Arial"/>
                <a:ea typeface="+mn-lt"/>
                <a:cs typeface="Arial"/>
              </a:rPr>
              <a:t>: DL without chronological encoding</a:t>
            </a:r>
          </a:p>
          <a:p>
            <a:pPr lvl="1"/>
            <a:r>
              <a:rPr lang="en-US" sz="1600" err="1">
                <a:latin typeface="Arial"/>
                <a:ea typeface="+mn-lt"/>
                <a:cs typeface="Arial"/>
              </a:rPr>
              <a:t>Creator</a:t>
            </a:r>
            <a:r>
              <a:rPr lang="en-US" sz="1100" baseline="-25000" err="1">
                <a:latin typeface="Arial"/>
                <a:ea typeface="+mn-lt"/>
                <a:cs typeface="Arial"/>
              </a:rPr>
              <a:t>NA</a:t>
            </a:r>
            <a:r>
              <a:rPr lang="en-US" sz="1600">
                <a:latin typeface="Arial"/>
                <a:ea typeface="+mn-lt"/>
                <a:cs typeface="Arial"/>
              </a:rPr>
              <a:t> : cross entropy loss instead of adaptive margin-based loss</a:t>
            </a:r>
          </a:p>
          <a:p>
            <a:pPr lvl="1"/>
            <a:r>
              <a:rPr lang="en-US" sz="1600" err="1">
                <a:latin typeface="Arial"/>
                <a:ea typeface="+mn-lt"/>
                <a:cs typeface="Arial"/>
              </a:rPr>
              <a:t>Gate</a:t>
            </a:r>
            <a:r>
              <a:rPr lang="en-US" sz="1100" baseline="-25000" err="1">
                <a:latin typeface="Arial"/>
                <a:ea typeface="+mn-lt"/>
                <a:cs typeface="Arial"/>
              </a:rPr>
              <a:t>NC</a:t>
            </a:r>
            <a:r>
              <a:rPr lang="en-US" sz="1100" baseline="-25000">
                <a:latin typeface="Arial"/>
                <a:ea typeface="+mn-lt"/>
                <a:cs typeface="Arial"/>
              </a:rPr>
              <a:t> </a:t>
            </a:r>
            <a:r>
              <a:rPr lang="en-US" sz="1600">
                <a:latin typeface="Arial"/>
                <a:ea typeface="+mn-lt"/>
                <a:cs typeface="Arial"/>
              </a:rPr>
              <a:t>: GATE that adopts the brute-force method for the chase (for efficiency test)</a:t>
            </a:r>
          </a:p>
          <a:p>
            <a:pPr lvl="1"/>
            <a:endParaRPr lang="en-US" sz="1600">
              <a:latin typeface="Arial"/>
              <a:ea typeface="+mn-lt"/>
              <a:cs typeface="Arial"/>
            </a:endParaRPr>
          </a:p>
          <a:p>
            <a:pPr lvl="1"/>
            <a:r>
              <a:rPr lang="en-US" sz="1600" err="1">
                <a:latin typeface="Arial"/>
                <a:ea typeface="+mn-lt"/>
                <a:cs typeface="Arial"/>
              </a:rPr>
              <a:t>UncertainRule</a:t>
            </a:r>
            <a:r>
              <a:rPr lang="en-US" sz="1600">
                <a:latin typeface="Arial"/>
                <a:ea typeface="+mn-lt"/>
                <a:cs typeface="Arial"/>
              </a:rPr>
              <a:t> and Improve2C: Rule Based</a:t>
            </a:r>
          </a:p>
          <a:p>
            <a:pPr lvl="1"/>
            <a:r>
              <a:rPr lang="en-US" sz="1600" err="1">
                <a:latin typeface="Arial"/>
                <a:ea typeface="+mn-lt"/>
                <a:cs typeface="Arial"/>
              </a:rPr>
              <a:t>RANK</a:t>
            </a:r>
            <a:r>
              <a:rPr lang="en-US" sz="1100" baseline="-25000" err="1">
                <a:latin typeface="Arial"/>
                <a:ea typeface="+mn-lt"/>
                <a:cs typeface="Arial"/>
              </a:rPr>
              <a:t>Bert</a:t>
            </a:r>
            <a:r>
              <a:rPr lang="en-US" sz="1600">
                <a:latin typeface="Arial"/>
                <a:ea typeface="+mn-lt"/>
                <a:cs typeface="Arial"/>
              </a:rPr>
              <a:t> and </a:t>
            </a:r>
            <a:r>
              <a:rPr lang="en-US" sz="1600" err="1">
                <a:latin typeface="Arial"/>
                <a:ea typeface="+mn-lt"/>
                <a:cs typeface="Arial"/>
              </a:rPr>
              <a:t>Ditto</a:t>
            </a:r>
            <a:r>
              <a:rPr lang="en-US" sz="1100" baseline="-25000" err="1">
                <a:latin typeface="Arial"/>
                <a:ea typeface="+mn-lt"/>
                <a:cs typeface="Arial"/>
              </a:rPr>
              <a:t>Rank</a:t>
            </a:r>
            <a:r>
              <a:rPr lang="en-US" sz="1600">
                <a:latin typeface="Arial"/>
                <a:ea typeface="+mn-lt"/>
                <a:cs typeface="Arial"/>
              </a:rPr>
              <a:t>: ML based</a:t>
            </a:r>
          </a:p>
          <a:p>
            <a:endParaRPr lang="en-US" sz="2000">
              <a:latin typeface="Arial"/>
              <a:ea typeface="+mn-lt"/>
              <a:cs typeface="Arial"/>
            </a:endParaRPr>
          </a:p>
          <a:p>
            <a:pPr algn="r"/>
            <a:endParaRPr lang="en-US">
              <a:ea typeface="+mn-lt"/>
              <a:cs typeface="+mn-lt"/>
            </a:endParaRPr>
          </a:p>
          <a:p>
            <a:pPr marL="228600" lvl="1" algn="r"/>
            <a:endParaRPr lang="en-US">
              <a:ea typeface="+mn-lt"/>
              <a:cs typeface="+mn-lt"/>
            </a:endParaRPr>
          </a:p>
          <a:p>
            <a:pPr marL="228600" lvl="1" algn="r"/>
            <a:endParaRPr lang="en-US">
              <a:ea typeface="+mn-lt"/>
              <a:cs typeface="+mn-lt"/>
            </a:endParaRPr>
          </a:p>
          <a:p>
            <a:endParaRPr lang="en-US" sz="2000">
              <a:latin typeface="Arial"/>
              <a:ea typeface="+mn-lt"/>
              <a:cs typeface="Arial"/>
            </a:endParaRPr>
          </a:p>
        </p:txBody>
      </p:sp>
      <p:sp>
        <p:nvSpPr>
          <p:cNvPr id="3" name="Slide Number Placeholder 2">
            <a:extLst>
              <a:ext uri="{FF2B5EF4-FFF2-40B4-BE49-F238E27FC236}">
                <a16:creationId xmlns:a16="http://schemas.microsoft.com/office/drawing/2014/main" id="{94D7384E-CFFB-17C6-F0AC-2EA4BA392977}"/>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1744299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07CB-962C-62B9-2A5E-AA18CCA63EBC}"/>
              </a:ext>
            </a:extLst>
          </p:cNvPr>
          <p:cNvSpPr>
            <a:spLocks noGrp="1"/>
          </p:cNvSpPr>
          <p:nvPr>
            <p:ph type="title"/>
          </p:nvPr>
        </p:nvSpPr>
        <p:spPr/>
        <p:txBody>
          <a:bodyPr>
            <a:normAutofit/>
          </a:bodyPr>
          <a:lstStyle/>
          <a:p>
            <a:r>
              <a:rPr lang="en-US" sz="4100">
                <a:ea typeface="+mj-lt"/>
                <a:cs typeface="+mj-lt"/>
              </a:rPr>
              <a:t>Experimental Results</a:t>
            </a:r>
            <a:br>
              <a:rPr lang="en-US" sz="4100">
                <a:ea typeface="+mj-lt"/>
                <a:cs typeface="+mj-lt"/>
              </a:rPr>
            </a:br>
            <a:r>
              <a:rPr lang="en-US" sz="4100">
                <a:ea typeface="+mj-lt"/>
                <a:cs typeface="+mj-lt"/>
              </a:rPr>
              <a:t>Accuracy</a:t>
            </a:r>
            <a:endParaRPr lang="en-US"/>
          </a:p>
        </p:txBody>
      </p:sp>
      <p:sp>
        <p:nvSpPr>
          <p:cNvPr id="3" name="Content Placeholder 2">
            <a:extLst>
              <a:ext uri="{FF2B5EF4-FFF2-40B4-BE49-F238E27FC236}">
                <a16:creationId xmlns:a16="http://schemas.microsoft.com/office/drawing/2014/main" id="{89AAC94F-3D03-D77C-9016-B83AC6C6ADDE}"/>
              </a:ext>
            </a:extLst>
          </p:cNvPr>
          <p:cNvSpPr>
            <a:spLocks noGrp="1"/>
          </p:cNvSpPr>
          <p:nvPr>
            <p:ph idx="1"/>
          </p:nvPr>
        </p:nvSpPr>
        <p:spPr/>
        <p:txBody>
          <a:bodyPr vert="horz" lIns="91440" tIns="45720" rIns="91440" bIns="45720" rtlCol="0" anchor="t">
            <a:normAutofit/>
          </a:bodyPr>
          <a:lstStyle/>
          <a:p>
            <a:endParaRPr lang="en-US" sz="2000">
              <a:latin typeface="Arial"/>
              <a:cs typeface="Arial"/>
            </a:endParaRPr>
          </a:p>
          <a:p>
            <a:endParaRPr lang="en-US" sz="2000">
              <a:latin typeface="Arial"/>
              <a:cs typeface="Arial"/>
            </a:endParaRPr>
          </a:p>
          <a:p>
            <a:pPr marL="0" indent="0" algn="r">
              <a:buNone/>
            </a:pPr>
            <a:endParaRPr lang="en-US">
              <a:cs typeface="Calibri"/>
            </a:endParaRPr>
          </a:p>
          <a:p>
            <a:pPr marL="457200" lvl="1" indent="0" algn="r">
              <a:buNone/>
            </a:pPr>
            <a:endParaRPr lang="en-US">
              <a:cs typeface="Calibri"/>
            </a:endParaRPr>
          </a:p>
          <a:p>
            <a:pPr marL="457200" lvl="1" indent="0" algn="r">
              <a:buNone/>
            </a:pPr>
            <a:endParaRPr lang="en-US">
              <a:cs typeface="Calibri"/>
            </a:endParaRPr>
          </a:p>
        </p:txBody>
      </p:sp>
      <p:pic>
        <p:nvPicPr>
          <p:cNvPr id="6" name="Picture 5" descr="A close-up of a symbol&#10;&#10;Description automatically generated">
            <a:extLst>
              <a:ext uri="{FF2B5EF4-FFF2-40B4-BE49-F238E27FC236}">
                <a16:creationId xmlns:a16="http://schemas.microsoft.com/office/drawing/2014/main" id="{FF2CB3AE-B382-26A4-DB71-6A9D66D0FBF6}"/>
              </a:ext>
            </a:extLst>
          </p:cNvPr>
          <p:cNvPicPr>
            <a:picLocks noChangeAspect="1"/>
          </p:cNvPicPr>
          <p:nvPr/>
        </p:nvPicPr>
        <p:blipFill>
          <a:blip r:embed="rId3"/>
          <a:stretch>
            <a:fillRect/>
          </a:stretch>
        </p:blipFill>
        <p:spPr>
          <a:xfrm>
            <a:off x="1343404" y="1634525"/>
            <a:ext cx="9663830" cy="697911"/>
          </a:xfrm>
          <a:prstGeom prst="rect">
            <a:avLst/>
          </a:prstGeom>
        </p:spPr>
      </p:pic>
      <p:sp>
        <p:nvSpPr>
          <p:cNvPr id="4" name="Slide Number Placeholder 3">
            <a:extLst>
              <a:ext uri="{FF2B5EF4-FFF2-40B4-BE49-F238E27FC236}">
                <a16:creationId xmlns:a16="http://schemas.microsoft.com/office/drawing/2014/main" id="{1CD1D5C4-2425-AE65-8131-C86F09687BF2}"/>
              </a:ext>
            </a:extLst>
          </p:cNvPr>
          <p:cNvSpPr>
            <a:spLocks noGrp="1"/>
          </p:cNvSpPr>
          <p:nvPr>
            <p:ph type="sldNum" sz="quarter" idx="12"/>
          </p:nvPr>
        </p:nvSpPr>
        <p:spPr/>
        <p:txBody>
          <a:bodyPr/>
          <a:lstStyle/>
          <a:p>
            <a:fld id="{330EA680-D336-4FF7-8B7A-9848BB0A1C32}" type="slidenum">
              <a:rPr lang="en-US" smtClean="0"/>
              <a:t>23</a:t>
            </a:fld>
            <a:endParaRPr lang="en-US"/>
          </a:p>
        </p:txBody>
      </p:sp>
      <p:pic>
        <p:nvPicPr>
          <p:cNvPr id="5" name="Picture 7">
            <a:extLst>
              <a:ext uri="{FF2B5EF4-FFF2-40B4-BE49-F238E27FC236}">
                <a16:creationId xmlns:a16="http://schemas.microsoft.com/office/drawing/2014/main" id="{D9F53727-C010-0F3B-9E3D-4050110A9C75}"/>
              </a:ext>
            </a:extLst>
          </p:cNvPr>
          <p:cNvPicPr>
            <a:picLocks noChangeAspect="1"/>
          </p:cNvPicPr>
          <p:nvPr/>
        </p:nvPicPr>
        <p:blipFill>
          <a:blip r:embed="rId4"/>
          <a:stretch>
            <a:fillRect/>
          </a:stretch>
        </p:blipFill>
        <p:spPr>
          <a:xfrm>
            <a:off x="396993" y="2946855"/>
            <a:ext cx="5725348" cy="2441253"/>
          </a:xfrm>
          <a:prstGeom prst="rect">
            <a:avLst/>
          </a:prstGeom>
        </p:spPr>
      </p:pic>
      <p:pic>
        <p:nvPicPr>
          <p:cNvPr id="8" name="Picture 8">
            <a:extLst>
              <a:ext uri="{FF2B5EF4-FFF2-40B4-BE49-F238E27FC236}">
                <a16:creationId xmlns:a16="http://schemas.microsoft.com/office/drawing/2014/main" id="{553A3EBD-DA8C-3A8D-FADD-0890A41F3EE0}"/>
              </a:ext>
            </a:extLst>
          </p:cNvPr>
          <p:cNvPicPr>
            <a:picLocks noChangeAspect="1"/>
          </p:cNvPicPr>
          <p:nvPr/>
        </p:nvPicPr>
        <p:blipFill>
          <a:blip r:embed="rId5"/>
          <a:stretch>
            <a:fillRect/>
          </a:stretch>
        </p:blipFill>
        <p:spPr>
          <a:xfrm>
            <a:off x="6295437" y="2948929"/>
            <a:ext cx="5443126" cy="2502958"/>
          </a:xfrm>
          <a:prstGeom prst="rect">
            <a:avLst/>
          </a:prstGeom>
        </p:spPr>
      </p:pic>
    </p:spTree>
    <p:extLst>
      <p:ext uri="{BB962C8B-B14F-4D97-AF65-F5344CB8AC3E}">
        <p14:creationId xmlns:p14="http://schemas.microsoft.com/office/powerpoint/2010/main" val="808108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07CB-962C-62B9-2A5E-AA18CCA63EBC}"/>
              </a:ext>
            </a:extLst>
          </p:cNvPr>
          <p:cNvSpPr>
            <a:spLocks noGrp="1"/>
          </p:cNvSpPr>
          <p:nvPr>
            <p:ph type="title"/>
          </p:nvPr>
        </p:nvSpPr>
        <p:spPr/>
        <p:txBody>
          <a:bodyPr>
            <a:normAutofit/>
          </a:bodyPr>
          <a:lstStyle/>
          <a:p>
            <a:r>
              <a:rPr lang="en-US" sz="4100">
                <a:ea typeface="+mj-lt"/>
                <a:cs typeface="+mj-lt"/>
              </a:rPr>
              <a:t>Experimental Results</a:t>
            </a:r>
            <a:br>
              <a:rPr lang="en-US" sz="4100">
                <a:ea typeface="+mj-lt"/>
                <a:cs typeface="+mj-lt"/>
              </a:rPr>
            </a:br>
            <a:r>
              <a:rPr lang="en-US" sz="4100">
                <a:cs typeface="Calibri Light"/>
              </a:rPr>
              <a:t>Varying parameters</a:t>
            </a:r>
          </a:p>
        </p:txBody>
      </p:sp>
      <p:sp>
        <p:nvSpPr>
          <p:cNvPr id="3" name="Content Placeholder 2">
            <a:extLst>
              <a:ext uri="{FF2B5EF4-FFF2-40B4-BE49-F238E27FC236}">
                <a16:creationId xmlns:a16="http://schemas.microsoft.com/office/drawing/2014/main" id="{89AAC94F-3D03-D77C-9016-B83AC6C6ADDE}"/>
              </a:ext>
            </a:extLst>
          </p:cNvPr>
          <p:cNvSpPr>
            <a:spLocks noGrp="1"/>
          </p:cNvSpPr>
          <p:nvPr>
            <p:ph idx="1"/>
          </p:nvPr>
        </p:nvSpPr>
        <p:spPr/>
        <p:txBody>
          <a:bodyPr vert="horz" lIns="91440" tIns="45720" rIns="91440" bIns="45720" rtlCol="0" anchor="t">
            <a:normAutofit/>
          </a:bodyPr>
          <a:lstStyle/>
          <a:p>
            <a:endParaRPr lang="en-US" sz="2000">
              <a:latin typeface="Arial"/>
              <a:cs typeface="Arial"/>
            </a:endParaRPr>
          </a:p>
          <a:p>
            <a:endParaRPr lang="en-US" sz="2000">
              <a:latin typeface="Arial"/>
              <a:cs typeface="Arial"/>
            </a:endParaRPr>
          </a:p>
          <a:p>
            <a:pPr marL="0" indent="0" algn="r">
              <a:buNone/>
            </a:pPr>
            <a:endParaRPr lang="en-US">
              <a:cs typeface="Calibri"/>
            </a:endParaRPr>
          </a:p>
          <a:p>
            <a:pPr marL="457200" lvl="1" indent="0" algn="r">
              <a:buNone/>
            </a:pPr>
            <a:endParaRPr lang="en-US">
              <a:cs typeface="Calibri"/>
            </a:endParaRPr>
          </a:p>
          <a:p>
            <a:pPr marL="457200" lvl="1" indent="0" algn="r">
              <a:buNone/>
            </a:pPr>
            <a:endParaRPr lang="en-US">
              <a:cs typeface="Calibri"/>
            </a:endParaRPr>
          </a:p>
        </p:txBody>
      </p:sp>
      <p:pic>
        <p:nvPicPr>
          <p:cNvPr id="5" name="Picture 5" descr="A close-up of a symbol&#10;&#10;Description automatically generated">
            <a:extLst>
              <a:ext uri="{FF2B5EF4-FFF2-40B4-BE49-F238E27FC236}">
                <a16:creationId xmlns:a16="http://schemas.microsoft.com/office/drawing/2014/main" id="{24FB1E68-775F-B262-5115-3755327B28CF}"/>
              </a:ext>
            </a:extLst>
          </p:cNvPr>
          <p:cNvPicPr>
            <a:picLocks noChangeAspect="1"/>
          </p:cNvPicPr>
          <p:nvPr/>
        </p:nvPicPr>
        <p:blipFill>
          <a:blip r:embed="rId3"/>
          <a:stretch>
            <a:fillRect/>
          </a:stretch>
        </p:blipFill>
        <p:spPr>
          <a:xfrm>
            <a:off x="600219" y="1897932"/>
            <a:ext cx="9663830" cy="697911"/>
          </a:xfrm>
          <a:prstGeom prst="rect">
            <a:avLst/>
          </a:prstGeom>
        </p:spPr>
      </p:pic>
      <p:pic>
        <p:nvPicPr>
          <p:cNvPr id="7" name="Picture 7">
            <a:extLst>
              <a:ext uri="{FF2B5EF4-FFF2-40B4-BE49-F238E27FC236}">
                <a16:creationId xmlns:a16="http://schemas.microsoft.com/office/drawing/2014/main" id="{E3C6FA17-5A5E-870C-A627-CBDDF2E575A9}"/>
              </a:ext>
            </a:extLst>
          </p:cNvPr>
          <p:cNvPicPr>
            <a:picLocks noChangeAspect="1"/>
          </p:cNvPicPr>
          <p:nvPr/>
        </p:nvPicPr>
        <p:blipFill>
          <a:blip r:embed="rId4"/>
          <a:stretch>
            <a:fillRect/>
          </a:stretch>
        </p:blipFill>
        <p:spPr>
          <a:xfrm>
            <a:off x="603956" y="2961329"/>
            <a:ext cx="8124237" cy="2130082"/>
          </a:xfrm>
          <a:prstGeom prst="rect">
            <a:avLst/>
          </a:prstGeom>
        </p:spPr>
      </p:pic>
      <p:pic>
        <p:nvPicPr>
          <p:cNvPr id="8" name="Picture 8">
            <a:extLst>
              <a:ext uri="{FF2B5EF4-FFF2-40B4-BE49-F238E27FC236}">
                <a16:creationId xmlns:a16="http://schemas.microsoft.com/office/drawing/2014/main" id="{C19243DD-7E16-3325-4D86-9BC9A87D76BB}"/>
              </a:ext>
            </a:extLst>
          </p:cNvPr>
          <p:cNvPicPr>
            <a:picLocks noChangeAspect="1"/>
          </p:cNvPicPr>
          <p:nvPr/>
        </p:nvPicPr>
        <p:blipFill>
          <a:blip r:embed="rId5"/>
          <a:stretch>
            <a:fillRect/>
          </a:stretch>
        </p:blipFill>
        <p:spPr>
          <a:xfrm>
            <a:off x="8703733" y="2935079"/>
            <a:ext cx="2564459" cy="2267250"/>
          </a:xfrm>
          <a:prstGeom prst="rect">
            <a:avLst/>
          </a:prstGeom>
        </p:spPr>
      </p:pic>
      <p:sp>
        <p:nvSpPr>
          <p:cNvPr id="6" name="Slide Number Placeholder 5">
            <a:extLst>
              <a:ext uri="{FF2B5EF4-FFF2-40B4-BE49-F238E27FC236}">
                <a16:creationId xmlns:a16="http://schemas.microsoft.com/office/drawing/2014/main" id="{9D4D21AA-40CC-F736-10C3-50D5EEEE03AE}"/>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267812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ea typeface="+mj-lt"/>
                <a:cs typeface="+mj-lt"/>
              </a:rPr>
              <a:t>Conclusion and Future Works</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r>
              <a:rPr lang="en-US" sz="2000">
                <a:latin typeface="Arial"/>
                <a:ea typeface="+mn-lt"/>
                <a:cs typeface="Arial"/>
              </a:rPr>
              <a:t>We have proposed a novel architecture for data currency</a:t>
            </a:r>
          </a:p>
          <a:p>
            <a:r>
              <a:rPr lang="en-US" sz="2000">
                <a:latin typeface="Arial"/>
                <a:ea typeface="+mn-lt"/>
                <a:cs typeface="Arial"/>
              </a:rPr>
              <a:t>This is the first effort for combining DL and Rule-based methods</a:t>
            </a:r>
          </a:p>
          <a:p>
            <a:r>
              <a:rPr lang="en-US" sz="2000">
                <a:latin typeface="Arial"/>
                <a:ea typeface="+mn-lt"/>
                <a:cs typeface="Arial"/>
              </a:rPr>
              <a:t>Novel ranking algorithm considers chronological orders</a:t>
            </a:r>
          </a:p>
          <a:p>
            <a:r>
              <a:rPr lang="en-US" sz="2000">
                <a:latin typeface="Arial"/>
                <a:ea typeface="+mn-lt"/>
                <a:cs typeface="Arial"/>
              </a:rPr>
              <a:t>Critic justifies and deduces more orders</a:t>
            </a:r>
          </a:p>
          <a:p>
            <a:r>
              <a:rPr lang="en-US" sz="2000">
                <a:latin typeface="Arial"/>
                <a:ea typeface="+mn-lt"/>
                <a:cs typeface="Arial"/>
              </a:rPr>
              <a:t>In future, when there is a missing data, how can we use our framework to fill</a:t>
            </a:r>
          </a:p>
          <a:p>
            <a:r>
              <a:rPr lang="en-US" sz="2000">
                <a:latin typeface="Arial"/>
                <a:ea typeface="+mn-lt"/>
                <a:cs typeface="Arial"/>
              </a:rPr>
              <a:t>Also, how can we impose the DL part (creator) into rule-based methods as predicates just like in Conditional Functional Dependencies to catch conflicts and missing values</a:t>
            </a:r>
          </a:p>
          <a:p>
            <a:endParaRPr lang="en-US" sz="2000">
              <a:latin typeface="Arial"/>
              <a:ea typeface="+mn-lt"/>
              <a:cs typeface="Arial"/>
            </a:endParaRPr>
          </a:p>
          <a:p>
            <a:pPr algn="r"/>
            <a:endParaRPr lang="en-US">
              <a:ea typeface="+mn-lt"/>
              <a:cs typeface="+mn-lt"/>
            </a:endParaRPr>
          </a:p>
          <a:p>
            <a:pPr marL="228600" lvl="1" algn="r"/>
            <a:endParaRPr lang="en-US">
              <a:ea typeface="+mn-lt"/>
              <a:cs typeface="+mn-lt"/>
            </a:endParaRPr>
          </a:p>
          <a:p>
            <a:pPr marL="228600" lvl="1" algn="r"/>
            <a:endParaRPr lang="en-US">
              <a:ea typeface="+mn-lt"/>
              <a:cs typeface="+mn-lt"/>
            </a:endParaRPr>
          </a:p>
          <a:p>
            <a:endParaRPr lang="en-US" sz="2000">
              <a:latin typeface="Arial"/>
              <a:ea typeface="+mn-lt"/>
              <a:cs typeface="Arial"/>
            </a:endParaRPr>
          </a:p>
        </p:txBody>
      </p:sp>
      <p:sp>
        <p:nvSpPr>
          <p:cNvPr id="3" name="Slide Number Placeholder 2">
            <a:extLst>
              <a:ext uri="{FF2B5EF4-FFF2-40B4-BE49-F238E27FC236}">
                <a16:creationId xmlns:a16="http://schemas.microsoft.com/office/drawing/2014/main" id="{FFFDC2BE-69C2-A4F4-1345-2975E31B15E7}"/>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289543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ea typeface="+mj-lt"/>
                <a:cs typeface="+mj-lt"/>
              </a:rPr>
              <a:t>And The ChatGPT</a:t>
            </a:r>
            <a:endParaRPr lang="en-US"/>
          </a:p>
        </p:txBody>
      </p:sp>
      <p:pic>
        <p:nvPicPr>
          <p:cNvPr id="3" name="Picture 3" descr="A screenshot of a computer&#10;&#10;Description automatically generated">
            <a:extLst>
              <a:ext uri="{FF2B5EF4-FFF2-40B4-BE49-F238E27FC236}">
                <a16:creationId xmlns:a16="http://schemas.microsoft.com/office/drawing/2014/main" id="{4E0F47BF-2492-7E2E-7CA2-F9E0D292D8B6}"/>
              </a:ext>
            </a:extLst>
          </p:cNvPr>
          <p:cNvPicPr>
            <a:picLocks noGrp="1" noChangeAspect="1"/>
          </p:cNvPicPr>
          <p:nvPr>
            <p:ph idx="1"/>
          </p:nvPr>
        </p:nvPicPr>
        <p:blipFill>
          <a:blip r:embed="rId3"/>
          <a:stretch>
            <a:fillRect/>
          </a:stretch>
        </p:blipFill>
        <p:spPr>
          <a:xfrm>
            <a:off x="714381" y="1680478"/>
            <a:ext cx="5238705" cy="4845726"/>
          </a:xfrm>
        </p:spPr>
      </p:pic>
      <p:sp>
        <p:nvSpPr>
          <p:cNvPr id="4" name="TextBox 3">
            <a:extLst>
              <a:ext uri="{FF2B5EF4-FFF2-40B4-BE49-F238E27FC236}">
                <a16:creationId xmlns:a16="http://schemas.microsoft.com/office/drawing/2014/main" id="{204B44AD-B9DB-5CB5-EFF1-E10E263E2BE5}"/>
              </a:ext>
            </a:extLst>
          </p:cNvPr>
          <p:cNvSpPr txBox="1"/>
          <p:nvPr/>
        </p:nvSpPr>
        <p:spPr>
          <a:xfrm>
            <a:off x="7046025" y="2533402"/>
            <a:ext cx="321821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Since the only temporal information available is for the jobs 'Chief Editor' in 2016 and 'Producer' in 2019, we can assume that the latest available job information is '</a:t>
            </a:r>
            <a:r>
              <a:rPr lang="en-US">
                <a:solidFill>
                  <a:srgbClr val="FF0000"/>
                </a:solidFill>
                <a:ea typeface="+mn-lt"/>
                <a:cs typeface="+mn-lt"/>
              </a:rPr>
              <a:t>Chief Editor</a:t>
            </a:r>
            <a:r>
              <a:rPr lang="en-US">
                <a:ea typeface="+mn-lt"/>
                <a:cs typeface="+mn-lt"/>
              </a:rPr>
              <a:t>' at the address '7 Ave'. As for the other attributes, we </a:t>
            </a:r>
            <a:r>
              <a:rPr lang="en-US" b="1">
                <a:ea typeface="+mn-lt"/>
                <a:cs typeface="+mn-lt"/>
              </a:rPr>
              <a:t>cannot</a:t>
            </a:r>
            <a:r>
              <a:rPr lang="en-US">
                <a:ea typeface="+mn-lt"/>
                <a:cs typeface="+mn-lt"/>
              </a:rPr>
              <a:t> determine the most recent values with the given data.</a:t>
            </a:r>
            <a:endParaRPr lang="en-US">
              <a:cs typeface="Calibri"/>
            </a:endParaRPr>
          </a:p>
        </p:txBody>
      </p:sp>
      <p:sp>
        <p:nvSpPr>
          <p:cNvPr id="5" name="Slide Number Placeholder 4">
            <a:extLst>
              <a:ext uri="{FF2B5EF4-FFF2-40B4-BE49-F238E27FC236}">
                <a16:creationId xmlns:a16="http://schemas.microsoft.com/office/drawing/2014/main" id="{AA311EF5-2D13-3386-BADA-A305A63745CA}"/>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53110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panose="020F0302020204030204"/>
              </a:rPr>
              <a:t>What Do We Do?</a:t>
            </a:r>
            <a:r>
              <a:rPr lang="en-US" sz="2400" b="1">
                <a:cs typeface="Calibri Light" panose="020F0302020204030204"/>
              </a:rPr>
              <a:t> </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38200" y="1929384"/>
            <a:ext cx="10515600" cy="4251960"/>
          </a:xfrm>
        </p:spPr>
        <p:txBody>
          <a:bodyPr vert="horz" lIns="91440" tIns="45720" rIns="91440" bIns="45720" rtlCol="0" anchor="t">
            <a:normAutofit fontScale="92500" lnSpcReduction="10000"/>
          </a:bodyPr>
          <a:lstStyle/>
          <a:p>
            <a:r>
              <a:rPr lang="en-US" sz="2200">
                <a:ea typeface="+mn-lt"/>
                <a:cs typeface="+mn-lt"/>
              </a:rPr>
              <a:t>We study how to determine temporal orders on attribute values in a set of tuples that pertain to the same entity, </a:t>
            </a:r>
            <a:r>
              <a:rPr lang="en-US" sz="2200" b="1">
                <a:ea typeface="+mn-lt"/>
                <a:cs typeface="+mn-lt"/>
              </a:rPr>
              <a:t>in the absence of complete timestamps</a:t>
            </a:r>
          </a:p>
          <a:p>
            <a:r>
              <a:rPr lang="en-US" sz="2200">
                <a:cs typeface="Calibri" panose="020F0502020204030204"/>
              </a:rPr>
              <a:t>Consider an example</a:t>
            </a:r>
          </a:p>
          <a:p>
            <a:endParaRPr lang="en-US" sz="2200" b="1">
              <a:cs typeface="Calibri" panose="020F0502020204030204"/>
            </a:endParaRPr>
          </a:p>
          <a:p>
            <a:endParaRPr lang="en-US" sz="2200" b="1">
              <a:cs typeface="Calibri" panose="020F0502020204030204"/>
            </a:endParaRPr>
          </a:p>
          <a:p>
            <a:endParaRPr lang="en-US" sz="2200" b="1">
              <a:cs typeface="Calibri" panose="020F0502020204030204"/>
            </a:endParaRPr>
          </a:p>
          <a:p>
            <a:endParaRPr lang="en-US" sz="2200" b="1">
              <a:cs typeface="Calibri" panose="020F0502020204030204"/>
            </a:endParaRPr>
          </a:p>
          <a:p>
            <a:endParaRPr lang="en-US" sz="2200" b="1">
              <a:cs typeface="Calibri" panose="020F0502020204030204"/>
            </a:endParaRPr>
          </a:p>
          <a:p>
            <a:endParaRPr lang="en-US" sz="2200" b="1">
              <a:cs typeface="Calibri" panose="020F0502020204030204"/>
            </a:endParaRPr>
          </a:p>
          <a:p>
            <a:endParaRPr lang="en-US" sz="2200">
              <a:ea typeface="+mn-lt"/>
              <a:cs typeface="+mn-lt"/>
            </a:endParaRPr>
          </a:p>
          <a:p>
            <a:r>
              <a:rPr lang="en-US" sz="2200">
                <a:ea typeface="+mn-lt"/>
                <a:cs typeface="+mn-lt"/>
              </a:rPr>
              <a:t>How can we determine the </a:t>
            </a:r>
            <a:r>
              <a:rPr lang="en-US" sz="2200" b="1">
                <a:ea typeface="+mn-lt"/>
                <a:cs typeface="+mn-lt"/>
              </a:rPr>
              <a:t>temporal orders</a:t>
            </a:r>
            <a:r>
              <a:rPr lang="en-US" sz="2200">
                <a:ea typeface="+mn-lt"/>
                <a:cs typeface="+mn-lt"/>
              </a:rPr>
              <a:t> on the attribute values in the absence of complete timestamps?</a:t>
            </a:r>
            <a:endParaRPr lang="en-US" sz="2200" b="1">
              <a:cs typeface="Calibri" panose="020F0502020204030204"/>
            </a:endParaRPr>
          </a:p>
        </p:txBody>
      </p:sp>
      <p:pic>
        <p:nvPicPr>
          <p:cNvPr id="3" name="Picture 3" descr="A table of information&#10;&#10;Description automatically generated">
            <a:extLst>
              <a:ext uri="{FF2B5EF4-FFF2-40B4-BE49-F238E27FC236}">
                <a16:creationId xmlns:a16="http://schemas.microsoft.com/office/drawing/2014/main" id="{4603E9DF-0648-5317-A830-30BD41741D84}"/>
              </a:ext>
            </a:extLst>
          </p:cNvPr>
          <p:cNvPicPr>
            <a:picLocks noChangeAspect="1"/>
          </p:cNvPicPr>
          <p:nvPr/>
        </p:nvPicPr>
        <p:blipFill>
          <a:blip r:embed="rId3"/>
          <a:stretch>
            <a:fillRect/>
          </a:stretch>
        </p:blipFill>
        <p:spPr>
          <a:xfrm>
            <a:off x="2174992" y="2853027"/>
            <a:ext cx="6713125" cy="2318462"/>
          </a:xfrm>
          <a:prstGeom prst="rect">
            <a:avLst/>
          </a:prstGeom>
        </p:spPr>
      </p:pic>
      <p:cxnSp>
        <p:nvCxnSpPr>
          <p:cNvPr id="5" name="Straight Arrow Connector 4">
            <a:extLst>
              <a:ext uri="{FF2B5EF4-FFF2-40B4-BE49-F238E27FC236}">
                <a16:creationId xmlns:a16="http://schemas.microsoft.com/office/drawing/2014/main" id="{862EB84B-995E-5E72-E185-BC3721EED184}"/>
              </a:ext>
            </a:extLst>
          </p:cNvPr>
          <p:cNvCxnSpPr/>
          <p:nvPr/>
        </p:nvCxnSpPr>
        <p:spPr>
          <a:xfrm flipV="1">
            <a:off x="7586133" y="4066116"/>
            <a:ext cx="2290234" cy="53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565FD9A-A8A0-6910-5AA8-BBB7ADB72087}"/>
              </a:ext>
            </a:extLst>
          </p:cNvPr>
          <p:cNvCxnSpPr>
            <a:cxnSpLocks/>
          </p:cNvCxnSpPr>
          <p:nvPr/>
        </p:nvCxnSpPr>
        <p:spPr>
          <a:xfrm>
            <a:off x="7480300" y="4982631"/>
            <a:ext cx="2163234" cy="258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CF15A62-174E-6B84-39AA-6309EA6AE6F2}"/>
              </a:ext>
            </a:extLst>
          </p:cNvPr>
          <p:cNvSpPr txBox="1"/>
          <p:nvPr/>
        </p:nvSpPr>
        <p:spPr>
          <a:xfrm>
            <a:off x="9884832" y="3873500"/>
            <a:ext cx="6688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2016</a:t>
            </a:r>
            <a:endParaRPr lang="en-US"/>
          </a:p>
        </p:txBody>
      </p:sp>
      <p:sp>
        <p:nvSpPr>
          <p:cNvPr id="11" name="TextBox 10">
            <a:extLst>
              <a:ext uri="{FF2B5EF4-FFF2-40B4-BE49-F238E27FC236}">
                <a16:creationId xmlns:a16="http://schemas.microsoft.com/office/drawing/2014/main" id="{819BD95B-B304-1AEF-EBAA-5C3824ABE028}"/>
              </a:ext>
            </a:extLst>
          </p:cNvPr>
          <p:cNvSpPr txBox="1"/>
          <p:nvPr/>
        </p:nvSpPr>
        <p:spPr>
          <a:xfrm>
            <a:off x="9641416" y="5037667"/>
            <a:ext cx="6688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2019</a:t>
            </a:r>
            <a:endParaRPr lang="en-US"/>
          </a:p>
        </p:txBody>
      </p:sp>
      <p:sp>
        <p:nvSpPr>
          <p:cNvPr id="4" name="Slide Number Placeholder 3">
            <a:extLst>
              <a:ext uri="{FF2B5EF4-FFF2-40B4-BE49-F238E27FC236}">
                <a16:creationId xmlns:a16="http://schemas.microsoft.com/office/drawing/2014/main" id="{87976EBB-5B6B-D5CC-D68C-39FB3CAB9A00}"/>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366816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630936" y="639520"/>
            <a:ext cx="3429000" cy="1719072"/>
          </a:xfrm>
        </p:spPr>
        <p:txBody>
          <a:bodyPr anchor="b">
            <a:normAutofit/>
          </a:bodyPr>
          <a:lstStyle/>
          <a:p>
            <a:r>
              <a:rPr lang="en-US" sz="5400">
                <a:cs typeface="Calibri Light"/>
              </a:rPr>
              <a:t>Proposed Method</a:t>
            </a:r>
            <a:endParaRPr lang="en-US" sz="5400" b="1"/>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630936" y="2807208"/>
            <a:ext cx="3429000" cy="3410712"/>
          </a:xfrm>
        </p:spPr>
        <p:txBody>
          <a:bodyPr vert="horz" lIns="91440" tIns="45720" rIns="91440" bIns="45720" rtlCol="0" anchor="t">
            <a:normAutofit lnSpcReduction="10000"/>
          </a:bodyPr>
          <a:lstStyle/>
          <a:p>
            <a:r>
              <a:rPr lang="en-US" sz="1400">
                <a:latin typeface="Arial"/>
                <a:cs typeface="Arial"/>
              </a:rPr>
              <a:t>Our framework is called GATE(Get the </a:t>
            </a:r>
            <a:r>
              <a:rPr lang="en-US" sz="1400" err="1">
                <a:latin typeface="Arial"/>
                <a:cs typeface="Arial"/>
              </a:rPr>
              <a:t>lATEst</a:t>
            </a:r>
            <a:r>
              <a:rPr lang="en-US" sz="1400">
                <a:latin typeface="Arial"/>
                <a:cs typeface="Arial"/>
              </a:rPr>
              <a:t>) and consist of Creator and Critic</a:t>
            </a:r>
          </a:p>
          <a:p>
            <a:r>
              <a:rPr lang="en-US" sz="1400">
                <a:cs typeface="Calibri" panose="020F0502020204030204"/>
              </a:rPr>
              <a:t>We propose a combination of Deep Learning(DL) and rule-based deduction</a:t>
            </a:r>
          </a:p>
          <a:p>
            <a:r>
              <a:rPr lang="en-US" sz="1400">
                <a:cs typeface="Calibri" panose="020F0502020204030204"/>
              </a:rPr>
              <a:t>Creator employs a DL model to learn </a:t>
            </a:r>
            <a:r>
              <a:rPr lang="en-US" sz="1400" b="1">
                <a:cs typeface="Calibri" panose="020F0502020204030204"/>
              </a:rPr>
              <a:t>temporal orders</a:t>
            </a:r>
            <a:r>
              <a:rPr lang="en-US" sz="1400">
                <a:cs typeface="Calibri" panose="020F0502020204030204"/>
              </a:rPr>
              <a:t> with the help of other attribute values</a:t>
            </a:r>
          </a:p>
          <a:p>
            <a:r>
              <a:rPr lang="en-US" sz="1400">
                <a:cs typeface="Calibri" panose="020F0502020204030204"/>
              </a:rPr>
              <a:t>We use Learning To Rank (LTR) approach to separate latest values from non-latest ones</a:t>
            </a:r>
          </a:p>
          <a:p>
            <a:r>
              <a:rPr lang="en-US" sz="1400">
                <a:cs typeface="Calibri" panose="020F0502020204030204"/>
              </a:rPr>
              <a:t>Critic validates the learned temporal orders by the Creator and deduces more ranked pairs and provide additional training data</a:t>
            </a:r>
          </a:p>
          <a:p>
            <a:endParaRPr lang="en-US" sz="1400">
              <a:cs typeface="Calibri" panose="020F0502020204030204"/>
            </a:endParaRPr>
          </a:p>
          <a:p>
            <a:endParaRPr lang="en-US" sz="1400" baseline="-25000">
              <a:cs typeface="Calibri" panose="020F0502020204030204"/>
            </a:endParaRPr>
          </a:p>
          <a:p>
            <a:endParaRPr lang="en-US" sz="1400">
              <a:cs typeface="Calibri" panose="020F0502020204030204"/>
            </a:endParaRPr>
          </a:p>
        </p:txBody>
      </p:sp>
      <p:pic>
        <p:nvPicPr>
          <p:cNvPr id="3" name="Picture 3">
            <a:extLst>
              <a:ext uri="{FF2B5EF4-FFF2-40B4-BE49-F238E27FC236}">
                <a16:creationId xmlns:a16="http://schemas.microsoft.com/office/drawing/2014/main" id="{5780C8D8-2B34-23AB-5760-43AEFF145564}"/>
              </a:ext>
            </a:extLst>
          </p:cNvPr>
          <p:cNvPicPr>
            <a:picLocks noChangeAspect="1"/>
          </p:cNvPicPr>
          <p:nvPr/>
        </p:nvPicPr>
        <p:blipFill>
          <a:blip r:embed="rId3"/>
          <a:stretch>
            <a:fillRect/>
          </a:stretch>
        </p:blipFill>
        <p:spPr>
          <a:xfrm>
            <a:off x="4654296" y="2100034"/>
            <a:ext cx="6903720" cy="2657932"/>
          </a:xfrm>
          <a:prstGeom prst="rect">
            <a:avLst/>
          </a:prstGeom>
        </p:spPr>
      </p:pic>
      <p:sp>
        <p:nvSpPr>
          <p:cNvPr id="4" name="Slide Number Placeholder 3">
            <a:extLst>
              <a:ext uri="{FF2B5EF4-FFF2-40B4-BE49-F238E27FC236}">
                <a16:creationId xmlns:a16="http://schemas.microsoft.com/office/drawing/2014/main" id="{A1087950-82C3-4A5B-AEBC-9E331A818A3F}"/>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95580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GATE Workflow</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28304" y="1929384"/>
            <a:ext cx="10505704" cy="4251960"/>
          </a:xfrm>
        </p:spPr>
        <p:txBody>
          <a:bodyPr vert="horz" lIns="91440" tIns="45720" rIns="91440" bIns="45720" rtlCol="0" anchor="t">
            <a:normAutofit/>
          </a:bodyPr>
          <a:lstStyle/>
          <a:p>
            <a:pPr lvl="1"/>
            <a:endParaRPr lang="en-US" sz="1800">
              <a:latin typeface="Arial"/>
              <a:cs typeface="Arial"/>
            </a:endParaRPr>
          </a:p>
          <a:p>
            <a:pPr marL="457200" lvl="1" indent="0">
              <a:buNone/>
            </a:pPr>
            <a:endParaRPr lang="en-US" sz="18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p:txBody>
      </p:sp>
      <p:sp>
        <p:nvSpPr>
          <p:cNvPr id="4" name="TextBox 3">
            <a:extLst>
              <a:ext uri="{FF2B5EF4-FFF2-40B4-BE49-F238E27FC236}">
                <a16:creationId xmlns:a16="http://schemas.microsoft.com/office/drawing/2014/main" id="{775CB0F0-A163-F454-C42E-C760809BC606}"/>
              </a:ext>
            </a:extLst>
          </p:cNvPr>
          <p:cNvSpPr txBox="1"/>
          <p:nvPr/>
        </p:nvSpPr>
        <p:spPr>
          <a:xfrm>
            <a:off x="544285" y="6402779"/>
            <a:ext cx="646413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000">
              <a:ea typeface="+mn-lt"/>
              <a:cs typeface="+mn-lt"/>
            </a:endParaRPr>
          </a:p>
        </p:txBody>
      </p:sp>
      <p:sp>
        <p:nvSpPr>
          <p:cNvPr id="6" name="TextBox 5">
            <a:extLst>
              <a:ext uri="{FF2B5EF4-FFF2-40B4-BE49-F238E27FC236}">
                <a16:creationId xmlns:a16="http://schemas.microsoft.com/office/drawing/2014/main" id="{78F64A51-D717-AFAF-290F-12891BEDFD3C}"/>
              </a:ext>
            </a:extLst>
          </p:cNvPr>
          <p:cNvSpPr txBox="1"/>
          <p:nvPr/>
        </p:nvSpPr>
        <p:spPr>
          <a:xfrm>
            <a:off x="4867275" y="3343274"/>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7" name="Picture 7" descr="A white sheet with black text&#10;&#10;Description automatically generated">
            <a:extLst>
              <a:ext uri="{FF2B5EF4-FFF2-40B4-BE49-F238E27FC236}">
                <a16:creationId xmlns:a16="http://schemas.microsoft.com/office/drawing/2014/main" id="{A26F740F-957B-B990-FDF9-09B792E85355}"/>
              </a:ext>
            </a:extLst>
          </p:cNvPr>
          <p:cNvPicPr>
            <a:picLocks noChangeAspect="1"/>
          </p:cNvPicPr>
          <p:nvPr/>
        </p:nvPicPr>
        <p:blipFill>
          <a:blip r:embed="rId3"/>
          <a:stretch>
            <a:fillRect/>
          </a:stretch>
        </p:blipFill>
        <p:spPr>
          <a:xfrm>
            <a:off x="837236" y="2202516"/>
            <a:ext cx="5048490" cy="3629727"/>
          </a:xfrm>
          <a:prstGeom prst="rect">
            <a:avLst/>
          </a:prstGeom>
        </p:spPr>
      </p:pic>
      <p:sp>
        <p:nvSpPr>
          <p:cNvPr id="8" name="TextBox 7">
            <a:extLst>
              <a:ext uri="{FF2B5EF4-FFF2-40B4-BE49-F238E27FC236}">
                <a16:creationId xmlns:a16="http://schemas.microsoft.com/office/drawing/2014/main" id="{8C00B6CF-D75B-5B4D-EA3A-3381EF604D2F}"/>
              </a:ext>
            </a:extLst>
          </p:cNvPr>
          <p:cNvSpPr txBox="1"/>
          <p:nvPr/>
        </p:nvSpPr>
        <p:spPr>
          <a:xfrm>
            <a:off x="6238754" y="2467336"/>
            <a:ext cx="494238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panose="020F0502020204030204"/>
              </a:rPr>
              <a:t>Input : Partial order, initial timestamped dataset</a:t>
            </a:r>
          </a:p>
          <a:p>
            <a:pPr marL="285750" indent="-285750">
              <a:buFont typeface="Arial"/>
              <a:buChar char="•"/>
            </a:pPr>
            <a:r>
              <a:rPr lang="en-US">
                <a:cs typeface="Calibri" panose="020F0502020204030204"/>
              </a:rPr>
              <a:t>Output: Total order where we have ranking</a:t>
            </a:r>
          </a:p>
          <a:p>
            <a:pPr marL="285750" indent="-285750">
              <a:buFont typeface="Arial"/>
              <a:buChar char="•"/>
            </a:pPr>
            <a:r>
              <a:rPr lang="en-US">
                <a:cs typeface="Calibri" panose="020F0502020204030204"/>
              </a:rPr>
              <a:t>Creator</a:t>
            </a:r>
          </a:p>
          <a:p>
            <a:pPr marL="742950" lvl="1" indent="-285750">
              <a:buFont typeface="Arial"/>
              <a:buChar char="•"/>
            </a:pPr>
            <a:r>
              <a:rPr lang="en-US">
                <a:cs typeface="Calibri" panose="020F0502020204030204"/>
              </a:rPr>
              <a:t>DL model is used to train the data</a:t>
            </a:r>
          </a:p>
          <a:p>
            <a:pPr marL="742950" lvl="1" indent="-285750">
              <a:buFont typeface="Arial"/>
              <a:buChar char="•"/>
            </a:pPr>
            <a:r>
              <a:rPr lang="en-US">
                <a:cs typeface="Calibri" panose="020F0502020204030204"/>
              </a:rPr>
              <a:t>DL model predicts temporal orders</a:t>
            </a:r>
          </a:p>
          <a:p>
            <a:pPr marL="285750" indent="-285750">
              <a:buFont typeface="Arial"/>
              <a:buChar char="•"/>
            </a:pPr>
            <a:r>
              <a:rPr lang="en-US">
                <a:cs typeface="Calibri" panose="020F0502020204030204"/>
              </a:rPr>
              <a:t>Critic</a:t>
            </a:r>
          </a:p>
          <a:p>
            <a:pPr marL="742950" lvl="1" indent="-285750">
              <a:buFont typeface="Arial"/>
              <a:buChar char="•"/>
            </a:pPr>
            <a:r>
              <a:rPr lang="en-US">
                <a:cs typeface="Calibri" panose="020F0502020204030204"/>
              </a:rPr>
              <a:t>Takes the output of creator which is temporal orders</a:t>
            </a:r>
          </a:p>
          <a:p>
            <a:pPr marL="742950" lvl="1" indent="-285750">
              <a:buFont typeface="Arial"/>
              <a:buChar char="•"/>
            </a:pPr>
            <a:r>
              <a:rPr lang="en-US">
                <a:cs typeface="Calibri" panose="020F0502020204030204"/>
              </a:rPr>
              <a:t>Uses chase algorithm to create more data by currency constraint</a:t>
            </a:r>
          </a:p>
          <a:p>
            <a:pPr marL="742950" lvl="1" indent="-285750">
              <a:buFont typeface="Arial"/>
              <a:buChar char="•"/>
            </a:pPr>
            <a:r>
              <a:rPr lang="en-US">
                <a:cs typeface="Calibri" panose="020F0502020204030204"/>
              </a:rPr>
              <a:t>Provide these data to the creator for the next round</a:t>
            </a:r>
          </a:p>
          <a:p>
            <a:pPr marL="742950" lvl="1" indent="-285750">
              <a:buFont typeface="Arial"/>
              <a:buChar char="•"/>
            </a:pPr>
            <a:endParaRPr lang="en-US">
              <a:cs typeface="Calibri" panose="020F0502020204030204"/>
            </a:endParaRPr>
          </a:p>
        </p:txBody>
      </p:sp>
      <p:sp>
        <p:nvSpPr>
          <p:cNvPr id="3" name="Slide Number Placeholder 2">
            <a:extLst>
              <a:ext uri="{FF2B5EF4-FFF2-40B4-BE49-F238E27FC236}">
                <a16:creationId xmlns:a16="http://schemas.microsoft.com/office/drawing/2014/main" id="{F06C9D92-ED4A-7715-E1F0-4AB823CDA48F}"/>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32356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Reasons that we combined</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28304" y="1929384"/>
            <a:ext cx="10505704" cy="4251960"/>
          </a:xfrm>
        </p:spPr>
        <p:txBody>
          <a:bodyPr vert="horz" lIns="91440" tIns="45720" rIns="91440" bIns="45720" rtlCol="0" anchor="t">
            <a:normAutofit/>
          </a:bodyPr>
          <a:lstStyle/>
          <a:p>
            <a:pPr marL="0" indent="0">
              <a:buNone/>
            </a:pPr>
            <a:r>
              <a:rPr lang="en-US" sz="2200" dirty="0">
                <a:latin typeface="Arial"/>
                <a:ea typeface="+mn-lt"/>
                <a:cs typeface="Arial"/>
              </a:rPr>
              <a:t>Why have we combined deep learning with logic rules ? </a:t>
            </a:r>
            <a:endParaRPr lang="en-US" dirty="0">
              <a:latin typeface="Calibri" panose="020F0502020204030204"/>
              <a:ea typeface="+mn-lt"/>
              <a:cs typeface="Calibri"/>
            </a:endParaRPr>
          </a:p>
          <a:p>
            <a:pPr lvl="1"/>
            <a:r>
              <a:rPr lang="en-US" sz="1800" dirty="0">
                <a:latin typeface="Arial"/>
                <a:cs typeface="Arial"/>
              </a:rPr>
              <a:t>It hard to justify temporal orders by a ranking model</a:t>
            </a:r>
          </a:p>
          <a:p>
            <a:pPr lvl="1"/>
            <a:r>
              <a:rPr lang="en-US" sz="1800" dirty="0">
                <a:latin typeface="Arial"/>
                <a:cs typeface="Arial"/>
              </a:rPr>
              <a:t>They cannot find complicated structure. For instance, address of a person might change when he/she gets married</a:t>
            </a:r>
          </a:p>
          <a:p>
            <a:pPr lvl="1"/>
            <a:endParaRPr lang="en-US" sz="1800">
              <a:latin typeface="Arial"/>
              <a:cs typeface="Arial"/>
            </a:endParaRPr>
          </a:p>
          <a:p>
            <a:pPr lvl="1"/>
            <a:r>
              <a:rPr lang="en-US" sz="1800" dirty="0">
                <a:latin typeface="Arial"/>
                <a:cs typeface="Arial"/>
              </a:rPr>
              <a:t>Number of rules is limited, and it is hard to find every rule</a:t>
            </a:r>
          </a:p>
          <a:p>
            <a:pPr lvl="1"/>
            <a:r>
              <a:rPr lang="en-US" sz="1800" dirty="0">
                <a:latin typeface="Arial"/>
                <a:cs typeface="Arial"/>
              </a:rPr>
              <a:t>If we have semantically same but syntactically different attribute values, then logic rules cannot generalize ('wedded' vs 'married')</a:t>
            </a:r>
          </a:p>
          <a:p>
            <a:pPr lvl="1"/>
            <a:r>
              <a:rPr lang="en-US" sz="1800" dirty="0">
                <a:latin typeface="Arial"/>
                <a:ea typeface="+mn-lt"/>
                <a:cs typeface="Arial"/>
              </a:rPr>
              <a:t>Ranking Model</a:t>
            </a:r>
            <a:r>
              <a:rPr lang="en-US" sz="2200" dirty="0">
                <a:ea typeface="+mn-lt"/>
                <a:cs typeface="+mn-lt"/>
              </a:rPr>
              <a:t> </a:t>
            </a:r>
            <a:r>
              <a:rPr lang="en-US" sz="1800" dirty="0">
                <a:latin typeface="Arial"/>
                <a:cs typeface="Arial"/>
              </a:rPr>
              <a:t>not explicitly consider some temporal properties, i.e., transitivity, this motivates us to use logic rules</a:t>
            </a:r>
          </a:p>
          <a:p>
            <a:pPr lvl="1"/>
            <a:endParaRPr lang="en-US" sz="1800">
              <a:latin typeface="Arial"/>
              <a:cs typeface="Arial"/>
            </a:endParaRPr>
          </a:p>
          <a:p>
            <a:pPr marL="457200" lvl="1" indent="0">
              <a:buNone/>
            </a:pPr>
            <a:endParaRPr lang="en-US" sz="18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p:txBody>
      </p:sp>
      <p:sp>
        <p:nvSpPr>
          <p:cNvPr id="3" name="Slide Number Placeholder 2">
            <a:extLst>
              <a:ext uri="{FF2B5EF4-FFF2-40B4-BE49-F238E27FC236}">
                <a16:creationId xmlns:a16="http://schemas.microsoft.com/office/drawing/2014/main" id="{F966F9DE-679B-17FC-F2B8-4B0B938C3FD4}"/>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3644277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Approaches for Ranking Model(LTR)</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28304" y="1929384"/>
            <a:ext cx="10505704" cy="4251960"/>
          </a:xfrm>
        </p:spPr>
        <p:txBody>
          <a:bodyPr vert="horz" lIns="91440" tIns="45720" rIns="91440" bIns="45720" rtlCol="0" anchor="t">
            <a:normAutofit/>
          </a:bodyPr>
          <a:lstStyle/>
          <a:p>
            <a:r>
              <a:rPr lang="en-US" sz="2200">
                <a:latin typeface="Arial"/>
                <a:ea typeface="+mn-lt"/>
                <a:cs typeface="Arial"/>
              </a:rPr>
              <a:t>Three different approaches for LTR: Pointwise, pairwise and listwise</a:t>
            </a:r>
          </a:p>
          <a:p>
            <a:endParaRPr lang="en-US" sz="2200">
              <a:ea typeface="Calibri"/>
              <a:cs typeface="Calibri" panose="020F0502020204030204"/>
            </a:endParaRPr>
          </a:p>
        </p:txBody>
      </p:sp>
      <p:sp>
        <p:nvSpPr>
          <p:cNvPr id="4" name="TextBox 3">
            <a:extLst>
              <a:ext uri="{FF2B5EF4-FFF2-40B4-BE49-F238E27FC236}">
                <a16:creationId xmlns:a16="http://schemas.microsoft.com/office/drawing/2014/main" id="{775CB0F0-A163-F454-C42E-C760809BC606}"/>
              </a:ext>
            </a:extLst>
          </p:cNvPr>
          <p:cNvSpPr txBox="1"/>
          <p:nvPr/>
        </p:nvSpPr>
        <p:spPr>
          <a:xfrm>
            <a:off x="544285" y="6402779"/>
            <a:ext cx="646413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rPr>
              <a:t>* https://towardsdatascience.com/learning-to-rank-a-complete-guide-to-ranking-using-machine-learning-4c9688d370d4</a:t>
            </a:r>
            <a:endParaRPr lang="en-US"/>
          </a:p>
        </p:txBody>
      </p:sp>
      <p:pic>
        <p:nvPicPr>
          <p:cNvPr id="5" name="Picture 5" descr="A diagram of a graph&#10;&#10;Description automatically generated">
            <a:extLst>
              <a:ext uri="{FF2B5EF4-FFF2-40B4-BE49-F238E27FC236}">
                <a16:creationId xmlns:a16="http://schemas.microsoft.com/office/drawing/2014/main" id="{74180DF2-0597-5368-9011-5DD18E0EEE09}"/>
              </a:ext>
            </a:extLst>
          </p:cNvPr>
          <p:cNvPicPr>
            <a:picLocks noChangeAspect="1"/>
          </p:cNvPicPr>
          <p:nvPr/>
        </p:nvPicPr>
        <p:blipFill>
          <a:blip r:embed="rId3"/>
          <a:stretch>
            <a:fillRect/>
          </a:stretch>
        </p:blipFill>
        <p:spPr>
          <a:xfrm>
            <a:off x="2408321" y="2453610"/>
            <a:ext cx="6864015" cy="3214095"/>
          </a:xfrm>
          <a:prstGeom prst="rect">
            <a:avLst/>
          </a:prstGeom>
        </p:spPr>
      </p:pic>
      <p:sp>
        <p:nvSpPr>
          <p:cNvPr id="7" name="Rectangle 6">
            <a:extLst>
              <a:ext uri="{FF2B5EF4-FFF2-40B4-BE49-F238E27FC236}">
                <a16:creationId xmlns:a16="http://schemas.microsoft.com/office/drawing/2014/main" id="{B20054F6-69AD-1D8E-D3CE-4CB3C4917AEE}"/>
              </a:ext>
            </a:extLst>
          </p:cNvPr>
          <p:cNvSpPr/>
          <p:nvPr/>
        </p:nvSpPr>
        <p:spPr>
          <a:xfrm>
            <a:off x="4713110" y="3311407"/>
            <a:ext cx="2267185" cy="2323629"/>
          </a:xfrm>
          <a:prstGeom prst="rect">
            <a:avLst/>
          </a:prstGeom>
          <a:noFill/>
          <a:ln w="571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8FD32B4-65D7-C6CE-803F-270EB5CB941A}"/>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301489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Our Ranking Model: Pairwise</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28304" y="1929384"/>
            <a:ext cx="10505704" cy="4251960"/>
          </a:xfrm>
        </p:spPr>
        <p:txBody>
          <a:bodyPr vert="horz" lIns="91440" tIns="45720" rIns="91440" bIns="45720" rtlCol="0" anchor="t">
            <a:normAutofit/>
          </a:bodyPr>
          <a:lstStyle/>
          <a:p>
            <a:pPr marL="0" indent="0">
              <a:buNone/>
            </a:pPr>
            <a:r>
              <a:rPr lang="en-US" sz="2200">
                <a:latin typeface="Arial"/>
                <a:ea typeface="+mn-lt"/>
                <a:cs typeface="Arial"/>
              </a:rPr>
              <a:t>Why have we chosen pairwise method and not others ? </a:t>
            </a:r>
            <a:endParaRPr lang="en-US">
              <a:latin typeface="Calibri" panose="020F0502020204030204"/>
              <a:ea typeface="+mn-lt"/>
              <a:cs typeface="Calibri"/>
            </a:endParaRPr>
          </a:p>
          <a:p>
            <a:pPr lvl="1"/>
            <a:r>
              <a:rPr lang="en-US" sz="1800">
                <a:latin typeface="Arial"/>
                <a:cs typeface="Arial"/>
              </a:rPr>
              <a:t>Because we want to separate latest values from non-latest values</a:t>
            </a:r>
          </a:p>
          <a:p>
            <a:pPr lvl="1"/>
            <a:r>
              <a:rPr lang="en-US" sz="1800">
                <a:latin typeface="Arial"/>
                <a:cs typeface="Arial"/>
              </a:rPr>
              <a:t>Pointwise (</a:t>
            </a:r>
            <a:r>
              <a:rPr lang="en-US" sz="1800">
                <a:latin typeface="Arial"/>
                <a:ea typeface="+mn-lt"/>
                <a:cs typeface="+mn-lt"/>
              </a:rPr>
              <a:t>ordinal regression problem) is harder</a:t>
            </a:r>
          </a:p>
          <a:p>
            <a:pPr lvl="1"/>
            <a:r>
              <a:rPr lang="en-US" sz="1800">
                <a:latin typeface="Arial"/>
                <a:cs typeface="Calibri"/>
              </a:rPr>
              <a:t>Listwise does not separate latest from non-latest</a:t>
            </a:r>
          </a:p>
          <a:p>
            <a:pPr lvl="1"/>
            <a:r>
              <a:rPr lang="en-US" sz="1800">
                <a:latin typeface="Arial"/>
                <a:cs typeface="Arial"/>
              </a:rPr>
              <a:t>We want total order, but global ranking function should know more than one latest value</a:t>
            </a:r>
          </a:p>
          <a:p>
            <a:pPr marL="0" indent="0">
              <a:buNone/>
            </a:pPr>
            <a:r>
              <a:rPr lang="en-US" sz="2200">
                <a:latin typeface="Arial"/>
                <a:cs typeface="Arial"/>
              </a:rPr>
              <a:t>For instance, ranking function should know both '</a:t>
            </a:r>
            <a:r>
              <a:rPr lang="en-US" sz="2200">
                <a:solidFill>
                  <a:srgbClr val="FF0000"/>
                </a:solidFill>
                <a:latin typeface="Arial"/>
                <a:cs typeface="Arial"/>
              </a:rPr>
              <a:t>passed away</a:t>
            </a:r>
            <a:r>
              <a:rPr lang="en-US" sz="2200">
                <a:latin typeface="Arial"/>
                <a:cs typeface="Arial"/>
              </a:rPr>
              <a:t>' and '</a:t>
            </a:r>
            <a:r>
              <a:rPr lang="en-US" sz="2200">
                <a:solidFill>
                  <a:srgbClr val="FF0000"/>
                </a:solidFill>
                <a:latin typeface="Arial"/>
                <a:cs typeface="Arial"/>
              </a:rPr>
              <a:t>dead</a:t>
            </a:r>
            <a:r>
              <a:rPr lang="en-US" sz="2200">
                <a:latin typeface="Arial"/>
                <a:cs typeface="Arial"/>
              </a:rPr>
              <a:t>' when they appear in different entities</a:t>
            </a: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p:txBody>
      </p:sp>
      <p:graphicFrame>
        <p:nvGraphicFramePr>
          <p:cNvPr id="5" name="Table 5">
            <a:extLst>
              <a:ext uri="{FF2B5EF4-FFF2-40B4-BE49-F238E27FC236}">
                <a16:creationId xmlns:a16="http://schemas.microsoft.com/office/drawing/2014/main" id="{716210D6-C03A-9D3B-6D88-DBE9F0A2FF68}"/>
              </a:ext>
            </a:extLst>
          </p:cNvPr>
          <p:cNvGraphicFramePr>
            <a:graphicFrameLocks noGrp="1"/>
          </p:cNvGraphicFramePr>
          <p:nvPr/>
        </p:nvGraphicFramePr>
        <p:xfrm>
          <a:off x="4300125" y="4587052"/>
          <a:ext cx="1437616" cy="1473200"/>
        </p:xfrm>
        <a:graphic>
          <a:graphicData uri="http://schemas.openxmlformats.org/drawingml/2006/table">
            <a:tbl>
              <a:tblPr firstRow="1" bandRow="1">
                <a:tableStyleId>{5C22544A-7EE6-4342-B048-85BDC9FD1C3A}</a:tableStyleId>
              </a:tblPr>
              <a:tblGrid>
                <a:gridCol w="1437616">
                  <a:extLst>
                    <a:ext uri="{9D8B030D-6E8A-4147-A177-3AD203B41FA5}">
                      <a16:colId xmlns:a16="http://schemas.microsoft.com/office/drawing/2014/main" val="1358742788"/>
                    </a:ext>
                  </a:extLst>
                </a:gridCol>
              </a:tblGrid>
              <a:tr h="364066">
                <a:tc>
                  <a:txBody>
                    <a:bodyPr/>
                    <a:lstStyle/>
                    <a:p>
                      <a:pPr lvl="0">
                        <a:buNone/>
                      </a:pPr>
                      <a:r>
                        <a:rPr lang="en-US"/>
                        <a:t>status</a:t>
                      </a:r>
                    </a:p>
                  </a:txBody>
                  <a:tcPr/>
                </a:tc>
                <a:extLst>
                  <a:ext uri="{0D108BD9-81ED-4DB2-BD59-A6C34878D82A}">
                    <a16:rowId xmlns:a16="http://schemas.microsoft.com/office/drawing/2014/main" val="3204522924"/>
                  </a:ext>
                </a:extLst>
              </a:tr>
              <a:tr h="364066">
                <a:tc>
                  <a:txBody>
                    <a:bodyPr/>
                    <a:lstStyle/>
                    <a:p>
                      <a:pPr lvl="0">
                        <a:buNone/>
                      </a:pPr>
                      <a:r>
                        <a:rPr lang="en-US" sz="1800" kern="1200">
                          <a:solidFill>
                            <a:schemeClr val="dk1"/>
                          </a:solidFill>
                          <a:latin typeface="+mn-lt"/>
                          <a:ea typeface="+mn-ea"/>
                          <a:cs typeface="+mn-cs"/>
                        </a:rPr>
                        <a:t>working</a:t>
                      </a:r>
                    </a:p>
                  </a:txBody>
                  <a:tcPr/>
                </a:tc>
                <a:extLst>
                  <a:ext uri="{0D108BD9-81ED-4DB2-BD59-A6C34878D82A}">
                    <a16:rowId xmlns:a16="http://schemas.microsoft.com/office/drawing/2014/main" val="4170022616"/>
                  </a:ext>
                </a:extLst>
              </a:tr>
              <a:tr h="370840">
                <a:tc>
                  <a:txBody>
                    <a:bodyPr/>
                    <a:lstStyle/>
                    <a:p>
                      <a:pPr lvl="0">
                        <a:buNone/>
                      </a:pPr>
                      <a:r>
                        <a:rPr lang="en-US">
                          <a:solidFill>
                            <a:srgbClr val="FF0000"/>
                          </a:solidFill>
                        </a:rPr>
                        <a:t>Passed away</a:t>
                      </a:r>
                    </a:p>
                  </a:txBody>
                  <a:tcPr/>
                </a:tc>
                <a:extLst>
                  <a:ext uri="{0D108BD9-81ED-4DB2-BD59-A6C34878D82A}">
                    <a16:rowId xmlns:a16="http://schemas.microsoft.com/office/drawing/2014/main" val="2086712981"/>
                  </a:ext>
                </a:extLst>
              </a:tr>
              <a:tr h="370840">
                <a:tc>
                  <a:txBody>
                    <a:bodyPr/>
                    <a:lstStyle/>
                    <a:p>
                      <a:pPr lvl="0">
                        <a:buNone/>
                      </a:pPr>
                      <a:r>
                        <a:rPr lang="en-US"/>
                        <a:t>operating</a:t>
                      </a:r>
                    </a:p>
                  </a:txBody>
                  <a:tcPr/>
                </a:tc>
                <a:extLst>
                  <a:ext uri="{0D108BD9-81ED-4DB2-BD59-A6C34878D82A}">
                    <a16:rowId xmlns:a16="http://schemas.microsoft.com/office/drawing/2014/main" val="3021142990"/>
                  </a:ext>
                </a:extLst>
              </a:tr>
            </a:tbl>
          </a:graphicData>
        </a:graphic>
      </p:graphicFrame>
      <p:graphicFrame>
        <p:nvGraphicFramePr>
          <p:cNvPr id="6" name="Table 5">
            <a:extLst>
              <a:ext uri="{FF2B5EF4-FFF2-40B4-BE49-F238E27FC236}">
                <a16:creationId xmlns:a16="http://schemas.microsoft.com/office/drawing/2014/main" id="{CFBB4437-C5A0-E6DF-3C1D-01A5204E995D}"/>
              </a:ext>
            </a:extLst>
          </p:cNvPr>
          <p:cNvGraphicFramePr>
            <a:graphicFrameLocks noGrp="1"/>
          </p:cNvGraphicFramePr>
          <p:nvPr/>
        </p:nvGraphicFramePr>
        <p:xfrm>
          <a:off x="7193279" y="4656553"/>
          <a:ext cx="1192083" cy="1483359"/>
        </p:xfrm>
        <a:graphic>
          <a:graphicData uri="http://schemas.openxmlformats.org/drawingml/2006/table">
            <a:tbl>
              <a:tblPr firstRow="1" bandRow="1">
                <a:tableStyleId>{5C22544A-7EE6-4342-B048-85BDC9FD1C3A}</a:tableStyleId>
              </a:tblPr>
              <a:tblGrid>
                <a:gridCol w="1192083">
                  <a:extLst>
                    <a:ext uri="{9D8B030D-6E8A-4147-A177-3AD203B41FA5}">
                      <a16:colId xmlns:a16="http://schemas.microsoft.com/office/drawing/2014/main" val="1358742788"/>
                    </a:ext>
                  </a:extLst>
                </a:gridCol>
              </a:tblGrid>
              <a:tr h="370839">
                <a:tc>
                  <a:txBody>
                    <a:bodyPr/>
                    <a:lstStyle/>
                    <a:p>
                      <a:pPr lvl="0">
                        <a:buNone/>
                      </a:pPr>
                      <a:r>
                        <a:rPr lang="en-US" sz="1800" b="1" i="0" u="none" strike="noStrike" noProof="0">
                          <a:solidFill>
                            <a:srgbClr val="FFFFFF"/>
                          </a:solidFill>
                          <a:latin typeface="Calibri"/>
                        </a:rPr>
                        <a:t>status</a:t>
                      </a:r>
                    </a:p>
                  </a:txBody>
                  <a:tcPr/>
                </a:tc>
                <a:extLst>
                  <a:ext uri="{0D108BD9-81ED-4DB2-BD59-A6C34878D82A}">
                    <a16:rowId xmlns:a16="http://schemas.microsoft.com/office/drawing/2014/main" val="366552350"/>
                  </a:ext>
                </a:extLst>
              </a:tr>
              <a:tr h="370840">
                <a:tc>
                  <a:txBody>
                    <a:bodyPr/>
                    <a:lstStyle/>
                    <a:p>
                      <a:pPr lvl="0">
                        <a:buNone/>
                      </a:pPr>
                      <a:r>
                        <a:rPr lang="en-US" sz="1800" b="0" i="0" u="none" strike="noStrike" noProof="0">
                          <a:solidFill>
                            <a:schemeClr val="tx1"/>
                          </a:solidFill>
                          <a:latin typeface="Calibri"/>
                        </a:rPr>
                        <a:t>working</a:t>
                      </a:r>
                      <a:endParaRPr lang="en-US" b="0">
                        <a:solidFill>
                          <a:schemeClr val="tx1"/>
                        </a:solidFill>
                      </a:endParaRPr>
                    </a:p>
                  </a:txBody>
                  <a:tcPr/>
                </a:tc>
                <a:extLst>
                  <a:ext uri="{0D108BD9-81ED-4DB2-BD59-A6C34878D82A}">
                    <a16:rowId xmlns:a16="http://schemas.microsoft.com/office/drawing/2014/main" val="4170022616"/>
                  </a:ext>
                </a:extLst>
              </a:tr>
              <a:tr h="370840">
                <a:tc>
                  <a:txBody>
                    <a:bodyPr/>
                    <a:lstStyle/>
                    <a:p>
                      <a:pPr lvl="0">
                        <a:buNone/>
                      </a:pPr>
                      <a:r>
                        <a:rPr lang="en-US">
                          <a:solidFill>
                            <a:srgbClr val="FF0000"/>
                          </a:solidFill>
                        </a:rPr>
                        <a:t>dead</a:t>
                      </a:r>
                      <a:endParaRPr lang="en-US"/>
                    </a:p>
                  </a:txBody>
                  <a:tcPr/>
                </a:tc>
                <a:extLst>
                  <a:ext uri="{0D108BD9-81ED-4DB2-BD59-A6C34878D82A}">
                    <a16:rowId xmlns:a16="http://schemas.microsoft.com/office/drawing/2014/main" val="2086712981"/>
                  </a:ext>
                </a:extLst>
              </a:tr>
              <a:tr h="370840">
                <a:tc>
                  <a:txBody>
                    <a:bodyPr/>
                    <a:lstStyle/>
                    <a:p>
                      <a:pPr lvl="0">
                        <a:buNone/>
                      </a:pPr>
                      <a:r>
                        <a:rPr lang="en-US" sz="1800" b="0" i="0" u="none" strike="noStrike" noProof="0">
                          <a:solidFill>
                            <a:srgbClr val="000000"/>
                          </a:solidFill>
                          <a:latin typeface="Calibri"/>
                        </a:rPr>
                        <a:t>operating</a:t>
                      </a:r>
                      <a:endParaRPr lang="en-US"/>
                    </a:p>
                  </a:txBody>
                  <a:tcPr/>
                </a:tc>
                <a:extLst>
                  <a:ext uri="{0D108BD9-81ED-4DB2-BD59-A6C34878D82A}">
                    <a16:rowId xmlns:a16="http://schemas.microsoft.com/office/drawing/2014/main" val="3021142990"/>
                  </a:ext>
                </a:extLst>
              </a:tr>
            </a:tbl>
          </a:graphicData>
        </a:graphic>
      </p:graphicFrame>
      <p:sp>
        <p:nvSpPr>
          <p:cNvPr id="3" name="Slide Number Placeholder 2">
            <a:extLst>
              <a:ext uri="{FF2B5EF4-FFF2-40B4-BE49-F238E27FC236}">
                <a16:creationId xmlns:a16="http://schemas.microsoft.com/office/drawing/2014/main" id="{36B83707-753B-5E66-231F-4D465E31909D}"/>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378928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High Level Example</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28304" y="1929384"/>
            <a:ext cx="10505704" cy="4251960"/>
          </a:xfrm>
        </p:spPr>
        <p:txBody>
          <a:bodyPr vert="horz" lIns="91440" tIns="45720" rIns="91440" bIns="45720" rtlCol="0" anchor="t">
            <a:normAutofit/>
          </a:bodyPr>
          <a:lstStyle/>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p:txBody>
      </p:sp>
      <p:graphicFrame>
        <p:nvGraphicFramePr>
          <p:cNvPr id="5" name="Table 5">
            <a:extLst>
              <a:ext uri="{FF2B5EF4-FFF2-40B4-BE49-F238E27FC236}">
                <a16:creationId xmlns:a16="http://schemas.microsoft.com/office/drawing/2014/main" id="{716210D6-C03A-9D3B-6D88-DBE9F0A2FF68}"/>
              </a:ext>
            </a:extLst>
          </p:cNvPr>
          <p:cNvGraphicFramePr>
            <a:graphicFrameLocks noGrp="1"/>
          </p:cNvGraphicFramePr>
          <p:nvPr/>
        </p:nvGraphicFramePr>
        <p:xfrm>
          <a:off x="894644" y="1905941"/>
          <a:ext cx="1429090" cy="1475456"/>
        </p:xfrm>
        <a:graphic>
          <a:graphicData uri="http://schemas.openxmlformats.org/drawingml/2006/table">
            <a:tbl>
              <a:tblPr firstRow="1" bandRow="1">
                <a:tableStyleId>{5C22544A-7EE6-4342-B048-85BDC9FD1C3A}</a:tableStyleId>
              </a:tblPr>
              <a:tblGrid>
                <a:gridCol w="1429090">
                  <a:extLst>
                    <a:ext uri="{9D8B030D-6E8A-4147-A177-3AD203B41FA5}">
                      <a16:colId xmlns:a16="http://schemas.microsoft.com/office/drawing/2014/main" val="1358742788"/>
                    </a:ext>
                  </a:extLst>
                </a:gridCol>
              </a:tblGrid>
              <a:tr h="366888">
                <a:tc>
                  <a:txBody>
                    <a:bodyPr/>
                    <a:lstStyle/>
                    <a:p>
                      <a:pPr lvl="0" algn="l">
                        <a:lnSpc>
                          <a:spcPct val="100000"/>
                        </a:lnSpc>
                        <a:spcBef>
                          <a:spcPts val="0"/>
                        </a:spcBef>
                        <a:spcAft>
                          <a:spcPts val="0"/>
                        </a:spcAft>
                        <a:buNone/>
                      </a:pPr>
                      <a:r>
                        <a:rPr lang="en-US" sz="1800" b="1" i="0" u="none" strike="noStrike" noProof="0">
                          <a:solidFill>
                            <a:srgbClr val="FFFFFF"/>
                          </a:solidFill>
                          <a:latin typeface="Calibri"/>
                        </a:rPr>
                        <a:t>status</a:t>
                      </a:r>
                    </a:p>
                  </a:txBody>
                  <a:tcPr/>
                </a:tc>
                <a:extLst>
                  <a:ext uri="{0D108BD9-81ED-4DB2-BD59-A6C34878D82A}">
                    <a16:rowId xmlns:a16="http://schemas.microsoft.com/office/drawing/2014/main" val="2812508038"/>
                  </a:ext>
                </a:extLst>
              </a:tr>
              <a:tr h="366888">
                <a:tc>
                  <a:txBody>
                    <a:bodyPr/>
                    <a:lstStyle/>
                    <a:p>
                      <a:pPr lvl="0">
                        <a:buNone/>
                      </a:pPr>
                      <a:r>
                        <a:rPr lang="en-US"/>
                        <a:t>working</a:t>
                      </a:r>
                    </a:p>
                  </a:txBody>
                  <a:tcPr/>
                </a:tc>
                <a:extLst>
                  <a:ext uri="{0D108BD9-81ED-4DB2-BD59-A6C34878D82A}">
                    <a16:rowId xmlns:a16="http://schemas.microsoft.com/office/drawing/2014/main" val="4170022616"/>
                  </a:ext>
                </a:extLst>
              </a:tr>
              <a:tr h="370840">
                <a:tc>
                  <a:txBody>
                    <a:bodyPr/>
                    <a:lstStyle/>
                    <a:p>
                      <a:pPr lvl="0">
                        <a:buNone/>
                      </a:pPr>
                      <a:r>
                        <a:rPr lang="en-US">
                          <a:solidFill>
                            <a:srgbClr val="FF0000"/>
                          </a:solidFill>
                        </a:rPr>
                        <a:t>Passed away</a:t>
                      </a:r>
                    </a:p>
                  </a:txBody>
                  <a:tcPr/>
                </a:tc>
                <a:extLst>
                  <a:ext uri="{0D108BD9-81ED-4DB2-BD59-A6C34878D82A}">
                    <a16:rowId xmlns:a16="http://schemas.microsoft.com/office/drawing/2014/main" val="2086712981"/>
                  </a:ext>
                </a:extLst>
              </a:tr>
              <a:tr h="370840">
                <a:tc>
                  <a:txBody>
                    <a:bodyPr/>
                    <a:lstStyle/>
                    <a:p>
                      <a:pPr lvl="0">
                        <a:buNone/>
                      </a:pPr>
                      <a:r>
                        <a:rPr lang="en-US"/>
                        <a:t>operating</a:t>
                      </a:r>
                    </a:p>
                  </a:txBody>
                  <a:tcPr/>
                </a:tc>
                <a:extLst>
                  <a:ext uri="{0D108BD9-81ED-4DB2-BD59-A6C34878D82A}">
                    <a16:rowId xmlns:a16="http://schemas.microsoft.com/office/drawing/2014/main" val="3021142990"/>
                  </a:ext>
                </a:extLst>
              </a:tr>
            </a:tbl>
          </a:graphicData>
        </a:graphic>
      </p:graphicFrame>
      <p:graphicFrame>
        <p:nvGraphicFramePr>
          <p:cNvPr id="6" name="Table 5">
            <a:extLst>
              <a:ext uri="{FF2B5EF4-FFF2-40B4-BE49-F238E27FC236}">
                <a16:creationId xmlns:a16="http://schemas.microsoft.com/office/drawing/2014/main" id="{CFBB4437-C5A0-E6DF-3C1D-01A5204E995D}"/>
              </a:ext>
            </a:extLst>
          </p:cNvPr>
          <p:cNvGraphicFramePr>
            <a:graphicFrameLocks noGrp="1"/>
          </p:cNvGraphicFramePr>
          <p:nvPr/>
        </p:nvGraphicFramePr>
        <p:xfrm>
          <a:off x="890316" y="3499442"/>
          <a:ext cx="1503868" cy="1483359"/>
        </p:xfrm>
        <a:graphic>
          <a:graphicData uri="http://schemas.openxmlformats.org/drawingml/2006/table">
            <a:tbl>
              <a:tblPr firstRow="1" bandRow="1">
                <a:tableStyleId>{5C22544A-7EE6-4342-B048-85BDC9FD1C3A}</a:tableStyleId>
              </a:tblPr>
              <a:tblGrid>
                <a:gridCol w="1503868">
                  <a:extLst>
                    <a:ext uri="{9D8B030D-6E8A-4147-A177-3AD203B41FA5}">
                      <a16:colId xmlns:a16="http://schemas.microsoft.com/office/drawing/2014/main" val="1358742788"/>
                    </a:ext>
                  </a:extLst>
                </a:gridCol>
              </a:tblGrid>
              <a:tr h="370839">
                <a:tc>
                  <a:txBody>
                    <a:bodyPr/>
                    <a:lstStyle/>
                    <a:p>
                      <a:pPr lvl="0" algn="l">
                        <a:lnSpc>
                          <a:spcPct val="100000"/>
                        </a:lnSpc>
                        <a:spcBef>
                          <a:spcPts val="0"/>
                        </a:spcBef>
                        <a:spcAft>
                          <a:spcPts val="0"/>
                        </a:spcAft>
                        <a:buNone/>
                      </a:pPr>
                      <a:r>
                        <a:rPr lang="en-US" sz="1800" b="1" i="0" u="none" strike="noStrike" noProof="0">
                          <a:solidFill>
                            <a:srgbClr val="FFFFFF"/>
                          </a:solidFill>
                        </a:rPr>
                        <a:t>status</a:t>
                      </a:r>
                    </a:p>
                  </a:txBody>
                  <a:tcPr/>
                </a:tc>
                <a:extLst>
                  <a:ext uri="{0D108BD9-81ED-4DB2-BD59-A6C34878D82A}">
                    <a16:rowId xmlns:a16="http://schemas.microsoft.com/office/drawing/2014/main" val="1594179170"/>
                  </a:ext>
                </a:extLst>
              </a:tr>
              <a:tr h="370840">
                <a:tc>
                  <a:txBody>
                    <a:bodyPr/>
                    <a:lstStyle/>
                    <a:p>
                      <a:pPr lvl="0">
                        <a:buNone/>
                      </a:pPr>
                      <a:r>
                        <a:rPr lang="en-US" sz="1800" kern="1200" noProof="0">
                          <a:solidFill>
                            <a:schemeClr val="dk1"/>
                          </a:solidFill>
                          <a:latin typeface="+mn-lt"/>
                          <a:ea typeface="+mn-ea"/>
                          <a:cs typeface="+mn-cs"/>
                        </a:rPr>
                        <a:t>working</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4170022616"/>
                  </a:ext>
                </a:extLst>
              </a:tr>
              <a:tr h="370840">
                <a:tc>
                  <a:txBody>
                    <a:bodyPr/>
                    <a:lstStyle/>
                    <a:p>
                      <a:pPr lvl="0">
                        <a:buNone/>
                      </a:pPr>
                      <a:r>
                        <a:rPr lang="en-US">
                          <a:solidFill>
                            <a:srgbClr val="FF0000"/>
                          </a:solidFill>
                        </a:rPr>
                        <a:t>dead</a:t>
                      </a:r>
                      <a:endParaRPr lang="en-US"/>
                    </a:p>
                  </a:txBody>
                  <a:tcPr/>
                </a:tc>
                <a:extLst>
                  <a:ext uri="{0D108BD9-81ED-4DB2-BD59-A6C34878D82A}">
                    <a16:rowId xmlns:a16="http://schemas.microsoft.com/office/drawing/2014/main" val="2086712981"/>
                  </a:ext>
                </a:extLst>
              </a:tr>
              <a:tr h="370840">
                <a:tc>
                  <a:txBody>
                    <a:bodyPr/>
                    <a:lstStyle/>
                    <a:p>
                      <a:pPr lvl="0">
                        <a:buNone/>
                      </a:pPr>
                      <a:r>
                        <a:rPr lang="en-US" sz="1800" b="0" i="0" u="none" strike="noStrike" noProof="0">
                          <a:solidFill>
                            <a:srgbClr val="000000"/>
                          </a:solidFill>
                          <a:latin typeface="Calibri"/>
                        </a:rPr>
                        <a:t>operating</a:t>
                      </a:r>
                      <a:endParaRPr lang="en-US"/>
                    </a:p>
                  </a:txBody>
                  <a:tcPr/>
                </a:tc>
                <a:extLst>
                  <a:ext uri="{0D108BD9-81ED-4DB2-BD59-A6C34878D82A}">
                    <a16:rowId xmlns:a16="http://schemas.microsoft.com/office/drawing/2014/main" val="3021142990"/>
                  </a:ext>
                </a:extLst>
              </a:tr>
            </a:tbl>
          </a:graphicData>
        </a:graphic>
      </p:graphicFrame>
      <p:pic>
        <p:nvPicPr>
          <p:cNvPr id="3" name="Picture 6" descr="A graph with words on it&#10;&#10;Description automatically generated">
            <a:extLst>
              <a:ext uri="{FF2B5EF4-FFF2-40B4-BE49-F238E27FC236}">
                <a16:creationId xmlns:a16="http://schemas.microsoft.com/office/drawing/2014/main" id="{ECF3F431-4E64-8421-E604-288D03DB9798}"/>
              </a:ext>
            </a:extLst>
          </p:cNvPr>
          <p:cNvPicPr>
            <a:picLocks noChangeAspect="1"/>
          </p:cNvPicPr>
          <p:nvPr/>
        </p:nvPicPr>
        <p:blipFill>
          <a:blip r:embed="rId3"/>
          <a:stretch>
            <a:fillRect/>
          </a:stretch>
        </p:blipFill>
        <p:spPr>
          <a:xfrm>
            <a:off x="5909734" y="1719153"/>
            <a:ext cx="4154311" cy="3664287"/>
          </a:xfrm>
          <a:prstGeom prst="rect">
            <a:avLst/>
          </a:prstGeom>
        </p:spPr>
      </p:pic>
      <p:sp>
        <p:nvSpPr>
          <p:cNvPr id="9" name="TextBox 8">
            <a:extLst>
              <a:ext uri="{FF2B5EF4-FFF2-40B4-BE49-F238E27FC236}">
                <a16:creationId xmlns:a16="http://schemas.microsoft.com/office/drawing/2014/main" id="{A4F4AF4D-373A-EBA1-8435-E43DB8D0AF54}"/>
              </a:ext>
            </a:extLst>
          </p:cNvPr>
          <p:cNvSpPr txBox="1"/>
          <p:nvPr/>
        </p:nvSpPr>
        <p:spPr>
          <a:xfrm>
            <a:off x="216370" y="2605851"/>
            <a:ext cx="696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e1</a:t>
            </a:r>
            <a:endParaRPr lang="en-US"/>
          </a:p>
        </p:txBody>
      </p:sp>
      <p:sp>
        <p:nvSpPr>
          <p:cNvPr id="10" name="TextBox 9">
            <a:extLst>
              <a:ext uri="{FF2B5EF4-FFF2-40B4-BE49-F238E27FC236}">
                <a16:creationId xmlns:a16="http://schemas.microsoft.com/office/drawing/2014/main" id="{A85ECDA7-4D0D-E2E4-1429-216BBDC66E6A}"/>
              </a:ext>
            </a:extLst>
          </p:cNvPr>
          <p:cNvSpPr txBox="1"/>
          <p:nvPr/>
        </p:nvSpPr>
        <p:spPr>
          <a:xfrm>
            <a:off x="178740" y="4129851"/>
            <a:ext cx="696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e2</a:t>
            </a:r>
            <a:endParaRPr lang="en-US"/>
          </a:p>
        </p:txBody>
      </p:sp>
      <p:graphicFrame>
        <p:nvGraphicFramePr>
          <p:cNvPr id="11" name="Table 10">
            <a:extLst>
              <a:ext uri="{FF2B5EF4-FFF2-40B4-BE49-F238E27FC236}">
                <a16:creationId xmlns:a16="http://schemas.microsoft.com/office/drawing/2014/main" id="{6060011C-84C0-0E2B-9A24-D0C30BBF0431}"/>
              </a:ext>
            </a:extLst>
          </p:cNvPr>
          <p:cNvGraphicFramePr>
            <a:graphicFrameLocks noGrp="1"/>
          </p:cNvGraphicFramePr>
          <p:nvPr/>
        </p:nvGraphicFramePr>
        <p:xfrm>
          <a:off x="909131" y="5126923"/>
          <a:ext cx="1503868" cy="1483359"/>
        </p:xfrm>
        <a:graphic>
          <a:graphicData uri="http://schemas.openxmlformats.org/drawingml/2006/table">
            <a:tbl>
              <a:tblPr firstRow="1" bandRow="1">
                <a:tableStyleId>{5C22544A-7EE6-4342-B048-85BDC9FD1C3A}</a:tableStyleId>
              </a:tblPr>
              <a:tblGrid>
                <a:gridCol w="1503868">
                  <a:extLst>
                    <a:ext uri="{9D8B030D-6E8A-4147-A177-3AD203B41FA5}">
                      <a16:colId xmlns:a16="http://schemas.microsoft.com/office/drawing/2014/main" val="1358742788"/>
                    </a:ext>
                  </a:extLst>
                </a:gridCol>
              </a:tblGrid>
              <a:tr h="370839">
                <a:tc>
                  <a:txBody>
                    <a:bodyPr/>
                    <a:lstStyle/>
                    <a:p>
                      <a:pPr lvl="0">
                        <a:buNone/>
                      </a:pPr>
                      <a:r>
                        <a:rPr lang="en-US" sz="1800" b="1" i="0" u="none" strike="noStrike" noProof="0">
                          <a:solidFill>
                            <a:schemeClr val="bg1"/>
                          </a:solidFill>
                          <a:latin typeface="Calibri"/>
                        </a:rPr>
                        <a:t>status</a:t>
                      </a:r>
                    </a:p>
                  </a:txBody>
                  <a:tcPr/>
                </a:tc>
                <a:extLst>
                  <a:ext uri="{0D108BD9-81ED-4DB2-BD59-A6C34878D82A}">
                    <a16:rowId xmlns:a16="http://schemas.microsoft.com/office/drawing/2014/main" val="4219482002"/>
                  </a:ext>
                </a:extLst>
              </a:tr>
              <a:tr h="370840">
                <a:tc>
                  <a:txBody>
                    <a:bodyPr/>
                    <a:lstStyle/>
                    <a:p>
                      <a:pPr lvl="0">
                        <a:buNone/>
                      </a:pPr>
                      <a:r>
                        <a:rPr lang="en-US" sz="1800" kern="1200" noProof="0">
                          <a:solidFill>
                            <a:srgbClr val="FF0000"/>
                          </a:solidFill>
                          <a:latin typeface="+mn-lt"/>
                          <a:ea typeface="+mn-ea"/>
                          <a:cs typeface="+mn-cs"/>
                        </a:rPr>
                        <a:t>pensioned</a:t>
                      </a:r>
                      <a:r>
                        <a:rPr lang="en-US" sz="1800" b="1" i="0" u="none" strike="noStrike" noProof="0">
                          <a:solidFill>
                            <a:srgbClr val="FF0000"/>
                          </a:solidFill>
                          <a:latin typeface="Calibri"/>
                        </a:rPr>
                        <a:t> </a:t>
                      </a:r>
                      <a:r>
                        <a:rPr lang="en-US" sz="1800" kern="1200" noProof="0">
                          <a:solidFill>
                            <a:srgbClr val="FF0000"/>
                          </a:solidFill>
                          <a:latin typeface="+mn-lt"/>
                          <a:ea typeface="+mn-ea"/>
                          <a:cs typeface="+mn-cs"/>
                        </a:rPr>
                        <a:t>off</a:t>
                      </a:r>
                      <a:endParaRPr lang="en-US" sz="1800" kern="1200">
                        <a:solidFill>
                          <a:srgbClr val="FF0000"/>
                        </a:solidFill>
                        <a:latin typeface="+mn-lt"/>
                        <a:ea typeface="+mn-ea"/>
                        <a:cs typeface="+mn-cs"/>
                      </a:endParaRPr>
                    </a:p>
                  </a:txBody>
                  <a:tcPr/>
                </a:tc>
                <a:extLst>
                  <a:ext uri="{0D108BD9-81ED-4DB2-BD59-A6C34878D82A}">
                    <a16:rowId xmlns:a16="http://schemas.microsoft.com/office/drawing/2014/main" val="4170022616"/>
                  </a:ext>
                </a:extLst>
              </a:tr>
              <a:tr h="370840">
                <a:tc>
                  <a:txBody>
                    <a:bodyPr/>
                    <a:lstStyle/>
                    <a:p>
                      <a:pPr lvl="0">
                        <a:buNone/>
                      </a:pPr>
                      <a:r>
                        <a:rPr lang="en-US">
                          <a:solidFill>
                            <a:schemeClr val="tx1"/>
                          </a:solidFill>
                        </a:rPr>
                        <a:t>employed</a:t>
                      </a:r>
                    </a:p>
                  </a:txBody>
                  <a:tcPr/>
                </a:tc>
                <a:extLst>
                  <a:ext uri="{0D108BD9-81ED-4DB2-BD59-A6C34878D82A}">
                    <a16:rowId xmlns:a16="http://schemas.microsoft.com/office/drawing/2014/main" val="2086712981"/>
                  </a:ext>
                </a:extLst>
              </a:tr>
              <a:tr h="370840">
                <a:tc>
                  <a:txBody>
                    <a:bodyPr/>
                    <a:lstStyle/>
                    <a:p>
                      <a:pPr lvl="0">
                        <a:buNone/>
                      </a:pPr>
                      <a:r>
                        <a:rPr lang="en-US" sz="1800" b="0" i="0" u="none" strike="noStrike" noProof="0">
                          <a:solidFill>
                            <a:srgbClr val="000000"/>
                          </a:solidFill>
                          <a:latin typeface="Calibri"/>
                        </a:rPr>
                        <a:t>involved</a:t>
                      </a:r>
                      <a:endParaRPr lang="en-US"/>
                    </a:p>
                  </a:txBody>
                  <a:tcPr/>
                </a:tc>
                <a:extLst>
                  <a:ext uri="{0D108BD9-81ED-4DB2-BD59-A6C34878D82A}">
                    <a16:rowId xmlns:a16="http://schemas.microsoft.com/office/drawing/2014/main" val="3021142990"/>
                  </a:ext>
                </a:extLst>
              </a:tr>
            </a:tbl>
          </a:graphicData>
        </a:graphic>
      </p:graphicFrame>
      <p:cxnSp>
        <p:nvCxnSpPr>
          <p:cNvPr id="12" name="Straight Arrow Connector 11">
            <a:extLst>
              <a:ext uri="{FF2B5EF4-FFF2-40B4-BE49-F238E27FC236}">
                <a16:creationId xmlns:a16="http://schemas.microsoft.com/office/drawing/2014/main" id="{09E914DB-7FA4-AC5D-60E8-627454238A34}"/>
              </a:ext>
            </a:extLst>
          </p:cNvPr>
          <p:cNvCxnSpPr>
            <a:cxnSpLocks/>
          </p:cNvCxnSpPr>
          <p:nvPr/>
        </p:nvCxnSpPr>
        <p:spPr>
          <a:xfrm flipV="1">
            <a:off x="2468504" y="4281313"/>
            <a:ext cx="4075288" cy="179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E19741-8140-A3EA-4F4C-9D39AB3B5BB7}"/>
              </a:ext>
            </a:extLst>
          </p:cNvPr>
          <p:cNvCxnSpPr>
            <a:cxnSpLocks/>
          </p:cNvCxnSpPr>
          <p:nvPr/>
        </p:nvCxnSpPr>
        <p:spPr>
          <a:xfrm flipV="1">
            <a:off x="2468503" y="4535314"/>
            <a:ext cx="4376326" cy="1926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4DF9AA-E1E9-2974-EEE2-1CDF912D1BB8}"/>
              </a:ext>
            </a:extLst>
          </p:cNvPr>
          <p:cNvCxnSpPr>
            <a:cxnSpLocks/>
          </p:cNvCxnSpPr>
          <p:nvPr/>
        </p:nvCxnSpPr>
        <p:spPr>
          <a:xfrm flipV="1">
            <a:off x="2468504" y="2428053"/>
            <a:ext cx="6737584" cy="2848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622F0E-2422-1F48-9E40-CEB2777FDD78}"/>
              </a:ext>
            </a:extLst>
          </p:cNvPr>
          <p:cNvCxnSpPr>
            <a:cxnSpLocks/>
          </p:cNvCxnSpPr>
          <p:nvPr/>
        </p:nvCxnSpPr>
        <p:spPr>
          <a:xfrm flipV="1">
            <a:off x="2515541" y="3397017"/>
            <a:ext cx="4423362" cy="2312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BE4A342-270C-798F-1410-E714338AC044}"/>
              </a:ext>
            </a:extLst>
          </p:cNvPr>
          <p:cNvSpPr txBox="1"/>
          <p:nvPr/>
        </p:nvSpPr>
        <p:spPr>
          <a:xfrm>
            <a:off x="5409259" y="5635037"/>
            <a:ext cx="6045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D(status, pensioned off) &lt; </a:t>
            </a:r>
            <a:r>
              <a:rPr lang="en-US">
                <a:ea typeface="+mn-lt"/>
                <a:cs typeface="+mn-lt"/>
              </a:rPr>
              <a:t>D(status, involved) </a:t>
            </a:r>
          </a:p>
          <a:p>
            <a:r>
              <a:rPr lang="en-US">
                <a:ea typeface="+mn-lt"/>
                <a:cs typeface="+mn-lt"/>
              </a:rPr>
              <a:t>D(status, pensioned off) &lt; D(status, employed) </a:t>
            </a:r>
          </a:p>
        </p:txBody>
      </p:sp>
      <p:sp>
        <p:nvSpPr>
          <p:cNvPr id="17" name="TextBox 16">
            <a:extLst>
              <a:ext uri="{FF2B5EF4-FFF2-40B4-BE49-F238E27FC236}">
                <a16:creationId xmlns:a16="http://schemas.microsoft.com/office/drawing/2014/main" id="{87D9EDFB-BAEB-C293-34A5-D9B77C282CD1}"/>
              </a:ext>
            </a:extLst>
          </p:cNvPr>
          <p:cNvSpPr txBox="1"/>
          <p:nvPr/>
        </p:nvSpPr>
        <p:spPr>
          <a:xfrm>
            <a:off x="178740" y="5635036"/>
            <a:ext cx="696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e3</a:t>
            </a:r>
            <a:endParaRPr lang="en-US"/>
          </a:p>
        </p:txBody>
      </p:sp>
      <p:sp>
        <p:nvSpPr>
          <p:cNvPr id="4" name="Slide Number Placeholder 3">
            <a:extLst>
              <a:ext uri="{FF2B5EF4-FFF2-40B4-BE49-F238E27FC236}">
                <a16:creationId xmlns:a16="http://schemas.microsoft.com/office/drawing/2014/main" id="{87B37751-082D-7DF6-2AA3-08BD3CC81319}"/>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1979893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2526</Words>
  <Application>Microsoft Macintosh PowerPoint</Application>
  <PresentationFormat>Widescreen</PresentationFormat>
  <Paragraphs>379</Paragraphs>
  <Slides>26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Motivation</vt:lpstr>
      <vt:lpstr>What Do We Do? </vt:lpstr>
      <vt:lpstr>Proposed Method</vt:lpstr>
      <vt:lpstr>GATE Workflow</vt:lpstr>
      <vt:lpstr>Reasons that we combined</vt:lpstr>
      <vt:lpstr>Approaches for Ranking Model(LTR)</vt:lpstr>
      <vt:lpstr>Our Ranking Model: Pairwise</vt:lpstr>
      <vt:lpstr>High Level Example</vt:lpstr>
      <vt:lpstr>Creator</vt:lpstr>
      <vt:lpstr>Embeddings</vt:lpstr>
      <vt:lpstr>Context-Aware Embeddings</vt:lpstr>
      <vt:lpstr>Challenges</vt:lpstr>
      <vt:lpstr>Loss Function</vt:lpstr>
      <vt:lpstr>Framework Overview</vt:lpstr>
      <vt:lpstr>Critic</vt:lpstr>
      <vt:lpstr>Chase Algorithm</vt:lpstr>
      <vt:lpstr>Critic Example</vt:lpstr>
      <vt:lpstr>Evaluation Metrics</vt:lpstr>
      <vt:lpstr>Evaluation Metrics - Tradeoffs</vt:lpstr>
      <vt:lpstr>Experimental Results Datasets</vt:lpstr>
      <vt:lpstr>Experimental Results Baselines</vt:lpstr>
      <vt:lpstr>Experimental Results Accuracy</vt:lpstr>
      <vt:lpstr>Experimental Results Varying parameters</vt:lpstr>
      <vt:lpstr>Conclusion and Future Works</vt:lpstr>
      <vt:lpstr>And The ChatGPT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Resul Tugay</dc:creator>
  <cp:lastModifiedBy>Resul Tugay</cp:lastModifiedBy>
  <cp:revision>1</cp:revision>
  <dcterms:created xsi:type="dcterms:W3CDTF">2023-11-26T11:14:20Z</dcterms:created>
  <dcterms:modified xsi:type="dcterms:W3CDTF">2023-11-29T08:13:33Z</dcterms:modified>
</cp:coreProperties>
</file>