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3" r:id="rId1"/>
  </p:sldMasterIdLst>
  <p:notesMasterIdLst>
    <p:notesMasterId r:id="rId19"/>
  </p:notesMasterIdLst>
  <p:handoutMasterIdLst>
    <p:handoutMasterId r:id="rId20"/>
  </p:handoutMasterIdLst>
  <p:sldIdLst>
    <p:sldId id="256" r:id="rId2"/>
    <p:sldId id="257" r:id="rId3"/>
    <p:sldId id="262" r:id="rId4"/>
    <p:sldId id="260" r:id="rId5"/>
    <p:sldId id="261" r:id="rId6"/>
    <p:sldId id="267" r:id="rId7"/>
    <p:sldId id="263" r:id="rId8"/>
    <p:sldId id="264" r:id="rId9"/>
    <p:sldId id="265" r:id="rId10"/>
    <p:sldId id="266" r:id="rId11"/>
    <p:sldId id="268" r:id="rId12"/>
    <p:sldId id="270" r:id="rId13"/>
    <p:sldId id="271" r:id="rId14"/>
    <p:sldId id="272" r:id="rId15"/>
    <p:sldId id="273" r:id="rId16"/>
    <p:sldId id="274" r:id="rId17"/>
    <p:sldId id="275"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98"/>
    <p:restoredTop sz="77313"/>
  </p:normalViewPr>
  <p:slideViewPr>
    <p:cSldViewPr snapToGrid="0" snapToObjects="1">
      <p:cViewPr varScale="1">
        <p:scale>
          <a:sx n="72" d="100"/>
          <a:sy n="72" d="100"/>
        </p:scale>
        <p:origin x="1808" y="208"/>
      </p:cViewPr>
      <p:guideLst/>
    </p:cSldViewPr>
  </p:slideViewPr>
  <p:notesTextViewPr>
    <p:cViewPr>
      <p:scale>
        <a:sx n="1" d="1"/>
        <a:sy n="1" d="1"/>
      </p:scale>
      <p:origin x="0" y="0"/>
    </p:cViewPr>
  </p:notesText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5624BF-2496-4DAA-93C1-B6996E4DB502}" type="datetimeFigureOut">
              <a:rPr lang="en-US" smtClean="0"/>
              <a:t>5/10/22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9AA214-19E1-47D8-87C9-C80A1B269A2A}" type="slidenum">
              <a:rPr lang="en-US" smtClean="0"/>
              <a:t>‹#›</a:t>
            </a:fld>
            <a:endParaRPr lang="en-US"/>
          </a:p>
        </p:txBody>
      </p:sp>
    </p:spTree>
    <p:extLst>
      <p:ext uri="{BB962C8B-B14F-4D97-AF65-F5344CB8AC3E}">
        <p14:creationId xmlns:p14="http://schemas.microsoft.com/office/powerpoint/2010/main" val="754822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B0A33-0363-4E14-BBA3-25E29A30A687}" type="datetimeFigureOut">
              <a:rPr lang="en-US" smtClean="0"/>
              <a:t>5/10/22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6A246-C4D5-4273-BF20-D698B12DE914}" type="slidenum">
              <a:rPr lang="en-US" smtClean="0"/>
              <a:t>‹#›</a:t>
            </a:fld>
            <a:endParaRPr lang="en-US"/>
          </a:p>
        </p:txBody>
      </p:sp>
    </p:spTree>
    <p:extLst>
      <p:ext uri="{BB962C8B-B14F-4D97-AF65-F5344CB8AC3E}">
        <p14:creationId xmlns:p14="http://schemas.microsoft.com/office/powerpoint/2010/main" val="152517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everybody, my name is </a:t>
            </a:r>
            <a:r>
              <a:rPr lang="en-US" dirty="0" err="1"/>
              <a:t>Resul</a:t>
            </a:r>
            <a:r>
              <a:rPr lang="en-US" dirty="0"/>
              <a:t> </a:t>
            </a:r>
            <a:r>
              <a:rPr lang="en-US" dirty="0" err="1"/>
              <a:t>Tugay</a:t>
            </a:r>
            <a:r>
              <a:rPr lang="en-US" dirty="0"/>
              <a:t>, I am a third-year PhD student at University of Edinburgh. today l am going to present our paper called ‘linking entities across relations and graphs’. This paper is a joint work with people from Shenzhen </a:t>
            </a:r>
            <a:r>
              <a:rPr lang="en-US" dirty="0" err="1"/>
              <a:t>instute</a:t>
            </a:r>
            <a:r>
              <a:rPr lang="en-US" dirty="0"/>
              <a:t> of computing Science and Alibaba group</a:t>
            </a:r>
          </a:p>
        </p:txBody>
      </p:sp>
      <p:sp>
        <p:nvSpPr>
          <p:cNvPr id="4" name="Slide Number Placeholder 3"/>
          <p:cNvSpPr>
            <a:spLocks noGrp="1"/>
          </p:cNvSpPr>
          <p:nvPr>
            <p:ph type="sldNum" sz="quarter" idx="5"/>
          </p:nvPr>
        </p:nvSpPr>
        <p:spPr/>
        <p:txBody>
          <a:bodyPr/>
          <a:lstStyle/>
          <a:p>
            <a:fld id="{9D06A246-C4D5-4273-BF20-D698B12DE914}" type="slidenum">
              <a:rPr lang="en-US" smtClean="0"/>
              <a:t>1</a:t>
            </a:fld>
            <a:endParaRPr lang="en-US"/>
          </a:p>
        </p:txBody>
      </p:sp>
    </p:spTree>
    <p:extLst>
      <p:ext uri="{BB962C8B-B14F-4D97-AF65-F5344CB8AC3E}">
        <p14:creationId xmlns:p14="http://schemas.microsoft.com/office/powerpoint/2010/main" val="56828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algorithm. Parametric simulation computes matching or binary relation as in other graph matching algorithms. For each pair, we check their similarities and also their descendants similarities. If one of these is a leaf then we are not executing the parametric simulation, if not, we call this function and compute aggregated score. This score is different than vertex label score. Here we are checking edge labels are matching or not. Because the graph and relational data might have different topology. </a:t>
            </a:r>
          </a:p>
        </p:txBody>
      </p:sp>
      <p:sp>
        <p:nvSpPr>
          <p:cNvPr id="4" name="Slide Number Placeholder 3"/>
          <p:cNvSpPr>
            <a:spLocks noGrp="1"/>
          </p:cNvSpPr>
          <p:nvPr>
            <p:ph type="sldNum" sz="quarter" idx="5"/>
          </p:nvPr>
        </p:nvSpPr>
        <p:spPr/>
        <p:txBody>
          <a:bodyPr/>
          <a:lstStyle/>
          <a:p>
            <a:fld id="{60462775-2FCD-4444-8E36-30821149B02B}" type="slidenum">
              <a:rPr lang="en-US" smtClean="0"/>
              <a:t>10</a:t>
            </a:fld>
            <a:endParaRPr lang="en-US"/>
          </a:p>
        </p:txBody>
      </p:sp>
    </p:spTree>
    <p:extLst>
      <p:ext uri="{BB962C8B-B14F-4D97-AF65-F5344CB8AC3E}">
        <p14:creationId xmlns:p14="http://schemas.microsoft.com/office/powerpoint/2010/main" val="67064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Lets call, graph representation of relational data as G1, to identify a vertex u from G1 and vertex v from G2, we take word embeddings of these vertex labels in the MV function and computer cosine similarity.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identify </a:t>
                </a:r>
                <a14:m>
                  <m:oMath xmlns:m="http://schemas.openxmlformats.org/officeDocument/2006/math">
                    <m:r>
                      <a:rPr lang="en-GB" dirty="0">
                        <a:latin typeface="Cambria Math" panose="02040503050406030204" pitchFamily="18" charset="0"/>
                      </a:rPr>
                      <m:t>𝑢</m:t>
                    </m:r>
                    <m:r>
                      <a:rPr lang="en-GB" baseline="-25000" dirty="0">
                        <a:latin typeface="Cambria Math" panose="02040503050406030204" pitchFamily="18" charset="0"/>
                      </a:rPr>
                      <m:t>0</m:t>
                    </m:r>
                  </m:oMath>
                </a14:m>
                <a:r>
                  <a:rPr lang="en-GB" dirty="0"/>
                  <a:t> and </a:t>
                </a:r>
                <a14:m>
                  <m:oMath xmlns:m="http://schemas.openxmlformats.org/officeDocument/2006/math">
                    <m:r>
                      <a:rPr lang="en-GB" dirty="0">
                        <a:latin typeface="Cambria Math" panose="02040503050406030204" pitchFamily="18" charset="0"/>
                      </a:rPr>
                      <m:t>𝑣</m:t>
                    </m:r>
                    <m:r>
                      <a:rPr lang="en-GB" baseline="-25000" dirty="0">
                        <a:latin typeface="Cambria Math" panose="02040503050406030204" pitchFamily="18" charset="0"/>
                      </a:rPr>
                      <m:t>0</m:t>
                    </m:r>
                  </m:oMath>
                </a14:m>
                <a:r>
                  <a:rPr lang="en-GB" dirty="0"/>
                  <a:t> in practice, it often suffices to inspect a small number of their important properties. For this, we have another parameter </a:t>
                </a:r>
                <a14:m>
                  <m:oMath xmlns:m="http://schemas.openxmlformats.org/officeDocument/2006/math">
                    <m:r>
                      <a:rPr lang="en-GB" b="0" i="1" smtClean="0">
                        <a:latin typeface="Cambria Math" panose="02040503050406030204" pitchFamily="18" charset="0"/>
                      </a:rPr>
                      <m:t>𝑘</m:t>
                    </m:r>
                  </m:oMath>
                </a14:m>
                <a:r>
                  <a:rPr lang="en-GB" dirty="0"/>
                  <a:t> that is number of important descendants. This parameter is important since there might be exponentially many paths especially when </a:t>
                </a:r>
                <a14:m>
                  <m:oMath xmlns:m="http://schemas.openxmlformats.org/officeDocument/2006/math">
                    <m:r>
                      <a:rPr lang="en-GB" dirty="0">
                        <a:latin typeface="Cambria Math" panose="02040503050406030204" pitchFamily="18" charset="0"/>
                      </a:rPr>
                      <m:t>𝐺</m:t>
                    </m:r>
                    <m:r>
                      <a:rPr lang="en-GB" baseline="-25000" dirty="0">
                        <a:latin typeface="Cambria Math" panose="02040503050406030204" pitchFamily="18" charset="0"/>
                      </a:rPr>
                      <m:t>1</m:t>
                    </m:r>
                  </m:oMath>
                </a14:m>
                <a:r>
                  <a:rPr lang="en-GB" dirty="0"/>
                  <a:t> and </a:t>
                </a:r>
                <a14:m>
                  <m:oMath xmlns:m="http://schemas.openxmlformats.org/officeDocument/2006/math">
                    <m:r>
                      <a:rPr lang="en-GB" dirty="0">
                        <a:latin typeface="Cambria Math" panose="02040503050406030204" pitchFamily="18" charset="0"/>
                      </a:rPr>
                      <m:t>𝐺</m:t>
                    </m:r>
                    <m:r>
                      <a:rPr lang="en-GB" b="0" i="0" baseline="-25000" dirty="0" smtClean="0">
                        <a:latin typeface="Cambria Math" panose="02040503050406030204" pitchFamily="18" charset="0"/>
                      </a:rPr>
                      <m:t>2</m:t>
                    </m:r>
                  </m:oMath>
                </a14:m>
                <a:r>
                  <a:rPr lang="en-GB" dirty="0"/>
                  <a:t> is dense. We are finding the important descendants with LSTM. Here given a vertex, LSTM generates a descendants up to bound top-k descendant. After having lots of paths from the given vertex,</a:t>
                </a:r>
                <a:r>
                  <a:rPr lang="en-GB" baseline="0" dirty="0"/>
                  <a:t> we use resource allocation algorithm to choose top-k ones. </a:t>
                </a:r>
                <a:endParaRPr lang="en-GB" dirty="0"/>
              </a:p>
              <a:p>
                <a:endParaRPr lang="en-US" dirty="0"/>
              </a:p>
            </p:txBody>
          </p:sp>
        </mc:Choice>
        <mc:Fallback xmlns="">
          <p:sp>
            <p:nvSpPr>
              <p:cNvPr id="3" name="Notes Placeholder 2"/>
              <p:cNvSpPr>
                <a:spLocks noGrp="1"/>
              </p:cNvSpPr>
              <p:nvPr>
                <p:ph type="body" idx="1"/>
              </p:nvPr>
            </p:nvSpPr>
            <p:spPr/>
            <p:txBody>
              <a:bodyPr/>
              <a:lstStyle/>
              <a:p>
                <a:r>
                  <a:rPr lang="en-US" dirty="0"/>
                  <a:t>Lets call, graph representation of relational data as G1, to identify a vertex u from G1 and vertex v from G2, we take word embeddings of these vertex labels in the MV function and computer cosine similarity.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identify </a:t>
                </a:r>
                <a:r>
                  <a:rPr lang="en-GB" i="0" dirty="0">
                    <a:latin typeface="Cambria Math" panose="02040503050406030204" pitchFamily="18" charset="0"/>
                  </a:rPr>
                  <a:t>𝑢</a:t>
                </a:r>
                <a:r>
                  <a:rPr lang="en-GB" i="0" baseline="-25000" dirty="0">
                    <a:latin typeface="Cambria Math" panose="02040503050406030204" pitchFamily="18" charset="0"/>
                  </a:rPr>
                  <a:t>0</a:t>
                </a:r>
                <a:r>
                  <a:rPr lang="en-GB" dirty="0"/>
                  <a:t> and </a:t>
                </a:r>
                <a:r>
                  <a:rPr lang="en-GB" i="0" dirty="0">
                    <a:latin typeface="Cambria Math" panose="02040503050406030204" pitchFamily="18" charset="0"/>
                  </a:rPr>
                  <a:t>𝑣</a:t>
                </a:r>
                <a:r>
                  <a:rPr lang="en-GB" i="0" baseline="-25000" dirty="0">
                    <a:latin typeface="Cambria Math" panose="02040503050406030204" pitchFamily="18" charset="0"/>
                  </a:rPr>
                  <a:t>0</a:t>
                </a:r>
                <a:r>
                  <a:rPr lang="en-GB" dirty="0"/>
                  <a:t> in practice, it often suffices to inspect a small number of their important properties. For this, we have another parameter </a:t>
                </a:r>
                <a:r>
                  <a:rPr lang="en-GB" b="0" i="0">
                    <a:latin typeface="Cambria Math" panose="02040503050406030204" pitchFamily="18" charset="0"/>
                  </a:rPr>
                  <a:t>𝑘</a:t>
                </a:r>
                <a:r>
                  <a:rPr lang="en-GB" dirty="0"/>
                  <a:t> that is number of important descendants. This parameter is important since there might be exponentially many paths especially when </a:t>
                </a:r>
                <a:r>
                  <a:rPr lang="en-GB" i="0" dirty="0">
                    <a:latin typeface="Cambria Math" panose="02040503050406030204" pitchFamily="18" charset="0"/>
                  </a:rPr>
                  <a:t>𝐺</a:t>
                </a:r>
                <a:r>
                  <a:rPr lang="en-GB" i="0" baseline="-25000" dirty="0">
                    <a:latin typeface="Cambria Math" panose="02040503050406030204" pitchFamily="18" charset="0"/>
                  </a:rPr>
                  <a:t>1</a:t>
                </a:r>
                <a:r>
                  <a:rPr lang="en-GB" dirty="0"/>
                  <a:t> and </a:t>
                </a:r>
                <a:r>
                  <a:rPr lang="en-GB" i="0" dirty="0">
                    <a:latin typeface="Cambria Math" panose="02040503050406030204" pitchFamily="18" charset="0"/>
                  </a:rPr>
                  <a:t>𝐺</a:t>
                </a:r>
                <a:r>
                  <a:rPr lang="en-GB" b="0" i="0" baseline="-25000" dirty="0">
                    <a:latin typeface="Cambria Math" panose="02040503050406030204" pitchFamily="18" charset="0"/>
                  </a:rPr>
                  <a:t>2</a:t>
                </a:r>
                <a:r>
                  <a:rPr lang="en-GB" dirty="0"/>
                  <a:t> is dense. We are finding the important descendants with LSTM. Here given a vertex, LSTM generates a descendants up to bound top-k descendant. After having lots of paths from the given vertex,</a:t>
                </a:r>
                <a:r>
                  <a:rPr lang="en-GB" baseline="0" dirty="0"/>
                  <a:t> we use resource allocation algorithm to choose top-k ones. </a:t>
                </a:r>
                <a:endParaRPr lang="en-GB" dirty="0"/>
              </a:p>
              <a:p>
                <a:endParaRPr lang="en-US" dirty="0"/>
              </a:p>
            </p:txBody>
          </p:sp>
        </mc:Fallback>
      </mc:AlternateContent>
      <p:sp>
        <p:nvSpPr>
          <p:cNvPr id="4" name="Slide Number Placeholder 3"/>
          <p:cNvSpPr>
            <a:spLocks noGrp="1"/>
          </p:cNvSpPr>
          <p:nvPr>
            <p:ph type="sldNum" sz="quarter" idx="5"/>
          </p:nvPr>
        </p:nvSpPr>
        <p:spPr/>
        <p:txBody>
          <a:bodyPr/>
          <a:lstStyle/>
          <a:p>
            <a:fld id="{60462775-2FCD-4444-8E36-30821149B02B}" type="slidenum">
              <a:rPr lang="en-US" smtClean="0"/>
              <a:t>11</a:t>
            </a:fld>
            <a:endParaRPr lang="en-US"/>
          </a:p>
        </p:txBody>
      </p:sp>
    </p:spTree>
    <p:extLst>
      <p:ext uri="{BB962C8B-B14F-4D97-AF65-F5344CB8AC3E}">
        <p14:creationId xmlns:p14="http://schemas.microsoft.com/office/powerpoint/2010/main" val="384017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462775-2FCD-4444-8E36-30821149B02B}" type="slidenum">
              <a:rPr lang="en-US" smtClean="0"/>
              <a:t>12</a:t>
            </a:fld>
            <a:endParaRPr lang="en-US"/>
          </a:p>
        </p:txBody>
      </p:sp>
    </p:spTree>
    <p:extLst>
      <p:ext uri="{BB962C8B-B14F-4D97-AF65-F5344CB8AC3E}">
        <p14:creationId xmlns:p14="http://schemas.microsoft.com/office/powerpoint/2010/main" val="113228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compared our method with 5 baselines.</a:t>
            </a:r>
          </a:p>
        </p:txBody>
      </p:sp>
      <p:sp>
        <p:nvSpPr>
          <p:cNvPr id="4" name="Slide Number Placeholder 3"/>
          <p:cNvSpPr>
            <a:spLocks noGrp="1"/>
          </p:cNvSpPr>
          <p:nvPr>
            <p:ph type="sldNum" sz="quarter" idx="5"/>
          </p:nvPr>
        </p:nvSpPr>
        <p:spPr/>
        <p:txBody>
          <a:bodyPr/>
          <a:lstStyle/>
          <a:p>
            <a:fld id="{60462775-2FCD-4444-8E36-30821149B02B}" type="slidenum">
              <a:rPr lang="en-US" smtClean="0"/>
              <a:t>13</a:t>
            </a:fld>
            <a:endParaRPr lang="en-US"/>
          </a:p>
        </p:txBody>
      </p:sp>
    </p:spTree>
    <p:extLst>
      <p:ext uri="{BB962C8B-B14F-4D97-AF65-F5344CB8AC3E}">
        <p14:creationId xmlns:p14="http://schemas.microsoft.com/office/powerpoint/2010/main" val="2447233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datasets that we have used.</a:t>
            </a:r>
          </a:p>
        </p:txBody>
      </p:sp>
      <p:sp>
        <p:nvSpPr>
          <p:cNvPr id="4" name="Slide Number Placeholder 3"/>
          <p:cNvSpPr>
            <a:spLocks noGrp="1"/>
          </p:cNvSpPr>
          <p:nvPr>
            <p:ph type="sldNum" sz="quarter" idx="5"/>
          </p:nvPr>
        </p:nvSpPr>
        <p:spPr/>
        <p:txBody>
          <a:bodyPr/>
          <a:lstStyle/>
          <a:p>
            <a:fld id="{60462775-2FCD-4444-8E36-30821149B02B}" type="slidenum">
              <a:rPr lang="en-US" smtClean="0"/>
              <a:t>14</a:t>
            </a:fld>
            <a:endParaRPr lang="en-US"/>
          </a:p>
        </p:txBody>
      </p:sp>
    </p:spTree>
    <p:extLst>
      <p:ext uri="{BB962C8B-B14F-4D97-AF65-F5344CB8AC3E}">
        <p14:creationId xmlns:p14="http://schemas.microsoft.com/office/powerpoint/2010/main" val="871698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sigma is too low, it considers lots of vertices match however they are not, hence it increases false positives and reduces precision. But the </a:t>
            </a:r>
            <a:r>
              <a:rPr lang="en-US" dirty="0" err="1"/>
              <a:t>fmeasure</a:t>
            </a:r>
            <a:r>
              <a:rPr lang="en-US" dirty="0"/>
              <a:t> increases.</a:t>
            </a:r>
          </a:p>
          <a:p>
            <a:endParaRPr lang="en-US" dirty="0"/>
          </a:p>
          <a:p>
            <a:r>
              <a:rPr lang="en-US" dirty="0"/>
              <a:t>Also when top-k descendants. Up to some point, accuracy does not change, but when we have  10 or more important descendant, then it becomes enough to match vertices.</a:t>
            </a:r>
          </a:p>
        </p:txBody>
      </p:sp>
      <p:sp>
        <p:nvSpPr>
          <p:cNvPr id="4" name="Slide Number Placeholder 3"/>
          <p:cNvSpPr>
            <a:spLocks noGrp="1"/>
          </p:cNvSpPr>
          <p:nvPr>
            <p:ph type="sldNum" sz="quarter" idx="5"/>
          </p:nvPr>
        </p:nvSpPr>
        <p:spPr/>
        <p:txBody>
          <a:bodyPr/>
          <a:lstStyle/>
          <a:p>
            <a:fld id="{60462775-2FCD-4444-8E36-30821149B02B}" type="slidenum">
              <a:rPr lang="en-US" smtClean="0"/>
              <a:t>15</a:t>
            </a:fld>
            <a:endParaRPr lang="en-US"/>
          </a:p>
        </p:txBody>
      </p:sp>
    </p:spTree>
    <p:extLst>
      <p:ext uri="{BB962C8B-B14F-4D97-AF65-F5344CB8AC3E}">
        <p14:creationId xmlns:p14="http://schemas.microsoft.com/office/powerpoint/2010/main" val="2479140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what happens when we increase the number of machines in the parallel version of parametric simulation algorithm, when we increase the machine number from 4 to 16, the time taken decreases by 14k seconds to 4 or 5k seconds for the </a:t>
            </a:r>
            <a:r>
              <a:rPr lang="en-US" dirty="0" err="1"/>
              <a:t>fbwiki</a:t>
            </a:r>
            <a:r>
              <a:rPr lang="en-US" dirty="0"/>
              <a:t> data.</a:t>
            </a:r>
          </a:p>
          <a:p>
            <a:endParaRPr lang="en-US" dirty="0"/>
          </a:p>
          <a:p>
            <a:r>
              <a:rPr lang="en-US" dirty="0"/>
              <a:t>Also delta parameter, the path control, its obvious that when we increase the delta that means we need to check more paths between vertices, it takes more time but not significantly. This shows that, no matter you increase too much this parameter, you get matching.</a:t>
            </a:r>
          </a:p>
        </p:txBody>
      </p:sp>
      <p:sp>
        <p:nvSpPr>
          <p:cNvPr id="4" name="Slide Number Placeholder 3"/>
          <p:cNvSpPr>
            <a:spLocks noGrp="1"/>
          </p:cNvSpPr>
          <p:nvPr>
            <p:ph type="sldNum" sz="quarter" idx="5"/>
          </p:nvPr>
        </p:nvSpPr>
        <p:spPr/>
        <p:txBody>
          <a:bodyPr/>
          <a:lstStyle/>
          <a:p>
            <a:fld id="{60462775-2FCD-4444-8E36-30821149B02B}" type="slidenum">
              <a:rPr lang="en-US" smtClean="0"/>
              <a:t>16</a:t>
            </a:fld>
            <a:endParaRPr lang="en-US"/>
          </a:p>
        </p:txBody>
      </p:sp>
    </p:spTree>
    <p:extLst>
      <p:ext uri="{BB962C8B-B14F-4D97-AF65-F5344CB8AC3E}">
        <p14:creationId xmlns:p14="http://schemas.microsoft.com/office/powerpoint/2010/main" val="3761268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462775-2FCD-4444-8E36-30821149B02B}" type="slidenum">
              <a:rPr lang="en-US" smtClean="0"/>
              <a:t>17</a:t>
            </a:fld>
            <a:endParaRPr lang="en-US"/>
          </a:p>
        </p:txBody>
      </p:sp>
    </p:spTree>
    <p:extLst>
      <p:ext uri="{BB962C8B-B14F-4D97-AF65-F5344CB8AC3E}">
        <p14:creationId xmlns:p14="http://schemas.microsoft.com/office/powerpoint/2010/main" val="114538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outline, l will start with motivation and problem statement and then l will talk about methods used in the literature and then l will continue with our proposed method to solve the problem. Then l will show some experimental results and lastly the conclusion and future work.</a:t>
            </a:r>
          </a:p>
        </p:txBody>
      </p:sp>
      <p:sp>
        <p:nvSpPr>
          <p:cNvPr id="4" name="Slide Number Placeholder 3"/>
          <p:cNvSpPr>
            <a:spLocks noGrp="1"/>
          </p:cNvSpPr>
          <p:nvPr>
            <p:ph type="sldNum" sz="quarter" idx="5"/>
          </p:nvPr>
        </p:nvSpPr>
        <p:spPr/>
        <p:txBody>
          <a:bodyPr/>
          <a:lstStyle/>
          <a:p>
            <a:fld id="{9D06A246-C4D5-4273-BF20-D698B12DE914}" type="slidenum">
              <a:rPr lang="en-US" smtClean="0"/>
              <a:t>2</a:t>
            </a:fld>
            <a:endParaRPr lang="en-US"/>
          </a:p>
        </p:txBody>
      </p:sp>
    </p:spTree>
    <p:extLst>
      <p:ext uri="{BB962C8B-B14F-4D97-AF65-F5344CB8AC3E}">
        <p14:creationId xmlns:p14="http://schemas.microsoft.com/office/powerpoint/2010/main" val="49565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knowledge graphs or graph representation of data are getting popular these days.</a:t>
            </a:r>
          </a:p>
          <a:p>
            <a:r>
              <a:rPr lang="en-GB" dirty="0"/>
              <a:t>Although most business data resides in relational databases, it is increasingly common to find graph-structured data, </a:t>
            </a:r>
            <a:r>
              <a:rPr lang="en-GB" i="1" dirty="0"/>
              <a:t>e.g., </a:t>
            </a:r>
            <a:r>
              <a:rPr lang="en-GB" dirty="0"/>
              <a:t>transaction graphs, knowledge bases and social networks.</a:t>
            </a:r>
          </a:p>
          <a:p>
            <a:r>
              <a:rPr lang="en-GB" dirty="0"/>
              <a:t>It is often necessary to correlate the data from different sources </a:t>
            </a:r>
          </a:p>
          <a:p>
            <a:pPr marL="0" indent="0">
              <a:buNone/>
            </a:pPr>
            <a:r>
              <a:rPr lang="en-GB" dirty="0"/>
              <a:t>for extracting, integrating or any other purposes such as recommendation. Here you can see some of the data resides in relation data such as item and its features. However, on the right hand, we have graph data which holds some other data.</a:t>
            </a:r>
          </a:p>
          <a:p>
            <a:endParaRPr lang="en-US" dirty="0"/>
          </a:p>
        </p:txBody>
      </p:sp>
      <p:sp>
        <p:nvSpPr>
          <p:cNvPr id="4" name="Slide Number Placeholder 3"/>
          <p:cNvSpPr>
            <a:spLocks noGrp="1"/>
          </p:cNvSpPr>
          <p:nvPr>
            <p:ph type="sldNum" sz="quarter" idx="5"/>
          </p:nvPr>
        </p:nvSpPr>
        <p:spPr/>
        <p:txBody>
          <a:bodyPr/>
          <a:lstStyle/>
          <a:p>
            <a:fld id="{60462775-2FCD-4444-8E36-30821149B02B}" type="slidenum">
              <a:rPr lang="en-US" smtClean="0"/>
              <a:t>3</a:t>
            </a:fld>
            <a:endParaRPr lang="en-US"/>
          </a:p>
        </p:txBody>
      </p:sp>
    </p:spTree>
    <p:extLst>
      <p:ext uri="{BB962C8B-B14F-4D97-AF65-F5344CB8AC3E}">
        <p14:creationId xmlns:p14="http://schemas.microsoft.com/office/powerpoint/2010/main" val="393043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Consider a tuple that has ‘City name, population, etc’ attributes, e.g. (Paris, 2.1M, etc), the idea is to determine that </a:t>
                </a:r>
                <a:r>
                  <a:rPr lang="en-GB" i="1" dirty="0"/>
                  <a:t>"Paris"</a:t>
                </a:r>
                <a:r>
                  <a:rPr lang="en-GB" dirty="0"/>
                  <a:t> refers to the city of Paris and not to Paris Hilton.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problem statement is given two entities appearing in two different sources, the task is to understand or match whether these entities refer the same entity in the real world or not ?</a:t>
                </a:r>
              </a:p>
              <a:p>
                <a:r>
                  <a:rPr lang="en-GB" dirty="0"/>
                  <a:t>We are trying to link entities between a </a:t>
                </a:r>
              </a:p>
              <a:p>
                <a:pPr marL="0" indent="0">
                  <a:buNone/>
                </a:pPr>
                <a:r>
                  <a:rPr lang="en-GB" dirty="0"/>
                  <a:t>relational database </a:t>
                </a:r>
                <a14:m>
                  <m:oMath xmlns:m="http://schemas.openxmlformats.org/officeDocument/2006/math">
                    <m:r>
                      <a:rPr lang="en-GB" i="1" dirty="0">
                        <a:latin typeface="Cambria Math" panose="02040503050406030204" pitchFamily="18" charset="0"/>
                      </a:rPr>
                      <m:t>𝐷</m:t>
                    </m:r>
                  </m:oMath>
                </a14:m>
                <a:r>
                  <a:rPr lang="en-GB" dirty="0"/>
                  <a:t> and a graph </a:t>
                </a:r>
                <a14:m>
                  <m:oMath xmlns:m="http://schemas.openxmlformats.org/officeDocument/2006/math">
                    <m:r>
                      <a:rPr lang="en-GB" i="1" dirty="0">
                        <a:latin typeface="Cambria Math" panose="02040503050406030204" pitchFamily="18" charset="0"/>
                      </a:rPr>
                      <m:t>𝐺</m:t>
                    </m:r>
                    <m:r>
                      <a:rPr lang="en-GB" b="0" i="0" dirty="0" smtClean="0">
                        <a:latin typeface="Cambria Math" panose="02040503050406030204" pitchFamily="18" charset="0"/>
                      </a:rPr>
                      <m:t>.</m:t>
                    </m:r>
                  </m:oMath>
                </a14:m>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Given two entities appearing in two different sources, the task is to understand whether these entities refer the same entity in the real world or not ?</a:t>
                </a:r>
              </a:p>
              <a:p>
                <a:r>
                  <a:rPr lang="en-GB" dirty="0"/>
                  <a:t>We are trying to link entities between a </a:t>
                </a:r>
              </a:p>
              <a:p>
                <a:pPr marL="0" indent="0">
                  <a:buNone/>
                </a:pPr>
                <a:r>
                  <a:rPr lang="en-GB" dirty="0"/>
                  <a:t>relational database </a:t>
                </a:r>
                <a:r>
                  <a:rPr lang="en-GB" i="0" dirty="0">
                    <a:latin typeface="Cambria Math" panose="02040503050406030204" pitchFamily="18" charset="0"/>
                  </a:rPr>
                  <a:t>𝐷</a:t>
                </a:r>
                <a:r>
                  <a:rPr lang="en-GB" dirty="0"/>
                  <a:t> and a graph </a:t>
                </a:r>
                <a:r>
                  <a:rPr lang="en-GB" i="0" dirty="0">
                    <a:latin typeface="Cambria Math" panose="02040503050406030204" pitchFamily="18" charset="0"/>
                  </a:rPr>
                  <a:t>𝐺</a:t>
                </a:r>
                <a:r>
                  <a:rPr lang="en-GB" b="0" i="0" dirty="0">
                    <a:latin typeface="Cambria Math" panose="02040503050406030204" pitchFamily="18" charset="0"/>
                  </a:rPr>
                  <a:t>.</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endParaRPr lang="en-US" dirty="0"/>
              </a:p>
            </p:txBody>
          </p:sp>
        </mc:Fallback>
      </mc:AlternateContent>
      <p:sp>
        <p:nvSpPr>
          <p:cNvPr id="4" name="Slide Number Placeholder 3"/>
          <p:cNvSpPr>
            <a:spLocks noGrp="1"/>
          </p:cNvSpPr>
          <p:nvPr>
            <p:ph type="sldNum" sz="quarter" idx="5"/>
          </p:nvPr>
        </p:nvSpPr>
        <p:spPr/>
        <p:txBody>
          <a:bodyPr/>
          <a:lstStyle/>
          <a:p>
            <a:fld id="{60462775-2FCD-4444-8E36-30821149B02B}" type="slidenum">
              <a:rPr lang="en-US" smtClean="0"/>
              <a:t>4</a:t>
            </a:fld>
            <a:endParaRPr lang="en-US"/>
          </a:p>
        </p:txBody>
      </p:sp>
    </p:spTree>
    <p:extLst>
      <p:ext uri="{BB962C8B-B14F-4D97-AF65-F5344CB8AC3E}">
        <p14:creationId xmlns:p14="http://schemas.microsoft.com/office/powerpoint/2010/main" val="406864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relational and graph data, if we convert relation data into a graph, then entity linking becomes graph matching. </a:t>
            </a:r>
            <a:r>
              <a:rPr lang="en-GB" sz="1200" b="0" i="0" kern="1200" dirty="0">
                <a:solidFill>
                  <a:schemeClr val="tx1"/>
                </a:solidFill>
                <a:effectLst/>
                <a:latin typeface="+mn-lt"/>
                <a:ea typeface="+mn-ea"/>
                <a:cs typeface="+mn-cs"/>
              </a:rPr>
              <a:t>Graph matching is </a:t>
            </a:r>
            <a:r>
              <a:rPr lang="en-GB" sz="1200" b="1" i="0" kern="1200" dirty="0">
                <a:solidFill>
                  <a:schemeClr val="tx1"/>
                </a:solidFill>
                <a:effectLst/>
                <a:latin typeface="+mn-lt"/>
                <a:ea typeface="+mn-ea"/>
                <a:cs typeface="+mn-cs"/>
              </a:rPr>
              <a:t>the problem of finding a similarity between graphs</a:t>
            </a:r>
            <a:r>
              <a:rPr lang="en-GB" sz="1200" b="0" i="0" kern="1200" dirty="0">
                <a:solidFill>
                  <a:schemeClr val="tx1"/>
                </a:solidFill>
                <a:effectLst/>
                <a:latin typeface="+mn-lt"/>
                <a:ea typeface="+mn-ea"/>
                <a:cs typeface="+mn-cs"/>
              </a:rPr>
              <a:t>.</a:t>
            </a:r>
            <a:endParaRPr lang="en-US" dirty="0"/>
          </a:p>
          <a:p>
            <a:endParaRPr lang="en-US" dirty="0"/>
          </a:p>
          <a:p>
            <a:r>
              <a:rPr lang="en-US" dirty="0"/>
              <a:t>Also, when linking entities can we use some scores or some sort of thresholds to link entities? For instance, basketball shoes and shoes are not same but if we look at their embedding similarities, it will be high. So how much high should we use to consider that given entities are match or not.</a:t>
            </a:r>
          </a:p>
        </p:txBody>
      </p:sp>
      <p:sp>
        <p:nvSpPr>
          <p:cNvPr id="4" name="Slide Number Placeholder 3"/>
          <p:cNvSpPr>
            <a:spLocks noGrp="1"/>
          </p:cNvSpPr>
          <p:nvPr>
            <p:ph type="sldNum" sz="quarter" idx="5"/>
          </p:nvPr>
        </p:nvSpPr>
        <p:spPr/>
        <p:txBody>
          <a:bodyPr/>
          <a:lstStyle/>
          <a:p>
            <a:fld id="{60462775-2FCD-4444-8E36-30821149B02B}" type="slidenum">
              <a:rPr lang="en-US" smtClean="0"/>
              <a:t>5</a:t>
            </a:fld>
            <a:endParaRPr lang="en-US"/>
          </a:p>
        </p:txBody>
      </p:sp>
    </p:spTree>
    <p:extLst>
      <p:ext uri="{BB962C8B-B14F-4D97-AF65-F5344CB8AC3E}">
        <p14:creationId xmlns:p14="http://schemas.microsoft.com/office/powerpoint/2010/main" val="433062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 Resolution is a general name of entity linking or entity deduplication etc. and it’s a long-standing problem in the literature. There are many methods and types. For instance, the first and traditional one is to check string similarity of entities. Or Some of them are purely based on binary classification that is given two entities ML model considers this problem as binary classification and classify whether match or not.</a:t>
            </a:r>
          </a:p>
          <a:p>
            <a:endParaRPr lang="en-US" dirty="0"/>
          </a:p>
          <a:p>
            <a:r>
              <a:rPr lang="en-US" dirty="0"/>
              <a:t>Or One can consider this problem as graph matching as we do.</a:t>
            </a:r>
          </a:p>
        </p:txBody>
      </p:sp>
      <p:sp>
        <p:nvSpPr>
          <p:cNvPr id="4" name="Slide Number Placeholder 3"/>
          <p:cNvSpPr>
            <a:spLocks noGrp="1"/>
          </p:cNvSpPr>
          <p:nvPr>
            <p:ph type="sldNum" sz="quarter" idx="5"/>
          </p:nvPr>
        </p:nvSpPr>
        <p:spPr/>
        <p:txBody>
          <a:bodyPr/>
          <a:lstStyle/>
          <a:p>
            <a:fld id="{60462775-2FCD-4444-8E36-30821149B02B}" type="slidenum">
              <a:rPr lang="en-US" smtClean="0"/>
              <a:t>6</a:t>
            </a:fld>
            <a:endParaRPr lang="en-US"/>
          </a:p>
        </p:txBody>
      </p:sp>
    </p:spTree>
    <p:extLst>
      <p:ext uri="{BB962C8B-B14F-4D97-AF65-F5344CB8AC3E}">
        <p14:creationId xmlns:p14="http://schemas.microsoft.com/office/powerpoint/2010/main" val="2605169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this is the general schema of our framework. We have a relation data on the left hand side and graph that is shown here on the right hand side. First of all we convert relational data to graph data which l will talk about it later. . And we have 3 different modes to link entities.</a:t>
            </a:r>
          </a:p>
          <a:p>
            <a:endParaRPr lang="en-US" dirty="0"/>
          </a:p>
          <a:p>
            <a:pPr marL="228600" indent="-228600">
              <a:buAutoNum type="arabicParenR"/>
            </a:pPr>
            <a:r>
              <a:rPr lang="en-US" dirty="0" err="1"/>
              <a:t>Spair</a:t>
            </a:r>
            <a:r>
              <a:rPr lang="en-US" dirty="0"/>
              <a:t>, this mode takes two vertices and decides whether they are match or not recursively.</a:t>
            </a:r>
          </a:p>
          <a:p>
            <a:pPr marL="228600" indent="-228600">
              <a:buAutoNum type="arabicParenR"/>
            </a:pPr>
            <a:r>
              <a:rPr lang="en-US" dirty="0" err="1"/>
              <a:t>Vpair</a:t>
            </a:r>
            <a:r>
              <a:rPr lang="en-US" dirty="0"/>
              <a:t>, this mode takes one vertex from relation data, tries to find all matching from graph data</a:t>
            </a:r>
          </a:p>
          <a:p>
            <a:pPr marL="228600" indent="-228600">
              <a:buAutoNum type="arabicParenR"/>
            </a:pPr>
            <a:r>
              <a:rPr lang="en-US" dirty="0" err="1"/>
              <a:t>Apair</a:t>
            </a:r>
            <a:r>
              <a:rPr lang="en-US" dirty="0"/>
              <a:t>, this mode finds all matching between relational data and graph data.</a:t>
            </a:r>
          </a:p>
          <a:p>
            <a:pPr marL="228600" indent="-228600">
              <a:buAutoNum type="arabicParenR"/>
            </a:pPr>
            <a:r>
              <a:rPr lang="en-US" dirty="0"/>
              <a:t>Here l say relational data, but its actually graph representation of relational data.</a:t>
            </a:r>
          </a:p>
        </p:txBody>
      </p:sp>
      <p:sp>
        <p:nvSpPr>
          <p:cNvPr id="4" name="Slide Number Placeholder 3"/>
          <p:cNvSpPr>
            <a:spLocks noGrp="1"/>
          </p:cNvSpPr>
          <p:nvPr>
            <p:ph type="sldNum" sz="quarter" idx="5"/>
          </p:nvPr>
        </p:nvSpPr>
        <p:spPr/>
        <p:txBody>
          <a:bodyPr/>
          <a:lstStyle/>
          <a:p>
            <a:fld id="{60462775-2FCD-4444-8E36-30821149B02B}" type="slidenum">
              <a:rPr lang="en-US" smtClean="0"/>
              <a:t>7</a:t>
            </a:fld>
            <a:endParaRPr lang="en-US"/>
          </a:p>
        </p:txBody>
      </p:sp>
    </p:spTree>
    <p:extLst>
      <p:ext uri="{BB962C8B-B14F-4D97-AF65-F5344CB8AC3E}">
        <p14:creationId xmlns:p14="http://schemas.microsoft.com/office/powerpoint/2010/main" val="796640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use a RDB2RDF method, this is a </a:t>
            </a:r>
            <a:r>
              <a:rPr lang="en-US" dirty="0" err="1"/>
              <a:t>standart</a:t>
            </a:r>
            <a:r>
              <a:rPr lang="en-US" dirty="0"/>
              <a:t> from W3C. It basically takes each cell value in the relational data as vertex label and column names as edge label and creates the graph.</a:t>
            </a:r>
          </a:p>
        </p:txBody>
      </p:sp>
      <p:sp>
        <p:nvSpPr>
          <p:cNvPr id="4" name="Slide Number Placeholder 3"/>
          <p:cNvSpPr>
            <a:spLocks noGrp="1"/>
          </p:cNvSpPr>
          <p:nvPr>
            <p:ph type="sldNum" sz="quarter" idx="5"/>
          </p:nvPr>
        </p:nvSpPr>
        <p:spPr/>
        <p:txBody>
          <a:bodyPr/>
          <a:lstStyle/>
          <a:p>
            <a:fld id="{60462775-2FCD-4444-8E36-30821149B02B}" type="slidenum">
              <a:rPr lang="en-US" smtClean="0"/>
              <a:t>8</a:t>
            </a:fld>
            <a:endParaRPr lang="en-US"/>
          </a:p>
        </p:txBody>
      </p:sp>
    </p:spTree>
    <p:extLst>
      <p:ext uri="{BB962C8B-B14F-4D97-AF65-F5344CB8AC3E}">
        <p14:creationId xmlns:p14="http://schemas.microsoft.com/office/powerpoint/2010/main" val="1024290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proposed method is parametric simulation, it is a graph matching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already talked about these modes, </a:t>
            </a:r>
            <a:r>
              <a:rPr lang="en-GB" dirty="0" err="1"/>
              <a:t>spair</a:t>
            </a:r>
            <a:r>
              <a:rPr lang="en-GB" dirty="0"/>
              <a:t> </a:t>
            </a:r>
            <a:r>
              <a:rPr lang="en-GB" dirty="0" err="1"/>
              <a:t>vpair</a:t>
            </a:r>
            <a:r>
              <a:rPr lang="en-GB" dirty="0"/>
              <a:t> and </a:t>
            </a:r>
            <a:r>
              <a:rPr lang="en-GB" dirty="0" err="1"/>
              <a:t>apair</a:t>
            </a:r>
            <a:r>
              <a:rPr lang="en-GB" dirty="0"/>
              <a:t> and scores. The reason that we have these scores, and recursive inspecting is, it may not suffice to inspect only local features of vertices . Hence parametric simulation recursively checks the pairwise semantic closeness of descendants of vertices, with the help of machine learning (ML) to accommodate topological matching. </a:t>
            </a:r>
          </a:p>
          <a:p>
            <a:endParaRPr lang="en-US" dirty="0"/>
          </a:p>
        </p:txBody>
      </p:sp>
      <p:sp>
        <p:nvSpPr>
          <p:cNvPr id="4" name="Slide Number Placeholder 3"/>
          <p:cNvSpPr>
            <a:spLocks noGrp="1"/>
          </p:cNvSpPr>
          <p:nvPr>
            <p:ph type="sldNum" sz="quarter" idx="5"/>
          </p:nvPr>
        </p:nvSpPr>
        <p:spPr/>
        <p:txBody>
          <a:bodyPr/>
          <a:lstStyle/>
          <a:p>
            <a:fld id="{60462775-2FCD-4444-8E36-30821149B02B}" type="slidenum">
              <a:rPr lang="en-US" smtClean="0"/>
              <a:t>9</a:t>
            </a:fld>
            <a:endParaRPr lang="en-US"/>
          </a:p>
        </p:txBody>
      </p:sp>
    </p:spTree>
    <p:extLst>
      <p:ext uri="{BB962C8B-B14F-4D97-AF65-F5344CB8AC3E}">
        <p14:creationId xmlns:p14="http://schemas.microsoft.com/office/powerpoint/2010/main" val="3695271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3439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409062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141473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E2B4B28D-75FF-5944-9560-F171C4187828}"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8283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2903573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2597167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1043335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86269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2B4B28D-75FF-5944-9560-F171C4187828}" type="slidenum">
              <a:rPr lang="tr-TR" smtClean="0"/>
              <a:t>‹#›</a:t>
            </a:fld>
            <a:endParaRPr lang="tr-TR"/>
          </a:p>
        </p:txBody>
      </p:sp>
    </p:spTree>
    <p:extLst>
      <p:ext uri="{BB962C8B-B14F-4D97-AF65-F5344CB8AC3E}">
        <p14:creationId xmlns:p14="http://schemas.microsoft.com/office/powerpoint/2010/main" val="369378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753227"/>
            <a:ext cx="1607383" cy="1090789"/>
          </a:xfrm>
        </p:spPr>
        <p:txBody>
          <a:bodyPr/>
          <a:lstStyle/>
          <a:p>
            <a:fld id="{E2B4B28D-75FF-5944-9560-F171C4187828}" type="slidenum">
              <a:rPr lang="tr-TR" smtClean="0"/>
              <a:pPr/>
              <a:t>‹#›</a:t>
            </a:fld>
            <a:r>
              <a:rPr lang="tr-TR" dirty="0"/>
              <a:t>/29</a:t>
            </a:r>
          </a:p>
        </p:txBody>
      </p:sp>
    </p:spTree>
    <p:extLst>
      <p:ext uri="{BB962C8B-B14F-4D97-AF65-F5344CB8AC3E}">
        <p14:creationId xmlns:p14="http://schemas.microsoft.com/office/powerpoint/2010/main" val="201412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607381" cy="1090789"/>
          </a:xfrm>
        </p:spPr>
        <p:txBody>
          <a:bodyPr/>
          <a:lstStyle/>
          <a:p>
            <a:fld id="{E2B4B28D-75FF-5944-9560-F171C4187828}" type="slidenum">
              <a:rPr lang="tr-TR" smtClean="0"/>
              <a:pPr/>
              <a:t>‹#›</a:t>
            </a:fld>
            <a:r>
              <a:rPr lang="tr-TR" dirty="0"/>
              <a:t>/29</a:t>
            </a:r>
          </a:p>
        </p:txBody>
      </p:sp>
    </p:spTree>
    <p:extLst>
      <p:ext uri="{BB962C8B-B14F-4D97-AF65-F5344CB8AC3E}">
        <p14:creationId xmlns:p14="http://schemas.microsoft.com/office/powerpoint/2010/main" val="71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15662356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8294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346130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420815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16037091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2B4B28D-75FF-5944-9560-F171C4187828}" type="slidenum">
              <a:rPr lang="tr-TR" smtClean="0"/>
              <a:t>‹#›</a:t>
            </a:fld>
            <a:endParaRPr lang="tr-TR"/>
          </a:p>
        </p:txBody>
      </p:sp>
    </p:spTree>
    <p:extLst>
      <p:ext uri="{BB962C8B-B14F-4D97-AF65-F5344CB8AC3E}">
        <p14:creationId xmlns:p14="http://schemas.microsoft.com/office/powerpoint/2010/main" val="200083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280209"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2B4B28D-75FF-5944-9560-F171C4187828}" type="slidenum">
              <a:rPr lang="tr-TR" smtClean="0"/>
              <a:pPr/>
              <a:t>‹#›</a:t>
            </a:fld>
            <a:r>
              <a:rPr lang="tr-TR" dirty="0"/>
              <a:t>30</a:t>
            </a:r>
          </a:p>
        </p:txBody>
      </p:sp>
    </p:spTree>
    <p:extLst>
      <p:ext uri="{BB962C8B-B14F-4D97-AF65-F5344CB8AC3E}">
        <p14:creationId xmlns:p14="http://schemas.microsoft.com/office/powerpoint/2010/main" val="367709224"/>
      </p:ext>
    </p:extLst>
  </p:cSld>
  <p:clrMap bg1="dk1" tx1="lt1" bg2="dk2" tx2="lt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F772-BB44-B645-BC2F-95DAF10F33A6}"/>
              </a:ext>
            </a:extLst>
          </p:cNvPr>
          <p:cNvSpPr>
            <a:spLocks noGrp="1"/>
          </p:cNvSpPr>
          <p:nvPr>
            <p:ph type="ctrTitle"/>
          </p:nvPr>
        </p:nvSpPr>
        <p:spPr/>
        <p:txBody>
          <a:bodyPr/>
          <a:lstStyle/>
          <a:p>
            <a:r>
              <a:rPr lang="en-US" dirty="0"/>
              <a:t>Linking Entities Across Relations and Graphs</a:t>
            </a:r>
          </a:p>
        </p:txBody>
      </p:sp>
      <p:sp>
        <p:nvSpPr>
          <p:cNvPr id="3" name="Subtitle 2">
            <a:extLst>
              <a:ext uri="{FF2B5EF4-FFF2-40B4-BE49-F238E27FC236}">
                <a16:creationId xmlns:a16="http://schemas.microsoft.com/office/drawing/2014/main" id="{9E12F718-382A-6546-9A49-B070FA897391}"/>
              </a:ext>
            </a:extLst>
          </p:cNvPr>
          <p:cNvSpPr>
            <a:spLocks noGrp="1"/>
          </p:cNvSpPr>
          <p:nvPr>
            <p:ph type="subTitle" idx="1"/>
          </p:nvPr>
        </p:nvSpPr>
        <p:spPr>
          <a:xfrm>
            <a:off x="-351692" y="4408107"/>
            <a:ext cx="9401232" cy="1902589"/>
          </a:xfrm>
        </p:spPr>
        <p:txBody>
          <a:bodyPr>
            <a:normAutofit/>
          </a:bodyPr>
          <a:lstStyle/>
          <a:p>
            <a:r>
              <a:rPr lang="en-US" dirty="0" err="1"/>
              <a:t>Wenfei</a:t>
            </a:r>
            <a:r>
              <a:rPr lang="en-US" dirty="0"/>
              <a:t> Fan</a:t>
            </a:r>
            <a:r>
              <a:rPr lang="en-US" baseline="30000" dirty="0"/>
              <a:t>1,2</a:t>
            </a:r>
            <a:r>
              <a:rPr lang="en-US" dirty="0"/>
              <a:t>, </a:t>
            </a:r>
            <a:r>
              <a:rPr lang="en-GB" dirty="0"/>
              <a:t>Liang Geng</a:t>
            </a:r>
            <a:r>
              <a:rPr lang="en-GB" baseline="30000" dirty="0"/>
              <a:t>3</a:t>
            </a:r>
            <a:r>
              <a:rPr lang="en-GB" dirty="0"/>
              <a:t>, </a:t>
            </a:r>
            <a:r>
              <a:rPr lang="en-GB" dirty="0" err="1"/>
              <a:t>Ruochun</a:t>
            </a:r>
            <a:r>
              <a:rPr lang="en-GB" dirty="0"/>
              <a:t> Jin</a:t>
            </a:r>
            <a:r>
              <a:rPr lang="en-GB" baseline="30000" dirty="0"/>
              <a:t>1</a:t>
            </a:r>
            <a:r>
              <a:rPr lang="en-GB" dirty="0"/>
              <a:t>, Ping Lu</a:t>
            </a:r>
            <a:r>
              <a:rPr lang="en-GB" baseline="30000" dirty="0"/>
              <a:t>2</a:t>
            </a:r>
            <a:r>
              <a:rPr lang="en-GB" dirty="0"/>
              <a:t>, </a:t>
            </a:r>
            <a:r>
              <a:rPr lang="en-GB" dirty="0" err="1"/>
              <a:t>Resul</a:t>
            </a:r>
            <a:r>
              <a:rPr lang="en-GB" dirty="0"/>
              <a:t> Tugay</a:t>
            </a:r>
            <a:r>
              <a:rPr lang="en-GB" baseline="30000" dirty="0"/>
              <a:t>1</a:t>
            </a:r>
            <a:r>
              <a:rPr lang="en-GB" dirty="0"/>
              <a:t>, </a:t>
            </a:r>
            <a:r>
              <a:rPr lang="en-GB" dirty="0" err="1"/>
              <a:t>Wenyuan</a:t>
            </a:r>
            <a:r>
              <a:rPr lang="en-GB" dirty="0"/>
              <a:t> Yu</a:t>
            </a:r>
            <a:r>
              <a:rPr lang="en-GB" baseline="30000" dirty="0"/>
              <a:t>3</a:t>
            </a:r>
          </a:p>
          <a:p>
            <a:r>
              <a:rPr lang="en-GB" i="1" dirty="0"/>
              <a:t>University of Edinburgh</a:t>
            </a:r>
            <a:r>
              <a:rPr lang="en-GB" i="1" baseline="30000" dirty="0"/>
              <a:t>1,</a:t>
            </a:r>
            <a:r>
              <a:rPr lang="en-GB" i="1" dirty="0"/>
              <a:t> </a:t>
            </a:r>
          </a:p>
          <a:p>
            <a:r>
              <a:rPr lang="en-GB" i="1" dirty="0"/>
              <a:t>Shenzhen Institute of Computing Sciences</a:t>
            </a:r>
            <a:r>
              <a:rPr lang="en-GB" i="1" baseline="30000" dirty="0"/>
              <a:t>2</a:t>
            </a:r>
            <a:r>
              <a:rPr lang="en-GB" i="1" dirty="0"/>
              <a:t> </a:t>
            </a:r>
          </a:p>
          <a:p>
            <a:r>
              <a:rPr lang="en-GB" i="1" dirty="0"/>
              <a:t>Alibaba Group</a:t>
            </a:r>
            <a:r>
              <a:rPr lang="en-GB" i="1" baseline="30000" dirty="0"/>
              <a:t>3</a:t>
            </a:r>
            <a:endParaRPr lang="en-US" i="1" baseline="30000" dirty="0"/>
          </a:p>
        </p:txBody>
      </p:sp>
      <p:sp>
        <p:nvSpPr>
          <p:cNvPr id="4" name="Slide Number Placeholder 3"/>
          <p:cNvSpPr>
            <a:spLocks noGrp="1"/>
          </p:cNvSpPr>
          <p:nvPr>
            <p:ph type="sldNum" sz="quarter" idx="4294967295"/>
          </p:nvPr>
        </p:nvSpPr>
        <p:spPr>
          <a:xfrm>
            <a:off x="9255345" y="2750337"/>
            <a:ext cx="1537841" cy="1356442"/>
          </a:xfrm>
        </p:spPr>
        <p:txBody>
          <a:bodyPr/>
          <a:lstStyle/>
          <a:p>
            <a:fld id="{E2B4B28D-75FF-5944-9560-F171C4187828}" type="slidenum">
              <a:rPr lang="tr-TR" smtClean="0"/>
              <a:t>1</a:t>
            </a:fld>
            <a:r>
              <a:rPr lang="tr-TR" dirty="0"/>
              <a:t>/17</a:t>
            </a:r>
          </a:p>
        </p:txBody>
      </p:sp>
      <p:pic>
        <p:nvPicPr>
          <p:cNvPr id="69" name="Picture 68" descr="Graphical user interface&#10;&#10;Description automatically generated with medium confidence">
            <a:extLst>
              <a:ext uri="{FF2B5EF4-FFF2-40B4-BE49-F238E27FC236}">
                <a16:creationId xmlns:a16="http://schemas.microsoft.com/office/drawing/2014/main" id="{8F89589F-098D-A845-8810-9DF42D9C9FC1}"/>
              </a:ext>
            </a:extLst>
          </p:cNvPr>
          <p:cNvPicPr>
            <a:picLocks noChangeAspect="1"/>
          </p:cNvPicPr>
          <p:nvPr/>
        </p:nvPicPr>
        <p:blipFill>
          <a:blip r:embed="rId3"/>
          <a:stretch>
            <a:fillRect/>
          </a:stretch>
        </p:blipFill>
        <p:spPr>
          <a:xfrm>
            <a:off x="217394" y="217104"/>
            <a:ext cx="1752600" cy="660400"/>
          </a:xfrm>
          <a:prstGeom prst="rect">
            <a:avLst/>
          </a:prstGeom>
        </p:spPr>
      </p:pic>
    </p:spTree>
    <p:extLst>
      <p:ext uri="{BB962C8B-B14F-4D97-AF65-F5344CB8AC3E}">
        <p14:creationId xmlns:p14="http://schemas.microsoft.com/office/powerpoint/2010/main" val="802321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Proposed Method</a:t>
            </a:r>
            <a:br>
              <a:rPr lang="en-US" sz="4600" dirty="0">
                <a:solidFill>
                  <a:srgbClr val="FFFFFF"/>
                </a:solidFill>
              </a:rPr>
            </a:br>
            <a:r>
              <a:rPr lang="en-US" sz="4000" i="1" dirty="0">
                <a:solidFill>
                  <a:srgbClr val="FFFFFF"/>
                </a:solidFill>
              </a:rPr>
              <a:t>Parametric Simulation</a:t>
            </a: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394934" cy="646331"/>
          </a:xfrm>
          <a:prstGeom prst="rect">
            <a:avLst/>
          </a:prstGeom>
          <a:noFill/>
        </p:spPr>
        <p:txBody>
          <a:bodyPr wrap="none" rtlCol="0">
            <a:spAutoFit/>
          </a:bodyPr>
          <a:lstStyle/>
          <a:p>
            <a:r>
              <a:rPr lang="tr-TR" sz="3600" dirty="0"/>
              <a:t>10/17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309247"/>
            <a:ext cx="10515600" cy="4119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GB" dirty="0"/>
          </a:p>
        </p:txBody>
      </p:sp>
      <p:pic>
        <p:nvPicPr>
          <p:cNvPr id="5" name="Picture 4" descr="Text, letter&#10;&#10;Description automatically generated">
            <a:extLst>
              <a:ext uri="{FF2B5EF4-FFF2-40B4-BE49-F238E27FC236}">
                <a16:creationId xmlns:a16="http://schemas.microsoft.com/office/drawing/2014/main" id="{9C880DEE-D2D0-134C-AA4C-C363BC382FCA}"/>
              </a:ext>
            </a:extLst>
          </p:cNvPr>
          <p:cNvPicPr>
            <a:picLocks noChangeAspect="1"/>
          </p:cNvPicPr>
          <p:nvPr/>
        </p:nvPicPr>
        <p:blipFill>
          <a:blip r:embed="rId3"/>
          <a:stretch>
            <a:fillRect/>
          </a:stretch>
        </p:blipFill>
        <p:spPr>
          <a:xfrm>
            <a:off x="322451" y="2122840"/>
            <a:ext cx="5773549" cy="290099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B96620-4A3F-E747-B5FB-73024AE6BBF1}"/>
                  </a:ext>
                </a:extLst>
              </p:cNvPr>
              <p:cNvSpPr txBox="1"/>
              <p:nvPr/>
            </p:nvSpPr>
            <p:spPr>
              <a:xfrm>
                <a:off x="433953" y="5300420"/>
                <a:ext cx="6115777" cy="1477328"/>
              </a:xfrm>
              <a:prstGeom prst="rect">
                <a:avLst/>
              </a:prstGeom>
              <a:noFill/>
            </p:spPr>
            <p:txBody>
              <a:bodyPr wrap="none" rtlCol="0">
                <a:spAutoFit/>
              </a:bodyPr>
              <a:lstStyle/>
              <a:p>
                <a:r>
                  <a:rPr lang="en-US" dirty="0"/>
                  <a:t>Here, we are trying to understand whether </a:t>
                </a:r>
                <a14:m>
                  <m:oMath xmlns:m="http://schemas.openxmlformats.org/officeDocument/2006/math">
                    <m:r>
                      <a:rPr lang="en-US" i="1" dirty="0" smtClean="0">
                        <a:latin typeface="Cambria Math" panose="02040503050406030204" pitchFamily="18" charset="0"/>
                      </a:rPr>
                      <m:t>𝑢</m:t>
                    </m:r>
                    <m:r>
                      <a:rPr lang="en-US" i="1" baseline="-25000"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𝑣</m:t>
                    </m:r>
                    <m:r>
                      <a:rPr lang="en-US" i="1" baseline="-25000" dirty="0" smtClean="0">
                        <a:latin typeface="Cambria Math" panose="02040503050406030204" pitchFamily="18" charset="0"/>
                      </a:rPr>
                      <m:t>0</m:t>
                    </m:r>
                  </m:oMath>
                </a14:m>
                <a:endParaRPr lang="en-US" baseline="-25000" dirty="0"/>
              </a:p>
              <a:p>
                <a:r>
                  <a:rPr lang="en-US" dirty="0"/>
                  <a:t>Makes a match ?</a:t>
                </a:r>
              </a:p>
              <a:p>
                <a:r>
                  <a:rPr lang="en-US" dirty="0"/>
                  <a:t>First, we are checking their word embeddings’ (BERT)</a:t>
                </a:r>
              </a:p>
              <a:p>
                <a:r>
                  <a:rPr lang="en-US" dirty="0"/>
                  <a:t>Similarities. If this similarity is above the threshold, then</a:t>
                </a:r>
              </a:p>
              <a:p>
                <a:r>
                  <a:rPr lang="en-US" dirty="0"/>
                  <a:t>We are checking their descendants and paths.</a:t>
                </a:r>
              </a:p>
            </p:txBody>
          </p:sp>
        </mc:Choice>
        <mc:Fallback xmlns="">
          <p:sp>
            <p:nvSpPr>
              <p:cNvPr id="8" name="TextBox 7">
                <a:extLst>
                  <a:ext uri="{FF2B5EF4-FFF2-40B4-BE49-F238E27FC236}">
                    <a16:creationId xmlns:a16="http://schemas.microsoft.com/office/drawing/2014/main" id="{8EB96620-4A3F-E747-B5FB-73024AE6BBF1}"/>
                  </a:ext>
                </a:extLst>
              </p:cNvPr>
              <p:cNvSpPr txBox="1">
                <a:spLocks noRot="1" noChangeAspect="1" noMove="1" noResize="1" noEditPoints="1" noAdjustHandles="1" noChangeArrowheads="1" noChangeShapeType="1" noTextEdit="1"/>
              </p:cNvSpPr>
              <p:nvPr/>
            </p:nvSpPr>
            <p:spPr>
              <a:xfrm>
                <a:off x="433953" y="5300420"/>
                <a:ext cx="6115777" cy="1477328"/>
              </a:xfrm>
              <a:prstGeom prst="rect">
                <a:avLst/>
              </a:prstGeom>
              <a:blipFill>
                <a:blip r:embed="rId6"/>
                <a:stretch>
                  <a:fillRect l="-830" t="-1709" b="-5128"/>
                </a:stretch>
              </a:blipFill>
            </p:spPr>
            <p:txBody>
              <a:bodyPr/>
              <a:lstStyle/>
              <a:p>
                <a:r>
                  <a:rPr lang="en-US">
                    <a:noFill/>
                  </a:rPr>
                  <a:t> </a:t>
                </a:r>
              </a:p>
            </p:txBody>
          </p:sp>
        </mc:Fallback>
      </mc:AlternateContent>
    </p:spTree>
    <p:extLst>
      <p:ext uri="{BB962C8B-B14F-4D97-AF65-F5344CB8AC3E}">
        <p14:creationId xmlns:p14="http://schemas.microsoft.com/office/powerpoint/2010/main" val="315597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Proposed Method</a:t>
            </a:r>
            <a:br>
              <a:rPr lang="en-US" sz="4600" dirty="0">
                <a:solidFill>
                  <a:srgbClr val="FFFFFF"/>
                </a:solidFill>
              </a:rPr>
            </a:br>
            <a:r>
              <a:rPr lang="en-US" sz="4000" i="1" dirty="0">
                <a:solidFill>
                  <a:srgbClr val="FFFFFF"/>
                </a:solidFill>
              </a:rPr>
              <a:t>Parametric Simulation</a:t>
            </a: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394934" cy="646331"/>
          </a:xfrm>
          <a:prstGeom prst="rect">
            <a:avLst/>
          </a:prstGeom>
          <a:noFill/>
        </p:spPr>
        <p:txBody>
          <a:bodyPr wrap="none" rtlCol="0">
            <a:spAutoFit/>
          </a:bodyPr>
          <a:lstStyle/>
          <a:p>
            <a:r>
              <a:rPr lang="tr-TR" sz="3600" dirty="0"/>
              <a:t>11/17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309247"/>
            <a:ext cx="10515600" cy="4119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GB"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B96620-4A3F-E747-B5FB-73024AE6BBF1}"/>
                  </a:ext>
                </a:extLst>
              </p:cNvPr>
              <p:cNvSpPr txBox="1"/>
              <p:nvPr/>
            </p:nvSpPr>
            <p:spPr>
              <a:xfrm>
                <a:off x="433952" y="2309247"/>
                <a:ext cx="11386319" cy="1477328"/>
              </a:xfrm>
              <a:prstGeom prst="rect">
                <a:avLst/>
              </a:prstGeom>
              <a:noFill/>
            </p:spPr>
            <p:txBody>
              <a:bodyPr wrap="square" rtlCol="0">
                <a:spAutoFit/>
              </a:bodyPr>
              <a:lstStyle/>
              <a:p>
                <a:r>
                  <a:rPr lang="en-GB" sz="2400" dirty="0"/>
                  <a:t>To determine whether a vertex </a:t>
                </a:r>
                <a14:m>
                  <m:oMath xmlns:m="http://schemas.openxmlformats.org/officeDocument/2006/math">
                    <m:r>
                      <a:rPr lang="en-GB" sz="2400" dirty="0">
                        <a:latin typeface="Cambria Math" panose="02040503050406030204" pitchFamily="18" charset="0"/>
                      </a:rPr>
                      <m:t>𝑢</m:t>
                    </m:r>
                    <m:r>
                      <a:rPr lang="en-GB" sz="2400" baseline="-25000" dirty="0">
                        <a:latin typeface="Cambria Math" panose="02040503050406030204" pitchFamily="18" charset="0"/>
                      </a:rPr>
                      <m:t>0</m:t>
                    </m:r>
                  </m:oMath>
                </a14:m>
                <a:r>
                  <a:rPr lang="en-GB" sz="2400" dirty="0"/>
                  <a:t> in </a:t>
                </a:r>
                <a14:m>
                  <m:oMath xmlns:m="http://schemas.openxmlformats.org/officeDocument/2006/math">
                    <m:r>
                      <a:rPr lang="en-GB" sz="2400" dirty="0">
                        <a:latin typeface="Cambria Math" panose="02040503050406030204" pitchFamily="18" charset="0"/>
                      </a:rPr>
                      <m:t>𝐺</m:t>
                    </m:r>
                    <m:r>
                      <a:rPr lang="en-GB" sz="2400" baseline="-25000" dirty="0">
                        <a:latin typeface="Cambria Math" panose="02040503050406030204" pitchFamily="18" charset="0"/>
                      </a:rPr>
                      <m:t>1</m:t>
                    </m:r>
                  </m:oMath>
                </a14:m>
                <a:r>
                  <a:rPr lang="en-GB" sz="2400" dirty="0"/>
                  <a:t> matches a vertex </a:t>
                </a:r>
                <a14:m>
                  <m:oMath xmlns:m="http://schemas.openxmlformats.org/officeDocument/2006/math">
                    <m:r>
                      <a:rPr lang="en-GB" sz="2400" dirty="0">
                        <a:latin typeface="Cambria Math" panose="02040503050406030204" pitchFamily="18" charset="0"/>
                      </a:rPr>
                      <m:t>𝑣</m:t>
                    </m:r>
                    <m:r>
                      <a:rPr lang="en-GB" sz="2400" baseline="-25000" dirty="0">
                        <a:latin typeface="Cambria Math" panose="02040503050406030204" pitchFamily="18" charset="0"/>
                      </a:rPr>
                      <m:t>0</m:t>
                    </m:r>
                  </m:oMath>
                </a14:m>
                <a:r>
                  <a:rPr lang="en-GB" sz="2400" dirty="0"/>
                  <a:t> in </a:t>
                </a:r>
                <a14:m>
                  <m:oMath xmlns:m="http://schemas.openxmlformats.org/officeDocument/2006/math">
                    <m:r>
                      <a:rPr lang="en-GB" sz="2400" dirty="0">
                        <a:latin typeface="Cambria Math" panose="02040503050406030204" pitchFamily="18" charset="0"/>
                      </a:rPr>
                      <m:t>𝐺</m:t>
                    </m:r>
                    <m:r>
                      <a:rPr lang="en-GB" sz="2400" baseline="-25000" dirty="0">
                        <a:latin typeface="Cambria Math" panose="02040503050406030204" pitchFamily="18" charset="0"/>
                      </a:rPr>
                      <m:t>2</m:t>
                    </m:r>
                  </m:oMath>
                </a14:m>
                <a:r>
                  <a:rPr lang="en-GB" sz="2400" dirty="0"/>
                  <a:t>, parametric simulation inductively considers the “closeness” of descendants of </a:t>
                </a:r>
                <a14:m>
                  <m:oMath xmlns:m="http://schemas.openxmlformats.org/officeDocument/2006/math">
                    <m:r>
                      <a:rPr lang="en-GB" sz="2400" dirty="0">
                        <a:latin typeface="Cambria Math" panose="02040503050406030204" pitchFamily="18" charset="0"/>
                      </a:rPr>
                      <m:t>𝑢</m:t>
                    </m:r>
                    <m:r>
                      <a:rPr lang="en-GB" sz="2400" baseline="-25000" dirty="0">
                        <a:latin typeface="Cambria Math" panose="02040503050406030204" pitchFamily="18" charset="0"/>
                      </a:rPr>
                      <m:t>0</m:t>
                    </m:r>
                  </m:oMath>
                </a14:m>
                <a:r>
                  <a:rPr lang="en-GB" sz="2400" dirty="0"/>
                  <a:t> and descendants of </a:t>
                </a:r>
                <a14:m>
                  <m:oMath xmlns:m="http://schemas.openxmlformats.org/officeDocument/2006/math">
                    <m:r>
                      <a:rPr lang="en-GB" sz="2400" dirty="0">
                        <a:latin typeface="Cambria Math" panose="02040503050406030204" pitchFamily="18" charset="0"/>
                      </a:rPr>
                      <m:t>𝑣</m:t>
                    </m:r>
                    <m:r>
                      <a:rPr lang="en-GB" sz="2400" baseline="-25000" dirty="0">
                        <a:latin typeface="Cambria Math" panose="02040503050406030204" pitchFamily="18" charset="0"/>
                      </a:rPr>
                      <m:t>0</m:t>
                    </m:r>
                  </m:oMath>
                </a14:m>
                <a:r>
                  <a:rPr lang="en-GB" sz="2400" dirty="0"/>
                  <a:t>. For this, we have parameter </a:t>
                </a:r>
                <a14:m>
                  <m:oMath xmlns:m="http://schemas.openxmlformats.org/officeDocument/2006/math">
                    <m:r>
                      <a:rPr lang="en-GB" sz="2400" i="1" smtClean="0">
                        <a:latin typeface="Cambria Math" panose="02040503050406030204" pitchFamily="18" charset="0"/>
                        <a:ea typeface="Cambria Math" panose="02040503050406030204" pitchFamily="18" charset="0"/>
                      </a:rPr>
                      <m:t>𝜏</m:t>
                    </m:r>
                  </m:oMath>
                </a14:m>
                <a:r>
                  <a:rPr lang="en-GB" sz="2400" dirty="0"/>
                  <a:t> and </a:t>
                </a:r>
                <a14:m>
                  <m:oMath xmlns:m="http://schemas.openxmlformats.org/officeDocument/2006/math">
                    <m:r>
                      <a:rPr lang="en-GB" sz="2400" i="1">
                        <a:latin typeface="Cambria Math" panose="02040503050406030204" pitchFamily="18" charset="0"/>
                        <a:ea typeface="Cambria Math" panose="02040503050406030204" pitchFamily="18" charset="0"/>
                      </a:rPr>
                      <m:t>𝛿</m:t>
                    </m:r>
                  </m:oMath>
                </a14:m>
                <a:r>
                  <a:rPr lang="en-GB" sz="2400" dirty="0"/>
                  <a:t>.</a:t>
                </a:r>
              </a:p>
              <a:p>
                <a:endParaRPr lang="en-US" dirty="0"/>
              </a:p>
            </p:txBody>
          </p:sp>
        </mc:Choice>
        <mc:Fallback xmlns="">
          <p:sp>
            <p:nvSpPr>
              <p:cNvPr id="8" name="TextBox 7">
                <a:extLst>
                  <a:ext uri="{FF2B5EF4-FFF2-40B4-BE49-F238E27FC236}">
                    <a16:creationId xmlns:a16="http://schemas.microsoft.com/office/drawing/2014/main" id="{8EB96620-4A3F-E747-B5FB-73024AE6BBF1}"/>
                  </a:ext>
                </a:extLst>
              </p:cNvPr>
              <p:cNvSpPr txBox="1">
                <a:spLocks noRot="1" noChangeAspect="1" noMove="1" noResize="1" noEditPoints="1" noAdjustHandles="1" noChangeArrowheads="1" noChangeShapeType="1" noTextEdit="1"/>
              </p:cNvSpPr>
              <p:nvPr/>
            </p:nvSpPr>
            <p:spPr>
              <a:xfrm>
                <a:off x="433952" y="2309247"/>
                <a:ext cx="11386319" cy="1477328"/>
              </a:xfrm>
              <a:prstGeom prst="rect">
                <a:avLst/>
              </a:prstGeom>
              <a:blipFill>
                <a:blip r:embed="rId5"/>
                <a:stretch>
                  <a:fillRect l="-892" t="-2542"/>
                </a:stretch>
              </a:blipFill>
            </p:spPr>
            <p:txBody>
              <a:bodyPr/>
              <a:lstStyle/>
              <a:p>
                <a:r>
                  <a:rPr lang="en-US">
                    <a:noFill/>
                  </a:rPr>
                  <a:t> </a:t>
                </a:r>
              </a:p>
            </p:txBody>
          </p:sp>
        </mc:Fallback>
      </mc:AlternateContent>
      <p:pic>
        <p:nvPicPr>
          <p:cNvPr id="4" name="Picture 3" descr="Text&#10;&#10;Description automatically generated">
            <a:extLst>
              <a:ext uri="{FF2B5EF4-FFF2-40B4-BE49-F238E27FC236}">
                <a16:creationId xmlns:a16="http://schemas.microsoft.com/office/drawing/2014/main" id="{DC39AA52-53AF-C046-9593-648EE2D88D26}"/>
              </a:ext>
            </a:extLst>
          </p:cNvPr>
          <p:cNvPicPr>
            <a:picLocks noChangeAspect="1"/>
          </p:cNvPicPr>
          <p:nvPr/>
        </p:nvPicPr>
        <p:blipFill>
          <a:blip r:embed="rId6"/>
          <a:stretch>
            <a:fillRect/>
          </a:stretch>
        </p:blipFill>
        <p:spPr>
          <a:xfrm>
            <a:off x="7859148" y="3576751"/>
            <a:ext cx="3898900" cy="876300"/>
          </a:xfrm>
          <a:prstGeom prst="rect">
            <a:avLst/>
          </a:prstGeom>
        </p:spPr>
      </p:pic>
      <p:sp>
        <p:nvSpPr>
          <p:cNvPr id="9" name="TextBox 8">
            <a:extLst>
              <a:ext uri="{FF2B5EF4-FFF2-40B4-BE49-F238E27FC236}">
                <a16:creationId xmlns:a16="http://schemas.microsoft.com/office/drawing/2014/main" id="{38D1A7A0-4CD2-C348-BEC3-35EF3094DAAC}"/>
              </a:ext>
            </a:extLst>
          </p:cNvPr>
          <p:cNvSpPr txBox="1"/>
          <p:nvPr/>
        </p:nvSpPr>
        <p:spPr>
          <a:xfrm>
            <a:off x="844062" y="4867422"/>
            <a:ext cx="184731" cy="369332"/>
          </a:xfrm>
          <a:prstGeom prst="rect">
            <a:avLst/>
          </a:prstGeom>
          <a:noFill/>
        </p:spPr>
        <p:txBody>
          <a:bodyPr wrap="none" rtlCol="0">
            <a:spAutoFit/>
          </a:bodyPr>
          <a:lstStyle/>
          <a:p>
            <a:endParaRPr lang="en-US" dirty="0"/>
          </a:p>
        </p:txBody>
      </p:sp>
      <p:sp>
        <p:nvSpPr>
          <p:cNvPr id="11" name="Rounded Rectangle 10">
            <a:extLst>
              <a:ext uri="{FF2B5EF4-FFF2-40B4-BE49-F238E27FC236}">
                <a16:creationId xmlns:a16="http://schemas.microsoft.com/office/drawing/2014/main" id="{519E6A85-A180-0A4B-8CBB-3DF65F11570A}"/>
              </a:ext>
            </a:extLst>
          </p:cNvPr>
          <p:cNvSpPr/>
          <p:nvPr/>
        </p:nvSpPr>
        <p:spPr>
          <a:xfrm>
            <a:off x="433952" y="4016712"/>
            <a:ext cx="5866549" cy="22091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Oval 11">
            <a:extLst>
              <a:ext uri="{FF2B5EF4-FFF2-40B4-BE49-F238E27FC236}">
                <a16:creationId xmlns:a16="http://schemas.microsoft.com/office/drawing/2014/main" id="{3F91ECB3-7E33-F443-ACF1-C7B2757EBC86}"/>
              </a:ext>
            </a:extLst>
          </p:cNvPr>
          <p:cNvSpPr/>
          <p:nvPr/>
        </p:nvSpPr>
        <p:spPr>
          <a:xfrm>
            <a:off x="916839" y="4446559"/>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Oval 12">
            <a:extLst>
              <a:ext uri="{FF2B5EF4-FFF2-40B4-BE49-F238E27FC236}">
                <a16:creationId xmlns:a16="http://schemas.microsoft.com/office/drawing/2014/main" id="{914FDB1D-EA19-E14F-941A-0E24B1199D16}"/>
              </a:ext>
            </a:extLst>
          </p:cNvPr>
          <p:cNvSpPr/>
          <p:nvPr/>
        </p:nvSpPr>
        <p:spPr>
          <a:xfrm>
            <a:off x="2444535" y="5206330"/>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Oval 13">
            <a:extLst>
              <a:ext uri="{FF2B5EF4-FFF2-40B4-BE49-F238E27FC236}">
                <a16:creationId xmlns:a16="http://schemas.microsoft.com/office/drawing/2014/main" id="{D01BCDBF-984A-CA4F-97CB-1420FCBA1BB0}"/>
              </a:ext>
            </a:extLst>
          </p:cNvPr>
          <p:cNvSpPr/>
          <p:nvPr/>
        </p:nvSpPr>
        <p:spPr>
          <a:xfrm>
            <a:off x="1587399" y="5435010"/>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2316C955-60E8-A641-BF26-4B12BBA31CA6}"/>
              </a:ext>
            </a:extLst>
          </p:cNvPr>
          <p:cNvSpPr/>
          <p:nvPr/>
        </p:nvSpPr>
        <p:spPr>
          <a:xfrm>
            <a:off x="2485037" y="4286343"/>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 name="Straight Arrow Connector 15">
            <a:extLst>
              <a:ext uri="{FF2B5EF4-FFF2-40B4-BE49-F238E27FC236}">
                <a16:creationId xmlns:a16="http://schemas.microsoft.com/office/drawing/2014/main" id="{1FB74919-EC2E-1F46-B089-4AB9611D9102}"/>
              </a:ext>
            </a:extLst>
          </p:cNvPr>
          <p:cNvCxnSpPr>
            <a:cxnSpLocks/>
            <a:stCxn id="26" idx="5"/>
            <a:endCxn id="27" idx="1"/>
          </p:cNvCxnSpPr>
          <p:nvPr/>
        </p:nvCxnSpPr>
        <p:spPr>
          <a:xfrm>
            <a:off x="4985860" y="4724431"/>
            <a:ext cx="341663" cy="587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F0DD88-AB2B-5E48-A96C-6D3CD5C3D525}"/>
              </a:ext>
            </a:extLst>
          </p:cNvPr>
          <p:cNvCxnSpPr>
            <a:cxnSpLocks/>
            <a:endCxn id="15" idx="2"/>
          </p:cNvCxnSpPr>
          <p:nvPr/>
        </p:nvCxnSpPr>
        <p:spPr>
          <a:xfrm flipV="1">
            <a:off x="1163534" y="4495209"/>
            <a:ext cx="1321503" cy="24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5FE35C-EA00-DE47-86BA-F30B6F196FF0}"/>
              </a:ext>
            </a:extLst>
          </p:cNvPr>
          <p:cNvSpPr txBox="1"/>
          <p:nvPr/>
        </p:nvSpPr>
        <p:spPr>
          <a:xfrm>
            <a:off x="4341878" y="4016712"/>
            <a:ext cx="630301" cy="369332"/>
          </a:xfrm>
          <a:prstGeom prst="rect">
            <a:avLst/>
          </a:prstGeom>
          <a:noFill/>
        </p:spPr>
        <p:txBody>
          <a:bodyPr wrap="none" rtlCol="0">
            <a:spAutoFit/>
          </a:bodyPr>
          <a:lstStyle/>
          <a:p>
            <a:r>
              <a:rPr lang="en-US" dirty="0">
                <a:solidFill>
                  <a:schemeClr val="bg1"/>
                </a:solidFill>
              </a:rPr>
              <a:t>Alex</a:t>
            </a:r>
          </a:p>
        </p:txBody>
      </p:sp>
      <p:sp>
        <p:nvSpPr>
          <p:cNvPr id="19" name="TextBox 18">
            <a:extLst>
              <a:ext uri="{FF2B5EF4-FFF2-40B4-BE49-F238E27FC236}">
                <a16:creationId xmlns:a16="http://schemas.microsoft.com/office/drawing/2014/main" id="{45EF2CAC-7E68-6940-BA25-CEB1D471A4CC}"/>
              </a:ext>
            </a:extLst>
          </p:cNvPr>
          <p:cNvSpPr txBox="1"/>
          <p:nvPr/>
        </p:nvSpPr>
        <p:spPr>
          <a:xfrm>
            <a:off x="1648359" y="4207408"/>
            <a:ext cx="545342" cy="369332"/>
          </a:xfrm>
          <a:prstGeom prst="rect">
            <a:avLst/>
          </a:prstGeom>
          <a:noFill/>
        </p:spPr>
        <p:txBody>
          <a:bodyPr wrap="none" rtlCol="0">
            <a:spAutoFit/>
          </a:bodyPr>
          <a:lstStyle/>
          <a:p>
            <a:r>
              <a:rPr lang="en-US" dirty="0">
                <a:solidFill>
                  <a:schemeClr val="bg1"/>
                </a:solidFill>
              </a:rPr>
              <a:t>Son</a:t>
            </a:r>
          </a:p>
        </p:txBody>
      </p:sp>
      <p:sp>
        <p:nvSpPr>
          <p:cNvPr id="20" name="TextBox 19">
            <a:extLst>
              <a:ext uri="{FF2B5EF4-FFF2-40B4-BE49-F238E27FC236}">
                <a16:creationId xmlns:a16="http://schemas.microsoft.com/office/drawing/2014/main" id="{49828975-70B3-E542-B920-340766F97066}"/>
              </a:ext>
            </a:extLst>
          </p:cNvPr>
          <p:cNvSpPr txBox="1"/>
          <p:nvPr/>
        </p:nvSpPr>
        <p:spPr>
          <a:xfrm>
            <a:off x="2214440" y="3989663"/>
            <a:ext cx="970137" cy="369332"/>
          </a:xfrm>
          <a:prstGeom prst="rect">
            <a:avLst/>
          </a:prstGeom>
          <a:noFill/>
        </p:spPr>
        <p:txBody>
          <a:bodyPr wrap="none" rtlCol="0">
            <a:spAutoFit/>
          </a:bodyPr>
          <a:lstStyle/>
          <a:p>
            <a:r>
              <a:rPr lang="en-US" dirty="0">
                <a:solidFill>
                  <a:schemeClr val="bg1"/>
                </a:solidFill>
              </a:rPr>
              <a:t>Michael</a:t>
            </a:r>
          </a:p>
        </p:txBody>
      </p:sp>
      <p:sp>
        <p:nvSpPr>
          <p:cNvPr id="21" name="TextBox 20">
            <a:extLst>
              <a:ext uri="{FF2B5EF4-FFF2-40B4-BE49-F238E27FC236}">
                <a16:creationId xmlns:a16="http://schemas.microsoft.com/office/drawing/2014/main" id="{505C2F47-235E-2D43-ADBE-AF68DF4D6D18}"/>
              </a:ext>
            </a:extLst>
          </p:cNvPr>
          <p:cNvSpPr txBox="1"/>
          <p:nvPr/>
        </p:nvSpPr>
        <p:spPr>
          <a:xfrm>
            <a:off x="878731" y="5065678"/>
            <a:ext cx="1111202" cy="369332"/>
          </a:xfrm>
          <a:prstGeom prst="rect">
            <a:avLst/>
          </a:prstGeom>
          <a:noFill/>
        </p:spPr>
        <p:txBody>
          <a:bodyPr wrap="none" rtlCol="0">
            <a:spAutoFit/>
          </a:bodyPr>
          <a:lstStyle/>
          <a:p>
            <a:r>
              <a:rPr lang="en-US" dirty="0">
                <a:solidFill>
                  <a:schemeClr val="bg1"/>
                </a:solidFill>
              </a:rPr>
              <a:t>daughter</a:t>
            </a:r>
          </a:p>
        </p:txBody>
      </p:sp>
      <p:sp>
        <p:nvSpPr>
          <p:cNvPr id="22" name="TextBox 21">
            <a:extLst>
              <a:ext uri="{FF2B5EF4-FFF2-40B4-BE49-F238E27FC236}">
                <a16:creationId xmlns:a16="http://schemas.microsoft.com/office/drawing/2014/main" id="{92B2FB7B-2264-814D-9325-A15DCA9EC681}"/>
              </a:ext>
            </a:extLst>
          </p:cNvPr>
          <p:cNvSpPr txBox="1"/>
          <p:nvPr/>
        </p:nvSpPr>
        <p:spPr>
          <a:xfrm>
            <a:off x="1309965" y="5801508"/>
            <a:ext cx="944489" cy="369332"/>
          </a:xfrm>
          <a:prstGeom prst="rect">
            <a:avLst/>
          </a:prstGeom>
          <a:noFill/>
        </p:spPr>
        <p:txBody>
          <a:bodyPr wrap="none" rtlCol="0">
            <a:spAutoFit/>
          </a:bodyPr>
          <a:lstStyle/>
          <a:p>
            <a:r>
              <a:rPr lang="en-US" dirty="0">
                <a:solidFill>
                  <a:schemeClr val="bg1"/>
                </a:solidFill>
              </a:rPr>
              <a:t>Matilda</a:t>
            </a:r>
          </a:p>
        </p:txBody>
      </p:sp>
      <p:cxnSp>
        <p:nvCxnSpPr>
          <p:cNvPr id="23" name="Straight Arrow Connector 22">
            <a:extLst>
              <a:ext uri="{FF2B5EF4-FFF2-40B4-BE49-F238E27FC236}">
                <a16:creationId xmlns:a16="http://schemas.microsoft.com/office/drawing/2014/main" id="{47A876BC-05CA-CD49-9509-374E4CBC3FE1}"/>
              </a:ext>
            </a:extLst>
          </p:cNvPr>
          <p:cNvCxnSpPr>
            <a:cxnSpLocks/>
            <a:stCxn id="15" idx="4"/>
            <a:endCxn id="13" idx="0"/>
          </p:cNvCxnSpPr>
          <p:nvPr/>
        </p:nvCxnSpPr>
        <p:spPr>
          <a:xfrm flipH="1">
            <a:off x="2613347" y="4704075"/>
            <a:ext cx="40502" cy="502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F3E6D5-152D-0C42-AFCB-0676C5CB9B53}"/>
              </a:ext>
            </a:extLst>
          </p:cNvPr>
          <p:cNvSpPr txBox="1"/>
          <p:nvPr/>
        </p:nvSpPr>
        <p:spPr>
          <a:xfrm>
            <a:off x="2626163" y="4610786"/>
            <a:ext cx="527709" cy="369332"/>
          </a:xfrm>
          <a:prstGeom prst="rect">
            <a:avLst/>
          </a:prstGeom>
          <a:noFill/>
        </p:spPr>
        <p:txBody>
          <a:bodyPr wrap="none" rtlCol="0">
            <a:spAutoFit/>
          </a:bodyPr>
          <a:lstStyle/>
          <a:p>
            <a:r>
              <a:rPr lang="en-US" dirty="0">
                <a:solidFill>
                  <a:schemeClr val="bg1"/>
                </a:solidFill>
              </a:rPr>
              <a:t>son</a:t>
            </a:r>
          </a:p>
        </p:txBody>
      </p:sp>
      <p:sp>
        <p:nvSpPr>
          <p:cNvPr id="25" name="TextBox 24">
            <a:extLst>
              <a:ext uri="{FF2B5EF4-FFF2-40B4-BE49-F238E27FC236}">
                <a16:creationId xmlns:a16="http://schemas.microsoft.com/office/drawing/2014/main" id="{79D1AFCB-6BD2-B94E-AD3D-D4AA0B232DA6}"/>
              </a:ext>
            </a:extLst>
          </p:cNvPr>
          <p:cNvSpPr txBox="1"/>
          <p:nvPr/>
        </p:nvSpPr>
        <p:spPr>
          <a:xfrm>
            <a:off x="2322971" y="5628998"/>
            <a:ext cx="606384" cy="369332"/>
          </a:xfrm>
          <a:prstGeom prst="rect">
            <a:avLst/>
          </a:prstGeom>
          <a:noFill/>
        </p:spPr>
        <p:txBody>
          <a:bodyPr wrap="none" rtlCol="0">
            <a:spAutoFit/>
          </a:bodyPr>
          <a:lstStyle/>
          <a:p>
            <a:r>
              <a:rPr lang="en-US" dirty="0">
                <a:solidFill>
                  <a:schemeClr val="bg1"/>
                </a:solidFill>
              </a:rPr>
              <a:t>Tom</a:t>
            </a:r>
          </a:p>
        </p:txBody>
      </p:sp>
      <p:sp>
        <p:nvSpPr>
          <p:cNvPr id="26" name="Oval 25">
            <a:extLst>
              <a:ext uri="{FF2B5EF4-FFF2-40B4-BE49-F238E27FC236}">
                <a16:creationId xmlns:a16="http://schemas.microsoft.com/office/drawing/2014/main" id="{962666A1-B6F4-FD41-808D-01CA3E4A52E5}"/>
              </a:ext>
            </a:extLst>
          </p:cNvPr>
          <p:cNvSpPr/>
          <p:nvPr/>
        </p:nvSpPr>
        <p:spPr>
          <a:xfrm>
            <a:off x="4697680" y="4367874"/>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Oval 26">
            <a:extLst>
              <a:ext uri="{FF2B5EF4-FFF2-40B4-BE49-F238E27FC236}">
                <a16:creationId xmlns:a16="http://schemas.microsoft.com/office/drawing/2014/main" id="{D028C39A-9470-6240-A613-01DB4E4D605A}"/>
              </a:ext>
            </a:extLst>
          </p:cNvPr>
          <p:cNvSpPr/>
          <p:nvPr/>
        </p:nvSpPr>
        <p:spPr>
          <a:xfrm>
            <a:off x="5278079" y="5250344"/>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28" name="TextBox 27">
            <a:extLst>
              <a:ext uri="{FF2B5EF4-FFF2-40B4-BE49-F238E27FC236}">
                <a16:creationId xmlns:a16="http://schemas.microsoft.com/office/drawing/2014/main" id="{F841AB70-75E0-F943-BB93-4B98B4D7DC42}"/>
              </a:ext>
            </a:extLst>
          </p:cNvPr>
          <p:cNvSpPr txBox="1"/>
          <p:nvPr/>
        </p:nvSpPr>
        <p:spPr>
          <a:xfrm>
            <a:off x="734329" y="4142318"/>
            <a:ext cx="630301" cy="369332"/>
          </a:xfrm>
          <a:prstGeom prst="rect">
            <a:avLst/>
          </a:prstGeom>
          <a:noFill/>
        </p:spPr>
        <p:txBody>
          <a:bodyPr wrap="none" rtlCol="0">
            <a:spAutoFit/>
          </a:bodyPr>
          <a:lstStyle/>
          <a:p>
            <a:r>
              <a:rPr lang="en-US" dirty="0">
                <a:solidFill>
                  <a:schemeClr val="bg1"/>
                </a:solidFill>
              </a:rPr>
              <a:t>Alex</a:t>
            </a:r>
          </a:p>
        </p:txBody>
      </p:sp>
      <p:cxnSp>
        <p:nvCxnSpPr>
          <p:cNvPr id="29" name="Straight Arrow Connector 28">
            <a:extLst>
              <a:ext uri="{FF2B5EF4-FFF2-40B4-BE49-F238E27FC236}">
                <a16:creationId xmlns:a16="http://schemas.microsoft.com/office/drawing/2014/main" id="{203DEF34-162F-4E45-A191-869076B771EB}"/>
              </a:ext>
            </a:extLst>
          </p:cNvPr>
          <p:cNvCxnSpPr>
            <a:cxnSpLocks/>
          </p:cNvCxnSpPr>
          <p:nvPr/>
        </p:nvCxnSpPr>
        <p:spPr>
          <a:xfrm>
            <a:off x="1161020" y="4809155"/>
            <a:ext cx="431824" cy="693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BA7C117-B84F-5A4C-BF90-A7F1CF271D0D}"/>
              </a:ext>
            </a:extLst>
          </p:cNvPr>
          <p:cNvSpPr txBox="1"/>
          <p:nvPr/>
        </p:nvSpPr>
        <p:spPr>
          <a:xfrm>
            <a:off x="5215101" y="4859176"/>
            <a:ext cx="1149674" cy="369332"/>
          </a:xfrm>
          <a:prstGeom prst="rect">
            <a:avLst/>
          </a:prstGeom>
          <a:noFill/>
        </p:spPr>
        <p:txBody>
          <a:bodyPr wrap="none" rtlCol="0">
            <a:spAutoFit/>
          </a:bodyPr>
          <a:lstStyle/>
          <a:p>
            <a:r>
              <a:rPr lang="en-US" dirty="0">
                <a:solidFill>
                  <a:schemeClr val="bg1"/>
                </a:solidFill>
              </a:rPr>
              <a:t>Grandson</a:t>
            </a:r>
          </a:p>
        </p:txBody>
      </p:sp>
      <p:sp>
        <p:nvSpPr>
          <p:cNvPr id="31" name="TextBox 30">
            <a:extLst>
              <a:ext uri="{FF2B5EF4-FFF2-40B4-BE49-F238E27FC236}">
                <a16:creationId xmlns:a16="http://schemas.microsoft.com/office/drawing/2014/main" id="{95D202E3-62F9-6540-BC75-CBF21107B057}"/>
              </a:ext>
            </a:extLst>
          </p:cNvPr>
          <p:cNvSpPr txBox="1"/>
          <p:nvPr/>
        </p:nvSpPr>
        <p:spPr>
          <a:xfrm>
            <a:off x="5025110" y="5637033"/>
            <a:ext cx="606384" cy="369332"/>
          </a:xfrm>
          <a:prstGeom prst="rect">
            <a:avLst/>
          </a:prstGeom>
          <a:noFill/>
        </p:spPr>
        <p:txBody>
          <a:bodyPr wrap="none" rtlCol="0">
            <a:spAutoFit/>
          </a:bodyPr>
          <a:lstStyle/>
          <a:p>
            <a:r>
              <a:rPr lang="en-US" dirty="0">
                <a:solidFill>
                  <a:schemeClr val="bg1"/>
                </a:solidFill>
              </a:rPr>
              <a:t>Tom</a:t>
            </a:r>
          </a:p>
        </p:txBody>
      </p:sp>
    </p:spTree>
    <p:extLst>
      <p:ext uri="{BB962C8B-B14F-4D97-AF65-F5344CB8AC3E}">
        <p14:creationId xmlns:p14="http://schemas.microsoft.com/office/powerpoint/2010/main" val="277201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Proposed Method</a:t>
            </a:r>
            <a:br>
              <a:rPr lang="en-US" sz="4600" dirty="0">
                <a:solidFill>
                  <a:srgbClr val="FFFFFF"/>
                </a:solidFill>
              </a:rPr>
            </a:br>
            <a:r>
              <a:rPr lang="en-US" sz="4000" i="1" dirty="0">
                <a:solidFill>
                  <a:srgbClr val="FFFFFF"/>
                </a:solidFill>
              </a:rPr>
              <a:t>Parametric Simulation</a:t>
            </a: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394934" cy="646331"/>
          </a:xfrm>
          <a:prstGeom prst="rect">
            <a:avLst/>
          </a:prstGeom>
          <a:noFill/>
        </p:spPr>
        <p:txBody>
          <a:bodyPr wrap="none" rtlCol="0">
            <a:spAutoFit/>
          </a:bodyPr>
          <a:lstStyle/>
          <a:p>
            <a:r>
              <a:rPr lang="tr-TR" sz="3600" dirty="0"/>
              <a:t>12/17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309247"/>
            <a:ext cx="10515600" cy="4119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GB"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B96620-4A3F-E747-B5FB-73024AE6BBF1}"/>
                  </a:ext>
                </a:extLst>
              </p:cNvPr>
              <p:cNvSpPr txBox="1"/>
              <p:nvPr/>
            </p:nvSpPr>
            <p:spPr>
              <a:xfrm>
                <a:off x="433952" y="2309247"/>
                <a:ext cx="11386319" cy="3139321"/>
              </a:xfrm>
              <a:prstGeom prst="rect">
                <a:avLst/>
              </a:prstGeom>
              <a:noFill/>
            </p:spPr>
            <p:txBody>
              <a:bodyPr wrap="square" rtlCol="0">
                <a:spAutoFit/>
              </a:bodyPr>
              <a:lstStyle/>
              <a:p>
                <a:pPr marL="342900" indent="-342900">
                  <a:buFont typeface="Arial" panose="020B0604020202020204" pitchFamily="34" charset="0"/>
                  <a:buChar char="•"/>
                </a:pPr>
                <a:r>
                  <a:rPr lang="en-US" sz="2400" dirty="0"/>
                  <a:t>Even though, we have a dynamic programming approach to solve the problem with parametric simulation, the complexity of the algorithm is O((</a:t>
                </a:r>
                <a14:m>
                  <m:oMath xmlns:m="http://schemas.openxmlformats.org/officeDocument/2006/math">
                    <m:r>
                      <a:rPr lang="en-US" sz="2400" i="1" dirty="0" smtClean="0">
                        <a:latin typeface="Cambria Math" panose="02040503050406030204" pitchFamily="18" charset="0"/>
                      </a:rPr>
                      <m:t>𝑉</m:t>
                    </m:r>
                    <m:r>
                      <a:rPr lang="en-US" sz="2400" i="1" baseline="-25000" dirty="0" smtClean="0">
                        <a:latin typeface="Cambria Math" panose="02040503050406030204" pitchFamily="18" charset="0"/>
                      </a:rPr>
                      <m:t>𝐷</m:t>
                    </m:r>
                  </m:oMath>
                </a14:m>
                <a:r>
                  <a:rPr lang="en-US" sz="2400" dirty="0"/>
                  <a:t> + </a:t>
                </a:r>
                <a14:m>
                  <m:oMath xmlns:m="http://schemas.openxmlformats.org/officeDocument/2006/math">
                    <m:r>
                      <a:rPr lang="en-US" sz="2400" i="1" dirty="0" smtClean="0">
                        <a:latin typeface="Cambria Math" panose="02040503050406030204" pitchFamily="18" charset="0"/>
                      </a:rPr>
                      <m:t>𝐸</m:t>
                    </m:r>
                    <m:r>
                      <a:rPr lang="en-US" sz="2400" i="1" baseline="-25000" dirty="0" smtClean="0">
                        <a:latin typeface="Cambria Math" panose="02040503050406030204" pitchFamily="18" charset="0"/>
                      </a:rPr>
                      <m:t>𝐷</m:t>
                    </m:r>
                  </m:oMath>
                </a14:m>
                <a:r>
                  <a:rPr lang="en-US" sz="2400" dirty="0"/>
                  <a:t>)(</a:t>
                </a:r>
                <a14:m>
                  <m:oMath xmlns:m="http://schemas.openxmlformats.org/officeDocument/2006/math">
                    <m:r>
                      <a:rPr lang="en-US" sz="2400" i="1" dirty="0" smtClean="0">
                        <a:latin typeface="Cambria Math" panose="02040503050406030204" pitchFamily="18" charset="0"/>
                      </a:rPr>
                      <m:t>𝑉</m:t>
                    </m:r>
                  </m:oMath>
                </a14:m>
                <a:r>
                  <a:rPr lang="en-US" sz="2400" dirty="0"/>
                  <a:t>+</a:t>
                </a:r>
                <a14:m>
                  <m:oMath xmlns:m="http://schemas.openxmlformats.org/officeDocument/2006/math">
                    <m:r>
                      <a:rPr lang="en-US" sz="2400" i="1" dirty="0" smtClean="0">
                        <a:latin typeface="Cambria Math" panose="02040503050406030204" pitchFamily="18" charset="0"/>
                      </a:rPr>
                      <m:t>𝐸</m:t>
                    </m:r>
                  </m:oMath>
                </a14:m>
                <a:r>
                  <a:rPr lang="en-US" sz="2400" dirty="0"/>
                  <a:t>). Given large </a:t>
                </a:r>
                <a14:m>
                  <m:oMath xmlns:m="http://schemas.openxmlformats.org/officeDocument/2006/math">
                    <m:r>
                      <a:rPr lang="en-US" sz="2400" i="1" dirty="0" smtClean="0">
                        <a:latin typeface="Cambria Math" panose="02040503050406030204" pitchFamily="18" charset="0"/>
                      </a:rPr>
                      <m:t>𝐺</m:t>
                    </m:r>
                    <m:r>
                      <a:rPr lang="en-US" sz="2400" i="1" baseline="-25000" dirty="0" smtClean="0">
                        <a:latin typeface="Cambria Math" panose="02040503050406030204" pitchFamily="18" charset="0"/>
                      </a:rPr>
                      <m:t>𝐷</m:t>
                    </m:r>
                  </m:oMath>
                </a14:m>
                <a:r>
                  <a:rPr lang="en-US" sz="2400" dirty="0"/>
                  <a:t> and </a:t>
                </a:r>
                <a14:m>
                  <m:oMath xmlns:m="http://schemas.openxmlformats.org/officeDocument/2006/math">
                    <m:r>
                      <a:rPr lang="en-US" sz="2400" i="1" dirty="0" smtClean="0">
                        <a:latin typeface="Cambria Math" panose="02040503050406030204" pitchFamily="18" charset="0"/>
                      </a:rPr>
                      <m:t>𝐺</m:t>
                    </m:r>
                  </m:oMath>
                </a14:m>
                <a:r>
                  <a:rPr lang="en-US" sz="2400" dirty="0"/>
                  <a:t> </a:t>
                </a:r>
                <a:r>
                  <a:rPr lang="en-GB" sz="2400" dirty="0"/>
                  <a:t>quadratic-time could still be expensive.</a:t>
                </a:r>
              </a:p>
              <a:p>
                <a:pPr marL="342900" indent="-342900">
                  <a:buFont typeface="Arial" panose="020B0604020202020204" pitchFamily="34" charset="0"/>
                  <a:buChar char="•"/>
                </a:pPr>
                <a:r>
                  <a:rPr lang="en-GB" sz="2400" dirty="0"/>
                  <a:t>We parallelize the parametric simulation.</a:t>
                </a:r>
              </a:p>
              <a:p>
                <a:pPr marL="342900" indent="-342900">
                  <a:buFont typeface="Arial" panose="020B0604020202020204" pitchFamily="34" charset="0"/>
                  <a:buChar char="•"/>
                </a:pPr>
                <a:r>
                  <a:rPr lang="en-GB" sz="2400" dirty="0"/>
                  <a:t>We use </a:t>
                </a:r>
                <a:r>
                  <a:rPr lang="en-GB" sz="2400" dirty="0" err="1"/>
                  <a:t>GraphScope</a:t>
                </a:r>
                <a:r>
                  <a:rPr lang="en-GB" sz="2400" dirty="0"/>
                  <a:t>* framework from Alibaba Inc.</a:t>
                </a:r>
              </a:p>
              <a:p>
                <a:pPr marL="342900" indent="-342900">
                  <a:buFont typeface="Arial" panose="020B0604020202020204" pitchFamily="34" charset="0"/>
                  <a:buChar char="•"/>
                </a:pPr>
                <a:r>
                  <a:rPr lang="en-GB" sz="2400" dirty="0"/>
                  <a:t>It is under BSP model, exchanges messages between the machines.</a:t>
                </a:r>
              </a:p>
              <a:p>
                <a:endParaRPr lang="en-GB" dirty="0"/>
              </a:p>
              <a:p>
                <a:endParaRPr lang="en-GB" dirty="0"/>
              </a:p>
              <a:p>
                <a:endParaRPr lang="en-US" dirty="0"/>
              </a:p>
            </p:txBody>
          </p:sp>
        </mc:Choice>
        <mc:Fallback xmlns="">
          <p:sp>
            <p:nvSpPr>
              <p:cNvPr id="8" name="TextBox 7">
                <a:extLst>
                  <a:ext uri="{FF2B5EF4-FFF2-40B4-BE49-F238E27FC236}">
                    <a16:creationId xmlns:a16="http://schemas.microsoft.com/office/drawing/2014/main" id="{8EB96620-4A3F-E747-B5FB-73024AE6BBF1}"/>
                  </a:ext>
                </a:extLst>
              </p:cNvPr>
              <p:cNvSpPr txBox="1">
                <a:spLocks noRot="1" noChangeAspect="1" noMove="1" noResize="1" noEditPoints="1" noAdjustHandles="1" noChangeArrowheads="1" noChangeShapeType="1" noTextEdit="1"/>
              </p:cNvSpPr>
              <p:nvPr/>
            </p:nvSpPr>
            <p:spPr>
              <a:xfrm>
                <a:off x="433952" y="2309247"/>
                <a:ext cx="11386319" cy="3139321"/>
              </a:xfrm>
              <a:prstGeom prst="rect">
                <a:avLst/>
              </a:prstGeom>
              <a:blipFill>
                <a:blip r:embed="rId5"/>
                <a:stretch>
                  <a:fillRect l="-780" t="-120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8D1A7A0-4CD2-C348-BEC3-35EF3094DAAC}"/>
              </a:ext>
            </a:extLst>
          </p:cNvPr>
          <p:cNvSpPr txBox="1"/>
          <p:nvPr/>
        </p:nvSpPr>
        <p:spPr>
          <a:xfrm>
            <a:off x="844062" y="4867422"/>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3FEF2BE9-5CF6-0D48-AC41-A03A6AD9296B}"/>
              </a:ext>
            </a:extLst>
          </p:cNvPr>
          <p:cNvSpPr txBox="1"/>
          <p:nvPr/>
        </p:nvSpPr>
        <p:spPr>
          <a:xfrm>
            <a:off x="323557" y="6378692"/>
            <a:ext cx="4589718" cy="646331"/>
          </a:xfrm>
          <a:prstGeom prst="rect">
            <a:avLst/>
          </a:prstGeom>
          <a:noFill/>
        </p:spPr>
        <p:txBody>
          <a:bodyPr wrap="none" rtlCol="0">
            <a:spAutoFit/>
          </a:bodyPr>
          <a:lstStyle/>
          <a:p>
            <a:r>
              <a:rPr lang="en-US" dirty="0"/>
              <a:t>* https://</a:t>
            </a:r>
            <a:r>
              <a:rPr lang="en-US" dirty="0" err="1"/>
              <a:t>github.com</a:t>
            </a:r>
            <a:r>
              <a:rPr lang="en-US" dirty="0"/>
              <a:t>/</a:t>
            </a:r>
            <a:r>
              <a:rPr lang="en-US" dirty="0" err="1"/>
              <a:t>alibaba</a:t>
            </a:r>
            <a:r>
              <a:rPr lang="en-US" dirty="0"/>
              <a:t>/</a:t>
            </a:r>
            <a:r>
              <a:rPr lang="en-US" dirty="0" err="1"/>
              <a:t>GraphScope</a:t>
            </a:r>
            <a:endParaRPr lang="en-US" dirty="0"/>
          </a:p>
          <a:p>
            <a:endParaRPr lang="en-US" dirty="0"/>
          </a:p>
        </p:txBody>
      </p:sp>
    </p:spTree>
    <p:extLst>
      <p:ext uri="{BB962C8B-B14F-4D97-AF65-F5344CB8AC3E}">
        <p14:creationId xmlns:p14="http://schemas.microsoft.com/office/powerpoint/2010/main" val="303375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Experimental Results</a:t>
            </a:r>
            <a:br>
              <a:rPr lang="en-US" sz="4600" dirty="0">
                <a:solidFill>
                  <a:srgbClr val="FFFFFF"/>
                </a:solidFill>
              </a:rPr>
            </a:br>
            <a:r>
              <a:rPr lang="en-US" sz="4600" dirty="0">
                <a:solidFill>
                  <a:srgbClr val="FFFFFF"/>
                </a:solidFill>
              </a:rPr>
              <a:t>Baselines</a:t>
            </a:r>
            <a:endParaRPr lang="en-US" sz="4000" i="1" dirty="0">
              <a:solidFill>
                <a:srgbClr val="FFFFFF"/>
              </a:solidFill>
            </a:endParaRP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394934" cy="646331"/>
          </a:xfrm>
          <a:prstGeom prst="rect">
            <a:avLst/>
          </a:prstGeom>
          <a:noFill/>
        </p:spPr>
        <p:txBody>
          <a:bodyPr wrap="none" rtlCol="0">
            <a:spAutoFit/>
          </a:bodyPr>
          <a:lstStyle/>
          <a:p>
            <a:r>
              <a:rPr lang="tr-TR" sz="3600" dirty="0"/>
              <a:t>13/17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309247"/>
            <a:ext cx="10515600" cy="4119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GB" dirty="0"/>
          </a:p>
        </p:txBody>
      </p:sp>
      <p:sp>
        <p:nvSpPr>
          <p:cNvPr id="8" name="TextBox 7">
            <a:extLst>
              <a:ext uri="{FF2B5EF4-FFF2-40B4-BE49-F238E27FC236}">
                <a16:creationId xmlns:a16="http://schemas.microsoft.com/office/drawing/2014/main" id="{8EB96620-4A3F-E747-B5FB-73024AE6BBF1}"/>
              </a:ext>
            </a:extLst>
          </p:cNvPr>
          <p:cNvSpPr txBox="1"/>
          <p:nvPr/>
        </p:nvSpPr>
        <p:spPr>
          <a:xfrm>
            <a:off x="433952" y="2309247"/>
            <a:ext cx="11386319" cy="3447098"/>
          </a:xfrm>
          <a:prstGeom prst="rect">
            <a:avLst/>
          </a:prstGeom>
          <a:noFill/>
        </p:spPr>
        <p:txBody>
          <a:bodyPr wrap="square" rtlCol="0">
            <a:spAutoFit/>
          </a:bodyPr>
          <a:lstStyle/>
          <a:p>
            <a:pPr marL="342900" indent="-342900">
              <a:buFont typeface="Arial" panose="020B0604020202020204" pitchFamily="34" charset="0"/>
              <a:buChar char="•"/>
            </a:pPr>
            <a:r>
              <a:rPr lang="en-GB" sz="2400" dirty="0"/>
              <a:t>We have used following as baselines;</a:t>
            </a:r>
          </a:p>
          <a:p>
            <a:pPr marL="342900" indent="-342900">
              <a:buFont typeface="Arial" panose="020B0604020202020204" pitchFamily="34" charset="0"/>
              <a:buChar char="•"/>
            </a:pPr>
            <a:r>
              <a:rPr lang="en-GB" sz="2000" b="1" dirty="0"/>
              <a:t>MAGNN</a:t>
            </a:r>
            <a:r>
              <a:rPr lang="en-GB" sz="2000" dirty="0"/>
              <a:t>:  A GNN - based model that learns vertex embeddings for similarity, with both vertex attributes and meta-paths. </a:t>
            </a:r>
          </a:p>
          <a:p>
            <a:pPr marL="342900" indent="-342900">
              <a:buFont typeface="Arial" panose="020B0604020202020204" pitchFamily="34" charset="0"/>
              <a:buChar char="•"/>
            </a:pPr>
            <a:r>
              <a:rPr lang="en-GB" sz="2000" b="1" dirty="0" err="1"/>
              <a:t>Bsim</a:t>
            </a:r>
            <a:r>
              <a:rPr lang="en-GB" sz="2000" dirty="0"/>
              <a:t>: Based on vertex labels and topological matching. </a:t>
            </a:r>
          </a:p>
          <a:p>
            <a:pPr marL="342900" indent="-342900">
              <a:buFont typeface="Arial" panose="020B0604020202020204" pitchFamily="34" charset="0"/>
              <a:buChar char="•"/>
            </a:pPr>
            <a:r>
              <a:rPr lang="en-GB" sz="2000" dirty="0" err="1"/>
              <a:t>JedAI</a:t>
            </a:r>
            <a:r>
              <a:rPr lang="en-GB" sz="2000" dirty="0"/>
              <a:t>: A</a:t>
            </a:r>
            <a:r>
              <a:rPr lang="en-GB" dirty="0"/>
              <a:t> rule-based ER toolkit implemented in Java. </a:t>
            </a:r>
            <a:endParaRPr lang="en-GB" sz="2000" dirty="0"/>
          </a:p>
          <a:p>
            <a:pPr marL="342900" indent="-342900">
              <a:buFont typeface="Arial" panose="020B0604020202020204" pitchFamily="34" charset="0"/>
              <a:buChar char="•"/>
            </a:pPr>
            <a:r>
              <a:rPr lang="en-GB" sz="2000" dirty="0"/>
              <a:t>MAG: A</a:t>
            </a:r>
            <a:r>
              <a:rPr lang="en-GB" dirty="0"/>
              <a:t> state-of-the-art ML-based system for ER on relations. </a:t>
            </a:r>
          </a:p>
          <a:p>
            <a:pPr marL="342900" indent="-342900">
              <a:buFont typeface="Arial" panose="020B0604020202020204" pitchFamily="34" charset="0"/>
              <a:buChar char="•"/>
            </a:pPr>
            <a:r>
              <a:rPr lang="en-GB" sz="2000" dirty="0"/>
              <a:t>DEEP: A</a:t>
            </a:r>
            <a:r>
              <a:rPr lang="en-GB" dirty="0"/>
              <a:t> deep-learning-based ER Python package under Magellan </a:t>
            </a:r>
            <a:endParaRPr lang="en-GB" sz="2000" dirty="0"/>
          </a:p>
          <a:p>
            <a:endParaRPr lang="en-GB" sz="2000"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38D1A7A0-4CD2-C348-BEC3-35EF3094DAAC}"/>
              </a:ext>
            </a:extLst>
          </p:cNvPr>
          <p:cNvSpPr txBox="1"/>
          <p:nvPr/>
        </p:nvSpPr>
        <p:spPr>
          <a:xfrm>
            <a:off x="844062" y="4867422"/>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97306B05-48B2-EE40-9250-58EF0538D193}"/>
              </a:ext>
            </a:extLst>
          </p:cNvPr>
          <p:cNvSpPr txBox="1"/>
          <p:nvPr/>
        </p:nvSpPr>
        <p:spPr>
          <a:xfrm>
            <a:off x="98474" y="6428935"/>
            <a:ext cx="6312947" cy="369332"/>
          </a:xfrm>
          <a:prstGeom prst="rect">
            <a:avLst/>
          </a:prstGeom>
          <a:noFill/>
        </p:spPr>
        <p:txBody>
          <a:bodyPr wrap="none" rtlCol="0">
            <a:spAutoFit/>
          </a:bodyPr>
          <a:lstStyle/>
          <a:p>
            <a:r>
              <a:rPr lang="en-US" dirty="0"/>
              <a:t>Note: Our codes will be released at the time of publication</a:t>
            </a:r>
          </a:p>
        </p:txBody>
      </p:sp>
    </p:spTree>
    <p:extLst>
      <p:ext uri="{BB962C8B-B14F-4D97-AF65-F5344CB8AC3E}">
        <p14:creationId xmlns:p14="http://schemas.microsoft.com/office/powerpoint/2010/main" val="371064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Experimental Results</a:t>
            </a:r>
            <a:br>
              <a:rPr lang="en-US" sz="4600" dirty="0">
                <a:solidFill>
                  <a:srgbClr val="FFFFFF"/>
                </a:solidFill>
              </a:rPr>
            </a:br>
            <a:r>
              <a:rPr lang="en-US" sz="4600" dirty="0">
                <a:solidFill>
                  <a:srgbClr val="FFFFFF"/>
                </a:solidFill>
              </a:rPr>
              <a:t>Datasets</a:t>
            </a:r>
            <a:endParaRPr lang="en-US" sz="4000" i="1" dirty="0">
              <a:solidFill>
                <a:srgbClr val="FFFFFF"/>
              </a:solidFill>
            </a:endParaRP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394934" cy="646331"/>
          </a:xfrm>
          <a:prstGeom prst="rect">
            <a:avLst/>
          </a:prstGeom>
          <a:noFill/>
        </p:spPr>
        <p:txBody>
          <a:bodyPr wrap="none" rtlCol="0">
            <a:spAutoFit/>
          </a:bodyPr>
          <a:lstStyle/>
          <a:p>
            <a:r>
              <a:rPr lang="tr-TR" sz="3600" dirty="0"/>
              <a:t>14/17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309247"/>
            <a:ext cx="10515600" cy="4119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GB" dirty="0"/>
          </a:p>
        </p:txBody>
      </p:sp>
      <p:sp>
        <p:nvSpPr>
          <p:cNvPr id="9" name="TextBox 8">
            <a:extLst>
              <a:ext uri="{FF2B5EF4-FFF2-40B4-BE49-F238E27FC236}">
                <a16:creationId xmlns:a16="http://schemas.microsoft.com/office/drawing/2014/main" id="{38D1A7A0-4CD2-C348-BEC3-35EF3094DAAC}"/>
              </a:ext>
            </a:extLst>
          </p:cNvPr>
          <p:cNvSpPr txBox="1"/>
          <p:nvPr/>
        </p:nvSpPr>
        <p:spPr>
          <a:xfrm>
            <a:off x="844062" y="4867422"/>
            <a:ext cx="184731" cy="369332"/>
          </a:xfrm>
          <a:prstGeom prst="rect">
            <a:avLst/>
          </a:prstGeom>
          <a:noFill/>
        </p:spPr>
        <p:txBody>
          <a:bodyPr wrap="none" rtlCol="0">
            <a:spAutoFit/>
          </a:bodyPr>
          <a:lstStyle/>
          <a:p>
            <a:endParaRPr lang="en-US" dirty="0"/>
          </a:p>
        </p:txBody>
      </p:sp>
      <p:pic>
        <p:nvPicPr>
          <p:cNvPr id="5" name="Picture 4" descr="Table&#10;&#10;Description automatically generated">
            <a:extLst>
              <a:ext uri="{FF2B5EF4-FFF2-40B4-BE49-F238E27FC236}">
                <a16:creationId xmlns:a16="http://schemas.microsoft.com/office/drawing/2014/main" id="{B6731A5B-3B4F-C248-A174-2C8CD598B92C}"/>
              </a:ext>
            </a:extLst>
          </p:cNvPr>
          <p:cNvPicPr>
            <a:picLocks noChangeAspect="1"/>
          </p:cNvPicPr>
          <p:nvPr/>
        </p:nvPicPr>
        <p:blipFill>
          <a:blip r:embed="rId3"/>
          <a:stretch>
            <a:fillRect/>
          </a:stretch>
        </p:blipFill>
        <p:spPr>
          <a:xfrm>
            <a:off x="680321" y="2429554"/>
            <a:ext cx="7216767" cy="1841779"/>
          </a:xfrm>
          <a:prstGeom prst="rect">
            <a:avLst/>
          </a:prstGeom>
        </p:spPr>
      </p:pic>
    </p:spTree>
    <p:extLst>
      <p:ext uri="{BB962C8B-B14F-4D97-AF65-F5344CB8AC3E}">
        <p14:creationId xmlns:p14="http://schemas.microsoft.com/office/powerpoint/2010/main" val="50744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Experimental Results</a:t>
            </a:r>
            <a:br>
              <a:rPr lang="en-US" sz="4600" dirty="0">
                <a:solidFill>
                  <a:srgbClr val="FFFFFF"/>
                </a:solidFill>
              </a:rPr>
            </a:br>
            <a:r>
              <a:rPr lang="en-US" sz="4600" dirty="0">
                <a:solidFill>
                  <a:srgbClr val="FFFFFF"/>
                </a:solidFill>
              </a:rPr>
              <a:t>Accuracy</a:t>
            </a:r>
            <a:endParaRPr lang="en-US" sz="4000" i="1" dirty="0">
              <a:solidFill>
                <a:srgbClr val="FFFFFF"/>
              </a:solidFill>
            </a:endParaRP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394934" cy="646331"/>
          </a:xfrm>
          <a:prstGeom prst="rect">
            <a:avLst/>
          </a:prstGeom>
          <a:noFill/>
        </p:spPr>
        <p:txBody>
          <a:bodyPr wrap="none" rtlCol="0">
            <a:spAutoFit/>
          </a:bodyPr>
          <a:lstStyle/>
          <a:p>
            <a:r>
              <a:rPr lang="tr-TR" sz="3600" dirty="0"/>
              <a:t>15/17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309247"/>
            <a:ext cx="10515600" cy="4119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GB" dirty="0"/>
          </a:p>
        </p:txBody>
      </p:sp>
      <p:sp>
        <p:nvSpPr>
          <p:cNvPr id="9" name="TextBox 8">
            <a:extLst>
              <a:ext uri="{FF2B5EF4-FFF2-40B4-BE49-F238E27FC236}">
                <a16:creationId xmlns:a16="http://schemas.microsoft.com/office/drawing/2014/main" id="{38D1A7A0-4CD2-C348-BEC3-35EF3094DAAC}"/>
              </a:ext>
            </a:extLst>
          </p:cNvPr>
          <p:cNvSpPr txBox="1"/>
          <p:nvPr/>
        </p:nvSpPr>
        <p:spPr>
          <a:xfrm>
            <a:off x="844062" y="486742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F77218F4-D380-7F4D-BA9C-964AA04864C1}"/>
              </a:ext>
            </a:extLst>
          </p:cNvPr>
          <p:cNvSpPr txBox="1"/>
          <p:nvPr/>
        </p:nvSpPr>
        <p:spPr>
          <a:xfrm>
            <a:off x="323557" y="6378692"/>
            <a:ext cx="4589718" cy="646331"/>
          </a:xfrm>
          <a:prstGeom prst="rect">
            <a:avLst/>
          </a:prstGeom>
          <a:noFill/>
        </p:spPr>
        <p:txBody>
          <a:bodyPr wrap="none" rtlCol="0">
            <a:spAutoFit/>
          </a:bodyPr>
          <a:lstStyle/>
          <a:p>
            <a:r>
              <a:rPr lang="en-US" dirty="0"/>
              <a:t>* https://</a:t>
            </a:r>
            <a:r>
              <a:rPr lang="en-US" dirty="0" err="1"/>
              <a:t>github.com</a:t>
            </a:r>
            <a:r>
              <a:rPr lang="en-US" dirty="0"/>
              <a:t>/</a:t>
            </a:r>
            <a:r>
              <a:rPr lang="en-US" dirty="0" err="1"/>
              <a:t>alibaba</a:t>
            </a:r>
            <a:r>
              <a:rPr lang="en-US" dirty="0"/>
              <a:t>/</a:t>
            </a:r>
            <a:r>
              <a:rPr lang="en-US" dirty="0" err="1"/>
              <a:t>GraphScope</a:t>
            </a:r>
            <a:endParaRPr lang="en-US" dirty="0"/>
          </a:p>
          <a:p>
            <a:endParaRPr lang="en-US" dirty="0"/>
          </a:p>
        </p:txBody>
      </p:sp>
      <p:sp>
        <p:nvSpPr>
          <p:cNvPr id="4" name="TextBox 3">
            <a:extLst>
              <a:ext uri="{FF2B5EF4-FFF2-40B4-BE49-F238E27FC236}">
                <a16:creationId xmlns:a16="http://schemas.microsoft.com/office/drawing/2014/main" id="{86796C38-6B58-6848-92F3-F307BDEB1CFC}"/>
              </a:ext>
            </a:extLst>
          </p:cNvPr>
          <p:cNvSpPr txBox="1"/>
          <p:nvPr/>
        </p:nvSpPr>
        <p:spPr>
          <a:xfrm>
            <a:off x="858129" y="2602523"/>
            <a:ext cx="7371471" cy="1754326"/>
          </a:xfrm>
          <a:prstGeom prst="rect">
            <a:avLst/>
          </a:prstGeom>
          <a:noFill/>
        </p:spPr>
        <p:txBody>
          <a:bodyPr wrap="square" rtlCol="0">
            <a:spAutoFit/>
          </a:bodyPr>
          <a:lstStyle/>
          <a:p>
            <a:pPr marL="285750" indent="-285750">
              <a:buFont typeface="Arial" panose="020B0604020202020204" pitchFamily="34" charset="0"/>
              <a:buChar char="•"/>
            </a:pPr>
            <a:r>
              <a:rPr lang="en-GB" dirty="0"/>
              <a:t>HER beats all of the baselines in terms of speed and accuracy; this shows that parametric simulation is more accurate than using ML methods and rule based methods.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10" name="Picture 9">
            <a:extLst>
              <a:ext uri="{FF2B5EF4-FFF2-40B4-BE49-F238E27FC236}">
                <a16:creationId xmlns:a16="http://schemas.microsoft.com/office/drawing/2014/main" id="{373D43C9-07B4-EA48-A0D7-7CFA1024DA1E}"/>
              </a:ext>
            </a:extLst>
          </p:cNvPr>
          <p:cNvPicPr>
            <a:picLocks noChangeAspect="1"/>
          </p:cNvPicPr>
          <p:nvPr/>
        </p:nvPicPr>
        <p:blipFill>
          <a:blip r:embed="rId3"/>
          <a:stretch>
            <a:fillRect/>
          </a:stretch>
        </p:blipFill>
        <p:spPr>
          <a:xfrm>
            <a:off x="1175331" y="3920372"/>
            <a:ext cx="3454400" cy="2184400"/>
          </a:xfrm>
          <a:prstGeom prst="rect">
            <a:avLst/>
          </a:prstGeom>
        </p:spPr>
      </p:pic>
      <p:pic>
        <p:nvPicPr>
          <p:cNvPr id="12" name="Picture 11">
            <a:extLst>
              <a:ext uri="{FF2B5EF4-FFF2-40B4-BE49-F238E27FC236}">
                <a16:creationId xmlns:a16="http://schemas.microsoft.com/office/drawing/2014/main" id="{0873B2CD-590A-BF4E-AB7B-68B02E4E5525}"/>
              </a:ext>
            </a:extLst>
          </p:cNvPr>
          <p:cNvPicPr>
            <a:picLocks noChangeAspect="1"/>
          </p:cNvPicPr>
          <p:nvPr/>
        </p:nvPicPr>
        <p:blipFill>
          <a:blip r:embed="rId4"/>
          <a:stretch>
            <a:fillRect/>
          </a:stretch>
        </p:blipFill>
        <p:spPr>
          <a:xfrm>
            <a:off x="4776269" y="3956752"/>
            <a:ext cx="3543300" cy="2184400"/>
          </a:xfrm>
          <a:prstGeom prst="rect">
            <a:avLst/>
          </a:prstGeom>
        </p:spPr>
      </p:pic>
      <p:sp>
        <p:nvSpPr>
          <p:cNvPr id="13" name="TextBox 12">
            <a:extLst>
              <a:ext uri="{FF2B5EF4-FFF2-40B4-BE49-F238E27FC236}">
                <a16:creationId xmlns:a16="http://schemas.microsoft.com/office/drawing/2014/main" id="{30C691EA-02DE-B540-B06C-16F9386C7ED1}"/>
              </a:ext>
            </a:extLst>
          </p:cNvPr>
          <p:cNvSpPr txBox="1"/>
          <p:nvPr/>
        </p:nvSpPr>
        <p:spPr>
          <a:xfrm>
            <a:off x="2320244" y="6076376"/>
            <a:ext cx="1593193" cy="369332"/>
          </a:xfrm>
          <a:prstGeom prst="rect">
            <a:avLst/>
          </a:prstGeom>
          <a:noFill/>
        </p:spPr>
        <p:txBody>
          <a:bodyPr wrap="none" rtlCol="0">
            <a:spAutoFit/>
          </a:bodyPr>
          <a:lstStyle/>
          <a:p>
            <a:r>
              <a:rPr lang="en-US" dirty="0"/>
              <a:t>Varying sigma</a:t>
            </a:r>
          </a:p>
        </p:txBody>
      </p:sp>
      <p:sp>
        <p:nvSpPr>
          <p:cNvPr id="14" name="TextBox 13">
            <a:extLst>
              <a:ext uri="{FF2B5EF4-FFF2-40B4-BE49-F238E27FC236}">
                <a16:creationId xmlns:a16="http://schemas.microsoft.com/office/drawing/2014/main" id="{6200F112-F08F-BA4D-81D4-13884FB22374}"/>
              </a:ext>
            </a:extLst>
          </p:cNvPr>
          <p:cNvSpPr txBox="1"/>
          <p:nvPr/>
        </p:nvSpPr>
        <p:spPr>
          <a:xfrm>
            <a:off x="5776107" y="6130222"/>
            <a:ext cx="1121910" cy="369332"/>
          </a:xfrm>
          <a:prstGeom prst="rect">
            <a:avLst/>
          </a:prstGeom>
          <a:noFill/>
        </p:spPr>
        <p:txBody>
          <a:bodyPr wrap="none" rtlCol="0">
            <a:spAutoFit/>
          </a:bodyPr>
          <a:lstStyle/>
          <a:p>
            <a:r>
              <a:rPr lang="en-US" dirty="0"/>
              <a:t>Varying k</a:t>
            </a:r>
          </a:p>
        </p:txBody>
      </p:sp>
    </p:spTree>
    <p:extLst>
      <p:ext uri="{BB962C8B-B14F-4D97-AF65-F5344CB8AC3E}">
        <p14:creationId xmlns:p14="http://schemas.microsoft.com/office/powerpoint/2010/main" val="4059312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Experimental Results</a:t>
            </a:r>
            <a:br>
              <a:rPr lang="en-US" sz="4600" dirty="0">
                <a:solidFill>
                  <a:srgbClr val="FFFFFF"/>
                </a:solidFill>
              </a:rPr>
            </a:br>
            <a:r>
              <a:rPr lang="en-US" sz="4600" dirty="0">
                <a:solidFill>
                  <a:srgbClr val="FFFFFF"/>
                </a:solidFill>
              </a:rPr>
              <a:t>Speed</a:t>
            </a:r>
            <a:endParaRPr lang="en-US" sz="4000" i="1" dirty="0">
              <a:solidFill>
                <a:srgbClr val="FFFFFF"/>
              </a:solidFill>
            </a:endParaRP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394934" cy="646331"/>
          </a:xfrm>
          <a:prstGeom prst="rect">
            <a:avLst/>
          </a:prstGeom>
          <a:noFill/>
        </p:spPr>
        <p:txBody>
          <a:bodyPr wrap="none" rtlCol="0">
            <a:spAutoFit/>
          </a:bodyPr>
          <a:lstStyle/>
          <a:p>
            <a:r>
              <a:rPr lang="tr-TR" sz="3600" dirty="0"/>
              <a:t>16/17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309247"/>
            <a:ext cx="10515600" cy="4119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GB" dirty="0"/>
          </a:p>
        </p:txBody>
      </p:sp>
      <p:sp>
        <p:nvSpPr>
          <p:cNvPr id="9" name="TextBox 8">
            <a:extLst>
              <a:ext uri="{FF2B5EF4-FFF2-40B4-BE49-F238E27FC236}">
                <a16:creationId xmlns:a16="http://schemas.microsoft.com/office/drawing/2014/main" id="{38D1A7A0-4CD2-C348-BEC3-35EF3094DAAC}"/>
              </a:ext>
            </a:extLst>
          </p:cNvPr>
          <p:cNvSpPr txBox="1"/>
          <p:nvPr/>
        </p:nvSpPr>
        <p:spPr>
          <a:xfrm>
            <a:off x="844062" y="486742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F77218F4-D380-7F4D-BA9C-964AA04864C1}"/>
              </a:ext>
            </a:extLst>
          </p:cNvPr>
          <p:cNvSpPr txBox="1"/>
          <p:nvPr/>
        </p:nvSpPr>
        <p:spPr>
          <a:xfrm>
            <a:off x="323557" y="6378692"/>
            <a:ext cx="4589718" cy="646331"/>
          </a:xfrm>
          <a:prstGeom prst="rect">
            <a:avLst/>
          </a:prstGeom>
          <a:noFill/>
        </p:spPr>
        <p:txBody>
          <a:bodyPr wrap="none" rtlCol="0">
            <a:spAutoFit/>
          </a:bodyPr>
          <a:lstStyle/>
          <a:p>
            <a:r>
              <a:rPr lang="en-US" dirty="0"/>
              <a:t>* https://</a:t>
            </a:r>
            <a:r>
              <a:rPr lang="en-US" dirty="0" err="1"/>
              <a:t>github.com</a:t>
            </a:r>
            <a:r>
              <a:rPr lang="en-US" dirty="0"/>
              <a:t>/</a:t>
            </a:r>
            <a:r>
              <a:rPr lang="en-US" dirty="0" err="1"/>
              <a:t>alibaba</a:t>
            </a:r>
            <a:r>
              <a:rPr lang="en-US" dirty="0"/>
              <a:t>/</a:t>
            </a:r>
            <a:r>
              <a:rPr lang="en-US" dirty="0" err="1"/>
              <a:t>GraphScope</a:t>
            </a:r>
            <a:endParaRPr lang="en-US" dirty="0"/>
          </a:p>
          <a:p>
            <a:endParaRPr lang="en-US" dirty="0"/>
          </a:p>
        </p:txBody>
      </p:sp>
      <p:pic>
        <p:nvPicPr>
          <p:cNvPr id="13" name="Picture 12" descr="Chart, line chart&#10;&#10;Description automatically generated">
            <a:extLst>
              <a:ext uri="{FF2B5EF4-FFF2-40B4-BE49-F238E27FC236}">
                <a16:creationId xmlns:a16="http://schemas.microsoft.com/office/drawing/2014/main" id="{AD60E2CF-90CC-364D-B6EB-2AC6A9DF77CC}"/>
              </a:ext>
            </a:extLst>
          </p:cNvPr>
          <p:cNvPicPr>
            <a:picLocks noChangeAspect="1"/>
          </p:cNvPicPr>
          <p:nvPr/>
        </p:nvPicPr>
        <p:blipFill>
          <a:blip r:embed="rId3"/>
          <a:stretch>
            <a:fillRect/>
          </a:stretch>
        </p:blipFill>
        <p:spPr>
          <a:xfrm>
            <a:off x="323557" y="2189141"/>
            <a:ext cx="2708683" cy="1845476"/>
          </a:xfrm>
          <a:prstGeom prst="rect">
            <a:avLst/>
          </a:prstGeom>
        </p:spPr>
      </p:pic>
      <p:sp>
        <p:nvSpPr>
          <p:cNvPr id="14" name="TextBox 13">
            <a:extLst>
              <a:ext uri="{FF2B5EF4-FFF2-40B4-BE49-F238E27FC236}">
                <a16:creationId xmlns:a16="http://schemas.microsoft.com/office/drawing/2014/main" id="{B3F06E20-DA40-9E42-B745-430A4013E922}"/>
              </a:ext>
            </a:extLst>
          </p:cNvPr>
          <p:cNvSpPr txBox="1"/>
          <p:nvPr/>
        </p:nvSpPr>
        <p:spPr>
          <a:xfrm>
            <a:off x="2783308" y="4718076"/>
            <a:ext cx="894797" cy="369332"/>
          </a:xfrm>
          <a:prstGeom prst="rect">
            <a:avLst/>
          </a:prstGeom>
          <a:noFill/>
        </p:spPr>
        <p:txBody>
          <a:bodyPr wrap="none" rtlCol="0">
            <a:spAutoFit/>
          </a:bodyPr>
          <a:lstStyle/>
          <a:p>
            <a:r>
              <a:rPr lang="en-US" dirty="0"/>
              <a:t>FBWIKI</a:t>
            </a:r>
          </a:p>
        </p:txBody>
      </p:sp>
      <p:pic>
        <p:nvPicPr>
          <p:cNvPr id="16" name="Picture 15" descr="Chart, line chart&#10;&#10;Description automatically generated">
            <a:extLst>
              <a:ext uri="{FF2B5EF4-FFF2-40B4-BE49-F238E27FC236}">
                <a16:creationId xmlns:a16="http://schemas.microsoft.com/office/drawing/2014/main" id="{5C1054DD-05B7-D441-8888-16F2E2B8D0F3}"/>
              </a:ext>
            </a:extLst>
          </p:cNvPr>
          <p:cNvPicPr>
            <a:picLocks noChangeAspect="1"/>
          </p:cNvPicPr>
          <p:nvPr/>
        </p:nvPicPr>
        <p:blipFill>
          <a:blip r:embed="rId4"/>
          <a:stretch>
            <a:fillRect/>
          </a:stretch>
        </p:blipFill>
        <p:spPr>
          <a:xfrm>
            <a:off x="3474491" y="2232025"/>
            <a:ext cx="2708683" cy="1788395"/>
          </a:xfrm>
          <a:prstGeom prst="rect">
            <a:avLst/>
          </a:prstGeom>
        </p:spPr>
      </p:pic>
      <p:sp>
        <p:nvSpPr>
          <p:cNvPr id="17" name="TextBox 16">
            <a:extLst>
              <a:ext uri="{FF2B5EF4-FFF2-40B4-BE49-F238E27FC236}">
                <a16:creationId xmlns:a16="http://schemas.microsoft.com/office/drawing/2014/main" id="{B33E64A5-7137-644C-B409-CEF8ADEE3F27}"/>
              </a:ext>
            </a:extLst>
          </p:cNvPr>
          <p:cNvSpPr txBox="1"/>
          <p:nvPr/>
        </p:nvSpPr>
        <p:spPr>
          <a:xfrm>
            <a:off x="1112134" y="4184424"/>
            <a:ext cx="1131528" cy="369332"/>
          </a:xfrm>
          <a:prstGeom prst="rect">
            <a:avLst/>
          </a:prstGeom>
          <a:noFill/>
        </p:spPr>
        <p:txBody>
          <a:bodyPr wrap="none" rtlCol="0">
            <a:spAutoFit/>
          </a:bodyPr>
          <a:lstStyle/>
          <a:p>
            <a:r>
              <a:rPr lang="en-US" dirty="0"/>
              <a:t>Varying n</a:t>
            </a:r>
          </a:p>
        </p:txBody>
      </p:sp>
      <p:sp>
        <p:nvSpPr>
          <p:cNvPr id="18" name="TextBox 17">
            <a:extLst>
              <a:ext uri="{FF2B5EF4-FFF2-40B4-BE49-F238E27FC236}">
                <a16:creationId xmlns:a16="http://schemas.microsoft.com/office/drawing/2014/main" id="{88341FB2-D589-BF45-9BA4-8F602FB6E9C8}"/>
              </a:ext>
            </a:extLst>
          </p:cNvPr>
          <p:cNvSpPr txBox="1"/>
          <p:nvPr/>
        </p:nvSpPr>
        <p:spPr>
          <a:xfrm>
            <a:off x="4127656" y="4184424"/>
            <a:ext cx="1540293" cy="369332"/>
          </a:xfrm>
          <a:prstGeom prst="rect">
            <a:avLst/>
          </a:prstGeom>
          <a:noFill/>
        </p:spPr>
        <p:txBody>
          <a:bodyPr wrap="none" rtlCol="0">
            <a:spAutoFit/>
          </a:bodyPr>
          <a:lstStyle/>
          <a:p>
            <a:r>
              <a:rPr lang="en-US" dirty="0"/>
              <a:t>Varying delta</a:t>
            </a:r>
          </a:p>
        </p:txBody>
      </p:sp>
    </p:spTree>
    <p:extLst>
      <p:ext uri="{BB962C8B-B14F-4D97-AF65-F5344CB8AC3E}">
        <p14:creationId xmlns:p14="http://schemas.microsoft.com/office/powerpoint/2010/main" val="2771101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a:bodyPr>
          <a:lstStyle/>
          <a:p>
            <a:r>
              <a:rPr lang="en-US" sz="4600" dirty="0">
                <a:solidFill>
                  <a:srgbClr val="FFFFFF"/>
                </a:solidFill>
              </a:rPr>
              <a:t>Conclusion and Future Work</a:t>
            </a:r>
            <a:endParaRPr lang="en-US" sz="4000" i="1" dirty="0">
              <a:solidFill>
                <a:srgbClr val="FFFFFF"/>
              </a:solidFill>
            </a:endParaRP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394934" cy="646331"/>
          </a:xfrm>
          <a:prstGeom prst="rect">
            <a:avLst/>
          </a:prstGeom>
          <a:noFill/>
        </p:spPr>
        <p:txBody>
          <a:bodyPr wrap="none" rtlCol="0">
            <a:spAutoFit/>
          </a:bodyPr>
          <a:lstStyle/>
          <a:p>
            <a:r>
              <a:rPr lang="tr-TR" sz="3600" dirty="0"/>
              <a:t>17/17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680321" y="2234297"/>
            <a:ext cx="9225679" cy="41196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dirty="0"/>
              <a:t>Our framework is more accurate than ML-based and rule-based methods. </a:t>
            </a:r>
          </a:p>
          <a:p>
            <a:r>
              <a:rPr lang="en-GB" dirty="0"/>
              <a:t>It also performs the best in efficiency. When running in the </a:t>
            </a:r>
            <a:r>
              <a:rPr lang="en-GB" dirty="0" err="1"/>
              <a:t>VPair</a:t>
            </a:r>
            <a:r>
              <a:rPr lang="en-GB" dirty="0"/>
              <a:t> mode with a single machine, it is a lot times faster than the baselines on average. </a:t>
            </a:r>
          </a:p>
          <a:p>
            <a:r>
              <a:rPr lang="en-GB" dirty="0"/>
              <a:t>Our framework is parallelizable.</a:t>
            </a:r>
          </a:p>
          <a:p>
            <a:r>
              <a:rPr lang="en-GB" dirty="0"/>
              <a:t>New notion of parametric simulation which can be also used as graph pattern matching.</a:t>
            </a:r>
          </a:p>
          <a:p>
            <a:r>
              <a:rPr lang="en-GB" dirty="0"/>
              <a:t>We are planning to use different data formats to link entities such as JSON. Also we are planning to use improve RDB2RDF method that is how can we map relational data into graph preserving the semantic structure.</a:t>
            </a:r>
          </a:p>
          <a:p>
            <a:endParaRPr lang="en-GB" dirty="0"/>
          </a:p>
        </p:txBody>
      </p:sp>
      <p:sp>
        <p:nvSpPr>
          <p:cNvPr id="9" name="TextBox 8">
            <a:extLst>
              <a:ext uri="{FF2B5EF4-FFF2-40B4-BE49-F238E27FC236}">
                <a16:creationId xmlns:a16="http://schemas.microsoft.com/office/drawing/2014/main" id="{38D1A7A0-4CD2-C348-BEC3-35EF3094DAAC}"/>
              </a:ext>
            </a:extLst>
          </p:cNvPr>
          <p:cNvSpPr txBox="1"/>
          <p:nvPr/>
        </p:nvSpPr>
        <p:spPr>
          <a:xfrm>
            <a:off x="844062" y="486742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0722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AC9F-FA72-C54A-9BE5-EEDDA3107E9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55F8926-AC1A-7040-B00C-C6EC05EA2C64}"/>
              </a:ext>
            </a:extLst>
          </p:cNvPr>
          <p:cNvSpPr>
            <a:spLocks noGrp="1"/>
          </p:cNvSpPr>
          <p:nvPr>
            <p:ph idx="1"/>
          </p:nvPr>
        </p:nvSpPr>
        <p:spPr/>
        <p:txBody>
          <a:bodyPr>
            <a:normAutofit/>
          </a:bodyPr>
          <a:lstStyle/>
          <a:p>
            <a:r>
              <a:rPr lang="en-US" dirty="0">
                <a:solidFill>
                  <a:schemeClr val="bg1"/>
                </a:solidFill>
              </a:rPr>
              <a:t>Motivation and Problem Statement</a:t>
            </a:r>
          </a:p>
          <a:p>
            <a:pPr lvl="1"/>
            <a:r>
              <a:rPr lang="en-US" dirty="0">
                <a:solidFill>
                  <a:schemeClr val="bg1"/>
                </a:solidFill>
              </a:rPr>
              <a:t>Entity Linking</a:t>
            </a:r>
          </a:p>
          <a:p>
            <a:pPr lvl="1"/>
            <a:r>
              <a:rPr lang="en-US" dirty="0">
                <a:solidFill>
                  <a:schemeClr val="bg1"/>
                </a:solidFill>
              </a:rPr>
              <a:t>Graph Matching</a:t>
            </a:r>
          </a:p>
          <a:p>
            <a:r>
              <a:rPr lang="en-US" dirty="0">
                <a:solidFill>
                  <a:schemeClr val="bg1"/>
                </a:solidFill>
              </a:rPr>
              <a:t>Methods</a:t>
            </a:r>
          </a:p>
          <a:p>
            <a:r>
              <a:rPr lang="en-US" dirty="0">
                <a:solidFill>
                  <a:schemeClr val="bg1"/>
                </a:solidFill>
              </a:rPr>
              <a:t>Proposed Method</a:t>
            </a:r>
          </a:p>
          <a:p>
            <a:pPr lvl="1"/>
            <a:r>
              <a:rPr lang="en-US" dirty="0">
                <a:solidFill>
                  <a:schemeClr val="bg1"/>
                </a:solidFill>
              </a:rPr>
              <a:t>General Schema</a:t>
            </a:r>
          </a:p>
          <a:p>
            <a:pPr lvl="1"/>
            <a:r>
              <a:rPr lang="en-US" dirty="0">
                <a:solidFill>
                  <a:schemeClr val="bg1"/>
                </a:solidFill>
              </a:rPr>
              <a:t>Parametric Simulation</a:t>
            </a:r>
          </a:p>
          <a:p>
            <a:r>
              <a:rPr lang="en-US" dirty="0">
                <a:solidFill>
                  <a:schemeClr val="bg1"/>
                </a:solidFill>
              </a:rPr>
              <a:t>Experimental Results</a:t>
            </a:r>
          </a:p>
          <a:p>
            <a:r>
              <a:rPr lang="en-US" dirty="0">
                <a:solidFill>
                  <a:schemeClr val="bg1"/>
                </a:solidFill>
              </a:rPr>
              <a:t>Conclusion and Future Work</a:t>
            </a:r>
          </a:p>
          <a:p>
            <a:pPr lvl="1"/>
            <a:endParaRPr lang="tr-TR" dirty="0">
              <a:solidFill>
                <a:schemeClr val="bg1"/>
              </a:solidFill>
            </a:endParaRPr>
          </a:p>
          <a:p>
            <a:endParaRPr lang="en-US" dirty="0">
              <a:solidFill>
                <a:schemeClr val="bg1"/>
              </a:solidFill>
            </a:endParaRPr>
          </a:p>
        </p:txBody>
      </p:sp>
      <p:sp>
        <p:nvSpPr>
          <p:cNvPr id="4" name="Slide Number Placeholder 3"/>
          <p:cNvSpPr>
            <a:spLocks noGrp="1"/>
          </p:cNvSpPr>
          <p:nvPr>
            <p:ph type="sldNum" sz="quarter" idx="12"/>
          </p:nvPr>
        </p:nvSpPr>
        <p:spPr/>
        <p:txBody>
          <a:bodyPr/>
          <a:lstStyle/>
          <a:p>
            <a:r>
              <a:rPr lang="tr-TR" dirty="0"/>
              <a:t>2/17</a:t>
            </a:r>
          </a:p>
        </p:txBody>
      </p:sp>
    </p:spTree>
    <p:extLst>
      <p:ext uri="{BB962C8B-B14F-4D97-AF65-F5344CB8AC3E}">
        <p14:creationId xmlns:p14="http://schemas.microsoft.com/office/powerpoint/2010/main" val="18506580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a:bodyPr>
          <a:lstStyle/>
          <a:p>
            <a:r>
              <a:rPr lang="en-US" sz="4800" dirty="0"/>
              <a:t>Motivation</a:t>
            </a:r>
            <a:endParaRPr lang="en-US" sz="4000" dirty="0">
              <a:solidFill>
                <a:srgbClr val="FFFFFF"/>
              </a:solidFill>
            </a:endParaRP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152880" cy="646331"/>
          </a:xfrm>
          <a:prstGeom prst="rect">
            <a:avLst/>
          </a:prstGeom>
          <a:noFill/>
        </p:spPr>
        <p:txBody>
          <a:bodyPr wrap="none" rtlCol="0">
            <a:spAutoFit/>
          </a:bodyPr>
          <a:lstStyle/>
          <a:p>
            <a:r>
              <a:rPr lang="tr-TR" sz="3600" dirty="0"/>
              <a:t>3/17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590800"/>
            <a:ext cx="10515600" cy="3513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GB" dirty="0"/>
          </a:p>
          <a:p>
            <a:pPr marL="0" indent="0">
              <a:buNone/>
            </a:pPr>
            <a:endParaRPr lang="en-US" sz="2600" dirty="0"/>
          </a:p>
        </p:txBody>
      </p:sp>
      <p:pic>
        <p:nvPicPr>
          <p:cNvPr id="4" name="Picture 3" descr="Table&#10;&#10;Description automatically generated">
            <a:extLst>
              <a:ext uri="{FF2B5EF4-FFF2-40B4-BE49-F238E27FC236}">
                <a16:creationId xmlns:a16="http://schemas.microsoft.com/office/drawing/2014/main" id="{B73F720B-96AD-3044-B98D-847F6BDD2F1F}"/>
              </a:ext>
            </a:extLst>
          </p:cNvPr>
          <p:cNvPicPr>
            <a:picLocks noChangeAspect="1"/>
          </p:cNvPicPr>
          <p:nvPr/>
        </p:nvPicPr>
        <p:blipFill>
          <a:blip r:embed="rId3"/>
          <a:stretch>
            <a:fillRect/>
          </a:stretch>
        </p:blipFill>
        <p:spPr>
          <a:xfrm>
            <a:off x="117350" y="4319651"/>
            <a:ext cx="5670428" cy="2418633"/>
          </a:xfrm>
          <a:prstGeom prst="rect">
            <a:avLst/>
          </a:prstGeom>
        </p:spPr>
      </p:pic>
      <p:pic>
        <p:nvPicPr>
          <p:cNvPr id="8" name="Picture 7" descr="Diagram&#10;&#10;Description automatically generated">
            <a:extLst>
              <a:ext uri="{FF2B5EF4-FFF2-40B4-BE49-F238E27FC236}">
                <a16:creationId xmlns:a16="http://schemas.microsoft.com/office/drawing/2014/main" id="{F848BFB3-223A-F245-82F5-701908B49616}"/>
              </a:ext>
            </a:extLst>
          </p:cNvPr>
          <p:cNvPicPr>
            <a:picLocks noChangeAspect="1"/>
          </p:cNvPicPr>
          <p:nvPr/>
        </p:nvPicPr>
        <p:blipFill>
          <a:blip r:embed="rId4"/>
          <a:stretch>
            <a:fillRect/>
          </a:stretch>
        </p:blipFill>
        <p:spPr>
          <a:xfrm>
            <a:off x="5922497" y="2005729"/>
            <a:ext cx="6152153" cy="3128979"/>
          </a:xfrm>
          <a:prstGeom prst="rect">
            <a:avLst/>
          </a:prstGeom>
        </p:spPr>
      </p:pic>
      <p:sp>
        <p:nvSpPr>
          <p:cNvPr id="3" name="TextBox 2">
            <a:extLst>
              <a:ext uri="{FF2B5EF4-FFF2-40B4-BE49-F238E27FC236}">
                <a16:creationId xmlns:a16="http://schemas.microsoft.com/office/drawing/2014/main" id="{1C51D6D4-1D97-BB4B-B512-DAF824071B20}"/>
              </a:ext>
            </a:extLst>
          </p:cNvPr>
          <p:cNvSpPr txBox="1"/>
          <p:nvPr/>
        </p:nvSpPr>
        <p:spPr>
          <a:xfrm>
            <a:off x="2053883" y="3193366"/>
            <a:ext cx="49236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747DB653-A9A8-F54F-9303-E60518D1449F}"/>
              </a:ext>
            </a:extLst>
          </p:cNvPr>
          <p:cNvSpPr txBox="1"/>
          <p:nvPr/>
        </p:nvSpPr>
        <p:spPr>
          <a:xfrm>
            <a:off x="899888" y="3378032"/>
            <a:ext cx="1767087" cy="369332"/>
          </a:xfrm>
          <a:prstGeom prst="rect">
            <a:avLst/>
          </a:prstGeom>
          <a:noFill/>
        </p:spPr>
        <p:txBody>
          <a:bodyPr wrap="none" rtlCol="0">
            <a:spAutoFit/>
          </a:bodyPr>
          <a:lstStyle/>
          <a:p>
            <a:r>
              <a:rPr lang="en-US" dirty="0"/>
              <a:t>Relational Data</a:t>
            </a:r>
          </a:p>
        </p:txBody>
      </p:sp>
      <p:sp>
        <p:nvSpPr>
          <p:cNvPr id="9" name="Down Arrow 8">
            <a:extLst>
              <a:ext uri="{FF2B5EF4-FFF2-40B4-BE49-F238E27FC236}">
                <a16:creationId xmlns:a16="http://schemas.microsoft.com/office/drawing/2014/main" id="{0A3C0E86-333E-FB42-872D-981454F14EF7}"/>
              </a:ext>
            </a:extLst>
          </p:cNvPr>
          <p:cNvSpPr/>
          <p:nvPr/>
        </p:nvSpPr>
        <p:spPr>
          <a:xfrm>
            <a:off x="1541116" y="3747364"/>
            <a:ext cx="484632" cy="54537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ysClr val="windowText" lastClr="000000"/>
                </a:solidFill>
              </a:ln>
              <a:solidFill>
                <a:schemeClr val="bg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E8ACBEAD-8A94-824D-A63A-4AB83F204786}"/>
              </a:ext>
            </a:extLst>
          </p:cNvPr>
          <p:cNvSpPr txBox="1"/>
          <p:nvPr/>
        </p:nvSpPr>
        <p:spPr>
          <a:xfrm>
            <a:off x="4165151" y="3193366"/>
            <a:ext cx="806631" cy="369332"/>
          </a:xfrm>
          <a:prstGeom prst="rect">
            <a:avLst/>
          </a:prstGeom>
          <a:noFill/>
        </p:spPr>
        <p:txBody>
          <a:bodyPr wrap="none" rtlCol="0">
            <a:spAutoFit/>
          </a:bodyPr>
          <a:lstStyle/>
          <a:p>
            <a:r>
              <a:rPr lang="en-US" dirty="0"/>
              <a:t>Graph</a:t>
            </a:r>
          </a:p>
        </p:txBody>
      </p:sp>
      <p:sp>
        <p:nvSpPr>
          <p:cNvPr id="13" name="Right Arrow 12">
            <a:extLst>
              <a:ext uri="{FF2B5EF4-FFF2-40B4-BE49-F238E27FC236}">
                <a16:creationId xmlns:a16="http://schemas.microsoft.com/office/drawing/2014/main" id="{81923009-3A29-EB47-98FF-F69C65803E39}"/>
              </a:ext>
            </a:extLst>
          </p:cNvPr>
          <p:cNvSpPr/>
          <p:nvPr/>
        </p:nvSpPr>
        <p:spPr>
          <a:xfrm>
            <a:off x="5092505" y="3094892"/>
            <a:ext cx="638086"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ysClr val="windowText" lastClr="000000"/>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2539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a:extLst>
              <a:ext uri="{FF2B5EF4-FFF2-40B4-BE49-F238E27FC236}">
                <a16:creationId xmlns:a16="http://schemas.microsoft.com/office/drawing/2014/main" id="{EBD0013D-E51D-3C48-8AA9-1596D8BDB875}"/>
              </a:ext>
            </a:extLst>
          </p:cNvPr>
          <p:cNvSpPr/>
          <p:nvPr/>
        </p:nvSpPr>
        <p:spPr>
          <a:xfrm>
            <a:off x="5861642" y="2003864"/>
            <a:ext cx="5866549" cy="22091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Problem Statement</a:t>
            </a:r>
            <a:br>
              <a:rPr lang="en-US" sz="4600" dirty="0">
                <a:solidFill>
                  <a:srgbClr val="FFFFFF"/>
                </a:solidFill>
              </a:rPr>
            </a:br>
            <a:r>
              <a:rPr lang="en-US" sz="4000" i="1" dirty="0">
                <a:solidFill>
                  <a:srgbClr val="FFFFFF"/>
                </a:solidFill>
              </a:rPr>
              <a:t>Entity Linking</a:t>
            </a: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152880" cy="646331"/>
          </a:xfrm>
          <a:prstGeom prst="rect">
            <a:avLst/>
          </a:prstGeom>
          <a:noFill/>
        </p:spPr>
        <p:txBody>
          <a:bodyPr wrap="none" rtlCol="0">
            <a:spAutoFit/>
          </a:bodyPr>
          <a:lstStyle/>
          <a:p>
            <a:r>
              <a:rPr lang="tr-TR" sz="3600" dirty="0"/>
              <a:t>4/17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229451" y="2433711"/>
            <a:ext cx="10515600" cy="367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GB" dirty="0"/>
          </a:p>
          <a:p>
            <a:endParaRPr lang="en-GB" dirty="0"/>
          </a:p>
          <a:p>
            <a:endParaRPr lang="en-GB" dirty="0"/>
          </a:p>
          <a:p>
            <a:endParaRPr lang="en-GB" dirty="0"/>
          </a:p>
          <a:p>
            <a:endParaRPr lang="en-GB" dirty="0"/>
          </a:p>
          <a:p>
            <a:r>
              <a:rPr lang="en-GB" dirty="0"/>
              <a:t>Consider a tuple that has ‘City name, population, etc’ attributes, e.g. (Paris, 2.1M, etc), the idea is to determine that </a:t>
            </a:r>
            <a:r>
              <a:rPr lang="en-GB" i="1" dirty="0"/>
              <a:t>"Paris"</a:t>
            </a:r>
            <a:r>
              <a:rPr lang="en-GB" dirty="0"/>
              <a:t> refers to the city of Paris and not to Paris Hilton.</a:t>
            </a:r>
          </a:p>
          <a:p>
            <a:endParaRPr lang="en-GB" dirty="0"/>
          </a:p>
          <a:p>
            <a:pPr marL="0" indent="0">
              <a:buNone/>
            </a:pPr>
            <a:endParaRPr lang="en-US" sz="2600" dirty="0"/>
          </a:p>
        </p:txBody>
      </p:sp>
      <p:graphicFrame>
        <p:nvGraphicFramePr>
          <p:cNvPr id="3" name="Table 3">
            <a:extLst>
              <a:ext uri="{FF2B5EF4-FFF2-40B4-BE49-F238E27FC236}">
                <a16:creationId xmlns:a16="http://schemas.microsoft.com/office/drawing/2014/main" id="{CA93C6D1-B6DB-CA49-B28D-06B3F37D0C81}"/>
              </a:ext>
            </a:extLst>
          </p:cNvPr>
          <p:cNvGraphicFramePr>
            <a:graphicFrameLocks noGrp="1"/>
          </p:cNvGraphicFramePr>
          <p:nvPr>
            <p:extLst>
              <p:ext uri="{D42A27DB-BD31-4B8C-83A1-F6EECF244321}">
                <p14:modId xmlns:p14="http://schemas.microsoft.com/office/powerpoint/2010/main" val="1919891495"/>
              </p:ext>
            </p:extLst>
          </p:nvPr>
        </p:nvGraphicFramePr>
        <p:xfrm>
          <a:off x="497441" y="2687320"/>
          <a:ext cx="4876800" cy="741680"/>
        </p:xfrm>
        <a:graphic>
          <a:graphicData uri="http://schemas.openxmlformats.org/drawingml/2006/table">
            <a:tbl>
              <a:tblPr firstRow="1" bandRow="1">
                <a:tableStyleId>{073A0DAA-6AF3-43AB-8588-CEC1D06C72B9}</a:tableStyleId>
              </a:tblPr>
              <a:tblGrid>
                <a:gridCol w="1625600">
                  <a:extLst>
                    <a:ext uri="{9D8B030D-6E8A-4147-A177-3AD203B41FA5}">
                      <a16:colId xmlns:a16="http://schemas.microsoft.com/office/drawing/2014/main" val="2281095092"/>
                    </a:ext>
                  </a:extLst>
                </a:gridCol>
                <a:gridCol w="1625600">
                  <a:extLst>
                    <a:ext uri="{9D8B030D-6E8A-4147-A177-3AD203B41FA5}">
                      <a16:colId xmlns:a16="http://schemas.microsoft.com/office/drawing/2014/main" val="1719101490"/>
                    </a:ext>
                  </a:extLst>
                </a:gridCol>
                <a:gridCol w="1625600">
                  <a:extLst>
                    <a:ext uri="{9D8B030D-6E8A-4147-A177-3AD203B41FA5}">
                      <a16:colId xmlns:a16="http://schemas.microsoft.com/office/drawing/2014/main" val="1688294851"/>
                    </a:ext>
                  </a:extLst>
                </a:gridCol>
              </a:tblGrid>
              <a:tr h="370840">
                <a:tc>
                  <a:txBody>
                    <a:bodyPr/>
                    <a:lstStyle/>
                    <a:p>
                      <a:r>
                        <a:rPr lang="en-US" dirty="0"/>
                        <a:t>City name</a:t>
                      </a:r>
                    </a:p>
                  </a:txBody>
                  <a:tcPr/>
                </a:tc>
                <a:tc>
                  <a:txBody>
                    <a:bodyPr/>
                    <a:lstStyle/>
                    <a:p>
                      <a:r>
                        <a:rPr lang="en-US" dirty="0"/>
                        <a:t>Population</a:t>
                      </a:r>
                    </a:p>
                  </a:txBody>
                  <a:tcPr/>
                </a:tc>
                <a:tc>
                  <a:txBody>
                    <a:bodyPr/>
                    <a:lstStyle/>
                    <a:p>
                      <a:r>
                        <a:rPr lang="en-US" dirty="0"/>
                        <a:t>Country</a:t>
                      </a:r>
                    </a:p>
                  </a:txBody>
                  <a:tcPr/>
                </a:tc>
                <a:extLst>
                  <a:ext uri="{0D108BD9-81ED-4DB2-BD59-A6C34878D82A}">
                    <a16:rowId xmlns:a16="http://schemas.microsoft.com/office/drawing/2014/main" val="2429907045"/>
                  </a:ext>
                </a:extLst>
              </a:tr>
              <a:tr h="370840">
                <a:tc>
                  <a:txBody>
                    <a:bodyPr/>
                    <a:lstStyle/>
                    <a:p>
                      <a:r>
                        <a:rPr lang="en-US" dirty="0"/>
                        <a:t>Paris</a:t>
                      </a:r>
                    </a:p>
                  </a:txBody>
                  <a:tcPr/>
                </a:tc>
                <a:tc>
                  <a:txBody>
                    <a:bodyPr/>
                    <a:lstStyle/>
                    <a:p>
                      <a:r>
                        <a:rPr lang="en-US" dirty="0"/>
                        <a:t>2.1M</a:t>
                      </a:r>
                    </a:p>
                  </a:txBody>
                  <a:tcPr/>
                </a:tc>
                <a:tc>
                  <a:txBody>
                    <a:bodyPr/>
                    <a:lstStyle/>
                    <a:p>
                      <a:r>
                        <a:rPr lang="en-US" dirty="0"/>
                        <a:t>France</a:t>
                      </a:r>
                    </a:p>
                  </a:txBody>
                  <a:tcPr/>
                </a:tc>
                <a:extLst>
                  <a:ext uri="{0D108BD9-81ED-4DB2-BD59-A6C34878D82A}">
                    <a16:rowId xmlns:a16="http://schemas.microsoft.com/office/drawing/2014/main" val="2254915137"/>
                  </a:ext>
                </a:extLst>
              </a:tr>
            </a:tbl>
          </a:graphicData>
        </a:graphic>
      </p:graphicFrame>
      <p:sp>
        <p:nvSpPr>
          <p:cNvPr id="4" name="Oval 3">
            <a:extLst>
              <a:ext uri="{FF2B5EF4-FFF2-40B4-BE49-F238E27FC236}">
                <a16:creationId xmlns:a16="http://schemas.microsoft.com/office/drawing/2014/main" id="{0C671784-30B7-CE43-9F0A-1FD245F438C8}"/>
              </a:ext>
            </a:extLst>
          </p:cNvPr>
          <p:cNvSpPr/>
          <p:nvPr/>
        </p:nvSpPr>
        <p:spPr>
          <a:xfrm>
            <a:off x="6344529" y="2433711"/>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125ADA71-7475-FD45-A576-4836ABDA3E13}"/>
              </a:ext>
            </a:extLst>
          </p:cNvPr>
          <p:cNvSpPr/>
          <p:nvPr/>
        </p:nvSpPr>
        <p:spPr>
          <a:xfrm>
            <a:off x="7872225" y="3193482"/>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Oval 8">
            <a:extLst>
              <a:ext uri="{FF2B5EF4-FFF2-40B4-BE49-F238E27FC236}">
                <a16:creationId xmlns:a16="http://schemas.microsoft.com/office/drawing/2014/main" id="{777335A8-0046-4549-AAC1-813A7172A568}"/>
              </a:ext>
            </a:extLst>
          </p:cNvPr>
          <p:cNvSpPr/>
          <p:nvPr/>
        </p:nvSpPr>
        <p:spPr>
          <a:xfrm>
            <a:off x="7015089" y="3422162"/>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FF2B5EF4-FFF2-40B4-BE49-F238E27FC236}">
                <a16:creationId xmlns:a16="http://schemas.microsoft.com/office/drawing/2014/main" id="{D2C809BA-3634-0F4F-9EC2-9B571411AE0E}"/>
              </a:ext>
            </a:extLst>
          </p:cNvPr>
          <p:cNvSpPr/>
          <p:nvPr/>
        </p:nvSpPr>
        <p:spPr>
          <a:xfrm>
            <a:off x="7912727" y="2273495"/>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Arrow Connector 13">
            <a:extLst>
              <a:ext uri="{FF2B5EF4-FFF2-40B4-BE49-F238E27FC236}">
                <a16:creationId xmlns:a16="http://schemas.microsoft.com/office/drawing/2014/main" id="{F74117EF-5130-6B4B-A4E9-1602BA3FC1BA}"/>
              </a:ext>
            </a:extLst>
          </p:cNvPr>
          <p:cNvCxnSpPr>
            <a:cxnSpLocks/>
            <a:stCxn id="29" idx="5"/>
            <a:endCxn id="30" idx="1"/>
          </p:cNvCxnSpPr>
          <p:nvPr/>
        </p:nvCxnSpPr>
        <p:spPr>
          <a:xfrm>
            <a:off x="10413550" y="2711583"/>
            <a:ext cx="341663" cy="587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9DB034-B34D-5242-82B8-AE90929BB1A8}"/>
              </a:ext>
            </a:extLst>
          </p:cNvPr>
          <p:cNvCxnSpPr>
            <a:cxnSpLocks/>
            <a:endCxn id="10" idx="2"/>
          </p:cNvCxnSpPr>
          <p:nvPr/>
        </p:nvCxnSpPr>
        <p:spPr>
          <a:xfrm flipV="1">
            <a:off x="6591224" y="2482361"/>
            <a:ext cx="1321503" cy="24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1413B59-3F1C-2342-AAA7-29A391D91C80}"/>
              </a:ext>
            </a:extLst>
          </p:cNvPr>
          <p:cNvSpPr txBox="1"/>
          <p:nvPr/>
        </p:nvSpPr>
        <p:spPr>
          <a:xfrm>
            <a:off x="9769568" y="2003864"/>
            <a:ext cx="1366464" cy="369332"/>
          </a:xfrm>
          <a:prstGeom prst="rect">
            <a:avLst/>
          </a:prstGeom>
          <a:noFill/>
        </p:spPr>
        <p:txBody>
          <a:bodyPr wrap="none" rtlCol="0">
            <a:spAutoFit/>
          </a:bodyPr>
          <a:lstStyle/>
          <a:p>
            <a:r>
              <a:rPr lang="en-US" dirty="0">
                <a:solidFill>
                  <a:schemeClr val="bg1"/>
                </a:solidFill>
              </a:rPr>
              <a:t>Paris Hilton</a:t>
            </a:r>
          </a:p>
        </p:txBody>
      </p:sp>
      <p:sp>
        <p:nvSpPr>
          <p:cNvPr id="19" name="TextBox 18">
            <a:extLst>
              <a:ext uri="{FF2B5EF4-FFF2-40B4-BE49-F238E27FC236}">
                <a16:creationId xmlns:a16="http://schemas.microsoft.com/office/drawing/2014/main" id="{FDF52A23-3577-184B-BF4A-6991E50D9D01}"/>
              </a:ext>
            </a:extLst>
          </p:cNvPr>
          <p:cNvSpPr txBox="1"/>
          <p:nvPr/>
        </p:nvSpPr>
        <p:spPr>
          <a:xfrm>
            <a:off x="7076049" y="2194560"/>
            <a:ext cx="535724" cy="369332"/>
          </a:xfrm>
          <a:prstGeom prst="rect">
            <a:avLst/>
          </a:prstGeom>
          <a:noFill/>
        </p:spPr>
        <p:txBody>
          <a:bodyPr wrap="none" rtlCol="0">
            <a:spAutoFit/>
          </a:bodyPr>
          <a:lstStyle/>
          <a:p>
            <a:r>
              <a:rPr lang="en-US" dirty="0" err="1">
                <a:solidFill>
                  <a:schemeClr val="bg1"/>
                </a:solidFill>
              </a:rPr>
              <a:t>isin</a:t>
            </a:r>
            <a:endParaRPr lang="en-US" dirty="0">
              <a:solidFill>
                <a:schemeClr val="bg1"/>
              </a:solidFill>
            </a:endParaRPr>
          </a:p>
        </p:txBody>
      </p:sp>
      <p:sp>
        <p:nvSpPr>
          <p:cNvPr id="20" name="TextBox 19">
            <a:extLst>
              <a:ext uri="{FF2B5EF4-FFF2-40B4-BE49-F238E27FC236}">
                <a16:creationId xmlns:a16="http://schemas.microsoft.com/office/drawing/2014/main" id="{D68F837D-D5A2-A440-BD72-AD2423D036B7}"/>
              </a:ext>
            </a:extLst>
          </p:cNvPr>
          <p:cNvSpPr txBox="1"/>
          <p:nvPr/>
        </p:nvSpPr>
        <p:spPr>
          <a:xfrm>
            <a:off x="7642130" y="1976815"/>
            <a:ext cx="885179" cy="369332"/>
          </a:xfrm>
          <a:prstGeom prst="rect">
            <a:avLst/>
          </a:prstGeom>
          <a:noFill/>
        </p:spPr>
        <p:txBody>
          <a:bodyPr wrap="none" rtlCol="0">
            <a:spAutoFit/>
          </a:bodyPr>
          <a:lstStyle/>
          <a:p>
            <a:r>
              <a:rPr lang="en-US" dirty="0">
                <a:solidFill>
                  <a:schemeClr val="bg1"/>
                </a:solidFill>
              </a:rPr>
              <a:t>France</a:t>
            </a:r>
          </a:p>
        </p:txBody>
      </p:sp>
      <p:sp>
        <p:nvSpPr>
          <p:cNvPr id="21" name="TextBox 20">
            <a:extLst>
              <a:ext uri="{FF2B5EF4-FFF2-40B4-BE49-F238E27FC236}">
                <a16:creationId xmlns:a16="http://schemas.microsoft.com/office/drawing/2014/main" id="{8251D222-73F9-8643-9F0F-BCE3BAFB04C1}"/>
              </a:ext>
            </a:extLst>
          </p:cNvPr>
          <p:cNvSpPr txBox="1"/>
          <p:nvPr/>
        </p:nvSpPr>
        <p:spPr>
          <a:xfrm>
            <a:off x="6306421" y="3052830"/>
            <a:ext cx="564578" cy="369332"/>
          </a:xfrm>
          <a:prstGeom prst="rect">
            <a:avLst/>
          </a:prstGeom>
          <a:noFill/>
        </p:spPr>
        <p:txBody>
          <a:bodyPr wrap="none" rtlCol="0">
            <a:spAutoFit/>
          </a:bodyPr>
          <a:lstStyle/>
          <a:p>
            <a:r>
              <a:rPr lang="en-US" dirty="0">
                <a:solidFill>
                  <a:schemeClr val="bg1"/>
                </a:solidFill>
              </a:rPr>
              <a:t>pop</a:t>
            </a:r>
          </a:p>
        </p:txBody>
      </p:sp>
      <p:sp>
        <p:nvSpPr>
          <p:cNvPr id="22" name="TextBox 21">
            <a:extLst>
              <a:ext uri="{FF2B5EF4-FFF2-40B4-BE49-F238E27FC236}">
                <a16:creationId xmlns:a16="http://schemas.microsoft.com/office/drawing/2014/main" id="{CE750A8A-229F-3948-B516-4A79242C6AEC}"/>
              </a:ext>
            </a:extLst>
          </p:cNvPr>
          <p:cNvSpPr txBox="1"/>
          <p:nvPr/>
        </p:nvSpPr>
        <p:spPr>
          <a:xfrm>
            <a:off x="6737655" y="3788660"/>
            <a:ext cx="676788" cy="369332"/>
          </a:xfrm>
          <a:prstGeom prst="rect">
            <a:avLst/>
          </a:prstGeom>
          <a:noFill/>
        </p:spPr>
        <p:txBody>
          <a:bodyPr wrap="none" rtlCol="0">
            <a:spAutoFit/>
          </a:bodyPr>
          <a:lstStyle/>
          <a:p>
            <a:r>
              <a:rPr lang="en-US" dirty="0">
                <a:solidFill>
                  <a:schemeClr val="bg1"/>
                </a:solidFill>
              </a:rPr>
              <a:t>2.1M</a:t>
            </a:r>
          </a:p>
        </p:txBody>
      </p:sp>
      <p:cxnSp>
        <p:nvCxnSpPr>
          <p:cNvPr id="23" name="Straight Arrow Connector 22">
            <a:extLst>
              <a:ext uri="{FF2B5EF4-FFF2-40B4-BE49-F238E27FC236}">
                <a16:creationId xmlns:a16="http://schemas.microsoft.com/office/drawing/2014/main" id="{E2708ABF-3E72-EF47-8BDB-FC1E0508CBCF}"/>
              </a:ext>
            </a:extLst>
          </p:cNvPr>
          <p:cNvCxnSpPr>
            <a:cxnSpLocks/>
            <a:stCxn id="10" idx="4"/>
            <a:endCxn id="8" idx="0"/>
          </p:cNvCxnSpPr>
          <p:nvPr/>
        </p:nvCxnSpPr>
        <p:spPr>
          <a:xfrm flipH="1">
            <a:off x="8041037" y="2691227"/>
            <a:ext cx="40502" cy="502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5CBE148-8DD4-6D45-9CD3-A3C94BBA169E}"/>
              </a:ext>
            </a:extLst>
          </p:cNvPr>
          <p:cNvSpPr txBox="1"/>
          <p:nvPr/>
        </p:nvSpPr>
        <p:spPr>
          <a:xfrm>
            <a:off x="8053853" y="2597938"/>
            <a:ext cx="1160895" cy="369332"/>
          </a:xfrm>
          <a:prstGeom prst="rect">
            <a:avLst/>
          </a:prstGeom>
          <a:noFill/>
        </p:spPr>
        <p:txBody>
          <a:bodyPr wrap="none" rtlCol="0">
            <a:spAutoFit/>
          </a:bodyPr>
          <a:lstStyle/>
          <a:p>
            <a:r>
              <a:rPr lang="en-US" dirty="0">
                <a:solidFill>
                  <a:schemeClr val="bg1"/>
                </a:solidFill>
              </a:rPr>
              <a:t>president</a:t>
            </a:r>
          </a:p>
        </p:txBody>
      </p:sp>
      <p:sp>
        <p:nvSpPr>
          <p:cNvPr id="28" name="TextBox 27">
            <a:extLst>
              <a:ext uri="{FF2B5EF4-FFF2-40B4-BE49-F238E27FC236}">
                <a16:creationId xmlns:a16="http://schemas.microsoft.com/office/drawing/2014/main" id="{ED721725-AE08-F04D-B61C-46A446F9C3D0}"/>
              </a:ext>
            </a:extLst>
          </p:cNvPr>
          <p:cNvSpPr txBox="1"/>
          <p:nvPr/>
        </p:nvSpPr>
        <p:spPr>
          <a:xfrm>
            <a:off x="7496803" y="3615465"/>
            <a:ext cx="1200970" cy="369332"/>
          </a:xfrm>
          <a:prstGeom prst="rect">
            <a:avLst/>
          </a:prstGeom>
          <a:noFill/>
        </p:spPr>
        <p:txBody>
          <a:bodyPr wrap="none" rtlCol="0">
            <a:spAutoFit/>
          </a:bodyPr>
          <a:lstStyle/>
          <a:p>
            <a:r>
              <a:rPr lang="en-US" dirty="0">
                <a:solidFill>
                  <a:schemeClr val="bg1"/>
                </a:solidFill>
              </a:rPr>
              <a:t>E. Macron</a:t>
            </a:r>
          </a:p>
        </p:txBody>
      </p:sp>
      <p:sp>
        <p:nvSpPr>
          <p:cNvPr id="29" name="Oval 28">
            <a:extLst>
              <a:ext uri="{FF2B5EF4-FFF2-40B4-BE49-F238E27FC236}">
                <a16:creationId xmlns:a16="http://schemas.microsoft.com/office/drawing/2014/main" id="{8B76B55E-FAAD-8441-9C54-AD5392C60633}"/>
              </a:ext>
            </a:extLst>
          </p:cNvPr>
          <p:cNvSpPr/>
          <p:nvPr/>
        </p:nvSpPr>
        <p:spPr>
          <a:xfrm>
            <a:off x="10125370" y="2355026"/>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a:extLst>
              <a:ext uri="{FF2B5EF4-FFF2-40B4-BE49-F238E27FC236}">
                <a16:creationId xmlns:a16="http://schemas.microsoft.com/office/drawing/2014/main" id="{6BFC62F4-C0C0-A741-B2CD-5E63815C12E3}"/>
              </a:ext>
            </a:extLst>
          </p:cNvPr>
          <p:cNvSpPr/>
          <p:nvPr/>
        </p:nvSpPr>
        <p:spPr>
          <a:xfrm>
            <a:off x="10705769" y="3237496"/>
            <a:ext cx="337624" cy="417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32" name="TextBox 31">
            <a:extLst>
              <a:ext uri="{FF2B5EF4-FFF2-40B4-BE49-F238E27FC236}">
                <a16:creationId xmlns:a16="http://schemas.microsoft.com/office/drawing/2014/main" id="{79057C11-385C-AF4D-ACD2-9434EEAA6849}"/>
              </a:ext>
            </a:extLst>
          </p:cNvPr>
          <p:cNvSpPr txBox="1"/>
          <p:nvPr/>
        </p:nvSpPr>
        <p:spPr>
          <a:xfrm>
            <a:off x="6162019" y="2129470"/>
            <a:ext cx="672364" cy="369332"/>
          </a:xfrm>
          <a:prstGeom prst="rect">
            <a:avLst/>
          </a:prstGeom>
          <a:noFill/>
        </p:spPr>
        <p:txBody>
          <a:bodyPr wrap="none" rtlCol="0">
            <a:spAutoFit/>
          </a:bodyPr>
          <a:lstStyle/>
          <a:p>
            <a:r>
              <a:rPr lang="en-US" dirty="0">
                <a:solidFill>
                  <a:schemeClr val="bg1"/>
                </a:solidFill>
              </a:rPr>
              <a:t>Paris</a:t>
            </a:r>
          </a:p>
        </p:txBody>
      </p:sp>
      <p:cxnSp>
        <p:nvCxnSpPr>
          <p:cNvPr id="33" name="Straight Arrow Connector 32">
            <a:extLst>
              <a:ext uri="{FF2B5EF4-FFF2-40B4-BE49-F238E27FC236}">
                <a16:creationId xmlns:a16="http://schemas.microsoft.com/office/drawing/2014/main" id="{447E52FD-F539-6B45-A1F6-B81423A41460}"/>
              </a:ext>
            </a:extLst>
          </p:cNvPr>
          <p:cNvCxnSpPr>
            <a:cxnSpLocks/>
          </p:cNvCxnSpPr>
          <p:nvPr/>
        </p:nvCxnSpPr>
        <p:spPr>
          <a:xfrm>
            <a:off x="6588710" y="2796307"/>
            <a:ext cx="431824" cy="693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D81EE64-C835-7F49-A327-8827D37001C4}"/>
              </a:ext>
            </a:extLst>
          </p:cNvPr>
          <p:cNvSpPr txBox="1"/>
          <p:nvPr/>
        </p:nvSpPr>
        <p:spPr>
          <a:xfrm>
            <a:off x="10642791" y="2846328"/>
            <a:ext cx="1173719" cy="369332"/>
          </a:xfrm>
          <a:prstGeom prst="rect">
            <a:avLst/>
          </a:prstGeom>
          <a:noFill/>
        </p:spPr>
        <p:txBody>
          <a:bodyPr wrap="none" rtlCol="0">
            <a:spAutoFit/>
          </a:bodyPr>
          <a:lstStyle/>
          <a:p>
            <a:r>
              <a:rPr lang="en-US" dirty="0" err="1">
                <a:solidFill>
                  <a:schemeClr val="bg1"/>
                </a:solidFill>
              </a:rPr>
              <a:t>Was_born</a:t>
            </a:r>
            <a:endParaRPr lang="en-US" dirty="0">
              <a:solidFill>
                <a:schemeClr val="bg1"/>
              </a:solidFill>
            </a:endParaRPr>
          </a:p>
        </p:txBody>
      </p:sp>
      <p:sp>
        <p:nvSpPr>
          <p:cNvPr id="37" name="TextBox 36">
            <a:extLst>
              <a:ext uri="{FF2B5EF4-FFF2-40B4-BE49-F238E27FC236}">
                <a16:creationId xmlns:a16="http://schemas.microsoft.com/office/drawing/2014/main" id="{88245430-FD3C-1A4E-9A9B-D7EC1DD208EE}"/>
              </a:ext>
            </a:extLst>
          </p:cNvPr>
          <p:cNvSpPr txBox="1"/>
          <p:nvPr/>
        </p:nvSpPr>
        <p:spPr>
          <a:xfrm>
            <a:off x="10452800" y="3624185"/>
            <a:ext cx="1196161" cy="369332"/>
          </a:xfrm>
          <a:prstGeom prst="rect">
            <a:avLst/>
          </a:prstGeom>
          <a:noFill/>
        </p:spPr>
        <p:txBody>
          <a:bodyPr wrap="none" rtlCol="0">
            <a:spAutoFit/>
          </a:bodyPr>
          <a:lstStyle/>
          <a:p>
            <a:r>
              <a:rPr lang="en-US" dirty="0" err="1">
                <a:solidFill>
                  <a:schemeClr val="bg1"/>
                </a:solidFill>
              </a:rPr>
              <a:t>New_york</a:t>
            </a:r>
            <a:endParaRPr lang="en-US" dirty="0">
              <a:solidFill>
                <a:schemeClr val="bg1"/>
              </a:solidFill>
            </a:endParaRPr>
          </a:p>
        </p:txBody>
      </p:sp>
    </p:spTree>
    <p:extLst>
      <p:ext uri="{BB962C8B-B14F-4D97-AF65-F5344CB8AC3E}">
        <p14:creationId xmlns:p14="http://schemas.microsoft.com/office/powerpoint/2010/main" val="245994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Problem Statement</a:t>
            </a:r>
            <a:br>
              <a:rPr lang="en-US" sz="4600" dirty="0">
                <a:solidFill>
                  <a:srgbClr val="FFFFFF"/>
                </a:solidFill>
              </a:rPr>
            </a:br>
            <a:r>
              <a:rPr lang="en-US" sz="4000" i="1" dirty="0">
                <a:solidFill>
                  <a:srgbClr val="FFFFFF"/>
                </a:solidFill>
              </a:rPr>
              <a:t>Graph Matching</a:t>
            </a: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152880" cy="646331"/>
          </a:xfrm>
          <a:prstGeom prst="rect">
            <a:avLst/>
          </a:prstGeom>
          <a:noFill/>
        </p:spPr>
        <p:txBody>
          <a:bodyPr wrap="none" rtlCol="0">
            <a:spAutoFit/>
          </a:bodyPr>
          <a:lstStyle/>
          <a:p>
            <a:r>
              <a:rPr lang="tr-TR" sz="3600" dirty="0"/>
              <a:t>5/17</a:t>
            </a:r>
            <a:endParaRPr lang="en-US" sz="36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590800"/>
                <a:ext cx="8453438" cy="3513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dirty="0"/>
                  <a:t>Considering the nature of the problem and the inputs, This problem can be considered as graph matching problem when we convert relational data into a graph.</a:t>
                </a:r>
              </a:p>
              <a:p>
                <a:r>
                  <a:rPr lang="en-GB" dirty="0"/>
                  <a:t>Now the question becomes is it possible to determine whether a vertex </a:t>
                </a:r>
                <a14:m>
                  <m:oMath xmlns:m="http://schemas.openxmlformats.org/officeDocument/2006/math">
                    <m:r>
                      <a:rPr lang="en-GB" i="1" dirty="0" smtClean="0">
                        <a:latin typeface="Cambria Math" panose="02040503050406030204" pitchFamily="18" charset="0"/>
                      </a:rPr>
                      <m:t>𝑢</m:t>
                    </m:r>
                  </m:oMath>
                </a14:m>
                <a:r>
                  <a:rPr lang="en-GB" dirty="0"/>
                  <a:t> in </a:t>
                </a:r>
                <a14:m>
                  <m:oMath xmlns:m="http://schemas.openxmlformats.org/officeDocument/2006/math">
                    <m:r>
                      <a:rPr lang="en-GB" i="1" dirty="0" smtClean="0">
                        <a:latin typeface="Cambria Math" panose="02040503050406030204" pitchFamily="18" charset="0"/>
                      </a:rPr>
                      <m:t>𝐺</m:t>
                    </m:r>
                    <m:r>
                      <a:rPr lang="en-GB" i="1" baseline="-25000" dirty="0" smtClean="0">
                        <a:latin typeface="Cambria Math" panose="02040503050406030204" pitchFamily="18" charset="0"/>
                      </a:rPr>
                      <m:t>1</m:t>
                    </m:r>
                  </m:oMath>
                </a14:m>
                <a:r>
                  <a:rPr lang="en-GB" dirty="0"/>
                  <a:t> and a vertex </a:t>
                </a:r>
                <a14:m>
                  <m:oMath xmlns:m="http://schemas.openxmlformats.org/officeDocument/2006/math">
                    <m:r>
                      <a:rPr lang="en-GB" i="1" dirty="0">
                        <a:latin typeface="Cambria Math" panose="02040503050406030204" pitchFamily="18" charset="0"/>
                      </a:rPr>
                      <m:t>𝑣</m:t>
                    </m:r>
                  </m:oMath>
                </a14:m>
                <a:r>
                  <a:rPr lang="en-GB" dirty="0"/>
                  <a:t> in </a:t>
                </a:r>
                <a14:m>
                  <m:oMath xmlns:m="http://schemas.openxmlformats.org/officeDocument/2006/math">
                    <m:r>
                      <a:rPr lang="en-GB" i="1" dirty="0" smtClean="0">
                        <a:latin typeface="Cambria Math" panose="02040503050406030204" pitchFamily="18" charset="0"/>
                      </a:rPr>
                      <m:t>𝐺</m:t>
                    </m:r>
                    <m:r>
                      <a:rPr lang="en-GB" i="1" baseline="-25000" dirty="0" smtClean="0">
                        <a:latin typeface="Cambria Math" panose="02040503050406030204" pitchFamily="18" charset="0"/>
                      </a:rPr>
                      <m:t>2</m:t>
                    </m:r>
                  </m:oMath>
                </a14:m>
                <a:r>
                  <a:rPr lang="en-GB" dirty="0"/>
                  <a:t> refer to the same real-world entity? </a:t>
                </a:r>
                <a:endParaRPr lang="en-GB" sz="2800" dirty="0"/>
              </a:p>
              <a:p>
                <a:r>
                  <a:rPr lang="en-GB" dirty="0"/>
                  <a:t>Can we use some scores to link entities ? For instance, vertex label closeness. E.g., basketball shoes and shoes.</a:t>
                </a:r>
                <a:endParaRPr lang="en-US" sz="2600" dirty="0"/>
              </a:p>
            </p:txBody>
          </p:sp>
        </mc:Choice>
        <mc:Fallback xmlns="">
          <p:sp>
            <p:nvSpPr>
              <p:cNvPr id="7" name="Content Placeholder 2">
                <a:extLst>
                  <a:ext uri="{FF2B5EF4-FFF2-40B4-BE49-F238E27FC236}">
                    <a16:creationId xmlns:a16="http://schemas.microsoft.com/office/drawing/2014/main" id="{9A515719-8B3E-6744-A864-EB4DD4088FAC}"/>
                  </a:ext>
                </a:extLst>
              </p:cNvPr>
              <p:cNvSpPr txBox="1">
                <a:spLocks noRot="1" noChangeAspect="1" noMove="1" noResize="1" noEditPoints="1" noAdjustHandles="1" noChangeArrowheads="1" noChangeShapeType="1" noTextEdit="1"/>
              </p:cNvSpPr>
              <p:nvPr/>
            </p:nvSpPr>
            <p:spPr>
              <a:xfrm>
                <a:off x="990600" y="2590800"/>
                <a:ext cx="8453438" cy="3513972"/>
              </a:xfrm>
              <a:prstGeom prst="rect">
                <a:avLst/>
              </a:prstGeom>
              <a:blipFill>
                <a:blip r:embed="rId5"/>
                <a:stretch>
                  <a:fillRect l="-1051" t="-2527" r="-300"/>
                </a:stretch>
              </a:blipFill>
            </p:spPr>
            <p:txBody>
              <a:bodyPr/>
              <a:lstStyle/>
              <a:p>
                <a:r>
                  <a:rPr lang="en-US">
                    <a:noFill/>
                  </a:rPr>
                  <a:t> </a:t>
                </a:r>
              </a:p>
            </p:txBody>
          </p:sp>
        </mc:Fallback>
      </mc:AlternateContent>
    </p:spTree>
    <p:extLst>
      <p:ext uri="{BB962C8B-B14F-4D97-AF65-F5344CB8AC3E}">
        <p14:creationId xmlns:p14="http://schemas.microsoft.com/office/powerpoint/2010/main" val="226538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a:bodyPr>
          <a:lstStyle/>
          <a:p>
            <a:r>
              <a:rPr lang="en-US" sz="4600" dirty="0">
                <a:solidFill>
                  <a:srgbClr val="FFFFFF"/>
                </a:solidFill>
              </a:rPr>
              <a:t>Literature Review</a:t>
            </a:r>
            <a:endParaRPr lang="en-US" sz="4000" i="1" dirty="0">
              <a:solidFill>
                <a:srgbClr val="FFFFFF"/>
              </a:solidFill>
            </a:endParaRP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152880" cy="646331"/>
          </a:xfrm>
          <a:prstGeom prst="rect">
            <a:avLst/>
          </a:prstGeom>
          <a:noFill/>
        </p:spPr>
        <p:txBody>
          <a:bodyPr wrap="none" rtlCol="0">
            <a:spAutoFit/>
          </a:bodyPr>
          <a:lstStyle/>
          <a:p>
            <a:r>
              <a:rPr lang="tr-TR" sz="3600" dirty="0"/>
              <a:t>6/17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590800"/>
            <a:ext cx="8453438" cy="3513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dirty="0"/>
              <a:t>Entity Resolution/ Entity Linking is a long-standing challenge. There are couple of methods and types;</a:t>
            </a:r>
          </a:p>
          <a:p>
            <a:r>
              <a:rPr lang="en-GB" dirty="0"/>
              <a:t>ML/DL Based</a:t>
            </a:r>
          </a:p>
          <a:p>
            <a:r>
              <a:rPr lang="en-GB" dirty="0"/>
              <a:t>Traditional Similarity Checking</a:t>
            </a:r>
          </a:p>
          <a:p>
            <a:r>
              <a:rPr lang="en-GB" dirty="0"/>
              <a:t>Heterogenous/ homogenous</a:t>
            </a:r>
          </a:p>
          <a:p>
            <a:r>
              <a:rPr lang="en-GB" dirty="0"/>
              <a:t>Graph Simulation / Matching Algorithms</a:t>
            </a:r>
          </a:p>
          <a:p>
            <a:endParaRPr lang="en-GB" sz="2800" dirty="0"/>
          </a:p>
          <a:p>
            <a:endParaRPr lang="en-US" sz="2600" dirty="0"/>
          </a:p>
        </p:txBody>
      </p:sp>
    </p:spTree>
    <p:extLst>
      <p:ext uri="{BB962C8B-B14F-4D97-AF65-F5344CB8AC3E}">
        <p14:creationId xmlns:p14="http://schemas.microsoft.com/office/powerpoint/2010/main" val="88885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Proposed Method</a:t>
            </a:r>
            <a:br>
              <a:rPr lang="en-US" sz="4600" dirty="0">
                <a:solidFill>
                  <a:srgbClr val="FFFFFF"/>
                </a:solidFill>
              </a:rPr>
            </a:br>
            <a:r>
              <a:rPr lang="en-US" sz="4000" i="1" dirty="0">
                <a:solidFill>
                  <a:srgbClr val="FFFFFF"/>
                </a:solidFill>
              </a:rPr>
              <a:t>General</a:t>
            </a:r>
            <a:r>
              <a:rPr lang="en-US" sz="4600" dirty="0">
                <a:solidFill>
                  <a:srgbClr val="FFFFFF"/>
                </a:solidFill>
              </a:rPr>
              <a:t> </a:t>
            </a:r>
            <a:r>
              <a:rPr lang="en-US" sz="4000" i="1" dirty="0">
                <a:solidFill>
                  <a:srgbClr val="FFFFFF"/>
                </a:solidFill>
              </a:rPr>
              <a:t>Schema</a:t>
            </a: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152880" cy="646331"/>
          </a:xfrm>
          <a:prstGeom prst="rect">
            <a:avLst/>
          </a:prstGeom>
          <a:noFill/>
        </p:spPr>
        <p:txBody>
          <a:bodyPr wrap="none" rtlCol="0">
            <a:spAutoFit/>
          </a:bodyPr>
          <a:lstStyle/>
          <a:p>
            <a:r>
              <a:rPr lang="tr-TR" sz="3600" dirty="0"/>
              <a:t>7/17</a:t>
            </a:r>
            <a:endParaRPr lang="en-US" sz="3600" dirty="0"/>
          </a:p>
        </p:txBody>
      </p:sp>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286001"/>
            <a:ext cx="10515600" cy="4142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dirty="0"/>
              <a:t>There are couple of steps that we have done in order to link entities.</a:t>
            </a:r>
          </a:p>
          <a:p>
            <a:pPr marL="0" indent="0">
              <a:buNone/>
            </a:pPr>
            <a:endParaRPr lang="en-GB" dirty="0"/>
          </a:p>
          <a:p>
            <a:pPr marL="0" indent="0">
              <a:buNone/>
            </a:pPr>
            <a:endParaRPr lang="en-GB" dirty="0"/>
          </a:p>
          <a:p>
            <a:pPr marL="0" indent="0">
              <a:buNone/>
            </a:pPr>
            <a:endParaRPr lang="en-GB" dirty="0"/>
          </a:p>
        </p:txBody>
      </p:sp>
      <p:pic>
        <p:nvPicPr>
          <p:cNvPr id="10" name="Picture 9" descr="Diagram&#10;&#10;Description automatically generated">
            <a:extLst>
              <a:ext uri="{FF2B5EF4-FFF2-40B4-BE49-F238E27FC236}">
                <a16:creationId xmlns:a16="http://schemas.microsoft.com/office/drawing/2014/main" id="{9B29E5EF-E972-7845-AFAF-06DE218C679C}"/>
              </a:ext>
            </a:extLst>
          </p:cNvPr>
          <p:cNvPicPr>
            <a:picLocks noChangeAspect="1"/>
          </p:cNvPicPr>
          <p:nvPr/>
        </p:nvPicPr>
        <p:blipFill>
          <a:blip r:embed="rId3"/>
          <a:stretch>
            <a:fillRect/>
          </a:stretch>
        </p:blipFill>
        <p:spPr>
          <a:xfrm>
            <a:off x="990600" y="2831080"/>
            <a:ext cx="6695733" cy="3597854"/>
          </a:xfrm>
          <a:prstGeom prst="rect">
            <a:avLst/>
          </a:prstGeom>
        </p:spPr>
      </p:pic>
      <p:sp>
        <p:nvSpPr>
          <p:cNvPr id="11" name="TextBox 10">
            <a:extLst>
              <a:ext uri="{FF2B5EF4-FFF2-40B4-BE49-F238E27FC236}">
                <a16:creationId xmlns:a16="http://schemas.microsoft.com/office/drawing/2014/main" id="{0EE351A2-E57D-5C49-98C0-B95B973BB623}"/>
              </a:ext>
            </a:extLst>
          </p:cNvPr>
          <p:cNvSpPr txBox="1"/>
          <p:nvPr/>
        </p:nvSpPr>
        <p:spPr>
          <a:xfrm>
            <a:off x="314326" y="6531098"/>
            <a:ext cx="4435830" cy="369332"/>
          </a:xfrm>
          <a:prstGeom prst="rect">
            <a:avLst/>
          </a:prstGeom>
          <a:noFill/>
        </p:spPr>
        <p:txBody>
          <a:bodyPr wrap="none" rtlCol="0">
            <a:spAutoFit/>
          </a:bodyPr>
          <a:lstStyle/>
          <a:p>
            <a:r>
              <a:rPr lang="en-US" dirty="0"/>
              <a:t>https://</a:t>
            </a:r>
            <a:r>
              <a:rPr lang="en-US" dirty="0" err="1"/>
              <a:t>github.com</a:t>
            </a:r>
            <a:r>
              <a:rPr lang="en-US" dirty="0"/>
              <a:t>/</a:t>
            </a:r>
            <a:r>
              <a:rPr lang="en-US" dirty="0" err="1"/>
              <a:t>alibaba</a:t>
            </a:r>
            <a:r>
              <a:rPr lang="en-US" dirty="0"/>
              <a:t>/</a:t>
            </a:r>
            <a:r>
              <a:rPr lang="en-US" dirty="0" err="1"/>
              <a:t>GraphScope</a:t>
            </a:r>
            <a:endParaRPr lang="en-US" dirty="0"/>
          </a:p>
        </p:txBody>
      </p:sp>
    </p:spTree>
    <p:extLst>
      <p:ext uri="{BB962C8B-B14F-4D97-AF65-F5344CB8AC3E}">
        <p14:creationId xmlns:p14="http://schemas.microsoft.com/office/powerpoint/2010/main" val="193623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Proposed Method</a:t>
            </a:r>
            <a:br>
              <a:rPr lang="en-US" sz="4600" dirty="0">
                <a:solidFill>
                  <a:srgbClr val="FFFFFF"/>
                </a:solidFill>
              </a:rPr>
            </a:br>
            <a:r>
              <a:rPr lang="en-US" sz="4000" i="1" dirty="0">
                <a:solidFill>
                  <a:srgbClr val="FFFFFF"/>
                </a:solidFill>
              </a:rPr>
              <a:t>RDB2RDF</a:t>
            </a: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152880" cy="646331"/>
          </a:xfrm>
          <a:prstGeom prst="rect">
            <a:avLst/>
          </a:prstGeom>
          <a:noFill/>
        </p:spPr>
        <p:txBody>
          <a:bodyPr wrap="none" rtlCol="0">
            <a:spAutoFit/>
          </a:bodyPr>
          <a:lstStyle/>
          <a:p>
            <a:r>
              <a:rPr lang="tr-TR" sz="3600" dirty="0"/>
              <a:t>8/17</a:t>
            </a:r>
            <a:endParaRPr lang="en-US" sz="36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489981"/>
                <a:ext cx="10515600" cy="3938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GB" dirty="0"/>
                  <a:t>Converting relational data </a:t>
                </a:r>
                <a14:m>
                  <m:oMath xmlns:m="http://schemas.openxmlformats.org/officeDocument/2006/math">
                    <m:r>
                      <a:rPr lang="en-GB" i="1" dirty="0" smtClean="0">
                        <a:latin typeface="Cambria Math" panose="02040503050406030204" pitchFamily="18" charset="0"/>
                      </a:rPr>
                      <m:t>𝐷</m:t>
                    </m:r>
                  </m:oMath>
                </a14:m>
                <a:r>
                  <a:rPr lang="en-GB" dirty="0"/>
                  <a:t> into graph </a:t>
                </a:r>
                <a14:m>
                  <m:oMath xmlns:m="http://schemas.openxmlformats.org/officeDocument/2006/math">
                    <m:r>
                      <a:rPr lang="en-GB" i="1" dirty="0" smtClean="0">
                        <a:latin typeface="Cambria Math" panose="02040503050406030204" pitchFamily="18" charset="0"/>
                      </a:rPr>
                      <m:t>𝐺</m:t>
                    </m:r>
                    <m:r>
                      <a:rPr lang="en-GB" i="1" baseline="-25000" dirty="0" smtClean="0">
                        <a:latin typeface="Cambria Math" panose="02040503050406030204" pitchFamily="18" charset="0"/>
                      </a:rPr>
                      <m:t>𝐷</m:t>
                    </m:r>
                  </m:oMath>
                </a14:m>
                <a:r>
                  <a:rPr lang="en-GB" dirty="0"/>
                  <a:t>. We have used RDB2RDF method to convert relational data into graph. This conversion is just a direct mapping of cells. Column names are edge labels and </a:t>
                </a:r>
                <a:r>
                  <a:rPr lang="en-US" sz="2600" dirty="0"/>
                  <a:t>cell values are vertex labels.</a:t>
                </a:r>
                <a:endParaRPr lang="en-GB" dirty="0"/>
              </a:p>
            </p:txBody>
          </p:sp>
        </mc:Choice>
        <mc:Fallback xmlns="">
          <p:sp>
            <p:nvSpPr>
              <p:cNvPr id="7" name="Content Placeholder 2">
                <a:extLst>
                  <a:ext uri="{FF2B5EF4-FFF2-40B4-BE49-F238E27FC236}">
                    <a16:creationId xmlns:a16="http://schemas.microsoft.com/office/drawing/2014/main" id="{9A515719-8B3E-6744-A864-EB4DD4088FAC}"/>
                  </a:ext>
                </a:extLst>
              </p:cNvPr>
              <p:cNvSpPr txBox="1">
                <a:spLocks noRot="1" noChangeAspect="1" noMove="1" noResize="1" noEditPoints="1" noAdjustHandles="1" noChangeArrowheads="1" noChangeShapeType="1" noTextEdit="1"/>
              </p:cNvSpPr>
              <p:nvPr/>
            </p:nvSpPr>
            <p:spPr>
              <a:xfrm>
                <a:off x="990600" y="2489981"/>
                <a:ext cx="10515600" cy="3938953"/>
              </a:xfrm>
              <a:prstGeom prst="rect">
                <a:avLst/>
              </a:prstGeom>
              <a:blipFill>
                <a:blip r:embed="rId5"/>
                <a:stretch>
                  <a:fillRect l="-844" t="-1923"/>
                </a:stretch>
              </a:blipFill>
            </p:spPr>
            <p:txBody>
              <a:bodyPr/>
              <a:lstStyle/>
              <a:p>
                <a:r>
                  <a:rPr lang="en-US">
                    <a:noFill/>
                  </a:rPr>
                  <a:t> </a:t>
                </a:r>
              </a:p>
            </p:txBody>
          </p:sp>
        </mc:Fallback>
      </mc:AlternateContent>
      <p:pic>
        <p:nvPicPr>
          <p:cNvPr id="8" name="Picture 7" descr="Table&#10;&#10;Description automatically generated">
            <a:extLst>
              <a:ext uri="{FF2B5EF4-FFF2-40B4-BE49-F238E27FC236}">
                <a16:creationId xmlns:a16="http://schemas.microsoft.com/office/drawing/2014/main" id="{9FA1168D-B38B-104F-85F6-0EADE6AC077E}"/>
              </a:ext>
            </a:extLst>
          </p:cNvPr>
          <p:cNvPicPr>
            <a:picLocks noChangeAspect="1"/>
          </p:cNvPicPr>
          <p:nvPr/>
        </p:nvPicPr>
        <p:blipFill>
          <a:blip r:embed="rId6"/>
          <a:stretch>
            <a:fillRect/>
          </a:stretch>
        </p:blipFill>
        <p:spPr>
          <a:xfrm>
            <a:off x="0" y="3916022"/>
            <a:ext cx="3809191" cy="1624751"/>
          </a:xfrm>
          <a:prstGeom prst="rect">
            <a:avLst/>
          </a:prstGeom>
        </p:spPr>
      </p:pic>
      <p:pic>
        <p:nvPicPr>
          <p:cNvPr id="4" name="Picture 3" descr="Diagram&#10;&#10;Description automatically generated">
            <a:extLst>
              <a:ext uri="{FF2B5EF4-FFF2-40B4-BE49-F238E27FC236}">
                <a16:creationId xmlns:a16="http://schemas.microsoft.com/office/drawing/2014/main" id="{C406B69E-527F-FF4C-8BC9-2F6DFC57C3C5}"/>
              </a:ext>
            </a:extLst>
          </p:cNvPr>
          <p:cNvPicPr>
            <a:picLocks noChangeAspect="1"/>
          </p:cNvPicPr>
          <p:nvPr/>
        </p:nvPicPr>
        <p:blipFill>
          <a:blip r:embed="rId7"/>
          <a:stretch>
            <a:fillRect/>
          </a:stretch>
        </p:blipFill>
        <p:spPr>
          <a:xfrm>
            <a:off x="0" y="4965700"/>
            <a:ext cx="6883400" cy="1892300"/>
          </a:xfrm>
          <a:prstGeom prst="rect">
            <a:avLst/>
          </a:prstGeom>
        </p:spPr>
      </p:pic>
      <p:sp>
        <p:nvSpPr>
          <p:cNvPr id="10" name="Circular Arrow 9">
            <a:extLst>
              <a:ext uri="{FF2B5EF4-FFF2-40B4-BE49-F238E27FC236}">
                <a16:creationId xmlns:a16="http://schemas.microsoft.com/office/drawing/2014/main" id="{D10F01FB-B1C2-394D-B4AA-ED1A07710B32}"/>
              </a:ext>
            </a:extLst>
          </p:cNvPr>
          <p:cNvSpPr/>
          <p:nvPr/>
        </p:nvSpPr>
        <p:spPr>
          <a:xfrm>
            <a:off x="3436409" y="4269604"/>
            <a:ext cx="1188000" cy="1188000"/>
          </a:xfrm>
          <a:prstGeom prst="circularArrow">
            <a:avLst>
              <a:gd name="adj1" fmla="val 12500"/>
              <a:gd name="adj2" fmla="val 1142319"/>
              <a:gd name="adj3" fmla="val 20457681"/>
              <a:gd name="adj4" fmla="val 15280134"/>
              <a:gd name="adj5" fmla="val 152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89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2EC-EA26-8A41-82E8-8A97067AB61C}"/>
              </a:ext>
            </a:extLst>
          </p:cNvPr>
          <p:cNvSpPr>
            <a:spLocks noGrp="1"/>
          </p:cNvSpPr>
          <p:nvPr>
            <p:ph type="title"/>
          </p:nvPr>
        </p:nvSpPr>
        <p:spPr/>
        <p:txBody>
          <a:bodyPr>
            <a:normAutofit fontScale="90000"/>
          </a:bodyPr>
          <a:lstStyle/>
          <a:p>
            <a:r>
              <a:rPr lang="en-US" sz="4600" dirty="0">
                <a:solidFill>
                  <a:srgbClr val="FFFFFF"/>
                </a:solidFill>
              </a:rPr>
              <a:t>Proposed Method</a:t>
            </a:r>
            <a:br>
              <a:rPr lang="en-US" sz="4600" dirty="0">
                <a:solidFill>
                  <a:srgbClr val="FFFFFF"/>
                </a:solidFill>
              </a:rPr>
            </a:br>
            <a:r>
              <a:rPr lang="en-US" sz="4000" i="1" dirty="0">
                <a:solidFill>
                  <a:srgbClr val="FFFFFF"/>
                </a:solidFill>
              </a:rPr>
              <a:t>Parametric Simulation</a:t>
            </a:r>
          </a:p>
        </p:txBody>
      </p:sp>
      <p:sp>
        <p:nvSpPr>
          <p:cNvPr id="6" name="TextBox 5">
            <a:extLst>
              <a:ext uri="{FF2B5EF4-FFF2-40B4-BE49-F238E27FC236}">
                <a16:creationId xmlns:a16="http://schemas.microsoft.com/office/drawing/2014/main" id="{EF855EE2-295D-234C-A440-996EC0EEB25B}"/>
              </a:ext>
            </a:extLst>
          </p:cNvPr>
          <p:cNvSpPr txBox="1"/>
          <p:nvPr/>
        </p:nvSpPr>
        <p:spPr>
          <a:xfrm>
            <a:off x="10667392" y="970531"/>
            <a:ext cx="1152880" cy="646331"/>
          </a:xfrm>
          <a:prstGeom prst="rect">
            <a:avLst/>
          </a:prstGeom>
          <a:noFill/>
        </p:spPr>
        <p:txBody>
          <a:bodyPr wrap="none" rtlCol="0">
            <a:spAutoFit/>
          </a:bodyPr>
          <a:lstStyle/>
          <a:p>
            <a:r>
              <a:rPr lang="tr-TR" sz="3600" dirty="0"/>
              <a:t>9/17</a:t>
            </a:r>
            <a:endParaRPr lang="en-US" sz="36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A515719-8B3E-6744-A864-EB4DD4088FAC}"/>
                  </a:ext>
                </a:extLst>
              </p:cNvPr>
              <p:cNvSpPr txBox="1">
                <a:spLocks/>
              </p:cNvSpPr>
              <p:nvPr/>
            </p:nvSpPr>
            <p:spPr>
              <a:xfrm>
                <a:off x="990600" y="2489981"/>
                <a:ext cx="7539038" cy="39389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GB" dirty="0"/>
                  <a:t>After having two graphs, we have three modes to link entities.</a:t>
                </a:r>
              </a:p>
              <a:p>
                <a:pPr marL="914400" lvl="1" indent="-457200">
                  <a:buFont typeface="+mj-lt"/>
                  <a:buAutoNum type="alphaLcParenR"/>
                </a:pPr>
                <a:r>
                  <a:rPr lang="en-GB" dirty="0" err="1"/>
                  <a:t>Spair</a:t>
                </a:r>
                <a:r>
                  <a:rPr lang="en-GB" dirty="0"/>
                  <a:t>: This mode checks whether given tuple </a:t>
                </a:r>
                <a14:m>
                  <m:oMath xmlns:m="http://schemas.openxmlformats.org/officeDocument/2006/math">
                    <m:r>
                      <a:rPr lang="en-GB" b="0" i="1" smtClean="0">
                        <a:latin typeface="Cambria Math" panose="02040503050406030204" pitchFamily="18" charset="0"/>
                      </a:rPr>
                      <m:t>𝑡</m:t>
                    </m:r>
                  </m:oMath>
                </a14:m>
                <a:r>
                  <a:rPr lang="en-GB" dirty="0"/>
                  <a:t> and vertex </a:t>
                </a:r>
                <a14:m>
                  <m:oMath xmlns:m="http://schemas.openxmlformats.org/officeDocument/2006/math">
                    <m:r>
                      <a:rPr lang="en-GB" b="0" i="1" smtClean="0">
                        <a:latin typeface="Cambria Math" panose="02040503050406030204" pitchFamily="18" charset="0"/>
                      </a:rPr>
                      <m:t>𝑣</m:t>
                    </m:r>
                  </m:oMath>
                </a14:m>
                <a:r>
                  <a:rPr lang="en-GB" dirty="0"/>
                  <a:t> make a match ? </a:t>
                </a:r>
              </a:p>
              <a:p>
                <a:pPr marL="914400" lvl="1" indent="-457200">
                  <a:buFont typeface="+mj-lt"/>
                  <a:buAutoNum type="alphaLcParenR"/>
                </a:pPr>
                <a:r>
                  <a:rPr lang="en-GB" dirty="0" err="1"/>
                  <a:t>Vpair</a:t>
                </a:r>
                <a:r>
                  <a:rPr lang="en-GB" dirty="0"/>
                  <a:t>: This mode is for all vertices in </a:t>
                </a:r>
                <a14:m>
                  <m:oMath xmlns:m="http://schemas.openxmlformats.org/officeDocument/2006/math">
                    <m:r>
                      <a:rPr lang="en-GB" i="1" dirty="0" smtClean="0">
                        <a:latin typeface="Cambria Math" panose="02040503050406030204" pitchFamily="18" charset="0"/>
                      </a:rPr>
                      <m:t>𝐺</m:t>
                    </m:r>
                  </m:oMath>
                </a14:m>
                <a:r>
                  <a:rPr lang="en-GB" dirty="0"/>
                  <a:t> that match a given tuple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m:t>
                    </m:r>
                    <m:r>
                      <a:rPr lang="en-GB" i="1" dirty="0" smtClean="0">
                        <a:latin typeface="Cambria Math" panose="02040503050406030204" pitchFamily="18" charset="0"/>
                      </a:rPr>
                      <m:t>𝐷</m:t>
                    </m:r>
                  </m:oMath>
                </a14:m>
                <a:r>
                  <a:rPr lang="en-GB" dirty="0"/>
                  <a:t>. </a:t>
                </a:r>
              </a:p>
              <a:p>
                <a:pPr marL="914400" lvl="1" indent="-457200">
                  <a:buFont typeface="+mj-lt"/>
                  <a:buAutoNum type="alphaLcParenR"/>
                </a:pPr>
                <a:r>
                  <a:rPr lang="en-GB" dirty="0" err="1"/>
                  <a:t>Apair</a:t>
                </a:r>
                <a:r>
                  <a:rPr lang="en-GB" dirty="0"/>
                  <a:t>: This mode is to find all matches across </a:t>
                </a:r>
                <a14:m>
                  <m:oMath xmlns:m="http://schemas.openxmlformats.org/officeDocument/2006/math">
                    <m:r>
                      <a:rPr lang="en-GB" i="1" dirty="0" smtClean="0">
                        <a:latin typeface="Cambria Math" panose="02040503050406030204" pitchFamily="18" charset="0"/>
                      </a:rPr>
                      <m:t>𝐷</m:t>
                    </m:r>
                  </m:oMath>
                </a14:m>
                <a:r>
                  <a:rPr lang="en-GB" dirty="0"/>
                  <a:t> and </a:t>
                </a:r>
                <a14:m>
                  <m:oMath xmlns:m="http://schemas.openxmlformats.org/officeDocument/2006/math">
                    <m:r>
                      <a:rPr lang="en-GB" i="1" dirty="0" smtClean="0">
                        <a:latin typeface="Cambria Math" panose="02040503050406030204" pitchFamily="18" charset="0"/>
                      </a:rPr>
                      <m:t>𝐺</m:t>
                    </m:r>
                  </m:oMath>
                </a14:m>
                <a:r>
                  <a:rPr lang="en-GB" dirty="0"/>
                  <a:t> </a:t>
                </a:r>
              </a:p>
              <a:p>
                <a:pPr marL="914400" lvl="1" indent="-457200">
                  <a:buFont typeface="+mj-lt"/>
                  <a:buAutoNum type="alphaLcParenR"/>
                </a:pPr>
                <a:r>
                  <a:rPr lang="en-GB" dirty="0"/>
                  <a:t>Underlying algorithm is parametric simulation.</a:t>
                </a:r>
              </a:p>
              <a:p>
                <a:pPr marL="457200" indent="-457200">
                  <a:buFont typeface="+mj-lt"/>
                  <a:buAutoNum type="arabicPeriod"/>
                </a:pPr>
                <a:r>
                  <a:rPr lang="en-GB" dirty="0"/>
                  <a:t>parametric simulation is inductively defined to match (</a:t>
                </a:r>
                <a14:m>
                  <m:oMath xmlns:m="http://schemas.openxmlformats.org/officeDocument/2006/math">
                    <m:r>
                      <a:rPr lang="en-GB" i="1" dirty="0" smtClean="0">
                        <a:latin typeface="Cambria Math" panose="02040503050406030204" pitchFamily="18" charset="0"/>
                      </a:rPr>
                      <m:t>𝑢</m:t>
                    </m:r>
                    <m:r>
                      <a:rPr lang="en-GB" i="1" baseline="-25000" dirty="0" smtClean="0">
                        <a:latin typeface="Cambria Math" panose="02040503050406030204" pitchFamily="18" charset="0"/>
                      </a:rPr>
                      <m:t>𝑡</m:t>
                    </m:r>
                    <m:r>
                      <a:rPr lang="en-GB" i="1" dirty="0" smtClean="0">
                        <a:latin typeface="Cambria Math" panose="02040503050406030204" pitchFamily="18" charset="0"/>
                      </a:rPr>
                      <m:t>,</m:t>
                    </m:r>
                    <m:r>
                      <a:rPr lang="en-GB" b="0" i="1" dirty="0" smtClean="0">
                        <a:latin typeface="Cambria Math" panose="02040503050406030204" pitchFamily="18" charset="0"/>
                      </a:rPr>
                      <m:t>  </m:t>
                    </m:r>
                    <m:r>
                      <a:rPr lang="en-GB" i="1" dirty="0" err="1" smtClean="0">
                        <a:latin typeface="Cambria Math" panose="02040503050406030204" pitchFamily="18" charset="0"/>
                      </a:rPr>
                      <m:t>𝑣</m:t>
                    </m:r>
                    <m:r>
                      <a:rPr lang="en-GB" i="1" baseline="-25000" dirty="0" err="1" smtClean="0">
                        <a:latin typeface="Cambria Math" panose="02040503050406030204" pitchFamily="18" charset="0"/>
                      </a:rPr>
                      <m:t>𝑔</m:t>
                    </m:r>
                  </m:oMath>
                </a14:m>
                <a:r>
                  <a:rPr lang="en-GB" dirty="0"/>
                  <a:t>) and their descendants. It maps paths in </a:t>
                </a:r>
                <a14:m>
                  <m:oMath xmlns:m="http://schemas.openxmlformats.org/officeDocument/2006/math">
                    <m:r>
                      <a:rPr lang="en-GB" i="1" dirty="0" smtClean="0">
                        <a:latin typeface="Cambria Math" panose="02040503050406030204" pitchFamily="18" charset="0"/>
                      </a:rPr>
                      <m:t>𝐺</m:t>
                    </m:r>
                    <m:r>
                      <a:rPr lang="en-GB" i="1" baseline="-25000" dirty="0" smtClean="0">
                        <a:latin typeface="Cambria Math" panose="02040503050406030204" pitchFamily="18" charset="0"/>
                      </a:rPr>
                      <m:t>𝐷</m:t>
                    </m:r>
                  </m:oMath>
                </a14:m>
                <a:r>
                  <a:rPr lang="en-GB" baseline="-25000" dirty="0"/>
                  <a:t> </a:t>
                </a:r>
                <a:r>
                  <a:rPr lang="en-GB" dirty="0"/>
                  <a:t>to paths in </a:t>
                </a:r>
                <a14:m>
                  <m:oMath xmlns:m="http://schemas.openxmlformats.org/officeDocument/2006/math">
                    <m:r>
                      <a:rPr lang="en-GB" i="1" dirty="0" smtClean="0">
                        <a:latin typeface="Cambria Math" panose="02040503050406030204" pitchFamily="18" charset="0"/>
                      </a:rPr>
                      <m:t>𝐺</m:t>
                    </m:r>
                    <m:r>
                      <a:rPr lang="en-GB" b="0" i="0" dirty="0" smtClean="0">
                        <a:latin typeface="Cambria Math" panose="02040503050406030204" pitchFamily="18" charset="0"/>
                      </a:rPr>
                      <m:t>.</m:t>
                    </m:r>
                  </m:oMath>
                </a14:m>
                <a:r>
                  <a:rPr lang="en-GB" dirty="0"/>
                  <a:t> It is also parameterized by scores.</a:t>
                </a:r>
              </a:p>
              <a:p>
                <a:pPr marL="457200" indent="-457200">
                  <a:buFont typeface="+mj-lt"/>
                  <a:buAutoNum type="arabicPeriod"/>
                </a:pPr>
                <a:endParaRPr lang="en-GB" dirty="0"/>
              </a:p>
              <a:p>
                <a:pPr marL="914400" lvl="1" indent="-457200">
                  <a:buFont typeface="+mj-lt"/>
                  <a:buAutoNum type="alphaLcParenR"/>
                </a:pPr>
                <a:endParaRPr lang="en-GB" dirty="0"/>
              </a:p>
            </p:txBody>
          </p:sp>
        </mc:Choice>
        <mc:Fallback xmlns="">
          <p:sp>
            <p:nvSpPr>
              <p:cNvPr id="7" name="Content Placeholder 2">
                <a:extLst>
                  <a:ext uri="{FF2B5EF4-FFF2-40B4-BE49-F238E27FC236}">
                    <a16:creationId xmlns:a16="http://schemas.microsoft.com/office/drawing/2014/main" id="{9A515719-8B3E-6744-A864-EB4DD4088FAC}"/>
                  </a:ext>
                </a:extLst>
              </p:cNvPr>
              <p:cNvSpPr txBox="1">
                <a:spLocks noRot="1" noChangeAspect="1" noMove="1" noResize="1" noEditPoints="1" noAdjustHandles="1" noChangeArrowheads="1" noChangeShapeType="1" noTextEdit="1"/>
              </p:cNvSpPr>
              <p:nvPr/>
            </p:nvSpPr>
            <p:spPr>
              <a:xfrm>
                <a:off x="990600" y="2489981"/>
                <a:ext cx="7539038" cy="3938953"/>
              </a:xfrm>
              <a:prstGeom prst="rect">
                <a:avLst/>
              </a:prstGeom>
              <a:blipFill>
                <a:blip r:embed="rId5"/>
                <a:stretch>
                  <a:fillRect l="-1178" t="-2564" r="-842"/>
                </a:stretch>
              </a:blipFill>
            </p:spPr>
            <p:txBody>
              <a:bodyPr/>
              <a:lstStyle/>
              <a:p>
                <a:r>
                  <a:rPr lang="en-US">
                    <a:noFill/>
                  </a:rPr>
                  <a:t> </a:t>
                </a:r>
              </a:p>
            </p:txBody>
          </p:sp>
        </mc:Fallback>
      </mc:AlternateContent>
    </p:spTree>
    <p:extLst>
      <p:ext uri="{BB962C8B-B14F-4D97-AF65-F5344CB8AC3E}">
        <p14:creationId xmlns:p14="http://schemas.microsoft.com/office/powerpoint/2010/main" val="13531744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themeOverride>
</file>

<file path=docProps/app.xml><?xml version="1.0" encoding="utf-8"?>
<Properties xmlns="http://schemas.openxmlformats.org/officeDocument/2006/extended-properties" xmlns:vt="http://schemas.openxmlformats.org/officeDocument/2006/docPropsVTypes">
  <Template/>
  <TotalTime>1768</TotalTime>
  <Words>2099</Words>
  <Application>Microsoft Macintosh PowerPoint</Application>
  <PresentationFormat>Widescreen</PresentationFormat>
  <Paragraphs>190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Trebuchet MS</vt:lpstr>
      <vt:lpstr>Berlin</vt:lpstr>
      <vt:lpstr>Linking Entities Across Relations and Graphs</vt:lpstr>
      <vt:lpstr>Outline</vt:lpstr>
      <vt:lpstr>Motivation</vt:lpstr>
      <vt:lpstr>Problem Statement Entity Linking</vt:lpstr>
      <vt:lpstr>Problem Statement Graph Matching</vt:lpstr>
      <vt:lpstr>Literature Review</vt:lpstr>
      <vt:lpstr>Proposed Method General Schema</vt:lpstr>
      <vt:lpstr>Proposed Method RDB2RDF</vt:lpstr>
      <vt:lpstr>Proposed Method Parametric Simulation</vt:lpstr>
      <vt:lpstr>Proposed Method Parametric Simulation</vt:lpstr>
      <vt:lpstr>Proposed Method Parametric Simulation</vt:lpstr>
      <vt:lpstr>Proposed Method Parametric Simulation</vt:lpstr>
      <vt:lpstr>Experimental Results Baselines</vt:lpstr>
      <vt:lpstr>Experimental Results Datasets</vt:lpstr>
      <vt:lpstr>Experimental Results Accuracy</vt:lpstr>
      <vt:lpstr>Experimental Results Speed</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TUGAY</dc:creator>
  <cp:lastModifiedBy>TUGAY Resul</cp:lastModifiedBy>
  <cp:revision>386</cp:revision>
  <dcterms:created xsi:type="dcterms:W3CDTF">2018-06-04T09:12:02Z</dcterms:created>
  <dcterms:modified xsi:type="dcterms:W3CDTF">2022-05-10T07:00:57Z</dcterms:modified>
</cp:coreProperties>
</file>