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8"/>
  </p:notesMasterIdLst>
  <p:sldIdLst>
    <p:sldId id="256" r:id="rId3"/>
    <p:sldId id="257" r:id="rId4"/>
    <p:sldId id="258" r:id="rId5"/>
    <p:sldId id="259" r:id="rId6"/>
    <p:sldId id="260" r:id="rId7"/>
    <p:sldId id="291" r:id="rId8"/>
    <p:sldId id="292" r:id="rId9"/>
    <p:sldId id="293" r:id="rId10"/>
    <p:sldId id="264" r:id="rId11"/>
    <p:sldId id="294" r:id="rId12"/>
    <p:sldId id="295" r:id="rId13"/>
    <p:sldId id="296" r:id="rId14"/>
    <p:sldId id="297" r:id="rId15"/>
    <p:sldId id="269" r:id="rId16"/>
    <p:sldId id="298" r:id="rId17"/>
    <p:sldId id="299" r:id="rId18"/>
    <p:sldId id="300" r:id="rId19"/>
    <p:sldId id="273" r:id="rId20"/>
    <p:sldId id="301" r:id="rId21"/>
    <p:sldId id="302" r:id="rId22"/>
    <p:sldId id="303" r:id="rId23"/>
    <p:sldId id="277" r:id="rId24"/>
    <p:sldId id="304" r:id="rId25"/>
    <p:sldId id="305" r:id="rId26"/>
    <p:sldId id="306" r:id="rId27"/>
    <p:sldId id="281" r:id="rId28"/>
    <p:sldId id="307" r:id="rId29"/>
    <p:sldId id="308" r:id="rId30"/>
    <p:sldId id="309" r:id="rId31"/>
    <p:sldId id="285" r:id="rId32"/>
    <p:sldId id="310" r:id="rId33"/>
    <p:sldId id="311" r:id="rId34"/>
    <p:sldId id="312" r:id="rId35"/>
    <p:sldId id="289" r:id="rId36"/>
    <p:sldId id="290" r:id="rId37"/>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4" d="100"/>
          <a:sy n="54" d="100"/>
        </p:scale>
        <p:origin x="-1422" y="-78"/>
      </p:cViewPr>
      <p:guideLst>
        <p:guide orient="horz" pos="2381"/>
        <p:guide pos="317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2" name="PlaceHolder 1"/>
          <p:cNvSpPr>
            <a:spLocks noGrp="1"/>
          </p:cNvSpPr>
          <p:nvPr>
            <p:ph type="body"/>
          </p:nvPr>
        </p:nvSpPr>
        <p:spPr>
          <a:xfrm>
            <a:off x="777240" y="4777560"/>
            <a:ext cx="6217560" cy="4525920"/>
          </a:xfrm>
          <a:prstGeom prst="rect">
            <a:avLst/>
          </a:prstGeom>
        </p:spPr>
        <p:txBody>
          <a:bodyPr lIns="0" tIns="0" rIns="0" bIns="0"/>
          <a:lstStyle/>
          <a:p>
            <a:r>
              <a:rPr lang="en-US" sz="2000" spc="-1">
                <a:latin typeface="Arial"/>
              </a:rPr>
              <a:t>Click to edit the notes format</a:t>
            </a:r>
            <a:endParaRPr/>
          </a:p>
        </p:txBody>
      </p:sp>
      <p:sp>
        <p:nvSpPr>
          <p:cNvPr id="73" name="PlaceHolder 2"/>
          <p:cNvSpPr>
            <a:spLocks noGrp="1"/>
          </p:cNvSpPr>
          <p:nvPr>
            <p:ph type="hdr"/>
          </p:nvPr>
        </p:nvSpPr>
        <p:spPr>
          <a:xfrm>
            <a:off x="0" y="0"/>
            <a:ext cx="3372840" cy="502560"/>
          </a:xfrm>
          <a:prstGeom prst="rect">
            <a:avLst/>
          </a:prstGeom>
        </p:spPr>
        <p:txBody>
          <a:bodyPr lIns="0" tIns="0" rIns="0" bIns="0"/>
          <a:lstStyle/>
          <a:p>
            <a:r>
              <a:rPr lang="en-US" sz="1400" spc="-1">
                <a:latin typeface="Times New Roman"/>
              </a:rPr>
              <a:t>&lt;header&gt;</a:t>
            </a:r>
            <a:endParaRPr/>
          </a:p>
        </p:txBody>
      </p:sp>
      <p:sp>
        <p:nvSpPr>
          <p:cNvPr id="74" name="PlaceHolder 3"/>
          <p:cNvSpPr>
            <a:spLocks noGrp="1"/>
          </p:cNvSpPr>
          <p:nvPr>
            <p:ph type="dt"/>
          </p:nvPr>
        </p:nvSpPr>
        <p:spPr>
          <a:xfrm>
            <a:off x="4399200" y="0"/>
            <a:ext cx="3372840" cy="502560"/>
          </a:xfrm>
          <a:prstGeom prst="rect">
            <a:avLst/>
          </a:prstGeom>
        </p:spPr>
        <p:txBody>
          <a:bodyPr lIns="0" tIns="0" rIns="0" bIns="0"/>
          <a:lstStyle/>
          <a:p>
            <a:pPr algn="r"/>
            <a:r>
              <a:rPr lang="en-US" sz="1400" spc="-1">
                <a:latin typeface="Times New Roman"/>
              </a:rPr>
              <a:t>&lt;date/time&gt;</a:t>
            </a:r>
            <a:endParaRPr/>
          </a:p>
        </p:txBody>
      </p:sp>
      <p:sp>
        <p:nvSpPr>
          <p:cNvPr id="75" name="PlaceHolder 4"/>
          <p:cNvSpPr>
            <a:spLocks noGrp="1"/>
          </p:cNvSpPr>
          <p:nvPr>
            <p:ph type="ftr"/>
          </p:nvPr>
        </p:nvSpPr>
        <p:spPr>
          <a:xfrm>
            <a:off x="0" y="9555480"/>
            <a:ext cx="3372840" cy="502560"/>
          </a:xfrm>
          <a:prstGeom prst="rect">
            <a:avLst/>
          </a:prstGeom>
        </p:spPr>
        <p:txBody>
          <a:bodyPr lIns="0" tIns="0" rIns="0" bIns="0" anchor="b"/>
          <a:lstStyle/>
          <a:p>
            <a:r>
              <a:rPr lang="en-US" sz="1400" spc="-1">
                <a:latin typeface="Times New Roman"/>
              </a:rPr>
              <a:t>&lt;footer&gt;</a:t>
            </a:r>
            <a:endParaRPr/>
          </a:p>
        </p:txBody>
      </p:sp>
      <p:sp>
        <p:nvSpPr>
          <p:cNvPr id="76" name="PlaceHolder 5"/>
          <p:cNvSpPr>
            <a:spLocks noGrp="1"/>
          </p:cNvSpPr>
          <p:nvPr>
            <p:ph type="sldNum"/>
          </p:nvPr>
        </p:nvSpPr>
        <p:spPr>
          <a:xfrm>
            <a:off x="4399200" y="9555480"/>
            <a:ext cx="3372840" cy="502560"/>
          </a:xfrm>
          <a:prstGeom prst="rect">
            <a:avLst/>
          </a:prstGeom>
        </p:spPr>
        <p:txBody>
          <a:bodyPr lIns="0" tIns="0" rIns="0" bIns="0" anchor="b"/>
          <a:lstStyle/>
          <a:p>
            <a:pPr algn="r"/>
            <a:fld id="{15A77E54-B31F-4B78-83ED-2D2A86A15318}" type="slidenum">
              <a:rPr lang="en-US" sz="1400" spc="-1">
                <a:latin typeface="Times New Roman"/>
              </a:rPr>
              <a:t>‹#›</a:t>
            </a:fld>
            <a:endParaRPr/>
          </a:p>
        </p:txBody>
      </p:sp>
    </p:spTree>
    <p:extLst>
      <p:ext uri="{BB962C8B-B14F-4D97-AF65-F5344CB8AC3E}">
        <p14:creationId xmlns:p14="http://schemas.microsoft.com/office/powerpoint/2010/main" val="2601122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p:cNvSpPr>
          <p:nvPr>
            <p:ph type="body"/>
          </p:nvPr>
        </p:nvSpPr>
        <p:spPr>
          <a:xfrm>
            <a:off x="777960" y="4778280"/>
            <a:ext cx="6215400" cy="4524840"/>
          </a:xfrm>
          <a:prstGeom prst="rect">
            <a:avLst/>
          </a:prstGeom>
        </p:spPr>
        <p:txBody>
          <a:bodyPr lIns="0" tIns="0" rIns="0" bIns="0"/>
          <a:lstStyle/>
          <a:p>
            <a:endParaRPr/>
          </a:p>
        </p:txBody>
      </p:sp>
      <p:sp>
        <p:nvSpPr>
          <p:cNvPr id="187" name="CustomShape 2"/>
          <p:cNvSpPr/>
          <p:nvPr/>
        </p:nvSpPr>
        <p:spPr>
          <a:xfrm>
            <a:off x="4402080" y="9553680"/>
            <a:ext cx="3367440" cy="502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9E5B8B0-6898-4A54-9A9B-297E364597B6}" type="slidenum">
              <a:rPr lang="en-US" sz="1200" strike="noStrike" spc="-1">
                <a:solidFill>
                  <a:srgbClr val="000000"/>
                </a:solidFill>
                <a:uFill>
                  <a:solidFill>
                    <a:srgbClr val="FFFFFF"/>
                  </a:solidFill>
                </a:uFill>
                <a:latin typeface="+mn-lt"/>
                <a:ea typeface="+mn-ea"/>
              </a:rPr>
              <a:t>2</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24" name="PlaceHolder 2"/>
          <p:cNvSpPr>
            <a:spLocks noGrp="1"/>
          </p:cNvSpPr>
          <p:nvPr>
            <p:ph type="body"/>
          </p:nvPr>
        </p:nvSpPr>
        <p:spPr>
          <a:xfrm>
            <a:off x="504000" y="1768680"/>
            <a:ext cx="9072000" cy="2090880"/>
          </a:xfrm>
          <a:prstGeom prst="rect">
            <a:avLst/>
          </a:prstGeom>
        </p:spPr>
        <p:txBody>
          <a:bodyPr lIns="0" tIns="0" rIns="0" bIns="0"/>
          <a:lstStyle/>
          <a:p>
            <a:endParaRPr/>
          </a:p>
        </p:txBody>
      </p:sp>
      <p:sp>
        <p:nvSpPr>
          <p:cNvPr id="25" name="PlaceHolder 3"/>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28"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29" name="PlaceHolder 4"/>
          <p:cNvSpPr>
            <a:spLocks noGrp="1"/>
          </p:cNvSpPr>
          <p:nvPr>
            <p:ph type="body"/>
          </p:nvPr>
        </p:nvSpPr>
        <p:spPr>
          <a:xfrm>
            <a:off x="5152680" y="4058640"/>
            <a:ext cx="4426920" cy="2090880"/>
          </a:xfrm>
          <a:prstGeom prst="rect">
            <a:avLst/>
          </a:prstGeom>
        </p:spPr>
        <p:txBody>
          <a:bodyPr lIns="0" tIns="0" rIns="0" bIns="0"/>
          <a:lstStyle/>
          <a:p>
            <a:endParaRPr/>
          </a:p>
        </p:txBody>
      </p:sp>
      <p:sp>
        <p:nvSpPr>
          <p:cNvPr id="30" name="PlaceHolder 5"/>
          <p:cNvSpPr>
            <a:spLocks noGrp="1"/>
          </p:cNvSpPr>
          <p:nvPr>
            <p:ph type="body"/>
          </p:nvPr>
        </p:nvSpPr>
        <p:spPr>
          <a:xfrm>
            <a:off x="504000" y="4058640"/>
            <a:ext cx="4426920" cy="209088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32" name="PlaceHolder 2"/>
          <p:cNvSpPr>
            <a:spLocks noGrp="1"/>
          </p:cNvSpPr>
          <p:nvPr>
            <p:ph type="body"/>
          </p:nvPr>
        </p:nvSpPr>
        <p:spPr>
          <a:xfrm>
            <a:off x="504000" y="1768680"/>
            <a:ext cx="9072000" cy="4384080"/>
          </a:xfrm>
          <a:prstGeom prst="rect">
            <a:avLst/>
          </a:prstGeom>
        </p:spPr>
        <p:txBody>
          <a:bodyPr lIns="0" tIns="0" rIns="0" bIns="0"/>
          <a:lstStyle/>
          <a:p>
            <a:endParaRPr/>
          </a:p>
        </p:txBody>
      </p:sp>
      <p:sp>
        <p:nvSpPr>
          <p:cNvPr id="33" name="PlaceHolder 3"/>
          <p:cNvSpPr>
            <a:spLocks noGrp="1"/>
          </p:cNvSpPr>
          <p:nvPr>
            <p:ph type="body"/>
          </p:nvPr>
        </p:nvSpPr>
        <p:spPr>
          <a:xfrm>
            <a:off x="504000" y="1768680"/>
            <a:ext cx="9072000" cy="4384080"/>
          </a:xfrm>
          <a:prstGeom prst="rect">
            <a:avLst/>
          </a:prstGeom>
        </p:spPr>
        <p:txBody>
          <a:bodyPr lIns="0" tIns="0" rIns="0" bIns="0"/>
          <a:lstStyle/>
          <a:p>
            <a:endParaRPr/>
          </a:p>
        </p:txBody>
      </p:sp>
      <p:pic>
        <p:nvPicPr>
          <p:cNvPr id="34" name="Picture 33"/>
          <p:cNvPicPr/>
          <p:nvPr/>
        </p:nvPicPr>
        <p:blipFill>
          <a:blip r:embed="rId2"/>
          <a:stretch/>
        </p:blipFill>
        <p:spPr>
          <a:xfrm>
            <a:off x="2292480" y="1768680"/>
            <a:ext cx="5494680" cy="4384080"/>
          </a:xfrm>
          <a:prstGeom prst="rect">
            <a:avLst/>
          </a:prstGeom>
          <a:ln>
            <a:noFill/>
          </a:ln>
        </p:spPr>
      </p:pic>
      <p:pic>
        <p:nvPicPr>
          <p:cNvPr id="35" name="Picture 34"/>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39"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41" name="PlaceHolder 2"/>
          <p:cNvSpPr>
            <a:spLocks noGrp="1"/>
          </p:cNvSpPr>
          <p:nvPr>
            <p:ph type="body"/>
          </p:nvPr>
        </p:nvSpPr>
        <p:spPr>
          <a:xfrm>
            <a:off x="504000" y="1768680"/>
            <a:ext cx="9072000" cy="43840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43"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44" name="PlaceHolder 3"/>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48"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49" name="PlaceHolder 3"/>
          <p:cNvSpPr>
            <a:spLocks noGrp="1"/>
          </p:cNvSpPr>
          <p:nvPr>
            <p:ph type="body"/>
          </p:nvPr>
        </p:nvSpPr>
        <p:spPr>
          <a:xfrm>
            <a:off x="504000" y="4058640"/>
            <a:ext cx="4426920" cy="2090880"/>
          </a:xfrm>
          <a:prstGeom prst="rect">
            <a:avLst/>
          </a:prstGeom>
        </p:spPr>
        <p:txBody>
          <a:bodyPr lIns="0" tIns="0" rIns="0" bIns="0"/>
          <a:lstStyle/>
          <a:p>
            <a:endParaRPr/>
          </a:p>
        </p:txBody>
      </p:sp>
      <p:sp>
        <p:nvSpPr>
          <p:cNvPr id="50" name="PlaceHolder 4"/>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3"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52"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53"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54" name="PlaceHolder 4"/>
          <p:cNvSpPr>
            <a:spLocks noGrp="1"/>
          </p:cNvSpPr>
          <p:nvPr>
            <p:ph type="body"/>
          </p:nvPr>
        </p:nvSpPr>
        <p:spPr>
          <a:xfrm>
            <a:off x="5152680" y="4058640"/>
            <a:ext cx="4426920" cy="209088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56"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57"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58" name="PlaceHolder 4"/>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60" name="PlaceHolder 2"/>
          <p:cNvSpPr>
            <a:spLocks noGrp="1"/>
          </p:cNvSpPr>
          <p:nvPr>
            <p:ph type="body"/>
          </p:nvPr>
        </p:nvSpPr>
        <p:spPr>
          <a:xfrm>
            <a:off x="504000" y="1768680"/>
            <a:ext cx="9072000" cy="2090880"/>
          </a:xfrm>
          <a:prstGeom prst="rect">
            <a:avLst/>
          </a:prstGeom>
        </p:spPr>
        <p:txBody>
          <a:bodyPr lIns="0" tIns="0" rIns="0" bIns="0"/>
          <a:lstStyle/>
          <a:p>
            <a:endParaRPr/>
          </a:p>
        </p:txBody>
      </p:sp>
      <p:sp>
        <p:nvSpPr>
          <p:cNvPr id="61" name="PlaceHolder 3"/>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63"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64"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65" name="PlaceHolder 4"/>
          <p:cNvSpPr>
            <a:spLocks noGrp="1"/>
          </p:cNvSpPr>
          <p:nvPr>
            <p:ph type="body"/>
          </p:nvPr>
        </p:nvSpPr>
        <p:spPr>
          <a:xfrm>
            <a:off x="5152680" y="4058640"/>
            <a:ext cx="4426920" cy="2090880"/>
          </a:xfrm>
          <a:prstGeom prst="rect">
            <a:avLst/>
          </a:prstGeom>
        </p:spPr>
        <p:txBody>
          <a:bodyPr lIns="0" tIns="0" rIns="0" bIns="0"/>
          <a:lstStyle/>
          <a:p>
            <a:endParaRPr/>
          </a:p>
        </p:txBody>
      </p:sp>
      <p:sp>
        <p:nvSpPr>
          <p:cNvPr id="66" name="PlaceHolder 5"/>
          <p:cNvSpPr>
            <a:spLocks noGrp="1"/>
          </p:cNvSpPr>
          <p:nvPr>
            <p:ph type="body"/>
          </p:nvPr>
        </p:nvSpPr>
        <p:spPr>
          <a:xfrm>
            <a:off x="504000" y="4058640"/>
            <a:ext cx="4426920" cy="209088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68" name="PlaceHolder 2"/>
          <p:cNvSpPr>
            <a:spLocks noGrp="1"/>
          </p:cNvSpPr>
          <p:nvPr>
            <p:ph type="body"/>
          </p:nvPr>
        </p:nvSpPr>
        <p:spPr>
          <a:xfrm>
            <a:off x="504000" y="1768680"/>
            <a:ext cx="9072000" cy="4384080"/>
          </a:xfrm>
          <a:prstGeom prst="rect">
            <a:avLst/>
          </a:prstGeom>
        </p:spPr>
        <p:txBody>
          <a:bodyPr lIns="0" tIns="0" rIns="0" bIns="0"/>
          <a:lstStyle/>
          <a:p>
            <a:endParaRPr/>
          </a:p>
        </p:txBody>
      </p:sp>
      <p:sp>
        <p:nvSpPr>
          <p:cNvPr id="69" name="PlaceHolder 3"/>
          <p:cNvSpPr>
            <a:spLocks noGrp="1"/>
          </p:cNvSpPr>
          <p:nvPr>
            <p:ph type="body"/>
          </p:nvPr>
        </p:nvSpPr>
        <p:spPr>
          <a:xfrm>
            <a:off x="504000" y="1768680"/>
            <a:ext cx="9072000" cy="4384080"/>
          </a:xfrm>
          <a:prstGeom prst="rect">
            <a:avLst/>
          </a:prstGeom>
        </p:spPr>
        <p:txBody>
          <a:bodyPr lIns="0" tIns="0" rIns="0" bIns="0"/>
          <a:lstStyle/>
          <a:p>
            <a:endParaRPr/>
          </a:p>
        </p:txBody>
      </p:sp>
      <p:pic>
        <p:nvPicPr>
          <p:cNvPr id="70" name="Picture 69"/>
          <p:cNvPicPr/>
          <p:nvPr/>
        </p:nvPicPr>
        <p:blipFill>
          <a:blip r:embed="rId2"/>
          <a:stretch/>
        </p:blipFill>
        <p:spPr>
          <a:xfrm>
            <a:off x="2292480" y="1768680"/>
            <a:ext cx="5494680" cy="4384080"/>
          </a:xfrm>
          <a:prstGeom prst="rect">
            <a:avLst/>
          </a:prstGeom>
          <a:ln>
            <a:noFill/>
          </a:ln>
        </p:spPr>
      </p:pic>
      <p:pic>
        <p:nvPicPr>
          <p:cNvPr id="71" name="Picture 70"/>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5" name="PlaceHolder 2"/>
          <p:cNvSpPr>
            <a:spLocks noGrp="1"/>
          </p:cNvSpPr>
          <p:nvPr>
            <p:ph type="body"/>
          </p:nvPr>
        </p:nvSpPr>
        <p:spPr>
          <a:xfrm>
            <a:off x="504000" y="1768680"/>
            <a:ext cx="9072000" cy="43840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7"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8" name="PlaceHolder 3"/>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12"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13" name="PlaceHolder 3"/>
          <p:cNvSpPr>
            <a:spLocks noGrp="1"/>
          </p:cNvSpPr>
          <p:nvPr>
            <p:ph type="body"/>
          </p:nvPr>
        </p:nvSpPr>
        <p:spPr>
          <a:xfrm>
            <a:off x="504000" y="4058640"/>
            <a:ext cx="4426920" cy="2090880"/>
          </a:xfrm>
          <a:prstGeom prst="rect">
            <a:avLst/>
          </a:prstGeom>
        </p:spPr>
        <p:txBody>
          <a:bodyPr lIns="0" tIns="0" rIns="0" bIns="0"/>
          <a:lstStyle/>
          <a:p>
            <a:endParaRPr/>
          </a:p>
        </p:txBody>
      </p:sp>
      <p:sp>
        <p:nvSpPr>
          <p:cNvPr id="14" name="PlaceHolder 4"/>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16"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17"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18" name="PlaceHolder 4"/>
          <p:cNvSpPr>
            <a:spLocks noGrp="1"/>
          </p:cNvSpPr>
          <p:nvPr>
            <p:ph type="body"/>
          </p:nvPr>
        </p:nvSpPr>
        <p:spPr>
          <a:xfrm>
            <a:off x="5152680" y="4058640"/>
            <a:ext cx="4426920" cy="209088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21"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22" name="PlaceHolder 4"/>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US" sz="4400" spc="-1">
                <a:latin typeface="Arial"/>
              </a:rPr>
              <a:t>Click to edit the title text format</a:t>
            </a:r>
            <a:endParaRPr/>
          </a:p>
        </p:txBody>
      </p:sp>
      <p:sp>
        <p:nvSpPr>
          <p:cNvPr id="3"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FFFFFF"/>
              </a:buClr>
              <a:buSzPct val="45000"/>
              <a:buFont typeface="StarSymbol"/>
              <a:buChar char=""/>
            </a:pPr>
            <a:r>
              <a:rPr lang="en-US" sz="3200" spc="-1">
                <a:latin typeface="Arial"/>
              </a:rPr>
              <a:t>Click to edit the outline text format</a:t>
            </a:r>
            <a:endParaRPr/>
          </a:p>
          <a:p>
            <a:pPr marL="864000" lvl="1" indent="-324000">
              <a:buClr>
                <a:srgbClr val="FFFFFF"/>
              </a:buClr>
              <a:buSzPct val="75000"/>
              <a:buFont typeface="StarSymbol"/>
              <a:buChar char=""/>
            </a:pPr>
            <a:r>
              <a:rPr lang="en-US" sz="2800" spc="-1">
                <a:latin typeface="Arial"/>
              </a:rPr>
              <a:t>Second Outline Level</a:t>
            </a:r>
            <a:endParaRPr/>
          </a:p>
          <a:p>
            <a:pPr marL="1296000" lvl="2" indent="-288000">
              <a:buClr>
                <a:srgbClr val="FFFFFF"/>
              </a:buClr>
              <a:buSzPct val="45000"/>
              <a:buFont typeface="StarSymbol"/>
              <a:buChar char=""/>
            </a:pPr>
            <a:r>
              <a:rPr lang="en-US" sz="2400" spc="-1">
                <a:latin typeface="Arial"/>
              </a:rPr>
              <a:t>Third Outline Level</a:t>
            </a:r>
            <a:endParaRPr/>
          </a:p>
          <a:p>
            <a:pPr marL="1728000" lvl="3" indent="-216000">
              <a:buClr>
                <a:srgbClr val="FFFFFF"/>
              </a:buClr>
              <a:buSzPct val="75000"/>
              <a:buFont typeface="StarSymbol"/>
              <a:buChar char=""/>
            </a:pPr>
            <a:r>
              <a:rPr lang="en-US" sz="2000" spc="-1">
                <a:latin typeface="Arial"/>
              </a:rPr>
              <a:t>Fourth Outline Level</a:t>
            </a:r>
            <a:endParaRPr/>
          </a:p>
          <a:p>
            <a:pPr marL="2160000" lvl="4" indent="-216000">
              <a:buClr>
                <a:srgbClr val="FFFFFF"/>
              </a:buClr>
              <a:buSzPct val="45000"/>
              <a:buFont typeface="StarSymbol"/>
              <a:buChar char=""/>
            </a:pPr>
            <a:r>
              <a:rPr lang="en-US" sz="2000" spc="-1">
                <a:latin typeface="Arial"/>
              </a:rPr>
              <a:t>Fifth Outline Level</a:t>
            </a:r>
            <a:endParaRPr/>
          </a:p>
          <a:p>
            <a:pPr marL="2592000" lvl="5" indent="-216000">
              <a:buClr>
                <a:srgbClr val="FFFFFF"/>
              </a:buClr>
              <a:buSzPct val="45000"/>
              <a:buFont typeface="StarSymbol"/>
              <a:buChar char=""/>
            </a:pPr>
            <a:r>
              <a:rPr lang="en-US" sz="2000" spc="-1">
                <a:latin typeface="Arial"/>
              </a:rPr>
              <a:t>Sixth Outline Level</a:t>
            </a:r>
            <a:endParaRPr/>
          </a:p>
          <a:p>
            <a:pPr marL="3024000" lvl="6" indent="-216000">
              <a:buClr>
                <a:srgbClr val="FFFFFF"/>
              </a:buClr>
              <a:buSzPct val="45000"/>
              <a:buFont typeface="StarSymbol"/>
              <a:buChar char=""/>
            </a:pPr>
            <a:r>
              <a:rPr lang="en-US" sz="2000" spc="-1">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US" sz="4400" spc="-1">
                <a:latin typeface="Arial"/>
              </a:rPr>
              <a:t>Click to edit the title text format</a:t>
            </a:r>
            <a:endParaRPr/>
          </a:p>
        </p:txBody>
      </p:sp>
      <p:sp>
        <p:nvSpPr>
          <p:cNvPr id="37"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FFFFFF"/>
              </a:buClr>
              <a:buSzPct val="45000"/>
              <a:buFont typeface="StarSymbol"/>
              <a:buChar char=""/>
            </a:pPr>
            <a:r>
              <a:rPr lang="en-US" sz="3200" spc="-1">
                <a:latin typeface="Arial"/>
              </a:rPr>
              <a:t>Click to edit the outline text format</a:t>
            </a:r>
            <a:endParaRPr/>
          </a:p>
          <a:p>
            <a:pPr marL="864000" lvl="1" indent="-324000">
              <a:buClr>
                <a:srgbClr val="FFFFFF"/>
              </a:buClr>
              <a:buSzPct val="75000"/>
              <a:buFont typeface="StarSymbol"/>
              <a:buChar char=""/>
            </a:pPr>
            <a:r>
              <a:rPr lang="en-US" sz="2800" spc="-1">
                <a:latin typeface="Arial"/>
              </a:rPr>
              <a:t>Second Outline Level</a:t>
            </a:r>
            <a:endParaRPr/>
          </a:p>
          <a:p>
            <a:pPr marL="1296000" lvl="2" indent="-288000">
              <a:buClr>
                <a:srgbClr val="FFFFFF"/>
              </a:buClr>
              <a:buSzPct val="45000"/>
              <a:buFont typeface="StarSymbol"/>
              <a:buChar char=""/>
            </a:pPr>
            <a:r>
              <a:rPr lang="en-US" sz="2400" spc="-1">
                <a:latin typeface="Arial"/>
              </a:rPr>
              <a:t>Third Outline Level</a:t>
            </a:r>
            <a:endParaRPr/>
          </a:p>
          <a:p>
            <a:pPr marL="1728000" lvl="3" indent="-216000">
              <a:buClr>
                <a:srgbClr val="FFFFFF"/>
              </a:buClr>
              <a:buSzPct val="75000"/>
              <a:buFont typeface="StarSymbol"/>
              <a:buChar char=""/>
            </a:pPr>
            <a:r>
              <a:rPr lang="en-US" sz="2000" spc="-1">
                <a:latin typeface="Arial"/>
              </a:rPr>
              <a:t>Fourth Outline Level</a:t>
            </a:r>
            <a:endParaRPr/>
          </a:p>
          <a:p>
            <a:pPr marL="2160000" lvl="4" indent="-216000">
              <a:buClr>
                <a:srgbClr val="FFFFFF"/>
              </a:buClr>
              <a:buSzPct val="45000"/>
              <a:buFont typeface="StarSymbol"/>
              <a:buChar char=""/>
            </a:pPr>
            <a:r>
              <a:rPr lang="en-US" sz="2000" spc="-1">
                <a:latin typeface="Arial"/>
              </a:rPr>
              <a:t>Fifth Outline Level</a:t>
            </a:r>
            <a:endParaRPr/>
          </a:p>
          <a:p>
            <a:pPr marL="2592000" lvl="5" indent="-216000">
              <a:buClr>
                <a:srgbClr val="FFFFFF"/>
              </a:buClr>
              <a:buSzPct val="45000"/>
              <a:buFont typeface="StarSymbol"/>
              <a:buChar char=""/>
            </a:pPr>
            <a:r>
              <a:rPr lang="en-US" sz="2000" spc="-1">
                <a:latin typeface="Arial"/>
              </a:rPr>
              <a:t>Sixth Outline Level</a:t>
            </a:r>
            <a:endParaRPr/>
          </a:p>
          <a:p>
            <a:pPr marL="3024000" lvl="6" indent="-216000">
              <a:buClr>
                <a:srgbClr val="FFFFFF"/>
              </a:buClr>
              <a:buSzPct val="45000"/>
              <a:buFont typeface="StarSymbol"/>
              <a:buChar char=""/>
            </a:pPr>
            <a:r>
              <a:rPr lang="en-US" sz="2000" spc="-1">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hyperlink" Target="mailto:reswob10@gmail.co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914400" y="1280160"/>
            <a:ext cx="8503920" cy="201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4400" strike="noStrike" spc="-1" dirty="0">
                <a:solidFill>
                  <a:srgbClr val="000000"/>
                </a:solidFill>
                <a:uFill>
                  <a:solidFill>
                    <a:srgbClr val="FFFFFF"/>
                  </a:solidFill>
                </a:uFill>
                <a:latin typeface="Arial"/>
                <a:ea typeface="DejaVu Sans"/>
              </a:rPr>
              <a:t>Simple </a:t>
            </a:r>
            <a:r>
              <a:rPr lang="en-US" sz="4400" strike="noStrike" spc="-1" dirty="0" err="1">
                <a:solidFill>
                  <a:srgbClr val="000000"/>
                </a:solidFill>
                <a:uFill>
                  <a:solidFill>
                    <a:srgbClr val="FFFFFF"/>
                  </a:solidFill>
                </a:uFill>
                <a:latin typeface="Arial"/>
                <a:ea typeface="DejaVu Sans"/>
              </a:rPr>
              <a:t>SIEMan</a:t>
            </a:r>
            <a:r>
              <a:rPr lang="en-US" sz="4400" strike="noStrike" spc="-1" dirty="0">
                <a:solidFill>
                  <a:srgbClr val="000000"/>
                </a:solidFill>
                <a:uFill>
                  <a:solidFill>
                    <a:srgbClr val="FFFFFF"/>
                  </a:solidFill>
                </a:uFill>
                <a:latin typeface="Arial"/>
                <a:ea typeface="DejaVu Sans"/>
              </a:rPr>
              <a:t> met a </a:t>
            </a:r>
            <a:r>
              <a:rPr lang="en-US" sz="4400" strike="noStrike" spc="-1" dirty="0" err="1">
                <a:solidFill>
                  <a:srgbClr val="000000"/>
                </a:solidFill>
                <a:uFill>
                  <a:solidFill>
                    <a:srgbClr val="FFFFFF"/>
                  </a:solidFill>
                </a:uFill>
                <a:latin typeface="Arial"/>
                <a:ea typeface="DejaVu Sans"/>
              </a:rPr>
              <a:t>WMIman</a:t>
            </a:r>
            <a:endParaRPr dirty="0"/>
          </a:p>
          <a:p>
            <a:endParaRPr dirty="0"/>
          </a:p>
          <a:p>
            <a:pPr algn="r"/>
            <a:r>
              <a:rPr lang="en-US" sz="3600" spc="-1" dirty="0" smtClean="0">
                <a:solidFill>
                  <a:srgbClr val="000000"/>
                </a:solidFill>
                <a:uFill>
                  <a:solidFill>
                    <a:srgbClr val="FFFFFF"/>
                  </a:solidFill>
                </a:uFill>
                <a:latin typeface="Arial"/>
                <a:ea typeface="DejaVu Sans"/>
              </a:rPr>
              <a:t>Easy ways to add</a:t>
            </a:r>
            <a:r>
              <a:rPr lang="en-US" sz="3600" strike="noStrike" spc="-1" dirty="0" smtClean="0">
                <a:solidFill>
                  <a:srgbClr val="000000"/>
                </a:solidFill>
                <a:uFill>
                  <a:solidFill>
                    <a:srgbClr val="FFFFFF"/>
                  </a:solidFill>
                </a:uFill>
                <a:latin typeface="Arial"/>
                <a:ea typeface="DejaVu Sans"/>
              </a:rPr>
              <a:t> </a:t>
            </a:r>
            <a:r>
              <a:rPr lang="en-US" sz="3600" strike="noStrike" spc="-1" dirty="0">
                <a:solidFill>
                  <a:srgbClr val="000000"/>
                </a:solidFill>
                <a:uFill>
                  <a:solidFill>
                    <a:srgbClr val="FFFFFF"/>
                  </a:solidFill>
                </a:uFill>
                <a:latin typeface="Arial"/>
                <a:ea typeface="DejaVu Sans"/>
              </a:rPr>
              <a:t>context to your logs</a:t>
            </a:r>
            <a:endParaRPr dirty="0"/>
          </a:p>
        </p:txBody>
      </p:sp>
      <p:sp>
        <p:nvSpPr>
          <p:cNvPr id="78" name="CustomShape 2"/>
          <p:cNvSpPr/>
          <p:nvPr/>
        </p:nvSpPr>
        <p:spPr>
          <a:xfrm>
            <a:off x="6492240" y="5354280"/>
            <a:ext cx="3108960" cy="150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200" strike="noStrike" spc="-1">
                <a:solidFill>
                  <a:srgbClr val="000000"/>
                </a:solidFill>
                <a:uFill>
                  <a:solidFill>
                    <a:srgbClr val="FFFFFF"/>
                  </a:solidFill>
                </a:uFill>
                <a:latin typeface="Arial"/>
                <a:ea typeface="DejaVu Sans"/>
              </a:rPr>
              <a:t>Craig Bowser</a:t>
            </a:r>
            <a:endParaRPr/>
          </a:p>
          <a:p>
            <a:r>
              <a:rPr lang="en-US" sz="3200" strike="noStrike" spc="-1">
                <a:solidFill>
                  <a:srgbClr val="000000"/>
                </a:solidFill>
                <a:uFill>
                  <a:solidFill>
                    <a:srgbClr val="FFFFFF"/>
                  </a:solidFill>
                </a:uFill>
                <a:latin typeface="Arial"/>
                <a:ea typeface="DejaVu Sans"/>
              </a:rPr>
              <a:t>@reswob10</a:t>
            </a:r>
            <a:endParaRPr/>
          </a:p>
        </p:txBody>
      </p:sp>
      <p:pic>
        <p:nvPicPr>
          <p:cNvPr id="79" name="Picture 2"/>
          <p:cNvPicPr/>
          <p:nvPr/>
        </p:nvPicPr>
        <p:blipFill>
          <a:blip r:embed="rId2"/>
          <a:stretch/>
        </p:blipFill>
        <p:spPr>
          <a:xfrm>
            <a:off x="182880" y="4114800"/>
            <a:ext cx="3427920" cy="34279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3440112" y="160178"/>
            <a:ext cx="6477000" cy="83851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r>
              <a:rPr lang="en-US" sz="4000" strike="noStrike" spc="-1" dirty="0">
                <a:solidFill>
                  <a:srgbClr val="000000"/>
                </a:solidFill>
                <a:uFill>
                  <a:solidFill>
                    <a:srgbClr val="FFFFFF"/>
                  </a:solidFill>
                </a:uFill>
                <a:latin typeface="Arial"/>
                <a:ea typeface="DejaVu Sans"/>
              </a:rPr>
              <a:t>Service Account Activity</a:t>
            </a:r>
            <a:endParaRPr sz="4000" dirty="0"/>
          </a:p>
        </p:txBody>
      </p:sp>
      <p:sp>
        <p:nvSpPr>
          <p:cNvPr id="110" name="CustomShape 2"/>
          <p:cNvSpPr/>
          <p:nvPr/>
        </p:nvSpPr>
        <p:spPr>
          <a:xfrm>
            <a:off x="308520" y="1417637"/>
            <a:ext cx="9608592" cy="567991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200" i="1" strike="noStrike" spc="-1" dirty="0">
                <a:solidFill>
                  <a:schemeClr val="bg1">
                    <a:lumMod val="75000"/>
                  </a:schemeClr>
                </a:solidFill>
                <a:uFill>
                  <a:solidFill>
                    <a:srgbClr val="FFFFFF"/>
                  </a:solidFill>
                </a:uFill>
                <a:latin typeface="Arial"/>
                <a:ea typeface="DejaVu Sans"/>
              </a:rPr>
              <a:t>Get-</a:t>
            </a:r>
            <a:r>
              <a:rPr lang="en-US" sz="3200" i="1" strike="noStrike" spc="-1" dirty="0" err="1">
                <a:solidFill>
                  <a:schemeClr val="bg1">
                    <a:lumMod val="75000"/>
                  </a:schemeClr>
                </a:solidFill>
                <a:uFill>
                  <a:solidFill>
                    <a:srgbClr val="FFFFFF"/>
                  </a:solidFill>
                </a:uFill>
                <a:latin typeface="Arial"/>
                <a:ea typeface="DejaVu Sans"/>
              </a:rPr>
              <a:t>aduser</a:t>
            </a:r>
            <a:r>
              <a:rPr lang="en-US" sz="3200" i="1" strike="noStrike" spc="-1" dirty="0">
                <a:solidFill>
                  <a:schemeClr val="bg1">
                    <a:lumMod val="75000"/>
                  </a:schemeClr>
                </a:solidFill>
                <a:uFill>
                  <a:solidFill>
                    <a:srgbClr val="FFFFFF"/>
                  </a:solidFill>
                </a:uFill>
                <a:latin typeface="Arial"/>
                <a:ea typeface="DejaVu Sans"/>
              </a:rPr>
              <a:t> –Filter * -</a:t>
            </a:r>
            <a:r>
              <a:rPr lang="en-US" sz="3200" i="1" strike="noStrike" spc="-1" dirty="0" err="1">
                <a:solidFill>
                  <a:schemeClr val="bg1">
                    <a:lumMod val="75000"/>
                  </a:schemeClr>
                </a:solidFill>
                <a:uFill>
                  <a:solidFill>
                    <a:srgbClr val="FFFFFF"/>
                  </a:solidFill>
                </a:uFill>
                <a:latin typeface="Arial"/>
                <a:ea typeface="DejaVu Sans"/>
              </a:rPr>
              <a:t>searchbase</a:t>
            </a:r>
            <a:r>
              <a:rPr lang="en-US" sz="3200" i="1" strike="noStrike" spc="-1" dirty="0">
                <a:solidFill>
                  <a:schemeClr val="bg1">
                    <a:lumMod val="75000"/>
                  </a:schemeClr>
                </a:solidFill>
                <a:uFill>
                  <a:solidFill>
                    <a:srgbClr val="FFFFFF"/>
                  </a:solidFill>
                </a:uFill>
                <a:latin typeface="Arial"/>
                <a:ea typeface="DejaVu Sans"/>
              </a:rPr>
              <a:t> “OU=service, DC=you” </a:t>
            </a:r>
            <a:r>
              <a:rPr lang="en-US" sz="3200" i="1" spc="-1" dirty="0">
                <a:solidFill>
                  <a:schemeClr val="bg1">
                    <a:lumMod val="75000"/>
                  </a:schemeClr>
                </a:solidFill>
                <a:uFill>
                  <a:solidFill>
                    <a:srgbClr val="FFFFFF"/>
                  </a:solidFill>
                </a:uFill>
              </a:rPr>
              <a:t>| export-csv C:\Data\InactiveAccounts.csv  -</a:t>
            </a:r>
            <a:r>
              <a:rPr lang="en-US" sz="3200" i="1" spc="-1" dirty="0" err="1">
                <a:solidFill>
                  <a:schemeClr val="bg1">
                    <a:lumMod val="75000"/>
                  </a:schemeClr>
                </a:solidFill>
                <a:uFill>
                  <a:solidFill>
                    <a:srgbClr val="FFFFFF"/>
                  </a:solidFill>
                </a:uFill>
              </a:rPr>
              <a:t>NoTypeInformation</a:t>
            </a:r>
            <a:r>
              <a:rPr lang="en-US" sz="3200" strike="noStrike" spc="-1" dirty="0" smtClean="0">
                <a:solidFill>
                  <a:schemeClr val="bg1">
                    <a:lumMod val="75000"/>
                  </a:schemeClr>
                </a:solidFill>
                <a:uFill>
                  <a:solidFill>
                    <a:srgbClr val="FFFFFF"/>
                  </a:solidFill>
                </a:uFill>
                <a:latin typeface="Arial"/>
                <a:ea typeface="DejaVu Sans"/>
              </a:rPr>
              <a:t> </a:t>
            </a:r>
            <a:endParaRPr sz="3200" dirty="0">
              <a:solidFill>
                <a:schemeClr val="bg1">
                  <a:lumMod val="75000"/>
                </a:schemeClr>
              </a:solidFill>
            </a:endParaRPr>
          </a:p>
          <a:p>
            <a:endParaRPr sz="3200" dirty="0">
              <a:solidFill>
                <a:schemeClr val="bg1">
                  <a:lumMod val="75000"/>
                </a:schemeClr>
              </a:solidFill>
            </a:endParaRPr>
          </a:p>
          <a:p>
            <a:r>
              <a:rPr lang="en-US" sz="3200" strike="noStrike" spc="-1" dirty="0">
                <a:solidFill>
                  <a:schemeClr val="bg1">
                    <a:lumMod val="75000"/>
                  </a:schemeClr>
                </a:solidFill>
                <a:uFill>
                  <a:solidFill>
                    <a:srgbClr val="FFFFFF"/>
                  </a:solidFill>
                </a:uFill>
                <a:latin typeface="Arial"/>
                <a:ea typeface="DejaVu Sans"/>
              </a:rPr>
              <a:t>OR </a:t>
            </a:r>
            <a:endParaRPr sz="3200" dirty="0">
              <a:solidFill>
                <a:schemeClr val="bg1">
                  <a:lumMod val="75000"/>
                </a:schemeClr>
              </a:solidFill>
            </a:endParaRPr>
          </a:p>
          <a:p>
            <a:endParaRPr sz="3200" dirty="0">
              <a:solidFill>
                <a:schemeClr val="bg1">
                  <a:lumMod val="75000"/>
                </a:schemeClr>
              </a:solidFill>
            </a:endParaRPr>
          </a:p>
          <a:p>
            <a:r>
              <a:rPr lang="en-US" sz="3200" i="1" strike="noStrike" spc="-1" dirty="0">
                <a:solidFill>
                  <a:schemeClr val="bg1">
                    <a:lumMod val="75000"/>
                  </a:schemeClr>
                </a:solidFill>
                <a:uFill>
                  <a:solidFill>
                    <a:srgbClr val="FFFFFF"/>
                  </a:solidFill>
                </a:uFill>
                <a:latin typeface="Arial"/>
                <a:ea typeface="DejaVu Sans"/>
              </a:rPr>
              <a:t>-filter {name LIKE “svc*”} </a:t>
            </a:r>
            <a:r>
              <a:rPr lang="en-US" sz="3200" i="1" spc="-1" dirty="0">
                <a:solidFill>
                  <a:schemeClr val="bg1">
                    <a:lumMod val="75000"/>
                  </a:schemeClr>
                </a:solidFill>
                <a:uFill>
                  <a:solidFill>
                    <a:srgbClr val="FFFFFF"/>
                  </a:solidFill>
                </a:uFill>
              </a:rPr>
              <a:t>| export-csv C:\Data\InactiveAccounts.csv  -</a:t>
            </a:r>
            <a:r>
              <a:rPr lang="en-US" sz="3200" i="1" spc="-1" dirty="0" err="1">
                <a:solidFill>
                  <a:schemeClr val="bg1">
                    <a:lumMod val="75000"/>
                  </a:schemeClr>
                </a:solidFill>
                <a:uFill>
                  <a:solidFill>
                    <a:srgbClr val="FFFFFF"/>
                  </a:solidFill>
                </a:uFill>
              </a:rPr>
              <a:t>NoTypeInformation</a:t>
            </a:r>
            <a:endParaRPr sz="3200" dirty="0">
              <a:solidFill>
                <a:schemeClr val="bg1">
                  <a:lumMod val="75000"/>
                </a:schemeClr>
              </a:solidFill>
            </a:endParaRPr>
          </a:p>
          <a:p>
            <a:endParaRPr sz="3200" dirty="0">
              <a:solidFill>
                <a:schemeClr val="bg1">
                  <a:lumMod val="75000"/>
                </a:schemeClr>
              </a:solidFill>
            </a:endParaRPr>
          </a:p>
          <a:p>
            <a:r>
              <a:rPr lang="en-US" sz="3200" strike="noStrike" spc="-1" dirty="0">
                <a:solidFill>
                  <a:schemeClr val="bg1">
                    <a:lumMod val="75000"/>
                  </a:schemeClr>
                </a:solidFill>
                <a:uFill>
                  <a:solidFill>
                    <a:srgbClr val="FFFFFF"/>
                  </a:solidFill>
                </a:uFill>
                <a:latin typeface="Arial"/>
                <a:ea typeface="DejaVu Sans"/>
              </a:rPr>
              <a:t>OR </a:t>
            </a:r>
            <a:endParaRPr sz="3200" dirty="0">
              <a:solidFill>
                <a:schemeClr val="bg1">
                  <a:lumMod val="75000"/>
                </a:schemeClr>
              </a:solidFill>
            </a:endParaRPr>
          </a:p>
          <a:p>
            <a:endParaRPr sz="3200" dirty="0">
              <a:solidFill>
                <a:schemeClr val="bg1">
                  <a:lumMod val="75000"/>
                </a:schemeClr>
              </a:solidFill>
            </a:endParaRPr>
          </a:p>
          <a:p>
            <a:r>
              <a:rPr lang="en-US" sz="3200" strike="noStrike" spc="-1" dirty="0">
                <a:solidFill>
                  <a:schemeClr val="bg1">
                    <a:lumMod val="75000"/>
                  </a:schemeClr>
                </a:solidFill>
                <a:uFill>
                  <a:solidFill>
                    <a:srgbClr val="FFFFFF"/>
                  </a:solidFill>
                </a:uFill>
                <a:latin typeface="Arial"/>
                <a:ea typeface="DejaVu Sans"/>
              </a:rPr>
              <a:t>however you identify your services accounts.  </a:t>
            </a:r>
            <a:endParaRPr sz="3200" dirty="0">
              <a:solidFill>
                <a:schemeClr val="bg1">
                  <a:lumMod val="75000"/>
                </a:schemeClr>
              </a:solidFill>
            </a:endParaRPr>
          </a:p>
          <a:p>
            <a:endParaRPr sz="3200" dirty="0">
              <a:solidFill>
                <a:schemeClr val="bg1">
                  <a:lumMod val="75000"/>
                </a:schemeClr>
              </a:solidFill>
            </a:endParaRPr>
          </a:p>
          <a:p>
            <a:r>
              <a:rPr lang="en-US" sz="3200" strike="noStrike" spc="-1" dirty="0">
                <a:solidFill>
                  <a:schemeClr val="bg1">
                    <a:lumMod val="75000"/>
                  </a:schemeClr>
                </a:solidFill>
                <a:uFill>
                  <a:solidFill>
                    <a:srgbClr val="FFFFFF"/>
                  </a:solidFill>
                </a:uFill>
                <a:latin typeface="Arial"/>
                <a:ea typeface="DejaVu Sans"/>
              </a:rPr>
              <a:t>| select name | export-csv C:\Data\ServiceAccounts.csv  -</a:t>
            </a:r>
            <a:r>
              <a:rPr lang="en-US" sz="3200" strike="noStrike" spc="-1" dirty="0" err="1">
                <a:solidFill>
                  <a:schemeClr val="bg1">
                    <a:lumMod val="75000"/>
                  </a:schemeClr>
                </a:solidFill>
                <a:uFill>
                  <a:solidFill>
                    <a:srgbClr val="FFFFFF"/>
                  </a:solidFill>
                </a:uFill>
                <a:latin typeface="Arial"/>
                <a:ea typeface="DejaVu Sans"/>
              </a:rPr>
              <a:t>NoTypeInformation</a:t>
            </a:r>
            <a:r>
              <a:rPr lang="en-US" sz="3200" strike="noStrike" spc="-1" dirty="0">
                <a:solidFill>
                  <a:schemeClr val="bg1">
                    <a:lumMod val="75000"/>
                  </a:schemeClr>
                </a:solidFill>
                <a:uFill>
                  <a:solidFill>
                    <a:srgbClr val="FFFFFF"/>
                  </a:solidFill>
                </a:uFill>
                <a:latin typeface="Arial"/>
                <a:ea typeface="DejaVu Sans"/>
              </a:rPr>
              <a:t> </a:t>
            </a:r>
            <a:endParaRPr sz="3200" dirty="0">
              <a:solidFill>
                <a:schemeClr val="bg1">
                  <a:lumMod val="75000"/>
                </a:schemeClr>
              </a:solidFill>
            </a:endParaRPr>
          </a:p>
        </p:txBody>
      </p:sp>
      <p:sp>
        <p:nvSpPr>
          <p:cNvPr id="4" name="CustomShape 3"/>
          <p:cNvSpPr/>
          <p:nvPr/>
        </p:nvSpPr>
        <p:spPr>
          <a:xfrm>
            <a:off x="308520" y="2420717"/>
            <a:ext cx="9577032" cy="4864320"/>
          </a:xfrm>
          <a:prstGeom prst="rect">
            <a:avLst/>
          </a:prstGeom>
          <a:solidFill>
            <a:srgbClr val="FFFFFF"/>
          </a:solidFill>
          <a:ln w="54720">
            <a:solidFill>
              <a:srgbClr val="000000"/>
            </a:solidFill>
            <a:round/>
          </a:ln>
        </p:spPr>
        <p:style>
          <a:lnRef idx="0">
            <a:scrgbClr r="0" g="0" b="0"/>
          </a:lnRef>
          <a:fillRef idx="0">
            <a:scrgbClr r="0" g="0" b="0"/>
          </a:fillRef>
          <a:effectRef idx="0">
            <a:scrgbClr r="0" g="0" b="0"/>
          </a:effectRef>
          <a:fontRef idx="minor"/>
        </p:style>
        <p:txBody>
          <a:bodyPr lIns="117360" tIns="72360" rIns="117360" bIns="72360"/>
          <a:lstStyle/>
          <a:p>
            <a:r>
              <a:rPr lang="en-US" sz="2400" strike="noStrike" spc="-1">
                <a:solidFill>
                  <a:srgbClr val="000000"/>
                </a:solidFill>
                <a:uFill>
                  <a:solidFill>
                    <a:srgbClr val="FFFFFF"/>
                  </a:solidFill>
                </a:uFill>
                <a:latin typeface="Arial"/>
                <a:ea typeface="DejaVu Sans"/>
              </a:rPr>
              <a:t>Split these accounts into three (3) groups:</a:t>
            </a:r>
            <a:endParaRPr sz="2400"/>
          </a:p>
          <a:p>
            <a:endParaRPr sz="2400"/>
          </a:p>
          <a:p>
            <a:r>
              <a:rPr lang="en-US" sz="2400" strike="noStrike" spc="-1">
                <a:solidFill>
                  <a:srgbClr val="000000"/>
                </a:solidFill>
                <a:uFill>
                  <a:solidFill>
                    <a:srgbClr val="FFFFFF"/>
                  </a:solidFill>
                </a:uFill>
                <a:latin typeface="Arial"/>
                <a:ea typeface="DejaVu Sans"/>
              </a:rPr>
              <a:t>1.  Accounts that do some type of scanning.  These will most likely authenticate to almost every machine on your network, but should ONLY come from a few sources.  Monitor to make sure there aren't any new sources.</a:t>
            </a:r>
            <a:endParaRPr sz="2400"/>
          </a:p>
          <a:p>
            <a:endParaRPr sz="2400"/>
          </a:p>
          <a:p>
            <a:r>
              <a:rPr lang="en-US" sz="2400" strike="noStrike" spc="-1">
                <a:solidFill>
                  <a:srgbClr val="000000"/>
                </a:solidFill>
                <a:uFill>
                  <a:solidFill>
                    <a:srgbClr val="FFFFFF"/>
                  </a:solidFill>
                </a:uFill>
                <a:latin typeface="Arial"/>
                <a:ea typeface="DejaVu Sans"/>
              </a:rPr>
              <a:t>2.  Accounts used for applications/configuration communication/ET phone home. These should only have a few destinations.  Monitor to make sure no new destinations show up.  </a:t>
            </a:r>
            <a:endParaRPr sz="2400"/>
          </a:p>
          <a:p>
            <a:endParaRPr sz="2400"/>
          </a:p>
          <a:p>
            <a:r>
              <a:rPr lang="en-US" sz="2400" strike="noStrike" spc="-1">
                <a:solidFill>
                  <a:srgbClr val="000000"/>
                </a:solidFill>
                <a:uFill>
                  <a:solidFill>
                    <a:srgbClr val="FFFFFF"/>
                  </a:solidFill>
                </a:uFill>
                <a:latin typeface="Arial"/>
                <a:ea typeface="DejaVu Sans"/>
              </a:rPr>
              <a:t>3.  Accounts whose use doesn't fall into 1 or 2.  These may be hard to monitor because they will show up all over the place at all times.</a:t>
            </a:r>
            <a:endParaRPr sz="2400"/>
          </a:p>
        </p:txBody>
      </p:sp>
    </p:spTree>
    <p:extLst>
      <p:ext uri="{BB962C8B-B14F-4D97-AF65-F5344CB8AC3E}">
        <p14:creationId xmlns:p14="http://schemas.microsoft.com/office/powerpoint/2010/main" val="73418191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3440112" y="160178"/>
            <a:ext cx="6477000" cy="83851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r>
              <a:rPr lang="en-US" sz="4000" strike="noStrike" spc="-1" dirty="0">
                <a:solidFill>
                  <a:srgbClr val="000000"/>
                </a:solidFill>
                <a:uFill>
                  <a:solidFill>
                    <a:srgbClr val="FFFFFF"/>
                  </a:solidFill>
                </a:uFill>
                <a:latin typeface="Arial"/>
                <a:ea typeface="DejaVu Sans"/>
              </a:rPr>
              <a:t>Service Account Activity</a:t>
            </a:r>
            <a:endParaRPr sz="4000" dirty="0"/>
          </a:p>
        </p:txBody>
      </p:sp>
      <p:sp>
        <p:nvSpPr>
          <p:cNvPr id="110" name="CustomShape 2"/>
          <p:cNvSpPr/>
          <p:nvPr/>
        </p:nvSpPr>
        <p:spPr>
          <a:xfrm>
            <a:off x="308520" y="1417637"/>
            <a:ext cx="9608592" cy="567991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200" i="1" strike="noStrike" spc="-1" dirty="0">
                <a:solidFill>
                  <a:schemeClr val="bg1">
                    <a:lumMod val="75000"/>
                  </a:schemeClr>
                </a:solidFill>
                <a:uFill>
                  <a:solidFill>
                    <a:srgbClr val="FFFFFF"/>
                  </a:solidFill>
                </a:uFill>
                <a:latin typeface="Arial"/>
                <a:ea typeface="DejaVu Sans"/>
              </a:rPr>
              <a:t>Get-</a:t>
            </a:r>
            <a:r>
              <a:rPr lang="en-US" sz="3200" i="1" strike="noStrike" spc="-1" dirty="0" err="1">
                <a:solidFill>
                  <a:schemeClr val="bg1">
                    <a:lumMod val="75000"/>
                  </a:schemeClr>
                </a:solidFill>
                <a:uFill>
                  <a:solidFill>
                    <a:srgbClr val="FFFFFF"/>
                  </a:solidFill>
                </a:uFill>
                <a:latin typeface="Arial"/>
                <a:ea typeface="DejaVu Sans"/>
              </a:rPr>
              <a:t>aduser</a:t>
            </a:r>
            <a:r>
              <a:rPr lang="en-US" sz="3200" i="1" strike="noStrike" spc="-1" dirty="0">
                <a:solidFill>
                  <a:schemeClr val="bg1">
                    <a:lumMod val="75000"/>
                  </a:schemeClr>
                </a:solidFill>
                <a:uFill>
                  <a:solidFill>
                    <a:srgbClr val="FFFFFF"/>
                  </a:solidFill>
                </a:uFill>
                <a:latin typeface="Arial"/>
                <a:ea typeface="DejaVu Sans"/>
              </a:rPr>
              <a:t> –Filter * -</a:t>
            </a:r>
            <a:r>
              <a:rPr lang="en-US" sz="3200" i="1" strike="noStrike" spc="-1" dirty="0" err="1">
                <a:solidFill>
                  <a:schemeClr val="bg1">
                    <a:lumMod val="75000"/>
                  </a:schemeClr>
                </a:solidFill>
                <a:uFill>
                  <a:solidFill>
                    <a:srgbClr val="FFFFFF"/>
                  </a:solidFill>
                </a:uFill>
                <a:latin typeface="Arial"/>
                <a:ea typeface="DejaVu Sans"/>
              </a:rPr>
              <a:t>searchbase</a:t>
            </a:r>
            <a:r>
              <a:rPr lang="en-US" sz="3200" i="1" strike="noStrike" spc="-1" dirty="0">
                <a:solidFill>
                  <a:schemeClr val="bg1">
                    <a:lumMod val="75000"/>
                  </a:schemeClr>
                </a:solidFill>
                <a:uFill>
                  <a:solidFill>
                    <a:srgbClr val="FFFFFF"/>
                  </a:solidFill>
                </a:uFill>
                <a:latin typeface="Arial"/>
                <a:ea typeface="DejaVu Sans"/>
              </a:rPr>
              <a:t> “OU=service, DC=you” </a:t>
            </a:r>
            <a:r>
              <a:rPr lang="en-US" sz="3200" i="1" spc="-1" dirty="0">
                <a:solidFill>
                  <a:schemeClr val="bg1">
                    <a:lumMod val="75000"/>
                  </a:schemeClr>
                </a:solidFill>
                <a:uFill>
                  <a:solidFill>
                    <a:srgbClr val="FFFFFF"/>
                  </a:solidFill>
                </a:uFill>
              </a:rPr>
              <a:t>| export-csv C:\Data\InactiveAccounts.csv  -</a:t>
            </a:r>
            <a:r>
              <a:rPr lang="en-US" sz="3200" i="1" spc="-1" dirty="0" err="1">
                <a:solidFill>
                  <a:schemeClr val="bg1">
                    <a:lumMod val="75000"/>
                  </a:schemeClr>
                </a:solidFill>
                <a:uFill>
                  <a:solidFill>
                    <a:srgbClr val="FFFFFF"/>
                  </a:solidFill>
                </a:uFill>
              </a:rPr>
              <a:t>NoTypeInformation</a:t>
            </a:r>
            <a:r>
              <a:rPr lang="en-US" sz="3200" strike="noStrike" spc="-1" dirty="0" smtClean="0">
                <a:solidFill>
                  <a:schemeClr val="bg1">
                    <a:lumMod val="75000"/>
                  </a:schemeClr>
                </a:solidFill>
                <a:uFill>
                  <a:solidFill>
                    <a:srgbClr val="FFFFFF"/>
                  </a:solidFill>
                </a:uFill>
                <a:latin typeface="Arial"/>
                <a:ea typeface="DejaVu Sans"/>
              </a:rPr>
              <a:t> </a:t>
            </a:r>
            <a:endParaRPr sz="3200" dirty="0">
              <a:solidFill>
                <a:schemeClr val="bg1">
                  <a:lumMod val="75000"/>
                </a:schemeClr>
              </a:solidFill>
            </a:endParaRPr>
          </a:p>
          <a:p>
            <a:endParaRPr sz="3200" dirty="0">
              <a:solidFill>
                <a:schemeClr val="bg1">
                  <a:lumMod val="75000"/>
                </a:schemeClr>
              </a:solidFill>
            </a:endParaRPr>
          </a:p>
          <a:p>
            <a:r>
              <a:rPr lang="en-US" sz="3200" strike="noStrike" spc="-1" dirty="0">
                <a:solidFill>
                  <a:schemeClr val="bg1">
                    <a:lumMod val="75000"/>
                  </a:schemeClr>
                </a:solidFill>
                <a:uFill>
                  <a:solidFill>
                    <a:srgbClr val="FFFFFF"/>
                  </a:solidFill>
                </a:uFill>
                <a:latin typeface="Arial"/>
                <a:ea typeface="DejaVu Sans"/>
              </a:rPr>
              <a:t>OR </a:t>
            </a:r>
            <a:endParaRPr sz="3200" dirty="0">
              <a:solidFill>
                <a:schemeClr val="bg1">
                  <a:lumMod val="75000"/>
                </a:schemeClr>
              </a:solidFill>
            </a:endParaRPr>
          </a:p>
          <a:p>
            <a:endParaRPr sz="3200" dirty="0">
              <a:solidFill>
                <a:schemeClr val="bg1">
                  <a:lumMod val="75000"/>
                </a:schemeClr>
              </a:solidFill>
            </a:endParaRPr>
          </a:p>
          <a:p>
            <a:r>
              <a:rPr lang="en-US" sz="3200" i="1" strike="noStrike" spc="-1" dirty="0">
                <a:solidFill>
                  <a:schemeClr val="bg1">
                    <a:lumMod val="75000"/>
                  </a:schemeClr>
                </a:solidFill>
                <a:uFill>
                  <a:solidFill>
                    <a:srgbClr val="FFFFFF"/>
                  </a:solidFill>
                </a:uFill>
                <a:latin typeface="Arial"/>
                <a:ea typeface="DejaVu Sans"/>
              </a:rPr>
              <a:t>-filter {name LIKE “svc*”} </a:t>
            </a:r>
            <a:r>
              <a:rPr lang="en-US" sz="3200" i="1" spc="-1" dirty="0">
                <a:solidFill>
                  <a:schemeClr val="bg1">
                    <a:lumMod val="75000"/>
                  </a:schemeClr>
                </a:solidFill>
                <a:uFill>
                  <a:solidFill>
                    <a:srgbClr val="FFFFFF"/>
                  </a:solidFill>
                </a:uFill>
              </a:rPr>
              <a:t>| export-csv C:\Data\InactiveAccounts.csv  -</a:t>
            </a:r>
            <a:r>
              <a:rPr lang="en-US" sz="3200" i="1" spc="-1" dirty="0" err="1">
                <a:solidFill>
                  <a:schemeClr val="bg1">
                    <a:lumMod val="75000"/>
                  </a:schemeClr>
                </a:solidFill>
                <a:uFill>
                  <a:solidFill>
                    <a:srgbClr val="FFFFFF"/>
                  </a:solidFill>
                </a:uFill>
              </a:rPr>
              <a:t>NoTypeInformation</a:t>
            </a:r>
            <a:endParaRPr sz="3200" dirty="0">
              <a:solidFill>
                <a:schemeClr val="bg1">
                  <a:lumMod val="75000"/>
                </a:schemeClr>
              </a:solidFill>
            </a:endParaRPr>
          </a:p>
          <a:p>
            <a:endParaRPr sz="3200" dirty="0">
              <a:solidFill>
                <a:schemeClr val="bg1">
                  <a:lumMod val="75000"/>
                </a:schemeClr>
              </a:solidFill>
            </a:endParaRPr>
          </a:p>
          <a:p>
            <a:r>
              <a:rPr lang="en-US" sz="3200" strike="noStrike" spc="-1" dirty="0">
                <a:solidFill>
                  <a:schemeClr val="bg1">
                    <a:lumMod val="75000"/>
                  </a:schemeClr>
                </a:solidFill>
                <a:uFill>
                  <a:solidFill>
                    <a:srgbClr val="FFFFFF"/>
                  </a:solidFill>
                </a:uFill>
                <a:latin typeface="Arial"/>
                <a:ea typeface="DejaVu Sans"/>
              </a:rPr>
              <a:t>OR </a:t>
            </a:r>
            <a:endParaRPr sz="3200" dirty="0">
              <a:solidFill>
                <a:schemeClr val="bg1">
                  <a:lumMod val="75000"/>
                </a:schemeClr>
              </a:solidFill>
            </a:endParaRPr>
          </a:p>
          <a:p>
            <a:endParaRPr sz="3200" dirty="0">
              <a:solidFill>
                <a:schemeClr val="bg1">
                  <a:lumMod val="75000"/>
                </a:schemeClr>
              </a:solidFill>
            </a:endParaRPr>
          </a:p>
          <a:p>
            <a:r>
              <a:rPr lang="en-US" sz="3200" strike="noStrike" spc="-1" dirty="0">
                <a:solidFill>
                  <a:schemeClr val="bg1">
                    <a:lumMod val="75000"/>
                  </a:schemeClr>
                </a:solidFill>
                <a:uFill>
                  <a:solidFill>
                    <a:srgbClr val="FFFFFF"/>
                  </a:solidFill>
                </a:uFill>
                <a:latin typeface="Arial"/>
                <a:ea typeface="DejaVu Sans"/>
              </a:rPr>
              <a:t>however you identify your services accounts.  </a:t>
            </a:r>
            <a:endParaRPr sz="3200" dirty="0">
              <a:solidFill>
                <a:schemeClr val="bg1">
                  <a:lumMod val="75000"/>
                </a:schemeClr>
              </a:solidFill>
            </a:endParaRPr>
          </a:p>
          <a:p>
            <a:endParaRPr sz="3200" dirty="0">
              <a:solidFill>
                <a:schemeClr val="bg1">
                  <a:lumMod val="75000"/>
                </a:schemeClr>
              </a:solidFill>
            </a:endParaRPr>
          </a:p>
          <a:p>
            <a:r>
              <a:rPr lang="en-US" sz="3200" strike="noStrike" spc="-1" dirty="0">
                <a:solidFill>
                  <a:schemeClr val="bg1">
                    <a:lumMod val="75000"/>
                  </a:schemeClr>
                </a:solidFill>
                <a:uFill>
                  <a:solidFill>
                    <a:srgbClr val="FFFFFF"/>
                  </a:solidFill>
                </a:uFill>
                <a:latin typeface="Arial"/>
                <a:ea typeface="DejaVu Sans"/>
              </a:rPr>
              <a:t>| select name | export-csv C:\Data\ServiceAccounts.csv  -</a:t>
            </a:r>
            <a:r>
              <a:rPr lang="en-US" sz="3200" strike="noStrike" spc="-1" dirty="0" err="1">
                <a:solidFill>
                  <a:schemeClr val="bg1">
                    <a:lumMod val="75000"/>
                  </a:schemeClr>
                </a:solidFill>
                <a:uFill>
                  <a:solidFill>
                    <a:srgbClr val="FFFFFF"/>
                  </a:solidFill>
                </a:uFill>
                <a:latin typeface="Arial"/>
                <a:ea typeface="DejaVu Sans"/>
              </a:rPr>
              <a:t>NoTypeInformation</a:t>
            </a:r>
            <a:r>
              <a:rPr lang="en-US" sz="3200" strike="noStrike" spc="-1" dirty="0">
                <a:solidFill>
                  <a:schemeClr val="bg1">
                    <a:lumMod val="75000"/>
                  </a:schemeClr>
                </a:solidFill>
                <a:uFill>
                  <a:solidFill>
                    <a:srgbClr val="FFFFFF"/>
                  </a:solidFill>
                </a:uFill>
                <a:latin typeface="Arial"/>
                <a:ea typeface="DejaVu Sans"/>
              </a:rPr>
              <a:t> </a:t>
            </a:r>
            <a:endParaRPr sz="3200" dirty="0">
              <a:solidFill>
                <a:schemeClr val="bg1">
                  <a:lumMod val="75000"/>
                </a:schemeClr>
              </a:solidFill>
            </a:endParaRPr>
          </a:p>
        </p:txBody>
      </p:sp>
      <p:sp>
        <p:nvSpPr>
          <p:cNvPr id="4" name="CustomShape 3"/>
          <p:cNvSpPr/>
          <p:nvPr/>
        </p:nvSpPr>
        <p:spPr>
          <a:xfrm>
            <a:off x="468312" y="3938477"/>
            <a:ext cx="8610600" cy="3498960"/>
          </a:xfrm>
          <a:prstGeom prst="rect">
            <a:avLst/>
          </a:prstGeom>
          <a:solidFill>
            <a:srgbClr val="FFFFFF"/>
          </a:solidFill>
          <a:ln w="54720">
            <a:solidFill>
              <a:srgbClr val="000000"/>
            </a:solidFill>
            <a:round/>
          </a:ln>
        </p:spPr>
        <p:style>
          <a:lnRef idx="0">
            <a:scrgbClr r="0" g="0" b="0"/>
          </a:lnRef>
          <a:fillRef idx="0">
            <a:scrgbClr r="0" g="0" b="0"/>
          </a:fillRef>
          <a:effectRef idx="0">
            <a:scrgbClr r="0" g="0" b="0"/>
          </a:effectRef>
          <a:fontRef idx="minor"/>
        </p:style>
        <p:txBody>
          <a:bodyPr lIns="117360" tIns="72360" rIns="117360" bIns="72360"/>
          <a:lstStyle/>
          <a:p>
            <a:r>
              <a:rPr lang="en-US" sz="2800" dirty="0" smtClean="0"/>
              <a:t>Why is this important?</a:t>
            </a:r>
          </a:p>
          <a:p>
            <a:endParaRPr lang="en-US" sz="2800" dirty="0" smtClean="0"/>
          </a:p>
          <a:p>
            <a:r>
              <a:rPr lang="en-US" sz="2800" dirty="0" smtClean="0"/>
              <a:t>Service accounts often have </a:t>
            </a:r>
            <a:r>
              <a:rPr lang="en-US" sz="2800" dirty="0" err="1" smtClean="0"/>
              <a:t>uber</a:t>
            </a:r>
            <a:r>
              <a:rPr lang="en-US" sz="2800" dirty="0" smtClean="0"/>
              <a:t> permissions</a:t>
            </a:r>
          </a:p>
          <a:p>
            <a:endParaRPr lang="en-US" sz="2800" dirty="0" smtClean="0"/>
          </a:p>
          <a:p>
            <a:r>
              <a:rPr lang="en-US" sz="2800" dirty="0" smtClean="0"/>
              <a:t>Tend to be fire and forget efforts</a:t>
            </a:r>
          </a:p>
          <a:p>
            <a:endParaRPr lang="en-US" sz="2800" dirty="0" smtClean="0"/>
          </a:p>
          <a:p>
            <a:r>
              <a:rPr lang="en-US" sz="2800" dirty="0" smtClean="0"/>
              <a:t>Passwords tend not to be changed</a:t>
            </a:r>
            <a:endParaRPr lang="en-US" sz="2800" dirty="0"/>
          </a:p>
        </p:txBody>
      </p:sp>
    </p:spTree>
    <p:extLst>
      <p:ext uri="{BB962C8B-B14F-4D97-AF65-F5344CB8AC3E}">
        <p14:creationId xmlns:p14="http://schemas.microsoft.com/office/powerpoint/2010/main" val="321235392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3440112" y="160178"/>
            <a:ext cx="6477000" cy="83851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r>
              <a:rPr lang="en-US" sz="4000" strike="noStrike" spc="-1" dirty="0">
                <a:solidFill>
                  <a:srgbClr val="000000"/>
                </a:solidFill>
                <a:uFill>
                  <a:solidFill>
                    <a:srgbClr val="FFFFFF"/>
                  </a:solidFill>
                </a:uFill>
                <a:latin typeface="Arial"/>
                <a:ea typeface="DejaVu Sans"/>
              </a:rPr>
              <a:t>Service Account Activity</a:t>
            </a:r>
            <a:endParaRPr sz="4000" dirty="0"/>
          </a:p>
        </p:txBody>
      </p:sp>
      <p:sp>
        <p:nvSpPr>
          <p:cNvPr id="110" name="CustomShape 2"/>
          <p:cNvSpPr/>
          <p:nvPr/>
        </p:nvSpPr>
        <p:spPr>
          <a:xfrm>
            <a:off x="308520" y="1417637"/>
            <a:ext cx="9608592" cy="567991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200" i="1" strike="noStrike" spc="-1" dirty="0">
                <a:solidFill>
                  <a:schemeClr val="bg1">
                    <a:lumMod val="75000"/>
                  </a:schemeClr>
                </a:solidFill>
                <a:uFill>
                  <a:solidFill>
                    <a:srgbClr val="FFFFFF"/>
                  </a:solidFill>
                </a:uFill>
                <a:latin typeface="Arial"/>
                <a:ea typeface="DejaVu Sans"/>
              </a:rPr>
              <a:t>Get-</a:t>
            </a:r>
            <a:r>
              <a:rPr lang="en-US" sz="3200" i="1" strike="noStrike" spc="-1" dirty="0" err="1">
                <a:solidFill>
                  <a:schemeClr val="bg1">
                    <a:lumMod val="75000"/>
                  </a:schemeClr>
                </a:solidFill>
                <a:uFill>
                  <a:solidFill>
                    <a:srgbClr val="FFFFFF"/>
                  </a:solidFill>
                </a:uFill>
                <a:latin typeface="Arial"/>
                <a:ea typeface="DejaVu Sans"/>
              </a:rPr>
              <a:t>aduser</a:t>
            </a:r>
            <a:r>
              <a:rPr lang="en-US" sz="3200" i="1" strike="noStrike" spc="-1" dirty="0">
                <a:solidFill>
                  <a:schemeClr val="bg1">
                    <a:lumMod val="75000"/>
                  </a:schemeClr>
                </a:solidFill>
                <a:uFill>
                  <a:solidFill>
                    <a:srgbClr val="FFFFFF"/>
                  </a:solidFill>
                </a:uFill>
                <a:latin typeface="Arial"/>
                <a:ea typeface="DejaVu Sans"/>
              </a:rPr>
              <a:t> –Filter * -</a:t>
            </a:r>
            <a:r>
              <a:rPr lang="en-US" sz="3200" i="1" strike="noStrike" spc="-1" dirty="0" err="1">
                <a:solidFill>
                  <a:schemeClr val="bg1">
                    <a:lumMod val="75000"/>
                  </a:schemeClr>
                </a:solidFill>
                <a:uFill>
                  <a:solidFill>
                    <a:srgbClr val="FFFFFF"/>
                  </a:solidFill>
                </a:uFill>
                <a:latin typeface="Arial"/>
                <a:ea typeface="DejaVu Sans"/>
              </a:rPr>
              <a:t>searchbase</a:t>
            </a:r>
            <a:r>
              <a:rPr lang="en-US" sz="3200" i="1" strike="noStrike" spc="-1" dirty="0">
                <a:solidFill>
                  <a:schemeClr val="bg1">
                    <a:lumMod val="75000"/>
                  </a:schemeClr>
                </a:solidFill>
                <a:uFill>
                  <a:solidFill>
                    <a:srgbClr val="FFFFFF"/>
                  </a:solidFill>
                </a:uFill>
                <a:latin typeface="Arial"/>
                <a:ea typeface="DejaVu Sans"/>
              </a:rPr>
              <a:t> “OU=service, DC=you” </a:t>
            </a:r>
            <a:r>
              <a:rPr lang="en-US" sz="3200" i="1" spc="-1" dirty="0">
                <a:solidFill>
                  <a:schemeClr val="bg1">
                    <a:lumMod val="75000"/>
                  </a:schemeClr>
                </a:solidFill>
                <a:uFill>
                  <a:solidFill>
                    <a:srgbClr val="FFFFFF"/>
                  </a:solidFill>
                </a:uFill>
              </a:rPr>
              <a:t>| export-csv C:\Data\InactiveAccounts.csv  -</a:t>
            </a:r>
            <a:r>
              <a:rPr lang="en-US" sz="3200" i="1" spc="-1" dirty="0" err="1">
                <a:solidFill>
                  <a:schemeClr val="bg1">
                    <a:lumMod val="75000"/>
                  </a:schemeClr>
                </a:solidFill>
                <a:uFill>
                  <a:solidFill>
                    <a:srgbClr val="FFFFFF"/>
                  </a:solidFill>
                </a:uFill>
              </a:rPr>
              <a:t>NoTypeInformation</a:t>
            </a:r>
            <a:r>
              <a:rPr lang="en-US" sz="3200" strike="noStrike" spc="-1" dirty="0" smtClean="0">
                <a:solidFill>
                  <a:schemeClr val="bg1">
                    <a:lumMod val="75000"/>
                  </a:schemeClr>
                </a:solidFill>
                <a:uFill>
                  <a:solidFill>
                    <a:srgbClr val="FFFFFF"/>
                  </a:solidFill>
                </a:uFill>
                <a:latin typeface="Arial"/>
                <a:ea typeface="DejaVu Sans"/>
              </a:rPr>
              <a:t> </a:t>
            </a:r>
            <a:endParaRPr sz="3200" dirty="0">
              <a:solidFill>
                <a:schemeClr val="bg1">
                  <a:lumMod val="75000"/>
                </a:schemeClr>
              </a:solidFill>
            </a:endParaRPr>
          </a:p>
          <a:p>
            <a:endParaRPr sz="3200" dirty="0">
              <a:solidFill>
                <a:schemeClr val="bg1">
                  <a:lumMod val="75000"/>
                </a:schemeClr>
              </a:solidFill>
            </a:endParaRPr>
          </a:p>
          <a:p>
            <a:r>
              <a:rPr lang="en-US" sz="3200" strike="noStrike" spc="-1" dirty="0">
                <a:solidFill>
                  <a:schemeClr val="bg1">
                    <a:lumMod val="75000"/>
                  </a:schemeClr>
                </a:solidFill>
                <a:uFill>
                  <a:solidFill>
                    <a:srgbClr val="FFFFFF"/>
                  </a:solidFill>
                </a:uFill>
                <a:latin typeface="Arial"/>
                <a:ea typeface="DejaVu Sans"/>
              </a:rPr>
              <a:t>OR </a:t>
            </a:r>
            <a:endParaRPr sz="3200" dirty="0">
              <a:solidFill>
                <a:schemeClr val="bg1">
                  <a:lumMod val="75000"/>
                </a:schemeClr>
              </a:solidFill>
            </a:endParaRPr>
          </a:p>
          <a:p>
            <a:endParaRPr sz="3200" dirty="0">
              <a:solidFill>
                <a:schemeClr val="bg1">
                  <a:lumMod val="75000"/>
                </a:schemeClr>
              </a:solidFill>
            </a:endParaRPr>
          </a:p>
          <a:p>
            <a:r>
              <a:rPr lang="en-US" sz="3200" i="1" strike="noStrike" spc="-1" dirty="0">
                <a:solidFill>
                  <a:schemeClr val="bg1">
                    <a:lumMod val="75000"/>
                  </a:schemeClr>
                </a:solidFill>
                <a:uFill>
                  <a:solidFill>
                    <a:srgbClr val="FFFFFF"/>
                  </a:solidFill>
                </a:uFill>
                <a:latin typeface="Arial"/>
                <a:ea typeface="DejaVu Sans"/>
              </a:rPr>
              <a:t>-filter {name LIKE “svc*”} </a:t>
            </a:r>
            <a:r>
              <a:rPr lang="en-US" sz="3200" i="1" spc="-1" dirty="0">
                <a:solidFill>
                  <a:schemeClr val="bg1">
                    <a:lumMod val="75000"/>
                  </a:schemeClr>
                </a:solidFill>
                <a:uFill>
                  <a:solidFill>
                    <a:srgbClr val="FFFFFF"/>
                  </a:solidFill>
                </a:uFill>
              </a:rPr>
              <a:t>| export-csv C:\Data\InactiveAccounts.csv  -</a:t>
            </a:r>
            <a:r>
              <a:rPr lang="en-US" sz="3200" i="1" spc="-1" dirty="0" err="1">
                <a:solidFill>
                  <a:schemeClr val="bg1">
                    <a:lumMod val="75000"/>
                  </a:schemeClr>
                </a:solidFill>
                <a:uFill>
                  <a:solidFill>
                    <a:srgbClr val="FFFFFF"/>
                  </a:solidFill>
                </a:uFill>
              </a:rPr>
              <a:t>NoTypeInformation</a:t>
            </a:r>
            <a:endParaRPr sz="3200" dirty="0">
              <a:solidFill>
                <a:schemeClr val="bg1">
                  <a:lumMod val="75000"/>
                </a:schemeClr>
              </a:solidFill>
            </a:endParaRPr>
          </a:p>
          <a:p>
            <a:endParaRPr sz="3200" dirty="0">
              <a:solidFill>
                <a:schemeClr val="bg1">
                  <a:lumMod val="75000"/>
                </a:schemeClr>
              </a:solidFill>
            </a:endParaRPr>
          </a:p>
          <a:p>
            <a:r>
              <a:rPr lang="en-US" sz="3200" strike="noStrike" spc="-1" dirty="0">
                <a:solidFill>
                  <a:schemeClr val="bg1">
                    <a:lumMod val="75000"/>
                  </a:schemeClr>
                </a:solidFill>
                <a:uFill>
                  <a:solidFill>
                    <a:srgbClr val="FFFFFF"/>
                  </a:solidFill>
                </a:uFill>
                <a:latin typeface="Arial"/>
                <a:ea typeface="DejaVu Sans"/>
              </a:rPr>
              <a:t>OR </a:t>
            </a:r>
            <a:endParaRPr sz="3200" dirty="0">
              <a:solidFill>
                <a:schemeClr val="bg1">
                  <a:lumMod val="75000"/>
                </a:schemeClr>
              </a:solidFill>
            </a:endParaRPr>
          </a:p>
          <a:p>
            <a:endParaRPr sz="3200" dirty="0">
              <a:solidFill>
                <a:schemeClr val="bg1">
                  <a:lumMod val="75000"/>
                </a:schemeClr>
              </a:solidFill>
            </a:endParaRPr>
          </a:p>
          <a:p>
            <a:r>
              <a:rPr lang="en-US" sz="3200" strike="noStrike" spc="-1" dirty="0">
                <a:solidFill>
                  <a:schemeClr val="bg1">
                    <a:lumMod val="75000"/>
                  </a:schemeClr>
                </a:solidFill>
                <a:uFill>
                  <a:solidFill>
                    <a:srgbClr val="FFFFFF"/>
                  </a:solidFill>
                </a:uFill>
                <a:latin typeface="Arial"/>
                <a:ea typeface="DejaVu Sans"/>
              </a:rPr>
              <a:t>however you identify your services accounts.  </a:t>
            </a:r>
            <a:endParaRPr sz="3200" dirty="0">
              <a:solidFill>
                <a:schemeClr val="bg1">
                  <a:lumMod val="75000"/>
                </a:schemeClr>
              </a:solidFill>
            </a:endParaRPr>
          </a:p>
          <a:p>
            <a:endParaRPr sz="3200" dirty="0">
              <a:solidFill>
                <a:schemeClr val="bg1">
                  <a:lumMod val="75000"/>
                </a:schemeClr>
              </a:solidFill>
            </a:endParaRPr>
          </a:p>
          <a:p>
            <a:r>
              <a:rPr lang="en-US" sz="3200" strike="noStrike" spc="-1" dirty="0">
                <a:solidFill>
                  <a:schemeClr val="bg1">
                    <a:lumMod val="75000"/>
                  </a:schemeClr>
                </a:solidFill>
                <a:uFill>
                  <a:solidFill>
                    <a:srgbClr val="FFFFFF"/>
                  </a:solidFill>
                </a:uFill>
                <a:latin typeface="Arial"/>
                <a:ea typeface="DejaVu Sans"/>
              </a:rPr>
              <a:t>| select name | export-csv C:\Data\ServiceAccounts.csv  -</a:t>
            </a:r>
            <a:r>
              <a:rPr lang="en-US" sz="3200" strike="noStrike" spc="-1" dirty="0" err="1">
                <a:solidFill>
                  <a:schemeClr val="bg1">
                    <a:lumMod val="75000"/>
                  </a:schemeClr>
                </a:solidFill>
                <a:uFill>
                  <a:solidFill>
                    <a:srgbClr val="FFFFFF"/>
                  </a:solidFill>
                </a:uFill>
                <a:latin typeface="Arial"/>
                <a:ea typeface="DejaVu Sans"/>
              </a:rPr>
              <a:t>NoTypeInformation</a:t>
            </a:r>
            <a:r>
              <a:rPr lang="en-US" sz="3200" strike="noStrike" spc="-1" dirty="0">
                <a:solidFill>
                  <a:schemeClr val="bg1">
                    <a:lumMod val="75000"/>
                  </a:schemeClr>
                </a:solidFill>
                <a:uFill>
                  <a:solidFill>
                    <a:srgbClr val="FFFFFF"/>
                  </a:solidFill>
                </a:uFill>
                <a:latin typeface="Arial"/>
                <a:ea typeface="DejaVu Sans"/>
              </a:rPr>
              <a:t> </a:t>
            </a:r>
            <a:endParaRPr sz="3200" dirty="0">
              <a:solidFill>
                <a:schemeClr val="bg1">
                  <a:lumMod val="75000"/>
                </a:schemeClr>
              </a:solidFill>
            </a:endParaRPr>
          </a:p>
        </p:txBody>
      </p:sp>
      <p:sp>
        <p:nvSpPr>
          <p:cNvPr id="4" name="CustomShape 3"/>
          <p:cNvSpPr/>
          <p:nvPr/>
        </p:nvSpPr>
        <p:spPr>
          <a:xfrm>
            <a:off x="468312" y="3938477"/>
            <a:ext cx="8610600" cy="3498960"/>
          </a:xfrm>
          <a:prstGeom prst="rect">
            <a:avLst/>
          </a:prstGeom>
          <a:solidFill>
            <a:srgbClr val="FFFFFF"/>
          </a:solidFill>
          <a:ln w="54720">
            <a:solidFill>
              <a:srgbClr val="000000"/>
            </a:solidFill>
            <a:round/>
          </a:ln>
        </p:spPr>
        <p:style>
          <a:lnRef idx="0">
            <a:scrgbClr r="0" g="0" b="0"/>
          </a:lnRef>
          <a:fillRef idx="0">
            <a:scrgbClr r="0" g="0" b="0"/>
          </a:fillRef>
          <a:effectRef idx="0">
            <a:scrgbClr r="0" g="0" b="0"/>
          </a:effectRef>
          <a:fontRef idx="minor"/>
        </p:style>
        <p:txBody>
          <a:bodyPr lIns="117360" tIns="72360" rIns="117360" bIns="72360"/>
          <a:lstStyle/>
          <a:p>
            <a:r>
              <a:rPr lang="en-US" sz="2800" spc="-1" dirty="0">
                <a:uFill>
                  <a:solidFill>
                    <a:srgbClr val="FFFFFF"/>
                  </a:solidFill>
                </a:uFill>
              </a:rPr>
              <a:t>Solution</a:t>
            </a:r>
            <a:endParaRPr lang="en-US" sz="2800" dirty="0"/>
          </a:p>
          <a:p>
            <a:endParaRPr lang="en-US" sz="2800" dirty="0"/>
          </a:p>
          <a:p>
            <a:r>
              <a:rPr lang="en-US" sz="2800" spc="-1" dirty="0">
                <a:uFill>
                  <a:solidFill>
                    <a:srgbClr val="FFFFFF"/>
                  </a:solidFill>
                </a:uFill>
              </a:rPr>
              <a:t>ID how and when and where each account is used.  If possible, block everywhere else.</a:t>
            </a:r>
            <a:endParaRPr lang="en-US" sz="2800" dirty="0"/>
          </a:p>
          <a:p>
            <a:endParaRPr lang="en-US" sz="2800" dirty="0"/>
          </a:p>
          <a:p>
            <a:r>
              <a:rPr lang="en-US" sz="2800" spc="-1" dirty="0">
                <a:uFill>
                  <a:solidFill>
                    <a:srgbClr val="FFFFFF"/>
                  </a:solidFill>
                </a:uFill>
              </a:rPr>
              <a:t>Purchase a tool to automatically change password everywhere on a regular basis</a:t>
            </a:r>
            <a:endParaRPr lang="en-US" sz="2800" dirty="0"/>
          </a:p>
        </p:txBody>
      </p:sp>
    </p:spTree>
    <p:extLst>
      <p:ext uri="{BB962C8B-B14F-4D97-AF65-F5344CB8AC3E}">
        <p14:creationId xmlns:p14="http://schemas.microsoft.com/office/powerpoint/2010/main" val="137986364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3440112" y="160178"/>
            <a:ext cx="6477000" cy="83851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r>
              <a:rPr lang="en-US" sz="4000" strike="noStrike" spc="-1" dirty="0">
                <a:solidFill>
                  <a:srgbClr val="000000"/>
                </a:solidFill>
                <a:uFill>
                  <a:solidFill>
                    <a:srgbClr val="FFFFFF"/>
                  </a:solidFill>
                </a:uFill>
                <a:latin typeface="Arial"/>
                <a:ea typeface="DejaVu Sans"/>
              </a:rPr>
              <a:t>Service Account Activity</a:t>
            </a:r>
            <a:endParaRPr sz="4000" dirty="0"/>
          </a:p>
        </p:txBody>
      </p:sp>
      <p:sp>
        <p:nvSpPr>
          <p:cNvPr id="110" name="CustomShape 2"/>
          <p:cNvSpPr/>
          <p:nvPr/>
        </p:nvSpPr>
        <p:spPr>
          <a:xfrm>
            <a:off x="308520" y="1417637"/>
            <a:ext cx="9608592" cy="567991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200" i="1" strike="noStrike" spc="-1" dirty="0">
                <a:solidFill>
                  <a:schemeClr val="bg1">
                    <a:lumMod val="75000"/>
                  </a:schemeClr>
                </a:solidFill>
                <a:uFill>
                  <a:solidFill>
                    <a:srgbClr val="FFFFFF"/>
                  </a:solidFill>
                </a:uFill>
                <a:latin typeface="Arial"/>
                <a:ea typeface="DejaVu Sans"/>
              </a:rPr>
              <a:t>Get-</a:t>
            </a:r>
            <a:r>
              <a:rPr lang="en-US" sz="3200" i="1" strike="noStrike" spc="-1" dirty="0" err="1">
                <a:solidFill>
                  <a:schemeClr val="bg1">
                    <a:lumMod val="75000"/>
                  </a:schemeClr>
                </a:solidFill>
                <a:uFill>
                  <a:solidFill>
                    <a:srgbClr val="FFFFFF"/>
                  </a:solidFill>
                </a:uFill>
                <a:latin typeface="Arial"/>
                <a:ea typeface="DejaVu Sans"/>
              </a:rPr>
              <a:t>aduser</a:t>
            </a:r>
            <a:r>
              <a:rPr lang="en-US" sz="3200" i="1" strike="noStrike" spc="-1" dirty="0">
                <a:solidFill>
                  <a:schemeClr val="bg1">
                    <a:lumMod val="75000"/>
                  </a:schemeClr>
                </a:solidFill>
                <a:uFill>
                  <a:solidFill>
                    <a:srgbClr val="FFFFFF"/>
                  </a:solidFill>
                </a:uFill>
                <a:latin typeface="Arial"/>
                <a:ea typeface="DejaVu Sans"/>
              </a:rPr>
              <a:t> –Filter * -</a:t>
            </a:r>
            <a:r>
              <a:rPr lang="en-US" sz="3200" i="1" strike="noStrike" spc="-1" dirty="0" err="1">
                <a:solidFill>
                  <a:schemeClr val="bg1">
                    <a:lumMod val="75000"/>
                  </a:schemeClr>
                </a:solidFill>
                <a:uFill>
                  <a:solidFill>
                    <a:srgbClr val="FFFFFF"/>
                  </a:solidFill>
                </a:uFill>
                <a:latin typeface="Arial"/>
                <a:ea typeface="DejaVu Sans"/>
              </a:rPr>
              <a:t>searchbase</a:t>
            </a:r>
            <a:r>
              <a:rPr lang="en-US" sz="3200" i="1" strike="noStrike" spc="-1" dirty="0">
                <a:solidFill>
                  <a:schemeClr val="bg1">
                    <a:lumMod val="75000"/>
                  </a:schemeClr>
                </a:solidFill>
                <a:uFill>
                  <a:solidFill>
                    <a:srgbClr val="FFFFFF"/>
                  </a:solidFill>
                </a:uFill>
                <a:latin typeface="Arial"/>
                <a:ea typeface="DejaVu Sans"/>
              </a:rPr>
              <a:t> “OU=service, DC=you” </a:t>
            </a:r>
            <a:r>
              <a:rPr lang="en-US" sz="3200" i="1" spc="-1" dirty="0">
                <a:solidFill>
                  <a:schemeClr val="bg1">
                    <a:lumMod val="75000"/>
                  </a:schemeClr>
                </a:solidFill>
                <a:uFill>
                  <a:solidFill>
                    <a:srgbClr val="FFFFFF"/>
                  </a:solidFill>
                </a:uFill>
              </a:rPr>
              <a:t>| export-csv C:\Data\InactiveAccounts.csv  -</a:t>
            </a:r>
            <a:r>
              <a:rPr lang="en-US" sz="3200" i="1" spc="-1" dirty="0" err="1">
                <a:solidFill>
                  <a:schemeClr val="bg1">
                    <a:lumMod val="75000"/>
                  </a:schemeClr>
                </a:solidFill>
                <a:uFill>
                  <a:solidFill>
                    <a:srgbClr val="FFFFFF"/>
                  </a:solidFill>
                </a:uFill>
              </a:rPr>
              <a:t>NoTypeInformation</a:t>
            </a:r>
            <a:r>
              <a:rPr lang="en-US" sz="3200" strike="noStrike" spc="-1" dirty="0" smtClean="0">
                <a:solidFill>
                  <a:schemeClr val="bg1">
                    <a:lumMod val="75000"/>
                  </a:schemeClr>
                </a:solidFill>
                <a:uFill>
                  <a:solidFill>
                    <a:srgbClr val="FFFFFF"/>
                  </a:solidFill>
                </a:uFill>
                <a:latin typeface="Arial"/>
                <a:ea typeface="DejaVu Sans"/>
              </a:rPr>
              <a:t> </a:t>
            </a:r>
            <a:endParaRPr sz="3200" dirty="0">
              <a:solidFill>
                <a:schemeClr val="bg1">
                  <a:lumMod val="75000"/>
                </a:schemeClr>
              </a:solidFill>
            </a:endParaRPr>
          </a:p>
          <a:p>
            <a:endParaRPr sz="3200" dirty="0">
              <a:solidFill>
                <a:schemeClr val="bg1">
                  <a:lumMod val="75000"/>
                </a:schemeClr>
              </a:solidFill>
            </a:endParaRPr>
          </a:p>
          <a:p>
            <a:r>
              <a:rPr lang="en-US" sz="3200" strike="noStrike" spc="-1" dirty="0">
                <a:solidFill>
                  <a:schemeClr val="bg1">
                    <a:lumMod val="75000"/>
                  </a:schemeClr>
                </a:solidFill>
                <a:uFill>
                  <a:solidFill>
                    <a:srgbClr val="FFFFFF"/>
                  </a:solidFill>
                </a:uFill>
                <a:latin typeface="Arial"/>
                <a:ea typeface="DejaVu Sans"/>
              </a:rPr>
              <a:t>OR </a:t>
            </a:r>
            <a:endParaRPr sz="3200" dirty="0">
              <a:solidFill>
                <a:schemeClr val="bg1">
                  <a:lumMod val="75000"/>
                </a:schemeClr>
              </a:solidFill>
            </a:endParaRPr>
          </a:p>
          <a:p>
            <a:endParaRPr sz="3200" dirty="0">
              <a:solidFill>
                <a:schemeClr val="bg1">
                  <a:lumMod val="75000"/>
                </a:schemeClr>
              </a:solidFill>
            </a:endParaRPr>
          </a:p>
          <a:p>
            <a:r>
              <a:rPr lang="en-US" sz="3200" i="1" strike="noStrike" spc="-1" dirty="0">
                <a:solidFill>
                  <a:schemeClr val="bg1">
                    <a:lumMod val="75000"/>
                  </a:schemeClr>
                </a:solidFill>
                <a:uFill>
                  <a:solidFill>
                    <a:srgbClr val="FFFFFF"/>
                  </a:solidFill>
                </a:uFill>
                <a:latin typeface="Arial"/>
                <a:ea typeface="DejaVu Sans"/>
              </a:rPr>
              <a:t>-filter {name LIKE “svc*”} </a:t>
            </a:r>
            <a:r>
              <a:rPr lang="en-US" sz="3200" i="1" spc="-1" dirty="0">
                <a:solidFill>
                  <a:schemeClr val="bg1">
                    <a:lumMod val="75000"/>
                  </a:schemeClr>
                </a:solidFill>
                <a:uFill>
                  <a:solidFill>
                    <a:srgbClr val="FFFFFF"/>
                  </a:solidFill>
                </a:uFill>
              </a:rPr>
              <a:t>| export-csv C:\Data\InactiveAccounts.csv  -</a:t>
            </a:r>
            <a:r>
              <a:rPr lang="en-US" sz="3200" i="1" spc="-1" dirty="0" err="1">
                <a:solidFill>
                  <a:schemeClr val="bg1">
                    <a:lumMod val="75000"/>
                  </a:schemeClr>
                </a:solidFill>
                <a:uFill>
                  <a:solidFill>
                    <a:srgbClr val="FFFFFF"/>
                  </a:solidFill>
                </a:uFill>
              </a:rPr>
              <a:t>NoTypeInformation</a:t>
            </a:r>
            <a:endParaRPr sz="3200" dirty="0">
              <a:solidFill>
                <a:schemeClr val="bg1">
                  <a:lumMod val="75000"/>
                </a:schemeClr>
              </a:solidFill>
            </a:endParaRPr>
          </a:p>
          <a:p>
            <a:endParaRPr sz="3200" dirty="0">
              <a:solidFill>
                <a:schemeClr val="bg1">
                  <a:lumMod val="75000"/>
                </a:schemeClr>
              </a:solidFill>
            </a:endParaRPr>
          </a:p>
          <a:p>
            <a:r>
              <a:rPr lang="en-US" sz="3200" strike="noStrike" spc="-1" dirty="0">
                <a:solidFill>
                  <a:schemeClr val="bg1">
                    <a:lumMod val="75000"/>
                  </a:schemeClr>
                </a:solidFill>
                <a:uFill>
                  <a:solidFill>
                    <a:srgbClr val="FFFFFF"/>
                  </a:solidFill>
                </a:uFill>
                <a:latin typeface="Arial"/>
                <a:ea typeface="DejaVu Sans"/>
              </a:rPr>
              <a:t>OR </a:t>
            </a:r>
            <a:endParaRPr sz="3200" dirty="0">
              <a:solidFill>
                <a:schemeClr val="bg1">
                  <a:lumMod val="75000"/>
                </a:schemeClr>
              </a:solidFill>
            </a:endParaRPr>
          </a:p>
          <a:p>
            <a:endParaRPr sz="3200" dirty="0">
              <a:solidFill>
                <a:schemeClr val="bg1">
                  <a:lumMod val="75000"/>
                </a:schemeClr>
              </a:solidFill>
            </a:endParaRPr>
          </a:p>
          <a:p>
            <a:r>
              <a:rPr lang="en-US" sz="3200" strike="noStrike" spc="-1" dirty="0">
                <a:solidFill>
                  <a:schemeClr val="bg1">
                    <a:lumMod val="75000"/>
                  </a:schemeClr>
                </a:solidFill>
                <a:uFill>
                  <a:solidFill>
                    <a:srgbClr val="FFFFFF"/>
                  </a:solidFill>
                </a:uFill>
                <a:latin typeface="Arial"/>
                <a:ea typeface="DejaVu Sans"/>
              </a:rPr>
              <a:t>however you identify your services accounts.  </a:t>
            </a:r>
            <a:endParaRPr sz="3200" dirty="0">
              <a:solidFill>
                <a:schemeClr val="bg1">
                  <a:lumMod val="75000"/>
                </a:schemeClr>
              </a:solidFill>
            </a:endParaRPr>
          </a:p>
          <a:p>
            <a:endParaRPr sz="3200" dirty="0">
              <a:solidFill>
                <a:schemeClr val="bg1">
                  <a:lumMod val="75000"/>
                </a:schemeClr>
              </a:solidFill>
            </a:endParaRPr>
          </a:p>
          <a:p>
            <a:r>
              <a:rPr lang="en-US" sz="3200" strike="noStrike" spc="-1" dirty="0">
                <a:solidFill>
                  <a:schemeClr val="bg1">
                    <a:lumMod val="75000"/>
                  </a:schemeClr>
                </a:solidFill>
                <a:uFill>
                  <a:solidFill>
                    <a:srgbClr val="FFFFFF"/>
                  </a:solidFill>
                </a:uFill>
                <a:latin typeface="Arial"/>
                <a:ea typeface="DejaVu Sans"/>
              </a:rPr>
              <a:t>| select name | export-csv C:\Data\ServiceAccounts.csv  -</a:t>
            </a:r>
            <a:r>
              <a:rPr lang="en-US" sz="3200" strike="noStrike" spc="-1" dirty="0" err="1">
                <a:solidFill>
                  <a:schemeClr val="bg1">
                    <a:lumMod val="75000"/>
                  </a:schemeClr>
                </a:solidFill>
                <a:uFill>
                  <a:solidFill>
                    <a:srgbClr val="FFFFFF"/>
                  </a:solidFill>
                </a:uFill>
                <a:latin typeface="Arial"/>
                <a:ea typeface="DejaVu Sans"/>
              </a:rPr>
              <a:t>NoTypeInformation</a:t>
            </a:r>
            <a:r>
              <a:rPr lang="en-US" sz="3200" strike="noStrike" spc="-1" dirty="0">
                <a:solidFill>
                  <a:schemeClr val="bg1">
                    <a:lumMod val="75000"/>
                  </a:schemeClr>
                </a:solidFill>
                <a:uFill>
                  <a:solidFill>
                    <a:srgbClr val="FFFFFF"/>
                  </a:solidFill>
                </a:uFill>
                <a:latin typeface="Arial"/>
                <a:ea typeface="DejaVu Sans"/>
              </a:rPr>
              <a:t> </a:t>
            </a:r>
            <a:endParaRPr sz="3200" dirty="0">
              <a:solidFill>
                <a:schemeClr val="bg1">
                  <a:lumMod val="75000"/>
                </a:schemeClr>
              </a:solidFill>
            </a:endParaRPr>
          </a:p>
        </p:txBody>
      </p:sp>
      <p:sp>
        <p:nvSpPr>
          <p:cNvPr id="4" name="CustomShape 3"/>
          <p:cNvSpPr/>
          <p:nvPr/>
        </p:nvSpPr>
        <p:spPr>
          <a:xfrm>
            <a:off x="468312" y="3938477"/>
            <a:ext cx="8610600" cy="3498960"/>
          </a:xfrm>
          <a:prstGeom prst="rect">
            <a:avLst/>
          </a:prstGeom>
          <a:solidFill>
            <a:srgbClr val="FFFFFF"/>
          </a:solidFill>
          <a:ln w="54720">
            <a:solidFill>
              <a:srgbClr val="000000"/>
            </a:solidFill>
            <a:round/>
          </a:ln>
        </p:spPr>
        <p:style>
          <a:lnRef idx="0">
            <a:scrgbClr r="0" g="0" b="0"/>
          </a:lnRef>
          <a:fillRef idx="0">
            <a:scrgbClr r="0" g="0" b="0"/>
          </a:fillRef>
          <a:effectRef idx="0">
            <a:scrgbClr r="0" g="0" b="0"/>
          </a:effectRef>
          <a:fontRef idx="minor"/>
        </p:style>
        <p:txBody>
          <a:bodyPr lIns="117360" tIns="72360" rIns="117360" bIns="72360"/>
          <a:lstStyle/>
          <a:p>
            <a:r>
              <a:rPr lang="en-US" sz="2800" spc="-1" dirty="0">
                <a:uFill>
                  <a:solidFill>
                    <a:srgbClr val="FFFFFF"/>
                  </a:solidFill>
                </a:uFill>
              </a:rPr>
              <a:t>Level of Effort</a:t>
            </a:r>
            <a:endParaRPr lang="en-US" sz="2800" dirty="0"/>
          </a:p>
          <a:p>
            <a:endParaRPr lang="en-US" sz="2800" dirty="0"/>
          </a:p>
          <a:p>
            <a:r>
              <a:rPr lang="en-US" sz="2800" spc="-1" dirty="0">
                <a:uFill>
                  <a:solidFill>
                    <a:srgbClr val="FFFFFF"/>
                  </a:solidFill>
                </a:uFill>
              </a:rPr>
              <a:t>Major.  </a:t>
            </a:r>
            <a:endParaRPr lang="en-US" sz="2800" dirty="0"/>
          </a:p>
          <a:p>
            <a:endParaRPr lang="en-US" sz="2800" dirty="0"/>
          </a:p>
          <a:p>
            <a:r>
              <a:rPr lang="en-US" sz="2800" spc="-1" dirty="0">
                <a:uFill>
                  <a:solidFill>
                    <a:srgbClr val="FFFFFF"/>
                  </a:solidFill>
                </a:uFill>
              </a:rPr>
              <a:t>Who owns each account?  Tools are expensive and hard to install and configure.  Lots of tweaking to get monitoring with high fidelity.</a:t>
            </a:r>
            <a:endParaRPr lang="en-US" sz="2800" dirty="0"/>
          </a:p>
        </p:txBody>
      </p:sp>
    </p:spTree>
    <p:extLst>
      <p:ext uri="{BB962C8B-B14F-4D97-AF65-F5344CB8AC3E}">
        <p14:creationId xmlns:p14="http://schemas.microsoft.com/office/powerpoint/2010/main" val="16817476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4735512" y="731519"/>
            <a:ext cx="4648200" cy="106711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r>
              <a:rPr lang="en-US" sz="4000" strike="noStrike" spc="-1" dirty="0">
                <a:uFill>
                  <a:solidFill>
                    <a:srgbClr val="FFFFFF"/>
                  </a:solidFill>
                </a:uFill>
                <a:latin typeface="Arial"/>
              </a:rPr>
              <a:t>Last Reboot Time</a:t>
            </a:r>
            <a:endParaRPr sz="4000" dirty="0"/>
          </a:p>
        </p:txBody>
      </p:sp>
      <p:sp>
        <p:nvSpPr>
          <p:cNvPr id="124" name="CustomShape 2"/>
          <p:cNvSpPr/>
          <p:nvPr/>
        </p:nvSpPr>
        <p:spPr>
          <a:xfrm>
            <a:off x="239713" y="2255837"/>
            <a:ext cx="9840912" cy="502919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200" i="1" strike="noStrike" spc="-1" dirty="0" err="1">
                <a:uFill>
                  <a:solidFill>
                    <a:srgbClr val="FFFFFF"/>
                  </a:solidFill>
                </a:uFill>
                <a:latin typeface="Arial"/>
              </a:rPr>
              <a:t>wmic</a:t>
            </a:r>
            <a:r>
              <a:rPr lang="en-US" sz="3200" i="1" strike="noStrike" spc="-1" dirty="0">
                <a:uFill>
                  <a:solidFill>
                    <a:srgbClr val="FFFFFF"/>
                  </a:solidFill>
                </a:uFill>
                <a:latin typeface="Arial"/>
              </a:rPr>
              <a:t> /node:\COMPUTER OS Get </a:t>
            </a:r>
            <a:r>
              <a:rPr lang="en-US" sz="3200" i="1" strike="noStrike" spc="-1" dirty="0" err="1">
                <a:uFill>
                  <a:solidFill>
                    <a:srgbClr val="FFFFFF"/>
                  </a:solidFill>
                </a:uFill>
                <a:latin typeface="Arial"/>
              </a:rPr>
              <a:t>LastBootUpTime</a:t>
            </a:r>
            <a:endParaRPr sz="3200" i="1" dirty="0"/>
          </a:p>
          <a:p>
            <a:endParaRPr sz="3200" dirty="0"/>
          </a:p>
          <a:p>
            <a:r>
              <a:rPr lang="en-US" sz="3200" strike="noStrike" spc="-1" dirty="0">
                <a:uFill>
                  <a:solidFill>
                    <a:srgbClr val="FFFFFF"/>
                  </a:solidFill>
                </a:uFill>
                <a:latin typeface="Arial"/>
              </a:rPr>
              <a:t>* multiple ways to skin this cat.</a:t>
            </a:r>
            <a:endParaRPr sz="3200" dirty="0"/>
          </a:p>
          <a:p>
            <a:endParaRPr sz="3200" dirty="0"/>
          </a:p>
          <a:p>
            <a:r>
              <a:rPr lang="en-US" sz="3200" strike="noStrike" spc="-1" dirty="0">
                <a:uFill>
                  <a:solidFill>
                    <a:srgbClr val="FFFFFF"/>
                  </a:solidFill>
                </a:uFill>
                <a:latin typeface="Arial"/>
              </a:rPr>
              <a:t>http://www.powercram.com/2010/01/find-last-reboot-time-in-windows-7.html  </a:t>
            </a:r>
            <a:endParaRPr sz="3200" dirty="0"/>
          </a:p>
          <a:p>
            <a:endParaRPr sz="3200" dirty="0"/>
          </a:p>
          <a:p>
            <a:r>
              <a:rPr lang="en-US" sz="3200" strike="noStrike" spc="-1" dirty="0">
                <a:uFill>
                  <a:solidFill>
                    <a:srgbClr val="FFFFFF"/>
                  </a:solidFill>
                </a:uFill>
                <a:latin typeface="Arial"/>
              </a:rPr>
              <a:t>Also can monitor for event ID 6005</a:t>
            </a:r>
            <a:endParaRPr sz="32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4735512" y="731519"/>
            <a:ext cx="4648200" cy="106711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r>
              <a:rPr lang="en-US" sz="4000" strike="noStrike" spc="-1" dirty="0">
                <a:uFill>
                  <a:solidFill>
                    <a:srgbClr val="FFFFFF"/>
                  </a:solidFill>
                </a:uFill>
                <a:latin typeface="Arial"/>
              </a:rPr>
              <a:t>Last Reboot Time</a:t>
            </a:r>
            <a:endParaRPr sz="4000" dirty="0"/>
          </a:p>
        </p:txBody>
      </p:sp>
      <p:sp>
        <p:nvSpPr>
          <p:cNvPr id="124" name="CustomShape 2"/>
          <p:cNvSpPr/>
          <p:nvPr/>
        </p:nvSpPr>
        <p:spPr>
          <a:xfrm>
            <a:off x="239713" y="2255837"/>
            <a:ext cx="9840912" cy="502919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200" i="1" strike="noStrike" spc="-1" dirty="0" err="1">
                <a:solidFill>
                  <a:schemeClr val="bg1">
                    <a:lumMod val="75000"/>
                  </a:schemeClr>
                </a:solidFill>
                <a:uFill>
                  <a:solidFill>
                    <a:srgbClr val="FFFFFF"/>
                  </a:solidFill>
                </a:uFill>
                <a:latin typeface="Arial"/>
              </a:rPr>
              <a:t>wmic</a:t>
            </a:r>
            <a:r>
              <a:rPr lang="en-US" sz="3200" i="1" strike="noStrike" spc="-1" dirty="0">
                <a:solidFill>
                  <a:schemeClr val="bg1">
                    <a:lumMod val="75000"/>
                  </a:schemeClr>
                </a:solidFill>
                <a:uFill>
                  <a:solidFill>
                    <a:srgbClr val="FFFFFF"/>
                  </a:solidFill>
                </a:uFill>
                <a:latin typeface="Arial"/>
              </a:rPr>
              <a:t> /node:\COMPUTER OS Get </a:t>
            </a:r>
            <a:r>
              <a:rPr lang="en-US" sz="3200" i="1" strike="noStrike" spc="-1" dirty="0" err="1">
                <a:solidFill>
                  <a:schemeClr val="bg1">
                    <a:lumMod val="75000"/>
                  </a:schemeClr>
                </a:solidFill>
                <a:uFill>
                  <a:solidFill>
                    <a:srgbClr val="FFFFFF"/>
                  </a:solidFill>
                </a:uFill>
                <a:latin typeface="Arial"/>
              </a:rPr>
              <a:t>LastBootUpTime</a:t>
            </a:r>
            <a:endParaRPr sz="3200" i="1" dirty="0">
              <a:solidFill>
                <a:schemeClr val="bg1">
                  <a:lumMod val="75000"/>
                </a:schemeClr>
              </a:solidFill>
            </a:endParaRPr>
          </a:p>
          <a:p>
            <a:endParaRPr sz="3200" dirty="0">
              <a:solidFill>
                <a:schemeClr val="bg1">
                  <a:lumMod val="75000"/>
                </a:schemeClr>
              </a:solidFill>
            </a:endParaRPr>
          </a:p>
          <a:p>
            <a:r>
              <a:rPr lang="en-US" sz="3200" strike="noStrike" spc="-1" dirty="0">
                <a:solidFill>
                  <a:schemeClr val="bg1">
                    <a:lumMod val="75000"/>
                  </a:schemeClr>
                </a:solidFill>
                <a:uFill>
                  <a:solidFill>
                    <a:srgbClr val="FFFFFF"/>
                  </a:solidFill>
                </a:uFill>
                <a:latin typeface="Arial"/>
              </a:rPr>
              <a:t>* multiple ways to skin this cat.</a:t>
            </a:r>
            <a:endParaRPr sz="3200" dirty="0">
              <a:solidFill>
                <a:schemeClr val="bg1">
                  <a:lumMod val="75000"/>
                </a:schemeClr>
              </a:solidFill>
            </a:endParaRPr>
          </a:p>
          <a:p>
            <a:endParaRPr sz="3200" dirty="0">
              <a:solidFill>
                <a:schemeClr val="bg1">
                  <a:lumMod val="75000"/>
                </a:schemeClr>
              </a:solidFill>
            </a:endParaRPr>
          </a:p>
          <a:p>
            <a:r>
              <a:rPr lang="en-US" sz="3200" strike="noStrike" spc="-1" dirty="0">
                <a:solidFill>
                  <a:schemeClr val="bg1">
                    <a:lumMod val="75000"/>
                  </a:schemeClr>
                </a:solidFill>
                <a:uFill>
                  <a:solidFill>
                    <a:srgbClr val="FFFFFF"/>
                  </a:solidFill>
                </a:uFill>
                <a:latin typeface="Arial"/>
              </a:rPr>
              <a:t>http://www.powercram.com/2010/01/find-last-reboot-time-in-windows-7.html  </a:t>
            </a:r>
            <a:endParaRPr sz="3200" dirty="0">
              <a:solidFill>
                <a:schemeClr val="bg1">
                  <a:lumMod val="75000"/>
                </a:schemeClr>
              </a:solidFill>
            </a:endParaRPr>
          </a:p>
          <a:p>
            <a:endParaRPr sz="3200" dirty="0">
              <a:solidFill>
                <a:schemeClr val="bg1">
                  <a:lumMod val="75000"/>
                </a:schemeClr>
              </a:solidFill>
            </a:endParaRPr>
          </a:p>
          <a:p>
            <a:r>
              <a:rPr lang="en-US" sz="3200" strike="noStrike" spc="-1" dirty="0">
                <a:solidFill>
                  <a:schemeClr val="bg1">
                    <a:lumMod val="75000"/>
                  </a:schemeClr>
                </a:solidFill>
                <a:uFill>
                  <a:solidFill>
                    <a:srgbClr val="FFFFFF"/>
                  </a:solidFill>
                </a:uFill>
                <a:latin typeface="Arial"/>
              </a:rPr>
              <a:t>Also can monitor for event ID 6005</a:t>
            </a:r>
            <a:endParaRPr sz="3200" dirty="0">
              <a:solidFill>
                <a:schemeClr val="bg1">
                  <a:lumMod val="75000"/>
                </a:schemeClr>
              </a:solidFill>
            </a:endParaRPr>
          </a:p>
        </p:txBody>
      </p:sp>
      <p:sp>
        <p:nvSpPr>
          <p:cNvPr id="4" name="CustomShape 2"/>
          <p:cNvSpPr/>
          <p:nvPr/>
        </p:nvSpPr>
        <p:spPr>
          <a:xfrm>
            <a:off x="394176" y="3596797"/>
            <a:ext cx="9294336" cy="3459639"/>
          </a:xfrm>
          <a:prstGeom prst="rect">
            <a:avLst/>
          </a:prstGeom>
          <a:solidFill>
            <a:schemeClr val="bg1"/>
          </a:solidFill>
          <a:ln w="28575">
            <a:solidFill>
              <a:schemeClr val="tx1"/>
            </a:solidFill>
          </a:ln>
        </p:spPr>
        <p:style>
          <a:lnRef idx="0">
            <a:scrgbClr r="0" g="0" b="0"/>
          </a:lnRef>
          <a:fillRef idx="0">
            <a:scrgbClr r="0" g="0" b="0"/>
          </a:fillRef>
          <a:effectRef idx="0">
            <a:scrgbClr r="0" g="0" b="0"/>
          </a:effectRef>
          <a:fontRef idx="minor"/>
        </p:style>
        <p:txBody>
          <a:bodyPr lIns="90000" tIns="45000" rIns="90000" bIns="45000"/>
          <a:lstStyle/>
          <a:p>
            <a:r>
              <a:rPr lang="en-US" sz="3200" strike="noStrike" spc="-1" dirty="0">
                <a:uFill>
                  <a:solidFill>
                    <a:srgbClr val="FFFFFF"/>
                  </a:solidFill>
                </a:uFill>
                <a:latin typeface="Arial"/>
              </a:rPr>
              <a:t>Why is this important?</a:t>
            </a:r>
            <a:endParaRPr sz="3200" dirty="0"/>
          </a:p>
          <a:p>
            <a:endParaRPr sz="3200" dirty="0"/>
          </a:p>
          <a:p>
            <a:r>
              <a:rPr lang="en-US" sz="3200" strike="noStrike" spc="-1" dirty="0">
                <a:uFill>
                  <a:solidFill>
                    <a:srgbClr val="FFFFFF"/>
                  </a:solidFill>
                </a:uFill>
                <a:latin typeface="Arial"/>
              </a:rPr>
              <a:t>Help verify patches have been applied and/or configurations updated</a:t>
            </a:r>
            <a:endParaRPr sz="3200" dirty="0"/>
          </a:p>
          <a:p>
            <a:endParaRPr sz="3200" dirty="0"/>
          </a:p>
          <a:p>
            <a:r>
              <a:rPr lang="en-US" sz="3200" strike="noStrike" spc="-1" dirty="0">
                <a:uFill>
                  <a:solidFill>
                    <a:srgbClr val="FFFFFF"/>
                  </a:solidFill>
                </a:uFill>
                <a:latin typeface="Arial"/>
              </a:rPr>
              <a:t>Also, catch unexpected reboots</a:t>
            </a:r>
            <a:endParaRPr sz="3200" dirty="0"/>
          </a:p>
        </p:txBody>
      </p:sp>
    </p:spTree>
    <p:extLst>
      <p:ext uri="{BB962C8B-B14F-4D97-AF65-F5344CB8AC3E}">
        <p14:creationId xmlns:p14="http://schemas.microsoft.com/office/powerpoint/2010/main" val="204995185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4735512" y="731519"/>
            <a:ext cx="4648200" cy="106711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r>
              <a:rPr lang="en-US" sz="4000" strike="noStrike" spc="-1" dirty="0">
                <a:uFill>
                  <a:solidFill>
                    <a:srgbClr val="FFFFFF"/>
                  </a:solidFill>
                </a:uFill>
                <a:latin typeface="Arial"/>
              </a:rPr>
              <a:t>Last Reboot Time</a:t>
            </a:r>
            <a:endParaRPr sz="4000" dirty="0"/>
          </a:p>
        </p:txBody>
      </p:sp>
      <p:sp>
        <p:nvSpPr>
          <p:cNvPr id="124" name="CustomShape 2"/>
          <p:cNvSpPr/>
          <p:nvPr/>
        </p:nvSpPr>
        <p:spPr>
          <a:xfrm>
            <a:off x="239713" y="2255837"/>
            <a:ext cx="9840912" cy="502919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200" i="1" strike="noStrike" spc="-1" dirty="0" err="1">
                <a:solidFill>
                  <a:schemeClr val="bg1">
                    <a:lumMod val="75000"/>
                  </a:schemeClr>
                </a:solidFill>
                <a:uFill>
                  <a:solidFill>
                    <a:srgbClr val="FFFFFF"/>
                  </a:solidFill>
                </a:uFill>
                <a:latin typeface="Arial"/>
              </a:rPr>
              <a:t>wmic</a:t>
            </a:r>
            <a:r>
              <a:rPr lang="en-US" sz="3200" i="1" strike="noStrike" spc="-1" dirty="0">
                <a:solidFill>
                  <a:schemeClr val="bg1">
                    <a:lumMod val="75000"/>
                  </a:schemeClr>
                </a:solidFill>
                <a:uFill>
                  <a:solidFill>
                    <a:srgbClr val="FFFFFF"/>
                  </a:solidFill>
                </a:uFill>
                <a:latin typeface="Arial"/>
              </a:rPr>
              <a:t> /node:\COMPUTER OS Get </a:t>
            </a:r>
            <a:r>
              <a:rPr lang="en-US" sz="3200" i="1" strike="noStrike" spc="-1" dirty="0" err="1">
                <a:solidFill>
                  <a:schemeClr val="bg1">
                    <a:lumMod val="75000"/>
                  </a:schemeClr>
                </a:solidFill>
                <a:uFill>
                  <a:solidFill>
                    <a:srgbClr val="FFFFFF"/>
                  </a:solidFill>
                </a:uFill>
                <a:latin typeface="Arial"/>
              </a:rPr>
              <a:t>LastBootUpTime</a:t>
            </a:r>
            <a:endParaRPr sz="3200" i="1" dirty="0">
              <a:solidFill>
                <a:schemeClr val="bg1">
                  <a:lumMod val="75000"/>
                </a:schemeClr>
              </a:solidFill>
            </a:endParaRPr>
          </a:p>
          <a:p>
            <a:endParaRPr sz="3200" dirty="0">
              <a:solidFill>
                <a:schemeClr val="bg1">
                  <a:lumMod val="75000"/>
                </a:schemeClr>
              </a:solidFill>
            </a:endParaRPr>
          </a:p>
          <a:p>
            <a:r>
              <a:rPr lang="en-US" sz="3200" strike="noStrike" spc="-1" dirty="0">
                <a:solidFill>
                  <a:schemeClr val="bg1">
                    <a:lumMod val="75000"/>
                  </a:schemeClr>
                </a:solidFill>
                <a:uFill>
                  <a:solidFill>
                    <a:srgbClr val="FFFFFF"/>
                  </a:solidFill>
                </a:uFill>
                <a:latin typeface="Arial"/>
              </a:rPr>
              <a:t>* multiple ways to skin this cat.</a:t>
            </a:r>
            <a:endParaRPr sz="3200" dirty="0">
              <a:solidFill>
                <a:schemeClr val="bg1">
                  <a:lumMod val="75000"/>
                </a:schemeClr>
              </a:solidFill>
            </a:endParaRPr>
          </a:p>
          <a:p>
            <a:endParaRPr sz="3200" dirty="0">
              <a:solidFill>
                <a:schemeClr val="bg1">
                  <a:lumMod val="75000"/>
                </a:schemeClr>
              </a:solidFill>
            </a:endParaRPr>
          </a:p>
          <a:p>
            <a:r>
              <a:rPr lang="en-US" sz="3200" strike="noStrike" spc="-1" dirty="0">
                <a:solidFill>
                  <a:schemeClr val="bg1">
                    <a:lumMod val="75000"/>
                  </a:schemeClr>
                </a:solidFill>
                <a:uFill>
                  <a:solidFill>
                    <a:srgbClr val="FFFFFF"/>
                  </a:solidFill>
                </a:uFill>
                <a:latin typeface="Arial"/>
              </a:rPr>
              <a:t>http://www.powercram.com/2010/01/find-last-reboot-time-in-windows-7.html  </a:t>
            </a:r>
            <a:endParaRPr sz="3200" dirty="0">
              <a:solidFill>
                <a:schemeClr val="bg1">
                  <a:lumMod val="75000"/>
                </a:schemeClr>
              </a:solidFill>
            </a:endParaRPr>
          </a:p>
          <a:p>
            <a:endParaRPr sz="3200" dirty="0">
              <a:solidFill>
                <a:schemeClr val="bg1">
                  <a:lumMod val="75000"/>
                </a:schemeClr>
              </a:solidFill>
            </a:endParaRPr>
          </a:p>
          <a:p>
            <a:r>
              <a:rPr lang="en-US" sz="3200" strike="noStrike" spc="-1" dirty="0">
                <a:solidFill>
                  <a:schemeClr val="bg1">
                    <a:lumMod val="75000"/>
                  </a:schemeClr>
                </a:solidFill>
                <a:uFill>
                  <a:solidFill>
                    <a:srgbClr val="FFFFFF"/>
                  </a:solidFill>
                </a:uFill>
                <a:latin typeface="Arial"/>
              </a:rPr>
              <a:t>Also can monitor for event ID 6005</a:t>
            </a:r>
            <a:endParaRPr sz="3200" dirty="0">
              <a:solidFill>
                <a:schemeClr val="bg1">
                  <a:lumMod val="75000"/>
                </a:schemeClr>
              </a:solidFill>
            </a:endParaRPr>
          </a:p>
        </p:txBody>
      </p:sp>
      <p:sp>
        <p:nvSpPr>
          <p:cNvPr id="4" name="CustomShape 2"/>
          <p:cNvSpPr/>
          <p:nvPr/>
        </p:nvSpPr>
        <p:spPr>
          <a:xfrm>
            <a:off x="925512" y="4008437"/>
            <a:ext cx="8227536" cy="2926240"/>
          </a:xfrm>
          <a:prstGeom prst="rect">
            <a:avLst/>
          </a:prstGeom>
          <a:solidFill>
            <a:schemeClr val="bg1"/>
          </a:solidFill>
          <a:ln w="28575">
            <a:solidFill>
              <a:schemeClr val="tx1"/>
            </a:solidFill>
          </a:ln>
        </p:spPr>
        <p:style>
          <a:lnRef idx="0">
            <a:scrgbClr r="0" g="0" b="0"/>
          </a:lnRef>
          <a:fillRef idx="0">
            <a:scrgbClr r="0" g="0" b="0"/>
          </a:fillRef>
          <a:effectRef idx="0">
            <a:scrgbClr r="0" g="0" b="0"/>
          </a:effectRef>
          <a:fontRef idx="minor"/>
        </p:style>
        <p:txBody>
          <a:bodyPr lIns="90000" tIns="45000" rIns="90000" bIns="45000"/>
          <a:lstStyle/>
          <a:p>
            <a:r>
              <a:rPr lang="en-US" sz="3200" spc="-1" dirty="0">
                <a:uFill>
                  <a:solidFill>
                    <a:srgbClr val="FFFFFF"/>
                  </a:solidFill>
                </a:uFill>
              </a:rPr>
              <a:t>Solution</a:t>
            </a:r>
            <a:endParaRPr lang="en-US" sz="3200" dirty="0"/>
          </a:p>
          <a:p>
            <a:endParaRPr lang="en-US" sz="3200" dirty="0"/>
          </a:p>
          <a:p>
            <a:r>
              <a:rPr lang="en-US" sz="3200" spc="-1" dirty="0">
                <a:uFill>
                  <a:solidFill>
                    <a:srgbClr val="FFFFFF"/>
                  </a:solidFill>
                </a:uFill>
              </a:rPr>
              <a:t>Use this (or similar) in a script and send results to SIEM to create a report and track history.</a:t>
            </a:r>
            <a:endParaRPr lang="en-US" sz="3200" dirty="0"/>
          </a:p>
        </p:txBody>
      </p:sp>
    </p:spTree>
    <p:extLst>
      <p:ext uri="{BB962C8B-B14F-4D97-AF65-F5344CB8AC3E}">
        <p14:creationId xmlns:p14="http://schemas.microsoft.com/office/powerpoint/2010/main" val="382527862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4735512" y="731519"/>
            <a:ext cx="4648200" cy="106711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r>
              <a:rPr lang="en-US" sz="4000" strike="noStrike" spc="-1" dirty="0">
                <a:uFill>
                  <a:solidFill>
                    <a:srgbClr val="FFFFFF"/>
                  </a:solidFill>
                </a:uFill>
                <a:latin typeface="Arial"/>
              </a:rPr>
              <a:t>Last Reboot Time</a:t>
            </a:r>
            <a:endParaRPr sz="4000" dirty="0"/>
          </a:p>
        </p:txBody>
      </p:sp>
      <p:sp>
        <p:nvSpPr>
          <p:cNvPr id="124" name="CustomShape 2"/>
          <p:cNvSpPr/>
          <p:nvPr/>
        </p:nvSpPr>
        <p:spPr>
          <a:xfrm>
            <a:off x="239713" y="2255837"/>
            <a:ext cx="9840912" cy="502919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200" i="1" strike="noStrike" spc="-1" dirty="0" err="1">
                <a:solidFill>
                  <a:schemeClr val="bg1">
                    <a:lumMod val="75000"/>
                  </a:schemeClr>
                </a:solidFill>
                <a:uFill>
                  <a:solidFill>
                    <a:srgbClr val="FFFFFF"/>
                  </a:solidFill>
                </a:uFill>
                <a:latin typeface="Arial"/>
              </a:rPr>
              <a:t>wmic</a:t>
            </a:r>
            <a:r>
              <a:rPr lang="en-US" sz="3200" i="1" strike="noStrike" spc="-1" dirty="0">
                <a:solidFill>
                  <a:schemeClr val="bg1">
                    <a:lumMod val="75000"/>
                  </a:schemeClr>
                </a:solidFill>
                <a:uFill>
                  <a:solidFill>
                    <a:srgbClr val="FFFFFF"/>
                  </a:solidFill>
                </a:uFill>
                <a:latin typeface="Arial"/>
              </a:rPr>
              <a:t> /node:\COMPUTER OS Get </a:t>
            </a:r>
            <a:r>
              <a:rPr lang="en-US" sz="3200" i="1" strike="noStrike" spc="-1" dirty="0" err="1">
                <a:solidFill>
                  <a:schemeClr val="bg1">
                    <a:lumMod val="75000"/>
                  </a:schemeClr>
                </a:solidFill>
                <a:uFill>
                  <a:solidFill>
                    <a:srgbClr val="FFFFFF"/>
                  </a:solidFill>
                </a:uFill>
                <a:latin typeface="Arial"/>
              </a:rPr>
              <a:t>LastBootUpTime</a:t>
            </a:r>
            <a:endParaRPr sz="3200" i="1" dirty="0">
              <a:solidFill>
                <a:schemeClr val="bg1">
                  <a:lumMod val="75000"/>
                </a:schemeClr>
              </a:solidFill>
            </a:endParaRPr>
          </a:p>
          <a:p>
            <a:endParaRPr sz="3200" dirty="0">
              <a:solidFill>
                <a:schemeClr val="bg1">
                  <a:lumMod val="75000"/>
                </a:schemeClr>
              </a:solidFill>
            </a:endParaRPr>
          </a:p>
          <a:p>
            <a:r>
              <a:rPr lang="en-US" sz="3200" strike="noStrike" spc="-1" dirty="0">
                <a:solidFill>
                  <a:schemeClr val="bg1">
                    <a:lumMod val="75000"/>
                  </a:schemeClr>
                </a:solidFill>
                <a:uFill>
                  <a:solidFill>
                    <a:srgbClr val="FFFFFF"/>
                  </a:solidFill>
                </a:uFill>
                <a:latin typeface="Arial"/>
              </a:rPr>
              <a:t>* multiple ways to skin this cat.</a:t>
            </a:r>
            <a:endParaRPr sz="3200" dirty="0">
              <a:solidFill>
                <a:schemeClr val="bg1">
                  <a:lumMod val="75000"/>
                </a:schemeClr>
              </a:solidFill>
            </a:endParaRPr>
          </a:p>
          <a:p>
            <a:endParaRPr sz="3200" dirty="0">
              <a:solidFill>
                <a:schemeClr val="bg1">
                  <a:lumMod val="75000"/>
                </a:schemeClr>
              </a:solidFill>
            </a:endParaRPr>
          </a:p>
          <a:p>
            <a:r>
              <a:rPr lang="en-US" sz="3200" strike="noStrike" spc="-1" dirty="0">
                <a:solidFill>
                  <a:schemeClr val="bg1">
                    <a:lumMod val="75000"/>
                  </a:schemeClr>
                </a:solidFill>
                <a:uFill>
                  <a:solidFill>
                    <a:srgbClr val="FFFFFF"/>
                  </a:solidFill>
                </a:uFill>
                <a:latin typeface="Arial"/>
              </a:rPr>
              <a:t>http://www.powercram.com/2010/01/find-last-reboot-time-in-windows-7.html  </a:t>
            </a:r>
            <a:endParaRPr sz="3200" dirty="0">
              <a:solidFill>
                <a:schemeClr val="bg1">
                  <a:lumMod val="75000"/>
                </a:schemeClr>
              </a:solidFill>
            </a:endParaRPr>
          </a:p>
          <a:p>
            <a:endParaRPr sz="3200" dirty="0">
              <a:solidFill>
                <a:schemeClr val="bg1">
                  <a:lumMod val="75000"/>
                </a:schemeClr>
              </a:solidFill>
            </a:endParaRPr>
          </a:p>
          <a:p>
            <a:r>
              <a:rPr lang="en-US" sz="3200" strike="noStrike" spc="-1" dirty="0">
                <a:solidFill>
                  <a:schemeClr val="bg1">
                    <a:lumMod val="75000"/>
                  </a:schemeClr>
                </a:solidFill>
                <a:uFill>
                  <a:solidFill>
                    <a:srgbClr val="FFFFFF"/>
                  </a:solidFill>
                </a:uFill>
                <a:latin typeface="Arial"/>
              </a:rPr>
              <a:t>Also can monitor for event ID 6005</a:t>
            </a:r>
            <a:endParaRPr sz="3200" dirty="0">
              <a:solidFill>
                <a:schemeClr val="bg1">
                  <a:lumMod val="75000"/>
                </a:schemeClr>
              </a:solidFill>
            </a:endParaRPr>
          </a:p>
        </p:txBody>
      </p:sp>
      <p:sp>
        <p:nvSpPr>
          <p:cNvPr id="4" name="CustomShape 2"/>
          <p:cNvSpPr/>
          <p:nvPr/>
        </p:nvSpPr>
        <p:spPr>
          <a:xfrm>
            <a:off x="3821112" y="4313237"/>
            <a:ext cx="5105400" cy="2133600"/>
          </a:xfrm>
          <a:prstGeom prst="rect">
            <a:avLst/>
          </a:prstGeom>
          <a:solidFill>
            <a:schemeClr val="bg1"/>
          </a:solidFill>
          <a:ln w="28575">
            <a:solidFill>
              <a:schemeClr val="tx1"/>
            </a:solidFill>
          </a:ln>
        </p:spPr>
        <p:style>
          <a:lnRef idx="0">
            <a:scrgbClr r="0" g="0" b="0"/>
          </a:lnRef>
          <a:fillRef idx="0">
            <a:scrgbClr r="0" g="0" b="0"/>
          </a:fillRef>
          <a:effectRef idx="0">
            <a:scrgbClr r="0" g="0" b="0"/>
          </a:effectRef>
          <a:fontRef idx="minor"/>
        </p:style>
        <p:txBody>
          <a:bodyPr lIns="90000" tIns="45000" rIns="90000" bIns="45000"/>
          <a:lstStyle/>
          <a:p>
            <a:r>
              <a:rPr lang="en-US" sz="3200" spc="-1" dirty="0">
                <a:uFill>
                  <a:solidFill>
                    <a:srgbClr val="FFFFFF"/>
                  </a:solidFill>
                </a:uFill>
              </a:rPr>
              <a:t>Level of Effort</a:t>
            </a:r>
            <a:endParaRPr lang="en-US" sz="3200" dirty="0"/>
          </a:p>
          <a:p>
            <a:endParaRPr lang="en-US" sz="3200" dirty="0"/>
          </a:p>
          <a:p>
            <a:r>
              <a:rPr lang="en-US" sz="3200" spc="-1" dirty="0">
                <a:uFill>
                  <a:solidFill>
                    <a:srgbClr val="FFFFFF"/>
                  </a:solidFill>
                </a:uFill>
              </a:rPr>
              <a:t>Minimum – Medium.  </a:t>
            </a:r>
            <a:endParaRPr lang="en-US" sz="3200" dirty="0"/>
          </a:p>
        </p:txBody>
      </p:sp>
    </p:spTree>
    <p:extLst>
      <p:ext uri="{BB962C8B-B14F-4D97-AF65-F5344CB8AC3E}">
        <p14:creationId xmlns:p14="http://schemas.microsoft.com/office/powerpoint/2010/main" val="96981946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239712" y="630774"/>
            <a:ext cx="9372600" cy="215022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600" strike="noStrike" spc="-1" dirty="0">
                <a:uFill>
                  <a:solidFill>
                    <a:srgbClr val="FFFFFF"/>
                  </a:solidFill>
                </a:uFill>
                <a:latin typeface="Arial"/>
              </a:rPr>
              <a:t>Accounts with passwords set to never expire</a:t>
            </a:r>
            <a:endParaRPr sz="3600" dirty="0"/>
          </a:p>
          <a:p>
            <a:endParaRPr sz="3600" dirty="0"/>
          </a:p>
          <a:p>
            <a:pPr algn="r"/>
            <a:r>
              <a:rPr lang="en-US" sz="3600" strike="noStrike" spc="-1" dirty="0">
                <a:uFill>
                  <a:solidFill>
                    <a:srgbClr val="FFFFFF"/>
                  </a:solidFill>
                </a:uFill>
                <a:latin typeface="Arial"/>
              </a:rPr>
              <a:t>Accounts that have never been accessed  </a:t>
            </a:r>
            <a:endParaRPr sz="3600" dirty="0"/>
          </a:p>
          <a:p>
            <a:r>
              <a:rPr lang="en-US" sz="3600" strike="noStrike" spc="-1" dirty="0">
                <a:uFill>
                  <a:solidFill>
                    <a:srgbClr val="FFFFFF"/>
                  </a:solidFill>
                </a:uFill>
                <a:latin typeface="Arial"/>
              </a:rPr>
              <a:t> </a:t>
            </a:r>
            <a:endParaRPr sz="3600" dirty="0"/>
          </a:p>
        </p:txBody>
      </p:sp>
      <p:sp>
        <p:nvSpPr>
          <p:cNvPr id="135" name="CustomShape 2"/>
          <p:cNvSpPr/>
          <p:nvPr/>
        </p:nvSpPr>
        <p:spPr>
          <a:xfrm>
            <a:off x="239712" y="2636837"/>
            <a:ext cx="9677400" cy="4648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200" i="1" strike="noStrike" spc="-1" dirty="0">
                <a:uFill>
                  <a:solidFill>
                    <a:srgbClr val="FFFFFF"/>
                  </a:solidFill>
                </a:uFill>
                <a:latin typeface="Arial"/>
              </a:rPr>
              <a:t>Search-</a:t>
            </a:r>
            <a:r>
              <a:rPr lang="en-US" sz="3200" i="1" strike="noStrike" spc="-1" dirty="0" err="1">
                <a:uFill>
                  <a:solidFill>
                    <a:srgbClr val="FFFFFF"/>
                  </a:solidFill>
                </a:uFill>
                <a:latin typeface="Arial"/>
              </a:rPr>
              <a:t>ADAccount</a:t>
            </a:r>
            <a:r>
              <a:rPr lang="en-US" sz="3200" i="1" strike="noStrike" spc="-1" dirty="0">
                <a:uFill>
                  <a:solidFill>
                    <a:srgbClr val="FFFFFF"/>
                  </a:solidFill>
                </a:uFill>
                <a:latin typeface="Arial"/>
              </a:rPr>
              <a:t> –</a:t>
            </a:r>
            <a:r>
              <a:rPr lang="en-US" sz="3200" i="1" strike="noStrike" spc="-1" dirty="0" err="1">
                <a:uFill>
                  <a:solidFill>
                    <a:srgbClr val="FFFFFF"/>
                  </a:solidFill>
                </a:uFill>
                <a:latin typeface="Arial"/>
              </a:rPr>
              <a:t>PasswordNeverExpires</a:t>
            </a:r>
            <a:r>
              <a:rPr lang="en-US" sz="3200" i="1" strike="noStrike" spc="-1" dirty="0">
                <a:uFill>
                  <a:solidFill>
                    <a:srgbClr val="FFFFFF"/>
                  </a:solidFill>
                </a:uFill>
                <a:latin typeface="Arial"/>
              </a:rPr>
              <a:t> |  export-csv C:\Data4Splunk\noexpirepassword.csv -</a:t>
            </a:r>
            <a:r>
              <a:rPr lang="en-US" sz="3200" i="1" strike="noStrike" spc="-1" dirty="0" err="1">
                <a:uFill>
                  <a:solidFill>
                    <a:srgbClr val="FFFFFF"/>
                  </a:solidFill>
                </a:uFill>
                <a:latin typeface="Arial"/>
              </a:rPr>
              <a:t>NoTypeInformation</a:t>
            </a:r>
            <a:endParaRPr sz="3200" i="1" dirty="0"/>
          </a:p>
          <a:p>
            <a:endParaRPr sz="3200" i="1" dirty="0"/>
          </a:p>
          <a:p>
            <a:endParaRPr sz="3200" i="1" dirty="0"/>
          </a:p>
          <a:p>
            <a:r>
              <a:rPr lang="en-US" sz="3200" i="1" strike="noStrike" spc="-1" dirty="0">
                <a:uFill>
                  <a:solidFill>
                    <a:srgbClr val="FFFFFF"/>
                  </a:solidFill>
                </a:uFill>
                <a:latin typeface="Arial"/>
              </a:rPr>
              <a:t>get-</a:t>
            </a:r>
            <a:r>
              <a:rPr lang="en-US" sz="3200" i="1" strike="noStrike" spc="-1" dirty="0" err="1">
                <a:uFill>
                  <a:solidFill>
                    <a:srgbClr val="FFFFFF"/>
                  </a:solidFill>
                </a:uFill>
                <a:latin typeface="Arial"/>
              </a:rPr>
              <a:t>aduser</a:t>
            </a:r>
            <a:r>
              <a:rPr lang="en-US" sz="3200" i="1" strike="noStrike" spc="-1" dirty="0">
                <a:uFill>
                  <a:solidFill>
                    <a:srgbClr val="FFFFFF"/>
                  </a:solidFill>
                </a:uFill>
                <a:latin typeface="Arial"/>
              </a:rPr>
              <a:t> -f {-not ( </a:t>
            </a:r>
            <a:r>
              <a:rPr lang="en-US" sz="3200" i="1" strike="noStrike" spc="-1" dirty="0" err="1">
                <a:uFill>
                  <a:solidFill>
                    <a:srgbClr val="FFFFFF"/>
                  </a:solidFill>
                </a:uFill>
                <a:latin typeface="Arial"/>
              </a:rPr>
              <a:t>lastlogontimestamp</a:t>
            </a:r>
            <a:r>
              <a:rPr lang="en-US" sz="3200" i="1" strike="noStrike" spc="-1" dirty="0">
                <a:uFill>
                  <a:solidFill>
                    <a:srgbClr val="FFFFFF"/>
                  </a:solidFill>
                </a:uFill>
                <a:latin typeface="Arial"/>
              </a:rPr>
              <a:t> -like "*") -and (enabled -</a:t>
            </a:r>
            <a:r>
              <a:rPr lang="en-US" sz="3200" i="1" strike="noStrike" spc="-1" dirty="0" err="1">
                <a:uFill>
                  <a:solidFill>
                    <a:srgbClr val="FFFFFF"/>
                  </a:solidFill>
                </a:uFill>
                <a:latin typeface="Arial"/>
              </a:rPr>
              <a:t>eq</a:t>
            </a:r>
            <a:r>
              <a:rPr lang="en-US" sz="3200" i="1" strike="noStrike" spc="-1" dirty="0">
                <a:uFill>
                  <a:solidFill>
                    <a:srgbClr val="FFFFFF"/>
                  </a:solidFill>
                </a:uFill>
                <a:latin typeface="Arial"/>
              </a:rPr>
              <a:t> $true)} | export-csv C:\Data4Splunk\neverloggedon.csv  -</a:t>
            </a:r>
            <a:r>
              <a:rPr lang="en-US" sz="3200" i="1" strike="noStrike" spc="-1" dirty="0" err="1">
                <a:uFill>
                  <a:solidFill>
                    <a:srgbClr val="FFFFFF"/>
                  </a:solidFill>
                </a:uFill>
                <a:latin typeface="Arial"/>
              </a:rPr>
              <a:t>NoTypeInformation</a:t>
            </a:r>
            <a:endParaRPr sz="3200" i="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239712" y="630774"/>
            <a:ext cx="9372600" cy="215022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600" strike="noStrike" spc="-1" dirty="0">
                <a:uFill>
                  <a:solidFill>
                    <a:srgbClr val="FFFFFF"/>
                  </a:solidFill>
                </a:uFill>
                <a:latin typeface="Arial"/>
              </a:rPr>
              <a:t>Accounts with passwords set to never expire</a:t>
            </a:r>
            <a:endParaRPr sz="3600" dirty="0"/>
          </a:p>
          <a:p>
            <a:endParaRPr sz="3600" dirty="0"/>
          </a:p>
          <a:p>
            <a:pPr algn="r"/>
            <a:r>
              <a:rPr lang="en-US" sz="3600" strike="noStrike" spc="-1" dirty="0">
                <a:uFill>
                  <a:solidFill>
                    <a:srgbClr val="FFFFFF"/>
                  </a:solidFill>
                </a:uFill>
                <a:latin typeface="Arial"/>
              </a:rPr>
              <a:t>Accounts that have never been accessed  </a:t>
            </a:r>
            <a:endParaRPr sz="3600" dirty="0"/>
          </a:p>
          <a:p>
            <a:r>
              <a:rPr lang="en-US" sz="3600" strike="noStrike" spc="-1" dirty="0">
                <a:uFill>
                  <a:solidFill>
                    <a:srgbClr val="FFFFFF"/>
                  </a:solidFill>
                </a:uFill>
                <a:latin typeface="Arial"/>
              </a:rPr>
              <a:t> </a:t>
            </a:r>
            <a:endParaRPr sz="3600" dirty="0"/>
          </a:p>
        </p:txBody>
      </p:sp>
      <p:sp>
        <p:nvSpPr>
          <p:cNvPr id="135" name="CustomShape 2"/>
          <p:cNvSpPr/>
          <p:nvPr/>
        </p:nvSpPr>
        <p:spPr>
          <a:xfrm>
            <a:off x="239712" y="2636837"/>
            <a:ext cx="9677400" cy="4648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200" i="1" strike="noStrike" spc="-1" dirty="0">
                <a:solidFill>
                  <a:schemeClr val="bg1">
                    <a:lumMod val="75000"/>
                  </a:schemeClr>
                </a:solidFill>
                <a:uFill>
                  <a:solidFill>
                    <a:srgbClr val="FFFFFF"/>
                  </a:solidFill>
                </a:uFill>
                <a:latin typeface="Arial"/>
              </a:rPr>
              <a:t>Search-</a:t>
            </a:r>
            <a:r>
              <a:rPr lang="en-US" sz="3200" i="1" strike="noStrike" spc="-1" dirty="0" err="1">
                <a:solidFill>
                  <a:schemeClr val="bg1">
                    <a:lumMod val="75000"/>
                  </a:schemeClr>
                </a:solidFill>
                <a:uFill>
                  <a:solidFill>
                    <a:srgbClr val="FFFFFF"/>
                  </a:solidFill>
                </a:uFill>
                <a:latin typeface="Arial"/>
              </a:rPr>
              <a:t>ADAccount</a:t>
            </a:r>
            <a:r>
              <a:rPr lang="en-US" sz="3200" i="1" strike="noStrike" spc="-1" dirty="0">
                <a:solidFill>
                  <a:schemeClr val="bg1">
                    <a:lumMod val="75000"/>
                  </a:schemeClr>
                </a:solidFill>
                <a:uFill>
                  <a:solidFill>
                    <a:srgbClr val="FFFFFF"/>
                  </a:solidFill>
                </a:uFill>
                <a:latin typeface="Arial"/>
              </a:rPr>
              <a:t> –</a:t>
            </a:r>
            <a:r>
              <a:rPr lang="en-US" sz="3200" i="1" strike="noStrike" spc="-1" dirty="0" err="1">
                <a:solidFill>
                  <a:schemeClr val="bg1">
                    <a:lumMod val="75000"/>
                  </a:schemeClr>
                </a:solidFill>
                <a:uFill>
                  <a:solidFill>
                    <a:srgbClr val="FFFFFF"/>
                  </a:solidFill>
                </a:uFill>
                <a:latin typeface="Arial"/>
              </a:rPr>
              <a:t>PasswordNeverExpires</a:t>
            </a:r>
            <a:r>
              <a:rPr lang="en-US" sz="3200" i="1" strike="noStrike" spc="-1" dirty="0">
                <a:solidFill>
                  <a:schemeClr val="bg1">
                    <a:lumMod val="75000"/>
                  </a:schemeClr>
                </a:solidFill>
                <a:uFill>
                  <a:solidFill>
                    <a:srgbClr val="FFFFFF"/>
                  </a:solidFill>
                </a:uFill>
                <a:latin typeface="Arial"/>
              </a:rPr>
              <a:t> |  export-csv C:\Data4Splunk\noexpirepassword.csv -</a:t>
            </a:r>
            <a:r>
              <a:rPr lang="en-US" sz="3200" i="1" strike="noStrike" spc="-1" dirty="0" err="1">
                <a:solidFill>
                  <a:schemeClr val="bg1">
                    <a:lumMod val="75000"/>
                  </a:schemeClr>
                </a:solidFill>
                <a:uFill>
                  <a:solidFill>
                    <a:srgbClr val="FFFFFF"/>
                  </a:solidFill>
                </a:uFill>
                <a:latin typeface="Arial"/>
              </a:rPr>
              <a:t>NoTypeInformation</a:t>
            </a:r>
            <a:endParaRPr sz="3200" i="1" dirty="0">
              <a:solidFill>
                <a:schemeClr val="bg1">
                  <a:lumMod val="75000"/>
                </a:schemeClr>
              </a:solidFill>
            </a:endParaRPr>
          </a:p>
          <a:p>
            <a:endParaRPr sz="3200" i="1" dirty="0">
              <a:solidFill>
                <a:schemeClr val="bg1">
                  <a:lumMod val="75000"/>
                </a:schemeClr>
              </a:solidFill>
            </a:endParaRPr>
          </a:p>
          <a:p>
            <a:endParaRPr sz="3200" i="1" dirty="0">
              <a:solidFill>
                <a:schemeClr val="bg1">
                  <a:lumMod val="75000"/>
                </a:schemeClr>
              </a:solidFill>
            </a:endParaRPr>
          </a:p>
          <a:p>
            <a:r>
              <a:rPr lang="en-US" sz="3200" i="1" strike="noStrike" spc="-1" dirty="0">
                <a:solidFill>
                  <a:schemeClr val="bg1">
                    <a:lumMod val="75000"/>
                  </a:schemeClr>
                </a:solidFill>
                <a:uFill>
                  <a:solidFill>
                    <a:srgbClr val="FFFFFF"/>
                  </a:solidFill>
                </a:uFill>
                <a:latin typeface="Arial"/>
              </a:rPr>
              <a:t>get-</a:t>
            </a:r>
            <a:r>
              <a:rPr lang="en-US" sz="3200" i="1" strike="noStrike" spc="-1" dirty="0" err="1">
                <a:solidFill>
                  <a:schemeClr val="bg1">
                    <a:lumMod val="75000"/>
                  </a:schemeClr>
                </a:solidFill>
                <a:uFill>
                  <a:solidFill>
                    <a:srgbClr val="FFFFFF"/>
                  </a:solidFill>
                </a:uFill>
                <a:latin typeface="Arial"/>
              </a:rPr>
              <a:t>aduser</a:t>
            </a:r>
            <a:r>
              <a:rPr lang="en-US" sz="3200" i="1" strike="noStrike" spc="-1" dirty="0">
                <a:solidFill>
                  <a:schemeClr val="bg1">
                    <a:lumMod val="75000"/>
                  </a:schemeClr>
                </a:solidFill>
                <a:uFill>
                  <a:solidFill>
                    <a:srgbClr val="FFFFFF"/>
                  </a:solidFill>
                </a:uFill>
                <a:latin typeface="Arial"/>
              </a:rPr>
              <a:t> -f {-not ( </a:t>
            </a:r>
            <a:r>
              <a:rPr lang="en-US" sz="3200" i="1" strike="noStrike" spc="-1" dirty="0" err="1">
                <a:solidFill>
                  <a:schemeClr val="bg1">
                    <a:lumMod val="75000"/>
                  </a:schemeClr>
                </a:solidFill>
                <a:uFill>
                  <a:solidFill>
                    <a:srgbClr val="FFFFFF"/>
                  </a:solidFill>
                </a:uFill>
                <a:latin typeface="Arial"/>
              </a:rPr>
              <a:t>lastlogontimestamp</a:t>
            </a:r>
            <a:r>
              <a:rPr lang="en-US" sz="3200" i="1" strike="noStrike" spc="-1" dirty="0">
                <a:solidFill>
                  <a:schemeClr val="bg1">
                    <a:lumMod val="75000"/>
                  </a:schemeClr>
                </a:solidFill>
                <a:uFill>
                  <a:solidFill>
                    <a:srgbClr val="FFFFFF"/>
                  </a:solidFill>
                </a:uFill>
                <a:latin typeface="Arial"/>
              </a:rPr>
              <a:t> -like "*") -and (enabled -</a:t>
            </a:r>
            <a:r>
              <a:rPr lang="en-US" sz="3200" i="1" strike="noStrike" spc="-1" dirty="0" err="1">
                <a:solidFill>
                  <a:schemeClr val="bg1">
                    <a:lumMod val="75000"/>
                  </a:schemeClr>
                </a:solidFill>
                <a:uFill>
                  <a:solidFill>
                    <a:srgbClr val="FFFFFF"/>
                  </a:solidFill>
                </a:uFill>
                <a:latin typeface="Arial"/>
              </a:rPr>
              <a:t>eq</a:t>
            </a:r>
            <a:r>
              <a:rPr lang="en-US" sz="3200" i="1" strike="noStrike" spc="-1" dirty="0">
                <a:solidFill>
                  <a:schemeClr val="bg1">
                    <a:lumMod val="75000"/>
                  </a:schemeClr>
                </a:solidFill>
                <a:uFill>
                  <a:solidFill>
                    <a:srgbClr val="FFFFFF"/>
                  </a:solidFill>
                </a:uFill>
                <a:latin typeface="Arial"/>
              </a:rPr>
              <a:t> $true)} | export-csv C:\Data4Splunk\neverloggedon.csv  -</a:t>
            </a:r>
            <a:r>
              <a:rPr lang="en-US" sz="3200" i="1" strike="noStrike" spc="-1" dirty="0" err="1">
                <a:solidFill>
                  <a:schemeClr val="bg1">
                    <a:lumMod val="75000"/>
                  </a:schemeClr>
                </a:solidFill>
                <a:uFill>
                  <a:solidFill>
                    <a:srgbClr val="FFFFFF"/>
                  </a:solidFill>
                </a:uFill>
                <a:latin typeface="Arial"/>
              </a:rPr>
              <a:t>NoTypeInformation</a:t>
            </a:r>
            <a:endParaRPr sz="3200" i="1" dirty="0">
              <a:solidFill>
                <a:schemeClr val="bg1">
                  <a:lumMod val="75000"/>
                </a:schemeClr>
              </a:solidFill>
            </a:endParaRPr>
          </a:p>
        </p:txBody>
      </p:sp>
      <p:sp>
        <p:nvSpPr>
          <p:cNvPr id="4" name="CustomShape 3"/>
          <p:cNvSpPr/>
          <p:nvPr/>
        </p:nvSpPr>
        <p:spPr>
          <a:xfrm>
            <a:off x="729456" y="2953114"/>
            <a:ext cx="8697912" cy="4331923"/>
          </a:xfrm>
          <a:prstGeom prst="rect">
            <a:avLst/>
          </a:prstGeom>
          <a:solidFill>
            <a:schemeClr val="bg1"/>
          </a:solidFill>
          <a:ln w="28575">
            <a:solidFill>
              <a:schemeClr val="tx1"/>
            </a:solidFill>
          </a:ln>
        </p:spPr>
        <p:style>
          <a:lnRef idx="0">
            <a:scrgbClr r="0" g="0" b="0"/>
          </a:lnRef>
          <a:fillRef idx="0">
            <a:scrgbClr r="0" g="0" b="0"/>
          </a:fillRef>
          <a:effectRef idx="0">
            <a:scrgbClr r="0" g="0" b="0"/>
          </a:effectRef>
          <a:fontRef idx="minor"/>
        </p:style>
        <p:txBody>
          <a:bodyPr lIns="90000" tIns="45000" rIns="90000" bIns="45000"/>
          <a:lstStyle/>
          <a:p>
            <a:r>
              <a:rPr lang="en-US" sz="3200" spc="-1" dirty="0">
                <a:uFill>
                  <a:solidFill>
                    <a:srgbClr val="FFFFFF"/>
                  </a:solidFill>
                </a:uFill>
              </a:rPr>
              <a:t>Why is this important?</a:t>
            </a:r>
            <a:endParaRPr sz="3200" spc="-1" dirty="0">
              <a:uFill>
                <a:solidFill>
                  <a:srgbClr val="FFFFFF"/>
                </a:solidFill>
              </a:uFill>
            </a:endParaRPr>
          </a:p>
          <a:p>
            <a:endParaRPr sz="3200" spc="-1" dirty="0">
              <a:uFill>
                <a:solidFill>
                  <a:srgbClr val="FFFFFF"/>
                </a:solidFill>
              </a:uFill>
            </a:endParaRPr>
          </a:p>
          <a:p>
            <a:r>
              <a:rPr lang="en-US" sz="3200" spc="-1" dirty="0">
                <a:uFill>
                  <a:solidFill>
                    <a:srgbClr val="FFFFFF"/>
                  </a:solidFill>
                </a:uFill>
              </a:rPr>
              <a:t>What is the purpose of these accounts?</a:t>
            </a:r>
            <a:endParaRPr sz="3200" spc="-1" dirty="0">
              <a:uFill>
                <a:solidFill>
                  <a:srgbClr val="FFFFFF"/>
                </a:solidFill>
              </a:uFill>
            </a:endParaRPr>
          </a:p>
          <a:p>
            <a:r>
              <a:rPr lang="en-US" sz="3200" spc="-1" dirty="0">
                <a:uFill>
                  <a:solidFill>
                    <a:srgbClr val="FFFFFF"/>
                  </a:solidFill>
                </a:uFill>
              </a:rPr>
              <a:t>Accounts with none expiring passwords – ripe for brute force attacks</a:t>
            </a:r>
            <a:endParaRPr sz="3200" spc="-1" dirty="0">
              <a:uFill>
                <a:solidFill>
                  <a:srgbClr val="FFFFFF"/>
                </a:solidFill>
              </a:uFill>
            </a:endParaRPr>
          </a:p>
          <a:p>
            <a:r>
              <a:rPr lang="en-US" sz="3200" spc="-1" dirty="0">
                <a:uFill>
                  <a:solidFill>
                    <a:srgbClr val="FFFFFF"/>
                  </a:solidFill>
                </a:uFill>
              </a:rPr>
              <a:t>Unused accounts tend to be forgotten about and could be used as entry points into and around network  </a:t>
            </a:r>
            <a:endParaRPr sz="3200" spc="-1" dirty="0">
              <a:uFill>
                <a:solidFill>
                  <a:srgbClr val="FFFFFF"/>
                </a:solidFill>
              </a:uFill>
            </a:endParaRPr>
          </a:p>
        </p:txBody>
      </p:sp>
    </p:spTree>
    <p:extLst>
      <p:ext uri="{BB962C8B-B14F-4D97-AF65-F5344CB8AC3E}">
        <p14:creationId xmlns:p14="http://schemas.microsoft.com/office/powerpoint/2010/main" val="264583784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503640" y="300960"/>
            <a:ext cx="9063720" cy="12549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000" strike="noStrike" spc="-1">
                <a:solidFill>
                  <a:srgbClr val="000000"/>
                </a:solidFill>
                <a:uFill>
                  <a:solidFill>
                    <a:srgbClr val="FFFFFF"/>
                  </a:solidFill>
                </a:uFill>
                <a:latin typeface="Arial"/>
                <a:ea typeface="DejaVu Sans"/>
              </a:rPr>
              <a:t>Introduction</a:t>
            </a:r>
            <a:endParaRPr/>
          </a:p>
        </p:txBody>
      </p:sp>
      <p:sp>
        <p:nvSpPr>
          <p:cNvPr id="81" name="CustomShape 2"/>
          <p:cNvSpPr/>
          <p:nvPr/>
        </p:nvSpPr>
        <p:spPr>
          <a:xfrm>
            <a:off x="503640" y="1769040"/>
            <a:ext cx="9063720" cy="48294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900" strike="noStrike" spc="-1">
                <a:solidFill>
                  <a:srgbClr val="000000"/>
                </a:solidFill>
                <a:uFill>
                  <a:solidFill>
                    <a:srgbClr val="FFFFFF"/>
                  </a:solidFill>
                </a:uFill>
                <a:latin typeface="Arial"/>
                <a:ea typeface="DejaVu Sans"/>
              </a:rPr>
              <a:t>15+ years in InfoSec</a:t>
            </a:r>
            <a:endParaRPr/>
          </a:p>
          <a:p>
            <a:pPr>
              <a:lnSpc>
                <a:spcPct val="100000"/>
              </a:lnSpc>
            </a:pPr>
            <a:endParaRPr/>
          </a:p>
          <a:p>
            <a:pPr>
              <a:lnSpc>
                <a:spcPct val="100000"/>
              </a:lnSpc>
            </a:pPr>
            <a:r>
              <a:rPr lang="en-US" sz="2900" strike="noStrike" spc="-1">
                <a:solidFill>
                  <a:srgbClr val="000000"/>
                </a:solidFill>
                <a:uFill>
                  <a:solidFill>
                    <a:srgbClr val="FFFFFF"/>
                  </a:solidFill>
                </a:uFill>
                <a:latin typeface="Arial"/>
                <a:ea typeface="DejaVu Sans"/>
              </a:rPr>
              <a:t>Worked mainly in DoD with some DOJ and now DOE experience</a:t>
            </a:r>
            <a:endParaRPr/>
          </a:p>
          <a:p>
            <a:pPr>
              <a:lnSpc>
                <a:spcPct val="100000"/>
              </a:lnSpc>
            </a:pPr>
            <a:endParaRPr/>
          </a:p>
          <a:p>
            <a:pPr>
              <a:lnSpc>
                <a:spcPct val="100000"/>
              </a:lnSpc>
            </a:pPr>
            <a:r>
              <a:rPr lang="en-US" sz="2900" strike="noStrike" spc="-1">
                <a:solidFill>
                  <a:srgbClr val="000000"/>
                </a:solidFill>
                <a:uFill>
                  <a:solidFill>
                    <a:srgbClr val="FFFFFF"/>
                  </a:solidFill>
                </a:uFill>
                <a:latin typeface="Arial"/>
                <a:ea typeface="DejaVu Sans"/>
              </a:rPr>
              <a:t>GSEC GCED CISSP, yeah!</a:t>
            </a:r>
            <a:endParaRPr/>
          </a:p>
          <a:p>
            <a:pPr>
              <a:lnSpc>
                <a:spcPct val="100000"/>
              </a:lnSpc>
            </a:pPr>
            <a:endParaRPr/>
          </a:p>
          <a:p>
            <a:pPr>
              <a:lnSpc>
                <a:spcPct val="100000"/>
              </a:lnSpc>
            </a:pPr>
            <a:r>
              <a:rPr lang="en-US" sz="2900" strike="noStrike" spc="-1">
                <a:solidFill>
                  <a:srgbClr val="000000"/>
                </a:solidFill>
                <a:uFill>
                  <a:solidFill>
                    <a:srgbClr val="FFFFFF"/>
                  </a:solidFill>
                </a:uFill>
                <a:latin typeface="Arial"/>
                <a:ea typeface="DejaVu Sans"/>
              </a:rPr>
              <a:t>Christian, Father, Husband, Geek, Scout Leader who also does some woodworking</a:t>
            </a:r>
            <a:endParaRPr/>
          </a:p>
          <a:p>
            <a:pPr>
              <a:lnSpc>
                <a:spcPct val="100000"/>
              </a:lnSpc>
            </a:pPr>
            <a:endParaRPr/>
          </a:p>
          <a:p>
            <a:pPr>
              <a:lnSpc>
                <a:spcPct val="100000"/>
              </a:lnSpc>
            </a:pPr>
            <a:r>
              <a:rPr lang="en-US" sz="2900" strike="noStrike" spc="-1">
                <a:solidFill>
                  <a:srgbClr val="000000"/>
                </a:solidFill>
                <a:uFill>
                  <a:solidFill>
                    <a:srgbClr val="FFFFFF"/>
                  </a:solidFill>
                </a:uFill>
                <a:latin typeface="Arial"/>
                <a:ea typeface="DejaVu Sans"/>
              </a:rPr>
              <a:t>To Do List &gt; To Do Open Slots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239712" y="630774"/>
            <a:ext cx="9372600" cy="215022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600" strike="noStrike" spc="-1" dirty="0">
                <a:uFill>
                  <a:solidFill>
                    <a:srgbClr val="FFFFFF"/>
                  </a:solidFill>
                </a:uFill>
                <a:latin typeface="Arial"/>
              </a:rPr>
              <a:t>Accounts with passwords set to never expire</a:t>
            </a:r>
            <a:endParaRPr sz="3600" dirty="0"/>
          </a:p>
          <a:p>
            <a:endParaRPr sz="3600" dirty="0"/>
          </a:p>
          <a:p>
            <a:pPr algn="r"/>
            <a:r>
              <a:rPr lang="en-US" sz="3600" strike="noStrike" spc="-1" dirty="0">
                <a:uFill>
                  <a:solidFill>
                    <a:srgbClr val="FFFFFF"/>
                  </a:solidFill>
                </a:uFill>
                <a:latin typeface="Arial"/>
              </a:rPr>
              <a:t>Accounts that have never been accessed  </a:t>
            </a:r>
            <a:endParaRPr sz="3600" dirty="0"/>
          </a:p>
          <a:p>
            <a:r>
              <a:rPr lang="en-US" sz="3600" strike="noStrike" spc="-1" dirty="0">
                <a:uFill>
                  <a:solidFill>
                    <a:srgbClr val="FFFFFF"/>
                  </a:solidFill>
                </a:uFill>
                <a:latin typeface="Arial"/>
              </a:rPr>
              <a:t> </a:t>
            </a:r>
            <a:endParaRPr sz="3600" dirty="0"/>
          </a:p>
        </p:txBody>
      </p:sp>
      <p:sp>
        <p:nvSpPr>
          <p:cNvPr id="135" name="CustomShape 2"/>
          <p:cNvSpPr/>
          <p:nvPr/>
        </p:nvSpPr>
        <p:spPr>
          <a:xfrm>
            <a:off x="239712" y="2636837"/>
            <a:ext cx="9677400" cy="4648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200" i="1" strike="noStrike" spc="-1" dirty="0">
                <a:solidFill>
                  <a:schemeClr val="bg1">
                    <a:lumMod val="75000"/>
                  </a:schemeClr>
                </a:solidFill>
                <a:uFill>
                  <a:solidFill>
                    <a:srgbClr val="FFFFFF"/>
                  </a:solidFill>
                </a:uFill>
                <a:latin typeface="Arial"/>
              </a:rPr>
              <a:t>Search-</a:t>
            </a:r>
            <a:r>
              <a:rPr lang="en-US" sz="3200" i="1" strike="noStrike" spc="-1" dirty="0" err="1">
                <a:solidFill>
                  <a:schemeClr val="bg1">
                    <a:lumMod val="75000"/>
                  </a:schemeClr>
                </a:solidFill>
                <a:uFill>
                  <a:solidFill>
                    <a:srgbClr val="FFFFFF"/>
                  </a:solidFill>
                </a:uFill>
                <a:latin typeface="Arial"/>
              </a:rPr>
              <a:t>ADAccount</a:t>
            </a:r>
            <a:r>
              <a:rPr lang="en-US" sz="3200" i="1" strike="noStrike" spc="-1" dirty="0">
                <a:solidFill>
                  <a:schemeClr val="bg1">
                    <a:lumMod val="75000"/>
                  </a:schemeClr>
                </a:solidFill>
                <a:uFill>
                  <a:solidFill>
                    <a:srgbClr val="FFFFFF"/>
                  </a:solidFill>
                </a:uFill>
                <a:latin typeface="Arial"/>
              </a:rPr>
              <a:t> –</a:t>
            </a:r>
            <a:r>
              <a:rPr lang="en-US" sz="3200" i="1" strike="noStrike" spc="-1" dirty="0" err="1">
                <a:solidFill>
                  <a:schemeClr val="bg1">
                    <a:lumMod val="75000"/>
                  </a:schemeClr>
                </a:solidFill>
                <a:uFill>
                  <a:solidFill>
                    <a:srgbClr val="FFFFFF"/>
                  </a:solidFill>
                </a:uFill>
                <a:latin typeface="Arial"/>
              </a:rPr>
              <a:t>PasswordNeverExpires</a:t>
            </a:r>
            <a:r>
              <a:rPr lang="en-US" sz="3200" i="1" strike="noStrike" spc="-1" dirty="0">
                <a:solidFill>
                  <a:schemeClr val="bg1">
                    <a:lumMod val="75000"/>
                  </a:schemeClr>
                </a:solidFill>
                <a:uFill>
                  <a:solidFill>
                    <a:srgbClr val="FFFFFF"/>
                  </a:solidFill>
                </a:uFill>
                <a:latin typeface="Arial"/>
              </a:rPr>
              <a:t> |  export-csv C:\Data4Splunk\noexpirepassword.csv -</a:t>
            </a:r>
            <a:r>
              <a:rPr lang="en-US" sz="3200" i="1" strike="noStrike" spc="-1" dirty="0" err="1">
                <a:solidFill>
                  <a:schemeClr val="bg1">
                    <a:lumMod val="75000"/>
                  </a:schemeClr>
                </a:solidFill>
                <a:uFill>
                  <a:solidFill>
                    <a:srgbClr val="FFFFFF"/>
                  </a:solidFill>
                </a:uFill>
                <a:latin typeface="Arial"/>
              </a:rPr>
              <a:t>NoTypeInformation</a:t>
            </a:r>
            <a:endParaRPr sz="3200" i="1" dirty="0">
              <a:solidFill>
                <a:schemeClr val="bg1">
                  <a:lumMod val="75000"/>
                </a:schemeClr>
              </a:solidFill>
            </a:endParaRPr>
          </a:p>
          <a:p>
            <a:endParaRPr sz="3200" i="1" dirty="0">
              <a:solidFill>
                <a:schemeClr val="bg1">
                  <a:lumMod val="75000"/>
                </a:schemeClr>
              </a:solidFill>
            </a:endParaRPr>
          </a:p>
          <a:p>
            <a:endParaRPr sz="3200" i="1" dirty="0">
              <a:solidFill>
                <a:schemeClr val="bg1">
                  <a:lumMod val="75000"/>
                </a:schemeClr>
              </a:solidFill>
            </a:endParaRPr>
          </a:p>
          <a:p>
            <a:r>
              <a:rPr lang="en-US" sz="3200" i="1" strike="noStrike" spc="-1" dirty="0">
                <a:solidFill>
                  <a:schemeClr val="bg1">
                    <a:lumMod val="75000"/>
                  </a:schemeClr>
                </a:solidFill>
                <a:uFill>
                  <a:solidFill>
                    <a:srgbClr val="FFFFFF"/>
                  </a:solidFill>
                </a:uFill>
                <a:latin typeface="Arial"/>
              </a:rPr>
              <a:t>get-</a:t>
            </a:r>
            <a:r>
              <a:rPr lang="en-US" sz="3200" i="1" strike="noStrike" spc="-1" dirty="0" err="1">
                <a:solidFill>
                  <a:schemeClr val="bg1">
                    <a:lumMod val="75000"/>
                  </a:schemeClr>
                </a:solidFill>
                <a:uFill>
                  <a:solidFill>
                    <a:srgbClr val="FFFFFF"/>
                  </a:solidFill>
                </a:uFill>
                <a:latin typeface="Arial"/>
              </a:rPr>
              <a:t>aduser</a:t>
            </a:r>
            <a:r>
              <a:rPr lang="en-US" sz="3200" i="1" strike="noStrike" spc="-1" dirty="0">
                <a:solidFill>
                  <a:schemeClr val="bg1">
                    <a:lumMod val="75000"/>
                  </a:schemeClr>
                </a:solidFill>
                <a:uFill>
                  <a:solidFill>
                    <a:srgbClr val="FFFFFF"/>
                  </a:solidFill>
                </a:uFill>
                <a:latin typeface="Arial"/>
              </a:rPr>
              <a:t> -f {-not ( </a:t>
            </a:r>
            <a:r>
              <a:rPr lang="en-US" sz="3200" i="1" strike="noStrike" spc="-1" dirty="0" err="1">
                <a:solidFill>
                  <a:schemeClr val="bg1">
                    <a:lumMod val="75000"/>
                  </a:schemeClr>
                </a:solidFill>
                <a:uFill>
                  <a:solidFill>
                    <a:srgbClr val="FFFFFF"/>
                  </a:solidFill>
                </a:uFill>
                <a:latin typeface="Arial"/>
              </a:rPr>
              <a:t>lastlogontimestamp</a:t>
            </a:r>
            <a:r>
              <a:rPr lang="en-US" sz="3200" i="1" strike="noStrike" spc="-1" dirty="0">
                <a:solidFill>
                  <a:schemeClr val="bg1">
                    <a:lumMod val="75000"/>
                  </a:schemeClr>
                </a:solidFill>
                <a:uFill>
                  <a:solidFill>
                    <a:srgbClr val="FFFFFF"/>
                  </a:solidFill>
                </a:uFill>
                <a:latin typeface="Arial"/>
              </a:rPr>
              <a:t> -like "*") -and (enabled -</a:t>
            </a:r>
            <a:r>
              <a:rPr lang="en-US" sz="3200" i="1" strike="noStrike" spc="-1" dirty="0" err="1">
                <a:solidFill>
                  <a:schemeClr val="bg1">
                    <a:lumMod val="75000"/>
                  </a:schemeClr>
                </a:solidFill>
                <a:uFill>
                  <a:solidFill>
                    <a:srgbClr val="FFFFFF"/>
                  </a:solidFill>
                </a:uFill>
                <a:latin typeface="Arial"/>
              </a:rPr>
              <a:t>eq</a:t>
            </a:r>
            <a:r>
              <a:rPr lang="en-US" sz="3200" i="1" strike="noStrike" spc="-1" dirty="0">
                <a:solidFill>
                  <a:schemeClr val="bg1">
                    <a:lumMod val="75000"/>
                  </a:schemeClr>
                </a:solidFill>
                <a:uFill>
                  <a:solidFill>
                    <a:srgbClr val="FFFFFF"/>
                  </a:solidFill>
                </a:uFill>
                <a:latin typeface="Arial"/>
              </a:rPr>
              <a:t> $true)} | export-csv C:\Data4Splunk\neverloggedon.csv  -</a:t>
            </a:r>
            <a:r>
              <a:rPr lang="en-US" sz="3200" i="1" strike="noStrike" spc="-1" dirty="0" err="1">
                <a:solidFill>
                  <a:schemeClr val="bg1">
                    <a:lumMod val="75000"/>
                  </a:schemeClr>
                </a:solidFill>
                <a:uFill>
                  <a:solidFill>
                    <a:srgbClr val="FFFFFF"/>
                  </a:solidFill>
                </a:uFill>
                <a:latin typeface="Arial"/>
              </a:rPr>
              <a:t>NoTypeInformation</a:t>
            </a:r>
            <a:endParaRPr sz="3200" i="1" dirty="0">
              <a:solidFill>
                <a:schemeClr val="bg1">
                  <a:lumMod val="75000"/>
                </a:schemeClr>
              </a:solidFill>
            </a:endParaRPr>
          </a:p>
        </p:txBody>
      </p:sp>
      <p:sp>
        <p:nvSpPr>
          <p:cNvPr id="4" name="CustomShape 3"/>
          <p:cNvSpPr/>
          <p:nvPr/>
        </p:nvSpPr>
        <p:spPr>
          <a:xfrm>
            <a:off x="902066" y="3450243"/>
            <a:ext cx="8697912" cy="3798523"/>
          </a:xfrm>
          <a:prstGeom prst="rect">
            <a:avLst/>
          </a:prstGeom>
          <a:solidFill>
            <a:schemeClr val="bg1"/>
          </a:solidFill>
          <a:ln w="28575">
            <a:solidFill>
              <a:schemeClr val="tx1"/>
            </a:solidFill>
          </a:ln>
        </p:spPr>
        <p:style>
          <a:lnRef idx="0">
            <a:scrgbClr r="0" g="0" b="0"/>
          </a:lnRef>
          <a:fillRef idx="0">
            <a:scrgbClr r="0" g="0" b="0"/>
          </a:fillRef>
          <a:effectRef idx="0">
            <a:scrgbClr r="0" g="0" b="0"/>
          </a:effectRef>
          <a:fontRef idx="minor"/>
        </p:style>
        <p:txBody>
          <a:bodyPr lIns="90000" tIns="45000" rIns="90000" bIns="45000"/>
          <a:lstStyle/>
          <a:p>
            <a:r>
              <a:rPr lang="en-US" sz="3200" spc="-1" dirty="0">
                <a:uFill>
                  <a:solidFill>
                    <a:srgbClr val="FFFFFF"/>
                  </a:solidFill>
                </a:uFill>
              </a:rPr>
              <a:t>Solution</a:t>
            </a:r>
          </a:p>
          <a:p>
            <a:endParaRPr lang="en-US" sz="3200" spc="-1" dirty="0">
              <a:uFill>
                <a:solidFill>
                  <a:srgbClr val="FFFFFF"/>
                </a:solidFill>
              </a:uFill>
            </a:endParaRPr>
          </a:p>
          <a:p>
            <a:r>
              <a:rPr lang="en-US" sz="3200" spc="-1" dirty="0">
                <a:uFill>
                  <a:solidFill>
                    <a:srgbClr val="FFFFFF"/>
                  </a:solidFill>
                </a:uFill>
              </a:rPr>
              <a:t>Never give an account a non-expiring password. Set up to rotate periodically (see tool suggestions from II.  Monitor like a hawk.</a:t>
            </a:r>
          </a:p>
          <a:p>
            <a:endParaRPr lang="en-US" sz="3200" spc="-1" dirty="0">
              <a:uFill>
                <a:solidFill>
                  <a:srgbClr val="FFFFFF"/>
                </a:solidFill>
              </a:uFill>
            </a:endParaRPr>
          </a:p>
          <a:p>
            <a:r>
              <a:rPr lang="en-US" sz="3200" spc="-1" dirty="0">
                <a:uFill>
                  <a:solidFill>
                    <a:srgbClr val="FFFFFF"/>
                  </a:solidFill>
                </a:uFill>
              </a:rPr>
              <a:t>If an account isn't being used, disable or delete</a:t>
            </a:r>
            <a:endParaRPr sz="3200" spc="-1" dirty="0">
              <a:uFill>
                <a:solidFill>
                  <a:srgbClr val="FFFFFF"/>
                </a:solidFill>
              </a:uFill>
            </a:endParaRPr>
          </a:p>
        </p:txBody>
      </p:sp>
    </p:spTree>
    <p:extLst>
      <p:ext uri="{BB962C8B-B14F-4D97-AF65-F5344CB8AC3E}">
        <p14:creationId xmlns:p14="http://schemas.microsoft.com/office/powerpoint/2010/main" val="259296469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239712" y="630774"/>
            <a:ext cx="9372600" cy="215022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600" strike="noStrike" spc="-1" dirty="0">
                <a:uFill>
                  <a:solidFill>
                    <a:srgbClr val="FFFFFF"/>
                  </a:solidFill>
                </a:uFill>
                <a:latin typeface="Arial"/>
              </a:rPr>
              <a:t>Accounts with passwords set to never expire</a:t>
            </a:r>
            <a:endParaRPr sz="3600" dirty="0"/>
          </a:p>
          <a:p>
            <a:endParaRPr sz="3600" dirty="0"/>
          </a:p>
          <a:p>
            <a:pPr algn="r"/>
            <a:r>
              <a:rPr lang="en-US" sz="3600" strike="noStrike" spc="-1" dirty="0">
                <a:uFill>
                  <a:solidFill>
                    <a:srgbClr val="FFFFFF"/>
                  </a:solidFill>
                </a:uFill>
                <a:latin typeface="Arial"/>
              </a:rPr>
              <a:t>Accounts that have never been accessed  </a:t>
            </a:r>
            <a:endParaRPr sz="3600" dirty="0"/>
          </a:p>
          <a:p>
            <a:r>
              <a:rPr lang="en-US" sz="3600" strike="noStrike" spc="-1" dirty="0">
                <a:uFill>
                  <a:solidFill>
                    <a:srgbClr val="FFFFFF"/>
                  </a:solidFill>
                </a:uFill>
                <a:latin typeface="Arial"/>
              </a:rPr>
              <a:t> </a:t>
            </a:r>
            <a:endParaRPr sz="3600" dirty="0"/>
          </a:p>
        </p:txBody>
      </p:sp>
      <p:sp>
        <p:nvSpPr>
          <p:cNvPr id="135" name="CustomShape 2"/>
          <p:cNvSpPr/>
          <p:nvPr/>
        </p:nvSpPr>
        <p:spPr>
          <a:xfrm>
            <a:off x="239712" y="2636837"/>
            <a:ext cx="9677400" cy="4648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200" i="1" strike="noStrike" spc="-1" dirty="0">
                <a:solidFill>
                  <a:schemeClr val="bg1">
                    <a:lumMod val="75000"/>
                  </a:schemeClr>
                </a:solidFill>
                <a:uFill>
                  <a:solidFill>
                    <a:srgbClr val="FFFFFF"/>
                  </a:solidFill>
                </a:uFill>
                <a:latin typeface="Arial"/>
              </a:rPr>
              <a:t>Search-</a:t>
            </a:r>
            <a:r>
              <a:rPr lang="en-US" sz="3200" i="1" strike="noStrike" spc="-1" dirty="0" err="1">
                <a:solidFill>
                  <a:schemeClr val="bg1">
                    <a:lumMod val="75000"/>
                  </a:schemeClr>
                </a:solidFill>
                <a:uFill>
                  <a:solidFill>
                    <a:srgbClr val="FFFFFF"/>
                  </a:solidFill>
                </a:uFill>
                <a:latin typeface="Arial"/>
              </a:rPr>
              <a:t>ADAccount</a:t>
            </a:r>
            <a:r>
              <a:rPr lang="en-US" sz="3200" i="1" strike="noStrike" spc="-1" dirty="0">
                <a:solidFill>
                  <a:schemeClr val="bg1">
                    <a:lumMod val="75000"/>
                  </a:schemeClr>
                </a:solidFill>
                <a:uFill>
                  <a:solidFill>
                    <a:srgbClr val="FFFFFF"/>
                  </a:solidFill>
                </a:uFill>
                <a:latin typeface="Arial"/>
              </a:rPr>
              <a:t> –</a:t>
            </a:r>
            <a:r>
              <a:rPr lang="en-US" sz="3200" i="1" strike="noStrike" spc="-1" dirty="0" err="1">
                <a:solidFill>
                  <a:schemeClr val="bg1">
                    <a:lumMod val="75000"/>
                  </a:schemeClr>
                </a:solidFill>
                <a:uFill>
                  <a:solidFill>
                    <a:srgbClr val="FFFFFF"/>
                  </a:solidFill>
                </a:uFill>
                <a:latin typeface="Arial"/>
              </a:rPr>
              <a:t>PasswordNeverExpires</a:t>
            </a:r>
            <a:r>
              <a:rPr lang="en-US" sz="3200" i="1" strike="noStrike" spc="-1" dirty="0">
                <a:solidFill>
                  <a:schemeClr val="bg1">
                    <a:lumMod val="75000"/>
                  </a:schemeClr>
                </a:solidFill>
                <a:uFill>
                  <a:solidFill>
                    <a:srgbClr val="FFFFFF"/>
                  </a:solidFill>
                </a:uFill>
                <a:latin typeface="Arial"/>
              </a:rPr>
              <a:t> |  export-csv C:\Data4Splunk\noexpirepassword.csv -</a:t>
            </a:r>
            <a:r>
              <a:rPr lang="en-US" sz="3200" i="1" strike="noStrike" spc="-1" dirty="0" err="1">
                <a:solidFill>
                  <a:schemeClr val="bg1">
                    <a:lumMod val="75000"/>
                  </a:schemeClr>
                </a:solidFill>
                <a:uFill>
                  <a:solidFill>
                    <a:srgbClr val="FFFFFF"/>
                  </a:solidFill>
                </a:uFill>
                <a:latin typeface="Arial"/>
              </a:rPr>
              <a:t>NoTypeInformation</a:t>
            </a:r>
            <a:endParaRPr sz="3200" i="1" dirty="0">
              <a:solidFill>
                <a:schemeClr val="bg1">
                  <a:lumMod val="75000"/>
                </a:schemeClr>
              </a:solidFill>
            </a:endParaRPr>
          </a:p>
          <a:p>
            <a:endParaRPr sz="3200" i="1" dirty="0">
              <a:solidFill>
                <a:schemeClr val="bg1">
                  <a:lumMod val="75000"/>
                </a:schemeClr>
              </a:solidFill>
            </a:endParaRPr>
          </a:p>
          <a:p>
            <a:endParaRPr sz="3200" i="1" dirty="0">
              <a:solidFill>
                <a:schemeClr val="bg1">
                  <a:lumMod val="75000"/>
                </a:schemeClr>
              </a:solidFill>
            </a:endParaRPr>
          </a:p>
          <a:p>
            <a:r>
              <a:rPr lang="en-US" sz="3200" i="1" strike="noStrike" spc="-1" dirty="0">
                <a:solidFill>
                  <a:schemeClr val="bg1">
                    <a:lumMod val="75000"/>
                  </a:schemeClr>
                </a:solidFill>
                <a:uFill>
                  <a:solidFill>
                    <a:srgbClr val="FFFFFF"/>
                  </a:solidFill>
                </a:uFill>
                <a:latin typeface="Arial"/>
              </a:rPr>
              <a:t>get-</a:t>
            </a:r>
            <a:r>
              <a:rPr lang="en-US" sz="3200" i="1" strike="noStrike" spc="-1" dirty="0" err="1">
                <a:solidFill>
                  <a:schemeClr val="bg1">
                    <a:lumMod val="75000"/>
                  </a:schemeClr>
                </a:solidFill>
                <a:uFill>
                  <a:solidFill>
                    <a:srgbClr val="FFFFFF"/>
                  </a:solidFill>
                </a:uFill>
                <a:latin typeface="Arial"/>
              </a:rPr>
              <a:t>aduser</a:t>
            </a:r>
            <a:r>
              <a:rPr lang="en-US" sz="3200" i="1" strike="noStrike" spc="-1" dirty="0">
                <a:solidFill>
                  <a:schemeClr val="bg1">
                    <a:lumMod val="75000"/>
                  </a:schemeClr>
                </a:solidFill>
                <a:uFill>
                  <a:solidFill>
                    <a:srgbClr val="FFFFFF"/>
                  </a:solidFill>
                </a:uFill>
                <a:latin typeface="Arial"/>
              </a:rPr>
              <a:t> -f {-not ( </a:t>
            </a:r>
            <a:r>
              <a:rPr lang="en-US" sz="3200" i="1" strike="noStrike" spc="-1" dirty="0" err="1">
                <a:solidFill>
                  <a:schemeClr val="bg1">
                    <a:lumMod val="75000"/>
                  </a:schemeClr>
                </a:solidFill>
                <a:uFill>
                  <a:solidFill>
                    <a:srgbClr val="FFFFFF"/>
                  </a:solidFill>
                </a:uFill>
                <a:latin typeface="Arial"/>
              </a:rPr>
              <a:t>lastlogontimestamp</a:t>
            </a:r>
            <a:r>
              <a:rPr lang="en-US" sz="3200" i="1" strike="noStrike" spc="-1" dirty="0">
                <a:solidFill>
                  <a:schemeClr val="bg1">
                    <a:lumMod val="75000"/>
                  </a:schemeClr>
                </a:solidFill>
                <a:uFill>
                  <a:solidFill>
                    <a:srgbClr val="FFFFFF"/>
                  </a:solidFill>
                </a:uFill>
                <a:latin typeface="Arial"/>
              </a:rPr>
              <a:t> -like "*") -and (enabled -</a:t>
            </a:r>
            <a:r>
              <a:rPr lang="en-US" sz="3200" i="1" strike="noStrike" spc="-1" dirty="0" err="1">
                <a:solidFill>
                  <a:schemeClr val="bg1">
                    <a:lumMod val="75000"/>
                  </a:schemeClr>
                </a:solidFill>
                <a:uFill>
                  <a:solidFill>
                    <a:srgbClr val="FFFFFF"/>
                  </a:solidFill>
                </a:uFill>
                <a:latin typeface="Arial"/>
              </a:rPr>
              <a:t>eq</a:t>
            </a:r>
            <a:r>
              <a:rPr lang="en-US" sz="3200" i="1" strike="noStrike" spc="-1" dirty="0">
                <a:solidFill>
                  <a:schemeClr val="bg1">
                    <a:lumMod val="75000"/>
                  </a:schemeClr>
                </a:solidFill>
                <a:uFill>
                  <a:solidFill>
                    <a:srgbClr val="FFFFFF"/>
                  </a:solidFill>
                </a:uFill>
                <a:latin typeface="Arial"/>
              </a:rPr>
              <a:t> $true)} | export-csv C:\Data4Splunk\neverloggedon.csv  -</a:t>
            </a:r>
            <a:r>
              <a:rPr lang="en-US" sz="3200" i="1" strike="noStrike" spc="-1" dirty="0" err="1">
                <a:solidFill>
                  <a:schemeClr val="bg1">
                    <a:lumMod val="75000"/>
                  </a:schemeClr>
                </a:solidFill>
                <a:uFill>
                  <a:solidFill>
                    <a:srgbClr val="FFFFFF"/>
                  </a:solidFill>
                </a:uFill>
                <a:latin typeface="Arial"/>
              </a:rPr>
              <a:t>NoTypeInformation</a:t>
            </a:r>
            <a:endParaRPr sz="3200" i="1" dirty="0">
              <a:solidFill>
                <a:schemeClr val="bg1">
                  <a:lumMod val="75000"/>
                </a:schemeClr>
              </a:solidFill>
            </a:endParaRPr>
          </a:p>
        </p:txBody>
      </p:sp>
      <p:sp>
        <p:nvSpPr>
          <p:cNvPr id="4" name="CustomShape 3"/>
          <p:cNvSpPr/>
          <p:nvPr/>
        </p:nvSpPr>
        <p:spPr>
          <a:xfrm>
            <a:off x="4354512" y="4399873"/>
            <a:ext cx="3604846" cy="1899261"/>
          </a:xfrm>
          <a:prstGeom prst="rect">
            <a:avLst/>
          </a:prstGeom>
          <a:solidFill>
            <a:schemeClr val="bg1"/>
          </a:solidFill>
          <a:ln w="28575">
            <a:solidFill>
              <a:schemeClr val="tx1"/>
            </a:solidFill>
          </a:ln>
        </p:spPr>
        <p:style>
          <a:lnRef idx="0">
            <a:scrgbClr r="0" g="0" b="0"/>
          </a:lnRef>
          <a:fillRef idx="0">
            <a:scrgbClr r="0" g="0" b="0"/>
          </a:fillRef>
          <a:effectRef idx="0">
            <a:scrgbClr r="0" g="0" b="0"/>
          </a:effectRef>
          <a:fontRef idx="minor"/>
        </p:style>
        <p:txBody>
          <a:bodyPr lIns="90000" tIns="45000" rIns="90000" bIns="45000"/>
          <a:lstStyle/>
          <a:p>
            <a:r>
              <a:rPr lang="en-US" sz="3200" spc="-1" dirty="0">
                <a:uFill>
                  <a:solidFill>
                    <a:srgbClr val="FFFFFF"/>
                  </a:solidFill>
                </a:uFill>
              </a:rPr>
              <a:t>Level of Effort</a:t>
            </a:r>
          </a:p>
          <a:p>
            <a:endParaRPr lang="en-US" sz="3200" spc="-1" dirty="0">
              <a:uFill>
                <a:solidFill>
                  <a:srgbClr val="FFFFFF"/>
                </a:solidFill>
              </a:uFill>
            </a:endParaRPr>
          </a:p>
          <a:p>
            <a:r>
              <a:rPr lang="en-US" sz="3200" spc="-1" dirty="0">
                <a:uFill>
                  <a:solidFill>
                    <a:srgbClr val="FFFFFF"/>
                  </a:solidFill>
                </a:uFill>
              </a:rPr>
              <a:t>Minimum    </a:t>
            </a:r>
            <a:endParaRPr lang="en-US" sz="3200" spc="-1" dirty="0">
              <a:uFill>
                <a:solidFill>
                  <a:srgbClr val="FFFFFF"/>
                </a:solidFill>
              </a:uFill>
            </a:endParaRPr>
          </a:p>
        </p:txBody>
      </p:sp>
    </p:spTree>
    <p:extLst>
      <p:ext uri="{BB962C8B-B14F-4D97-AF65-F5344CB8AC3E}">
        <p14:creationId xmlns:p14="http://schemas.microsoft.com/office/powerpoint/2010/main" val="254480257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4181877" y="503237"/>
            <a:ext cx="5314632" cy="83851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r>
              <a:rPr lang="en-US" sz="4000" strike="noStrike" spc="-1">
                <a:uFill>
                  <a:solidFill>
                    <a:srgbClr val="FFFFFF"/>
                  </a:solidFill>
                </a:uFill>
                <a:latin typeface="Arial"/>
              </a:rPr>
              <a:t>File/Folder monitoring</a:t>
            </a:r>
            <a:endParaRPr sz="4000"/>
          </a:p>
        </p:txBody>
      </p:sp>
      <p:sp>
        <p:nvSpPr>
          <p:cNvPr id="146" name="CustomShape 2"/>
          <p:cNvSpPr/>
          <p:nvPr/>
        </p:nvSpPr>
        <p:spPr>
          <a:xfrm>
            <a:off x="239712" y="1493837"/>
            <a:ext cx="9677399" cy="345979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200" strike="noStrike" spc="-1" dirty="0">
                <a:uFill>
                  <a:solidFill>
                    <a:srgbClr val="FFFFFF"/>
                  </a:solidFill>
                </a:uFill>
                <a:latin typeface="Arial"/>
              </a:rPr>
              <a:t>Example to monitor the finance department fileserver:</a:t>
            </a:r>
            <a:endParaRPr sz="3200" dirty="0"/>
          </a:p>
          <a:p>
            <a:endParaRPr sz="3200" dirty="0"/>
          </a:p>
          <a:p>
            <a:r>
              <a:rPr lang="en-US" sz="3200" i="1" strike="noStrike" spc="-1" dirty="0">
                <a:uFill>
                  <a:solidFill>
                    <a:srgbClr val="FFFFFF"/>
                  </a:solidFill>
                </a:uFill>
                <a:latin typeface="Arial"/>
              </a:rPr>
              <a:t>get-</a:t>
            </a:r>
            <a:r>
              <a:rPr lang="en-US" sz="3200" i="1" strike="noStrike" spc="-1" dirty="0" err="1">
                <a:uFill>
                  <a:solidFill>
                    <a:srgbClr val="FFFFFF"/>
                  </a:solidFill>
                </a:uFill>
                <a:latin typeface="Arial"/>
              </a:rPr>
              <a:t>aduser</a:t>
            </a:r>
            <a:r>
              <a:rPr lang="en-US" sz="3200" i="1" strike="noStrike" spc="-1" dirty="0">
                <a:uFill>
                  <a:solidFill>
                    <a:srgbClr val="FFFFFF"/>
                  </a:solidFill>
                </a:uFill>
                <a:latin typeface="Arial"/>
              </a:rPr>
              <a:t> -filter { “all finance users” } | select </a:t>
            </a:r>
            <a:r>
              <a:rPr lang="en-US" sz="3200" i="1" strike="noStrike" spc="-1" dirty="0" err="1">
                <a:uFill>
                  <a:solidFill>
                    <a:srgbClr val="FFFFFF"/>
                  </a:solidFill>
                </a:uFill>
                <a:latin typeface="Arial"/>
              </a:rPr>
              <a:t>samAccountName</a:t>
            </a:r>
            <a:r>
              <a:rPr lang="en-US" sz="3200" i="1" strike="noStrike" spc="-1" dirty="0">
                <a:uFill>
                  <a:solidFill>
                    <a:srgbClr val="FFFFFF"/>
                  </a:solidFill>
                </a:uFill>
                <a:latin typeface="Arial"/>
              </a:rPr>
              <a:t> |  export-csv C:\Data4Splunk\finance.csv -</a:t>
            </a:r>
            <a:r>
              <a:rPr lang="en-US" sz="3200" i="1" strike="noStrike" spc="-1" dirty="0" err="1">
                <a:uFill>
                  <a:solidFill>
                    <a:srgbClr val="FFFFFF"/>
                  </a:solidFill>
                </a:uFill>
                <a:latin typeface="Arial"/>
              </a:rPr>
              <a:t>NoTypeInformation</a:t>
            </a:r>
            <a:r>
              <a:rPr lang="en-US" sz="3200" i="1" strike="noStrike" spc="-1" dirty="0">
                <a:uFill>
                  <a:solidFill>
                    <a:srgbClr val="FFFFFF"/>
                  </a:solidFill>
                </a:uFill>
                <a:latin typeface="Arial"/>
              </a:rPr>
              <a:t> </a:t>
            </a:r>
            <a:endParaRPr sz="3200" i="1" dirty="0"/>
          </a:p>
        </p:txBody>
      </p:sp>
      <p:sp>
        <p:nvSpPr>
          <p:cNvPr id="147" name="CustomShape 3"/>
          <p:cNvSpPr/>
          <p:nvPr/>
        </p:nvSpPr>
        <p:spPr>
          <a:xfrm>
            <a:off x="303579" y="4952778"/>
            <a:ext cx="9524998" cy="240845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200" strike="noStrike" spc="-1" dirty="0">
                <a:uFill>
                  <a:solidFill>
                    <a:srgbClr val="FFFFFF"/>
                  </a:solidFill>
                </a:uFill>
                <a:latin typeface="Arial"/>
              </a:rPr>
              <a:t>Add any users not in this OU that have legit access to this fileserver.  Monitor for anyone outside this group who tries to access the fileserver. Do the same with HR, R&amp;D and any other departments as required.  </a:t>
            </a:r>
            <a:endParaRPr sz="32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4181877" y="503237"/>
            <a:ext cx="5314632" cy="83851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r>
              <a:rPr lang="en-US" sz="4000" strike="noStrike" spc="-1">
                <a:uFill>
                  <a:solidFill>
                    <a:srgbClr val="FFFFFF"/>
                  </a:solidFill>
                </a:uFill>
                <a:latin typeface="Arial"/>
              </a:rPr>
              <a:t>File/Folder monitoring</a:t>
            </a:r>
            <a:endParaRPr sz="4000"/>
          </a:p>
        </p:txBody>
      </p:sp>
      <p:sp>
        <p:nvSpPr>
          <p:cNvPr id="146" name="CustomShape 2"/>
          <p:cNvSpPr/>
          <p:nvPr/>
        </p:nvSpPr>
        <p:spPr>
          <a:xfrm>
            <a:off x="239712" y="1493837"/>
            <a:ext cx="9677399" cy="345979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200" strike="noStrike" spc="-1" dirty="0">
                <a:solidFill>
                  <a:schemeClr val="bg1">
                    <a:lumMod val="75000"/>
                  </a:schemeClr>
                </a:solidFill>
                <a:uFill>
                  <a:solidFill>
                    <a:srgbClr val="FFFFFF"/>
                  </a:solidFill>
                </a:uFill>
                <a:latin typeface="Arial"/>
              </a:rPr>
              <a:t>Example to monitor the finance department fileserver:</a:t>
            </a:r>
            <a:endParaRPr sz="3200" dirty="0">
              <a:solidFill>
                <a:schemeClr val="bg1">
                  <a:lumMod val="75000"/>
                </a:schemeClr>
              </a:solidFill>
            </a:endParaRPr>
          </a:p>
          <a:p>
            <a:endParaRPr sz="3200" dirty="0">
              <a:solidFill>
                <a:schemeClr val="bg1">
                  <a:lumMod val="75000"/>
                </a:schemeClr>
              </a:solidFill>
            </a:endParaRPr>
          </a:p>
          <a:p>
            <a:r>
              <a:rPr lang="en-US" sz="3200" i="1" strike="noStrike" spc="-1" dirty="0">
                <a:solidFill>
                  <a:schemeClr val="bg1">
                    <a:lumMod val="75000"/>
                  </a:schemeClr>
                </a:solidFill>
                <a:uFill>
                  <a:solidFill>
                    <a:srgbClr val="FFFFFF"/>
                  </a:solidFill>
                </a:uFill>
                <a:latin typeface="Arial"/>
              </a:rPr>
              <a:t>get-</a:t>
            </a:r>
            <a:r>
              <a:rPr lang="en-US" sz="3200" i="1" strike="noStrike" spc="-1" dirty="0" err="1">
                <a:solidFill>
                  <a:schemeClr val="bg1">
                    <a:lumMod val="75000"/>
                  </a:schemeClr>
                </a:solidFill>
                <a:uFill>
                  <a:solidFill>
                    <a:srgbClr val="FFFFFF"/>
                  </a:solidFill>
                </a:uFill>
                <a:latin typeface="Arial"/>
              </a:rPr>
              <a:t>aduser</a:t>
            </a:r>
            <a:r>
              <a:rPr lang="en-US" sz="3200" i="1" strike="noStrike" spc="-1" dirty="0">
                <a:solidFill>
                  <a:schemeClr val="bg1">
                    <a:lumMod val="75000"/>
                  </a:schemeClr>
                </a:solidFill>
                <a:uFill>
                  <a:solidFill>
                    <a:srgbClr val="FFFFFF"/>
                  </a:solidFill>
                </a:uFill>
                <a:latin typeface="Arial"/>
              </a:rPr>
              <a:t> -filter { “all finance users” } | select </a:t>
            </a:r>
            <a:r>
              <a:rPr lang="en-US" sz="3200" i="1" strike="noStrike" spc="-1" dirty="0" err="1">
                <a:solidFill>
                  <a:schemeClr val="bg1">
                    <a:lumMod val="75000"/>
                  </a:schemeClr>
                </a:solidFill>
                <a:uFill>
                  <a:solidFill>
                    <a:srgbClr val="FFFFFF"/>
                  </a:solidFill>
                </a:uFill>
                <a:latin typeface="Arial"/>
              </a:rPr>
              <a:t>samAccountName</a:t>
            </a:r>
            <a:r>
              <a:rPr lang="en-US" sz="3200" i="1" strike="noStrike" spc="-1" dirty="0">
                <a:solidFill>
                  <a:schemeClr val="bg1">
                    <a:lumMod val="75000"/>
                  </a:schemeClr>
                </a:solidFill>
                <a:uFill>
                  <a:solidFill>
                    <a:srgbClr val="FFFFFF"/>
                  </a:solidFill>
                </a:uFill>
                <a:latin typeface="Arial"/>
              </a:rPr>
              <a:t> |  export-csv C:\Data4Splunk\finance.csv -</a:t>
            </a:r>
            <a:r>
              <a:rPr lang="en-US" sz="3200" i="1" strike="noStrike" spc="-1" dirty="0" err="1">
                <a:solidFill>
                  <a:schemeClr val="bg1">
                    <a:lumMod val="75000"/>
                  </a:schemeClr>
                </a:solidFill>
                <a:uFill>
                  <a:solidFill>
                    <a:srgbClr val="FFFFFF"/>
                  </a:solidFill>
                </a:uFill>
                <a:latin typeface="Arial"/>
              </a:rPr>
              <a:t>NoTypeInformation</a:t>
            </a:r>
            <a:r>
              <a:rPr lang="en-US" sz="3200" i="1" strike="noStrike" spc="-1" dirty="0">
                <a:solidFill>
                  <a:schemeClr val="bg1">
                    <a:lumMod val="75000"/>
                  </a:schemeClr>
                </a:solidFill>
                <a:uFill>
                  <a:solidFill>
                    <a:srgbClr val="FFFFFF"/>
                  </a:solidFill>
                </a:uFill>
                <a:latin typeface="Arial"/>
              </a:rPr>
              <a:t> </a:t>
            </a:r>
            <a:endParaRPr sz="3200" i="1" dirty="0">
              <a:solidFill>
                <a:schemeClr val="bg1">
                  <a:lumMod val="75000"/>
                </a:schemeClr>
              </a:solidFill>
            </a:endParaRPr>
          </a:p>
        </p:txBody>
      </p:sp>
      <p:sp>
        <p:nvSpPr>
          <p:cNvPr id="5" name="CustomShape 4"/>
          <p:cNvSpPr/>
          <p:nvPr/>
        </p:nvSpPr>
        <p:spPr>
          <a:xfrm>
            <a:off x="1839912" y="4237037"/>
            <a:ext cx="7578048" cy="3124200"/>
          </a:xfrm>
          <a:prstGeom prst="rect">
            <a:avLst/>
          </a:prstGeom>
          <a:solidFill>
            <a:schemeClr val="bg1"/>
          </a:solidFill>
          <a:ln w="28575">
            <a:solidFill>
              <a:schemeClr val="tx1"/>
            </a:solidFill>
          </a:ln>
        </p:spPr>
        <p:style>
          <a:lnRef idx="0">
            <a:scrgbClr r="0" g="0" b="0"/>
          </a:lnRef>
          <a:fillRef idx="0">
            <a:scrgbClr r="0" g="0" b="0"/>
          </a:fillRef>
          <a:effectRef idx="0">
            <a:scrgbClr r="0" g="0" b="0"/>
          </a:effectRef>
          <a:fontRef idx="minor"/>
        </p:style>
        <p:txBody>
          <a:bodyPr lIns="90000" tIns="45000" rIns="90000" bIns="45000"/>
          <a:lstStyle/>
          <a:p>
            <a:r>
              <a:rPr lang="en-US" sz="3200" spc="-1" dirty="0">
                <a:uFill>
                  <a:solidFill>
                    <a:srgbClr val="FFFFFF"/>
                  </a:solidFill>
                </a:uFill>
              </a:rPr>
              <a:t>Why is this important?</a:t>
            </a:r>
            <a:endParaRPr sz="3200" spc="-1" dirty="0">
              <a:uFill>
                <a:solidFill>
                  <a:srgbClr val="FFFFFF"/>
                </a:solidFill>
              </a:uFill>
            </a:endParaRPr>
          </a:p>
          <a:p>
            <a:endParaRPr sz="3200" spc="-1" dirty="0">
              <a:uFill>
                <a:solidFill>
                  <a:srgbClr val="FFFFFF"/>
                </a:solidFill>
              </a:uFill>
            </a:endParaRPr>
          </a:p>
          <a:p>
            <a:r>
              <a:rPr lang="en-US" sz="3200" spc="-1" dirty="0">
                <a:uFill>
                  <a:solidFill>
                    <a:srgbClr val="FFFFFF"/>
                  </a:solidFill>
                </a:uFill>
              </a:rPr>
              <a:t>Assists with Insider Threat.  It also means that if an adversary compromises an account, odd behavior is more easily detected.</a:t>
            </a:r>
            <a:endParaRPr sz="3200" spc="-1" dirty="0">
              <a:uFill>
                <a:solidFill>
                  <a:srgbClr val="FFFFFF"/>
                </a:solidFill>
              </a:uFill>
            </a:endParaRPr>
          </a:p>
        </p:txBody>
      </p:sp>
    </p:spTree>
    <p:extLst>
      <p:ext uri="{BB962C8B-B14F-4D97-AF65-F5344CB8AC3E}">
        <p14:creationId xmlns:p14="http://schemas.microsoft.com/office/powerpoint/2010/main" val="397309105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4181877" y="503237"/>
            <a:ext cx="5314632" cy="83851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r>
              <a:rPr lang="en-US" sz="4000" strike="noStrike" spc="-1">
                <a:uFill>
                  <a:solidFill>
                    <a:srgbClr val="FFFFFF"/>
                  </a:solidFill>
                </a:uFill>
                <a:latin typeface="Arial"/>
              </a:rPr>
              <a:t>File/Folder monitoring</a:t>
            </a:r>
            <a:endParaRPr sz="4000"/>
          </a:p>
        </p:txBody>
      </p:sp>
      <p:sp>
        <p:nvSpPr>
          <p:cNvPr id="146" name="CustomShape 2"/>
          <p:cNvSpPr/>
          <p:nvPr/>
        </p:nvSpPr>
        <p:spPr>
          <a:xfrm>
            <a:off x="239712" y="1493837"/>
            <a:ext cx="9677399" cy="345979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200" strike="noStrike" spc="-1" dirty="0">
                <a:solidFill>
                  <a:schemeClr val="bg1">
                    <a:lumMod val="75000"/>
                  </a:schemeClr>
                </a:solidFill>
                <a:uFill>
                  <a:solidFill>
                    <a:srgbClr val="FFFFFF"/>
                  </a:solidFill>
                </a:uFill>
                <a:latin typeface="Arial"/>
              </a:rPr>
              <a:t>Example to monitor the finance department fileserver:</a:t>
            </a:r>
            <a:endParaRPr sz="3200" dirty="0">
              <a:solidFill>
                <a:schemeClr val="bg1">
                  <a:lumMod val="75000"/>
                </a:schemeClr>
              </a:solidFill>
            </a:endParaRPr>
          </a:p>
          <a:p>
            <a:endParaRPr sz="3200" dirty="0">
              <a:solidFill>
                <a:schemeClr val="bg1">
                  <a:lumMod val="75000"/>
                </a:schemeClr>
              </a:solidFill>
            </a:endParaRPr>
          </a:p>
          <a:p>
            <a:r>
              <a:rPr lang="en-US" sz="3200" i="1" strike="noStrike" spc="-1" dirty="0">
                <a:solidFill>
                  <a:schemeClr val="bg1">
                    <a:lumMod val="75000"/>
                  </a:schemeClr>
                </a:solidFill>
                <a:uFill>
                  <a:solidFill>
                    <a:srgbClr val="FFFFFF"/>
                  </a:solidFill>
                </a:uFill>
                <a:latin typeface="Arial"/>
              </a:rPr>
              <a:t>get-</a:t>
            </a:r>
            <a:r>
              <a:rPr lang="en-US" sz="3200" i="1" strike="noStrike" spc="-1" dirty="0" err="1">
                <a:solidFill>
                  <a:schemeClr val="bg1">
                    <a:lumMod val="75000"/>
                  </a:schemeClr>
                </a:solidFill>
                <a:uFill>
                  <a:solidFill>
                    <a:srgbClr val="FFFFFF"/>
                  </a:solidFill>
                </a:uFill>
                <a:latin typeface="Arial"/>
              </a:rPr>
              <a:t>aduser</a:t>
            </a:r>
            <a:r>
              <a:rPr lang="en-US" sz="3200" i="1" strike="noStrike" spc="-1" dirty="0">
                <a:solidFill>
                  <a:schemeClr val="bg1">
                    <a:lumMod val="75000"/>
                  </a:schemeClr>
                </a:solidFill>
                <a:uFill>
                  <a:solidFill>
                    <a:srgbClr val="FFFFFF"/>
                  </a:solidFill>
                </a:uFill>
                <a:latin typeface="Arial"/>
              </a:rPr>
              <a:t> -filter { “all finance users” } | select </a:t>
            </a:r>
            <a:r>
              <a:rPr lang="en-US" sz="3200" i="1" strike="noStrike" spc="-1" dirty="0" err="1">
                <a:solidFill>
                  <a:schemeClr val="bg1">
                    <a:lumMod val="75000"/>
                  </a:schemeClr>
                </a:solidFill>
                <a:uFill>
                  <a:solidFill>
                    <a:srgbClr val="FFFFFF"/>
                  </a:solidFill>
                </a:uFill>
                <a:latin typeface="Arial"/>
              </a:rPr>
              <a:t>samAccountName</a:t>
            </a:r>
            <a:r>
              <a:rPr lang="en-US" sz="3200" i="1" strike="noStrike" spc="-1" dirty="0">
                <a:solidFill>
                  <a:schemeClr val="bg1">
                    <a:lumMod val="75000"/>
                  </a:schemeClr>
                </a:solidFill>
                <a:uFill>
                  <a:solidFill>
                    <a:srgbClr val="FFFFFF"/>
                  </a:solidFill>
                </a:uFill>
                <a:latin typeface="Arial"/>
              </a:rPr>
              <a:t> |  export-csv C:\Data4Splunk\finance.csv -</a:t>
            </a:r>
            <a:r>
              <a:rPr lang="en-US" sz="3200" i="1" strike="noStrike" spc="-1" dirty="0" err="1">
                <a:solidFill>
                  <a:schemeClr val="bg1">
                    <a:lumMod val="75000"/>
                  </a:schemeClr>
                </a:solidFill>
                <a:uFill>
                  <a:solidFill>
                    <a:srgbClr val="FFFFFF"/>
                  </a:solidFill>
                </a:uFill>
                <a:latin typeface="Arial"/>
              </a:rPr>
              <a:t>NoTypeInformation</a:t>
            </a:r>
            <a:r>
              <a:rPr lang="en-US" sz="3200" i="1" strike="noStrike" spc="-1" dirty="0">
                <a:solidFill>
                  <a:schemeClr val="bg1">
                    <a:lumMod val="75000"/>
                  </a:schemeClr>
                </a:solidFill>
                <a:uFill>
                  <a:solidFill>
                    <a:srgbClr val="FFFFFF"/>
                  </a:solidFill>
                </a:uFill>
                <a:latin typeface="Arial"/>
              </a:rPr>
              <a:t> </a:t>
            </a:r>
            <a:endParaRPr sz="3200" i="1" dirty="0">
              <a:solidFill>
                <a:schemeClr val="bg1">
                  <a:lumMod val="75000"/>
                </a:schemeClr>
              </a:solidFill>
            </a:endParaRPr>
          </a:p>
        </p:txBody>
      </p:sp>
      <p:sp>
        <p:nvSpPr>
          <p:cNvPr id="5" name="CustomShape 4"/>
          <p:cNvSpPr/>
          <p:nvPr/>
        </p:nvSpPr>
        <p:spPr>
          <a:xfrm>
            <a:off x="2220912" y="4770437"/>
            <a:ext cx="7162800" cy="2514600"/>
          </a:xfrm>
          <a:prstGeom prst="rect">
            <a:avLst/>
          </a:prstGeom>
          <a:solidFill>
            <a:schemeClr val="bg1"/>
          </a:solidFill>
          <a:ln w="28575">
            <a:solidFill>
              <a:schemeClr val="tx1"/>
            </a:solidFill>
          </a:ln>
        </p:spPr>
        <p:style>
          <a:lnRef idx="0">
            <a:scrgbClr r="0" g="0" b="0"/>
          </a:lnRef>
          <a:fillRef idx="0">
            <a:scrgbClr r="0" g="0" b="0"/>
          </a:fillRef>
          <a:effectRef idx="0">
            <a:scrgbClr r="0" g="0" b="0"/>
          </a:effectRef>
          <a:fontRef idx="minor"/>
        </p:style>
        <p:txBody>
          <a:bodyPr lIns="90000" tIns="45000" rIns="90000" bIns="45000"/>
          <a:lstStyle/>
          <a:p>
            <a:r>
              <a:rPr lang="en-US" sz="3200" spc="-1" dirty="0">
                <a:uFill>
                  <a:solidFill>
                    <a:srgbClr val="FFFFFF"/>
                  </a:solidFill>
                </a:uFill>
              </a:rPr>
              <a:t>Solution</a:t>
            </a:r>
            <a:endParaRPr lang="en-US" sz="3200" dirty="0"/>
          </a:p>
          <a:p>
            <a:endParaRPr lang="en-US" sz="3200" dirty="0"/>
          </a:p>
          <a:p>
            <a:r>
              <a:rPr lang="en-US" sz="3200" spc="-1" dirty="0">
                <a:uFill>
                  <a:solidFill>
                    <a:srgbClr val="FFFFFF"/>
                  </a:solidFill>
                </a:uFill>
              </a:rPr>
              <a:t>Alternatives:  DLP, Windows file/folder auditing, network segmentation</a:t>
            </a:r>
            <a:endParaRPr lang="en-US" sz="3200" dirty="0"/>
          </a:p>
        </p:txBody>
      </p:sp>
    </p:spTree>
    <p:extLst>
      <p:ext uri="{BB962C8B-B14F-4D97-AF65-F5344CB8AC3E}">
        <p14:creationId xmlns:p14="http://schemas.microsoft.com/office/powerpoint/2010/main" val="112067671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4181877" y="503237"/>
            <a:ext cx="5314632" cy="83851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r>
              <a:rPr lang="en-US" sz="4000" strike="noStrike" spc="-1">
                <a:uFill>
                  <a:solidFill>
                    <a:srgbClr val="FFFFFF"/>
                  </a:solidFill>
                </a:uFill>
                <a:latin typeface="Arial"/>
              </a:rPr>
              <a:t>File/Folder monitoring</a:t>
            </a:r>
            <a:endParaRPr sz="4000"/>
          </a:p>
        </p:txBody>
      </p:sp>
      <p:sp>
        <p:nvSpPr>
          <p:cNvPr id="146" name="CustomShape 2"/>
          <p:cNvSpPr/>
          <p:nvPr/>
        </p:nvSpPr>
        <p:spPr>
          <a:xfrm>
            <a:off x="239712" y="1493837"/>
            <a:ext cx="9677399" cy="345979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200" strike="noStrike" spc="-1" dirty="0">
                <a:solidFill>
                  <a:schemeClr val="bg1">
                    <a:lumMod val="75000"/>
                  </a:schemeClr>
                </a:solidFill>
                <a:uFill>
                  <a:solidFill>
                    <a:srgbClr val="FFFFFF"/>
                  </a:solidFill>
                </a:uFill>
                <a:latin typeface="Arial"/>
              </a:rPr>
              <a:t>Example to monitor the finance department fileserver:</a:t>
            </a:r>
            <a:endParaRPr sz="3200" dirty="0">
              <a:solidFill>
                <a:schemeClr val="bg1">
                  <a:lumMod val="75000"/>
                </a:schemeClr>
              </a:solidFill>
            </a:endParaRPr>
          </a:p>
          <a:p>
            <a:endParaRPr sz="3200" dirty="0">
              <a:solidFill>
                <a:schemeClr val="bg1">
                  <a:lumMod val="75000"/>
                </a:schemeClr>
              </a:solidFill>
            </a:endParaRPr>
          </a:p>
          <a:p>
            <a:r>
              <a:rPr lang="en-US" sz="3200" i="1" strike="noStrike" spc="-1" dirty="0">
                <a:solidFill>
                  <a:schemeClr val="bg1">
                    <a:lumMod val="75000"/>
                  </a:schemeClr>
                </a:solidFill>
                <a:uFill>
                  <a:solidFill>
                    <a:srgbClr val="FFFFFF"/>
                  </a:solidFill>
                </a:uFill>
                <a:latin typeface="Arial"/>
              </a:rPr>
              <a:t>get-</a:t>
            </a:r>
            <a:r>
              <a:rPr lang="en-US" sz="3200" i="1" strike="noStrike" spc="-1" dirty="0" err="1">
                <a:solidFill>
                  <a:schemeClr val="bg1">
                    <a:lumMod val="75000"/>
                  </a:schemeClr>
                </a:solidFill>
                <a:uFill>
                  <a:solidFill>
                    <a:srgbClr val="FFFFFF"/>
                  </a:solidFill>
                </a:uFill>
                <a:latin typeface="Arial"/>
              </a:rPr>
              <a:t>aduser</a:t>
            </a:r>
            <a:r>
              <a:rPr lang="en-US" sz="3200" i="1" strike="noStrike" spc="-1" dirty="0">
                <a:solidFill>
                  <a:schemeClr val="bg1">
                    <a:lumMod val="75000"/>
                  </a:schemeClr>
                </a:solidFill>
                <a:uFill>
                  <a:solidFill>
                    <a:srgbClr val="FFFFFF"/>
                  </a:solidFill>
                </a:uFill>
                <a:latin typeface="Arial"/>
              </a:rPr>
              <a:t> -filter { “all finance users” } | select </a:t>
            </a:r>
            <a:r>
              <a:rPr lang="en-US" sz="3200" i="1" strike="noStrike" spc="-1" dirty="0" err="1">
                <a:solidFill>
                  <a:schemeClr val="bg1">
                    <a:lumMod val="75000"/>
                  </a:schemeClr>
                </a:solidFill>
                <a:uFill>
                  <a:solidFill>
                    <a:srgbClr val="FFFFFF"/>
                  </a:solidFill>
                </a:uFill>
                <a:latin typeface="Arial"/>
              </a:rPr>
              <a:t>samAccountName</a:t>
            </a:r>
            <a:r>
              <a:rPr lang="en-US" sz="3200" i="1" strike="noStrike" spc="-1" dirty="0">
                <a:solidFill>
                  <a:schemeClr val="bg1">
                    <a:lumMod val="75000"/>
                  </a:schemeClr>
                </a:solidFill>
                <a:uFill>
                  <a:solidFill>
                    <a:srgbClr val="FFFFFF"/>
                  </a:solidFill>
                </a:uFill>
                <a:latin typeface="Arial"/>
              </a:rPr>
              <a:t> |  export-csv C:\Data4Splunk\finance.csv -</a:t>
            </a:r>
            <a:r>
              <a:rPr lang="en-US" sz="3200" i="1" strike="noStrike" spc="-1" dirty="0" err="1">
                <a:solidFill>
                  <a:schemeClr val="bg1">
                    <a:lumMod val="75000"/>
                  </a:schemeClr>
                </a:solidFill>
                <a:uFill>
                  <a:solidFill>
                    <a:srgbClr val="FFFFFF"/>
                  </a:solidFill>
                </a:uFill>
                <a:latin typeface="Arial"/>
              </a:rPr>
              <a:t>NoTypeInformation</a:t>
            </a:r>
            <a:r>
              <a:rPr lang="en-US" sz="3200" i="1" strike="noStrike" spc="-1" dirty="0">
                <a:solidFill>
                  <a:schemeClr val="bg1">
                    <a:lumMod val="75000"/>
                  </a:schemeClr>
                </a:solidFill>
                <a:uFill>
                  <a:solidFill>
                    <a:srgbClr val="FFFFFF"/>
                  </a:solidFill>
                </a:uFill>
                <a:latin typeface="Arial"/>
              </a:rPr>
              <a:t> </a:t>
            </a:r>
            <a:endParaRPr sz="3200" i="1" dirty="0">
              <a:solidFill>
                <a:schemeClr val="bg1">
                  <a:lumMod val="75000"/>
                </a:schemeClr>
              </a:solidFill>
            </a:endParaRPr>
          </a:p>
        </p:txBody>
      </p:sp>
      <p:sp>
        <p:nvSpPr>
          <p:cNvPr id="5" name="CustomShape 4"/>
          <p:cNvSpPr/>
          <p:nvPr/>
        </p:nvSpPr>
        <p:spPr>
          <a:xfrm>
            <a:off x="5345112" y="4987948"/>
            <a:ext cx="3276600" cy="1828800"/>
          </a:xfrm>
          <a:prstGeom prst="rect">
            <a:avLst/>
          </a:prstGeom>
          <a:solidFill>
            <a:schemeClr val="bg1"/>
          </a:solidFill>
          <a:ln w="28575">
            <a:solidFill>
              <a:schemeClr val="tx1"/>
            </a:solidFill>
          </a:ln>
        </p:spPr>
        <p:style>
          <a:lnRef idx="0">
            <a:scrgbClr r="0" g="0" b="0"/>
          </a:lnRef>
          <a:fillRef idx="0">
            <a:scrgbClr r="0" g="0" b="0"/>
          </a:fillRef>
          <a:effectRef idx="0">
            <a:scrgbClr r="0" g="0" b="0"/>
          </a:effectRef>
          <a:fontRef idx="minor"/>
        </p:style>
        <p:txBody>
          <a:bodyPr lIns="90000" tIns="45000" rIns="90000" bIns="45000"/>
          <a:lstStyle/>
          <a:p>
            <a:r>
              <a:rPr lang="en-US" sz="3200" spc="-1" dirty="0">
                <a:uFill>
                  <a:solidFill>
                    <a:srgbClr val="FFFFFF"/>
                  </a:solidFill>
                </a:uFill>
              </a:rPr>
              <a:t>Level of Effort</a:t>
            </a:r>
            <a:endParaRPr lang="en-US" sz="3200" dirty="0"/>
          </a:p>
          <a:p>
            <a:endParaRPr lang="en-US" sz="3200" dirty="0"/>
          </a:p>
          <a:p>
            <a:r>
              <a:rPr lang="en-US" sz="3200" spc="-1" dirty="0">
                <a:uFill>
                  <a:solidFill>
                    <a:srgbClr val="FFFFFF"/>
                  </a:solidFill>
                </a:uFill>
              </a:rPr>
              <a:t>Maximum</a:t>
            </a:r>
            <a:endParaRPr lang="en-US" sz="3200" dirty="0"/>
          </a:p>
        </p:txBody>
      </p:sp>
    </p:spTree>
    <p:extLst>
      <p:ext uri="{BB962C8B-B14F-4D97-AF65-F5344CB8AC3E}">
        <p14:creationId xmlns:p14="http://schemas.microsoft.com/office/powerpoint/2010/main" val="65127521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1992312" y="529671"/>
            <a:ext cx="7813992" cy="100195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r>
              <a:rPr lang="en-US" sz="4000" strike="noStrike" spc="-1" dirty="0">
                <a:uFill>
                  <a:solidFill>
                    <a:srgbClr val="FFFFFF"/>
                  </a:solidFill>
                </a:uFill>
                <a:latin typeface="Arial"/>
              </a:rPr>
              <a:t>Users who always logged on</a:t>
            </a:r>
            <a:endParaRPr sz="4000" dirty="0"/>
          </a:p>
        </p:txBody>
      </p:sp>
      <p:sp>
        <p:nvSpPr>
          <p:cNvPr id="161" name="CustomShape 2"/>
          <p:cNvSpPr/>
          <p:nvPr/>
        </p:nvSpPr>
        <p:spPr>
          <a:xfrm>
            <a:off x="1001712" y="3170237"/>
            <a:ext cx="6594792" cy="762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600" i="1" strike="noStrike" spc="-1" dirty="0" err="1">
                <a:uFill>
                  <a:solidFill>
                    <a:srgbClr val="FFFFFF"/>
                  </a:solidFill>
                </a:uFill>
                <a:latin typeface="Arial"/>
              </a:rPr>
              <a:t>Psloggedon</a:t>
            </a:r>
            <a:r>
              <a:rPr lang="en-US" sz="3600" i="1" strike="noStrike" spc="-1" dirty="0">
                <a:uFill>
                  <a:solidFill>
                    <a:srgbClr val="FFFFFF"/>
                  </a:solidFill>
                </a:uFill>
                <a:latin typeface="Arial"/>
              </a:rPr>
              <a:t> -l \\COMPUTER</a:t>
            </a:r>
            <a:endParaRPr sz="3600" i="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1992312" y="529671"/>
            <a:ext cx="7813992" cy="100195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r>
              <a:rPr lang="en-US" sz="4000" strike="noStrike" spc="-1" dirty="0">
                <a:uFill>
                  <a:solidFill>
                    <a:srgbClr val="FFFFFF"/>
                  </a:solidFill>
                </a:uFill>
                <a:latin typeface="Arial"/>
              </a:rPr>
              <a:t>Users who always logged on</a:t>
            </a:r>
            <a:endParaRPr sz="4000" dirty="0"/>
          </a:p>
        </p:txBody>
      </p:sp>
      <p:sp>
        <p:nvSpPr>
          <p:cNvPr id="161" name="CustomShape 2"/>
          <p:cNvSpPr/>
          <p:nvPr/>
        </p:nvSpPr>
        <p:spPr>
          <a:xfrm>
            <a:off x="995239" y="2789237"/>
            <a:ext cx="6594792" cy="762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600" i="1" strike="noStrike" spc="-1" dirty="0" err="1">
                <a:solidFill>
                  <a:schemeClr val="bg1">
                    <a:lumMod val="75000"/>
                  </a:schemeClr>
                </a:solidFill>
                <a:uFill>
                  <a:solidFill>
                    <a:srgbClr val="FFFFFF"/>
                  </a:solidFill>
                </a:uFill>
                <a:latin typeface="Arial"/>
              </a:rPr>
              <a:t>Psloggedon</a:t>
            </a:r>
            <a:r>
              <a:rPr lang="en-US" sz="3600" i="1" strike="noStrike" spc="-1" dirty="0">
                <a:solidFill>
                  <a:schemeClr val="bg1">
                    <a:lumMod val="75000"/>
                  </a:schemeClr>
                </a:solidFill>
                <a:uFill>
                  <a:solidFill>
                    <a:srgbClr val="FFFFFF"/>
                  </a:solidFill>
                </a:uFill>
                <a:latin typeface="Arial"/>
              </a:rPr>
              <a:t> -l \\COMPUTER</a:t>
            </a:r>
            <a:endParaRPr sz="3600" i="1" dirty="0">
              <a:solidFill>
                <a:schemeClr val="bg1">
                  <a:lumMod val="75000"/>
                </a:schemeClr>
              </a:solidFill>
            </a:endParaRPr>
          </a:p>
        </p:txBody>
      </p:sp>
      <p:sp>
        <p:nvSpPr>
          <p:cNvPr id="4" name="CustomShape 3"/>
          <p:cNvSpPr/>
          <p:nvPr/>
        </p:nvSpPr>
        <p:spPr>
          <a:xfrm>
            <a:off x="491147" y="3779837"/>
            <a:ext cx="9067800" cy="3337877"/>
          </a:xfrm>
          <a:prstGeom prst="rect">
            <a:avLst/>
          </a:prstGeom>
          <a:noFill/>
          <a:ln w="28575">
            <a:solidFill>
              <a:schemeClr val="tx1"/>
            </a:solidFill>
          </a:ln>
        </p:spPr>
        <p:style>
          <a:lnRef idx="0">
            <a:scrgbClr r="0" g="0" b="0"/>
          </a:lnRef>
          <a:fillRef idx="0">
            <a:scrgbClr r="0" g="0" b="0"/>
          </a:fillRef>
          <a:effectRef idx="0">
            <a:scrgbClr r="0" g="0" b="0"/>
          </a:effectRef>
          <a:fontRef idx="minor"/>
        </p:style>
        <p:txBody>
          <a:bodyPr lIns="90000" tIns="45000" rIns="90000" bIns="45000"/>
          <a:lstStyle/>
          <a:p>
            <a:r>
              <a:rPr lang="en-US" sz="3600" strike="noStrike" spc="-1" dirty="0">
                <a:uFill>
                  <a:solidFill>
                    <a:srgbClr val="FFFFFF"/>
                  </a:solidFill>
                </a:uFill>
                <a:latin typeface="Arial"/>
              </a:rPr>
              <a:t>Why this is important</a:t>
            </a:r>
            <a:endParaRPr sz="3600" dirty="0"/>
          </a:p>
          <a:p>
            <a:endParaRPr sz="3600" dirty="0"/>
          </a:p>
          <a:p>
            <a:r>
              <a:rPr lang="en-US" sz="3600" strike="noStrike" spc="-1" dirty="0">
                <a:uFill>
                  <a:solidFill>
                    <a:srgbClr val="FFFFFF"/>
                  </a:solidFill>
                </a:uFill>
                <a:latin typeface="Arial"/>
              </a:rPr>
              <a:t>More troubleshooting than for security.  HD can use this before escalating issues.  </a:t>
            </a:r>
            <a:endParaRPr sz="3600" dirty="0"/>
          </a:p>
          <a:p>
            <a:r>
              <a:rPr lang="en-US" sz="3600" strike="noStrike" spc="-1" dirty="0">
                <a:uFill>
                  <a:solidFill>
                    <a:srgbClr val="FFFFFF"/>
                  </a:solidFill>
                </a:uFill>
                <a:latin typeface="Arial"/>
              </a:rPr>
              <a:t>Can possibly show persistence if attacker is careless/stupid</a:t>
            </a:r>
            <a:endParaRPr sz="3600" dirty="0"/>
          </a:p>
        </p:txBody>
      </p:sp>
    </p:spTree>
    <p:extLst>
      <p:ext uri="{BB962C8B-B14F-4D97-AF65-F5344CB8AC3E}">
        <p14:creationId xmlns:p14="http://schemas.microsoft.com/office/powerpoint/2010/main" val="265428275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1992312" y="529671"/>
            <a:ext cx="7813992" cy="100195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r>
              <a:rPr lang="en-US" sz="4000" strike="noStrike" spc="-1" dirty="0">
                <a:uFill>
                  <a:solidFill>
                    <a:srgbClr val="FFFFFF"/>
                  </a:solidFill>
                </a:uFill>
                <a:latin typeface="Arial"/>
              </a:rPr>
              <a:t>Users who always logged on</a:t>
            </a:r>
            <a:endParaRPr sz="4000" dirty="0"/>
          </a:p>
        </p:txBody>
      </p:sp>
      <p:sp>
        <p:nvSpPr>
          <p:cNvPr id="161" name="CustomShape 2"/>
          <p:cNvSpPr/>
          <p:nvPr/>
        </p:nvSpPr>
        <p:spPr>
          <a:xfrm>
            <a:off x="995239" y="2789237"/>
            <a:ext cx="6594792" cy="762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600" i="1" strike="noStrike" spc="-1" dirty="0" err="1">
                <a:solidFill>
                  <a:schemeClr val="bg1">
                    <a:lumMod val="75000"/>
                  </a:schemeClr>
                </a:solidFill>
                <a:uFill>
                  <a:solidFill>
                    <a:srgbClr val="FFFFFF"/>
                  </a:solidFill>
                </a:uFill>
                <a:latin typeface="Arial"/>
              </a:rPr>
              <a:t>Psloggedon</a:t>
            </a:r>
            <a:r>
              <a:rPr lang="en-US" sz="3600" i="1" strike="noStrike" spc="-1" dirty="0">
                <a:solidFill>
                  <a:schemeClr val="bg1">
                    <a:lumMod val="75000"/>
                  </a:schemeClr>
                </a:solidFill>
                <a:uFill>
                  <a:solidFill>
                    <a:srgbClr val="FFFFFF"/>
                  </a:solidFill>
                </a:uFill>
                <a:latin typeface="Arial"/>
              </a:rPr>
              <a:t> -l \\COMPUTER</a:t>
            </a:r>
            <a:endParaRPr sz="3600" i="1" dirty="0">
              <a:solidFill>
                <a:schemeClr val="bg1">
                  <a:lumMod val="75000"/>
                </a:schemeClr>
              </a:solidFill>
            </a:endParaRPr>
          </a:p>
        </p:txBody>
      </p:sp>
      <p:sp>
        <p:nvSpPr>
          <p:cNvPr id="4" name="CustomShape 3"/>
          <p:cNvSpPr/>
          <p:nvPr/>
        </p:nvSpPr>
        <p:spPr>
          <a:xfrm>
            <a:off x="995239" y="4084637"/>
            <a:ext cx="8587765" cy="2057400"/>
          </a:xfrm>
          <a:prstGeom prst="rect">
            <a:avLst/>
          </a:prstGeom>
          <a:noFill/>
          <a:ln w="28575">
            <a:solidFill>
              <a:schemeClr val="tx1"/>
            </a:solidFill>
          </a:ln>
        </p:spPr>
        <p:style>
          <a:lnRef idx="0">
            <a:scrgbClr r="0" g="0" b="0"/>
          </a:lnRef>
          <a:fillRef idx="0">
            <a:scrgbClr r="0" g="0" b="0"/>
          </a:fillRef>
          <a:effectRef idx="0">
            <a:scrgbClr r="0" g="0" b="0"/>
          </a:effectRef>
          <a:fontRef idx="minor"/>
        </p:style>
        <p:txBody>
          <a:bodyPr lIns="90000" tIns="45000" rIns="90000" bIns="45000"/>
          <a:lstStyle/>
          <a:p>
            <a:r>
              <a:rPr lang="en-US" sz="3600" spc="-1" dirty="0">
                <a:uFill>
                  <a:solidFill>
                    <a:srgbClr val="FFFFFF"/>
                  </a:solidFill>
                </a:uFill>
              </a:rPr>
              <a:t>Solution</a:t>
            </a:r>
            <a:endParaRPr lang="en-US" sz="3600" dirty="0"/>
          </a:p>
          <a:p>
            <a:endParaRPr lang="en-US" sz="3600" dirty="0"/>
          </a:p>
          <a:p>
            <a:r>
              <a:rPr lang="en-US" sz="3600" spc="-1" dirty="0">
                <a:uFill>
                  <a:solidFill>
                    <a:srgbClr val="FFFFFF"/>
                  </a:solidFill>
                </a:uFill>
              </a:rPr>
              <a:t>Forced reboots minimum once per week</a:t>
            </a:r>
            <a:endParaRPr lang="en-US" sz="3600" dirty="0"/>
          </a:p>
        </p:txBody>
      </p:sp>
    </p:spTree>
    <p:extLst>
      <p:ext uri="{BB962C8B-B14F-4D97-AF65-F5344CB8AC3E}">
        <p14:creationId xmlns:p14="http://schemas.microsoft.com/office/powerpoint/2010/main" val="157956670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1992312" y="529671"/>
            <a:ext cx="7813992" cy="100195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r>
              <a:rPr lang="en-US" sz="4000" strike="noStrike" spc="-1" dirty="0">
                <a:uFill>
                  <a:solidFill>
                    <a:srgbClr val="FFFFFF"/>
                  </a:solidFill>
                </a:uFill>
                <a:latin typeface="Arial"/>
              </a:rPr>
              <a:t>Users who always logged on</a:t>
            </a:r>
            <a:endParaRPr sz="4000" dirty="0"/>
          </a:p>
        </p:txBody>
      </p:sp>
      <p:sp>
        <p:nvSpPr>
          <p:cNvPr id="161" name="CustomShape 2"/>
          <p:cNvSpPr/>
          <p:nvPr/>
        </p:nvSpPr>
        <p:spPr>
          <a:xfrm>
            <a:off x="995239" y="2789237"/>
            <a:ext cx="6594792" cy="762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600" i="1" strike="noStrike" spc="-1" dirty="0" err="1">
                <a:solidFill>
                  <a:schemeClr val="bg1">
                    <a:lumMod val="75000"/>
                  </a:schemeClr>
                </a:solidFill>
                <a:uFill>
                  <a:solidFill>
                    <a:srgbClr val="FFFFFF"/>
                  </a:solidFill>
                </a:uFill>
                <a:latin typeface="Arial"/>
              </a:rPr>
              <a:t>Psloggedon</a:t>
            </a:r>
            <a:r>
              <a:rPr lang="en-US" sz="3600" i="1" strike="noStrike" spc="-1" dirty="0">
                <a:solidFill>
                  <a:schemeClr val="bg1">
                    <a:lumMod val="75000"/>
                  </a:schemeClr>
                </a:solidFill>
                <a:uFill>
                  <a:solidFill>
                    <a:srgbClr val="FFFFFF"/>
                  </a:solidFill>
                </a:uFill>
                <a:latin typeface="Arial"/>
              </a:rPr>
              <a:t> -l \\COMPUTER</a:t>
            </a:r>
            <a:endParaRPr sz="3600" i="1" dirty="0">
              <a:solidFill>
                <a:schemeClr val="bg1">
                  <a:lumMod val="75000"/>
                </a:schemeClr>
              </a:solidFill>
            </a:endParaRPr>
          </a:p>
        </p:txBody>
      </p:sp>
      <p:sp>
        <p:nvSpPr>
          <p:cNvPr id="4" name="CustomShape 3"/>
          <p:cNvSpPr/>
          <p:nvPr/>
        </p:nvSpPr>
        <p:spPr>
          <a:xfrm>
            <a:off x="995239" y="4084637"/>
            <a:ext cx="8587765" cy="2057400"/>
          </a:xfrm>
          <a:prstGeom prst="rect">
            <a:avLst/>
          </a:prstGeom>
          <a:noFill/>
          <a:ln w="28575">
            <a:solidFill>
              <a:schemeClr val="tx1"/>
            </a:solidFill>
          </a:ln>
        </p:spPr>
        <p:style>
          <a:lnRef idx="0">
            <a:scrgbClr r="0" g="0" b="0"/>
          </a:lnRef>
          <a:fillRef idx="0">
            <a:scrgbClr r="0" g="0" b="0"/>
          </a:fillRef>
          <a:effectRef idx="0">
            <a:scrgbClr r="0" g="0" b="0"/>
          </a:effectRef>
          <a:fontRef idx="minor"/>
        </p:style>
        <p:txBody>
          <a:bodyPr lIns="90000" tIns="45000" rIns="90000" bIns="45000"/>
          <a:lstStyle/>
          <a:p>
            <a:r>
              <a:rPr lang="en-US" sz="3600" spc="-1" dirty="0">
                <a:uFill>
                  <a:solidFill>
                    <a:srgbClr val="FFFFFF"/>
                  </a:solidFill>
                </a:uFill>
              </a:rPr>
              <a:t>Level of Effort</a:t>
            </a:r>
            <a:endParaRPr lang="en-US" sz="3600" dirty="0"/>
          </a:p>
          <a:p>
            <a:endParaRPr lang="en-US" sz="3600" dirty="0"/>
          </a:p>
          <a:p>
            <a:r>
              <a:rPr lang="en-US" sz="3600" spc="-1" dirty="0">
                <a:uFill>
                  <a:solidFill>
                    <a:srgbClr val="FFFFFF"/>
                  </a:solidFill>
                </a:uFill>
              </a:rPr>
              <a:t>Minimal</a:t>
            </a:r>
            <a:endParaRPr lang="en-US" sz="3600" dirty="0"/>
          </a:p>
        </p:txBody>
      </p:sp>
    </p:spTree>
    <p:extLst>
      <p:ext uri="{BB962C8B-B14F-4D97-AF65-F5344CB8AC3E}">
        <p14:creationId xmlns:p14="http://schemas.microsoft.com/office/powerpoint/2010/main" val="8883056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1463040" y="457200"/>
            <a:ext cx="6583680" cy="137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4000" strike="noStrike" spc="-1">
                <a:solidFill>
                  <a:srgbClr val="000000"/>
                </a:solidFill>
                <a:uFill>
                  <a:solidFill>
                    <a:srgbClr val="FFFFFF"/>
                  </a:solidFill>
                </a:uFill>
                <a:latin typeface="Arial"/>
                <a:ea typeface="DejaVu Sans"/>
              </a:rPr>
              <a:t>Background</a:t>
            </a:r>
            <a:endParaRPr/>
          </a:p>
        </p:txBody>
      </p:sp>
      <p:sp>
        <p:nvSpPr>
          <p:cNvPr id="83" name="CustomShape 2"/>
          <p:cNvSpPr/>
          <p:nvPr/>
        </p:nvSpPr>
        <p:spPr>
          <a:xfrm>
            <a:off x="91440" y="2560320"/>
            <a:ext cx="9692640" cy="411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200" strike="noStrike" spc="-1">
                <a:solidFill>
                  <a:srgbClr val="000000"/>
                </a:solidFill>
                <a:uFill>
                  <a:solidFill>
                    <a:srgbClr val="FFFFFF"/>
                  </a:solidFill>
                </a:uFill>
                <a:latin typeface="Arial"/>
                <a:ea typeface="DejaVu Sans"/>
              </a:rPr>
              <a:t>Bringing in logs from various devices including DCs  </a:t>
            </a:r>
            <a:endParaRPr/>
          </a:p>
          <a:p>
            <a:endParaRPr/>
          </a:p>
          <a:p>
            <a:r>
              <a:rPr lang="en-US" sz="3200" strike="noStrike" spc="-1">
                <a:solidFill>
                  <a:srgbClr val="000000"/>
                </a:solidFill>
                <a:uFill>
                  <a:solidFill>
                    <a:srgbClr val="FFFFFF"/>
                  </a:solidFill>
                </a:uFill>
                <a:latin typeface="Arial"/>
                <a:ea typeface="DejaVu Sans"/>
              </a:rPr>
              <a:t>Monitoring logons, logoffs, print activity, etc</a:t>
            </a:r>
            <a:endParaRPr/>
          </a:p>
          <a:p>
            <a:endParaRPr/>
          </a:p>
          <a:p>
            <a:r>
              <a:rPr lang="en-US" sz="3200" strike="noStrike" spc="-1">
                <a:solidFill>
                  <a:srgbClr val="000000"/>
                </a:solidFill>
                <a:uFill>
                  <a:solidFill>
                    <a:srgbClr val="FFFFFF"/>
                  </a:solidFill>
                </a:uFill>
                <a:latin typeface="Arial"/>
                <a:ea typeface="DejaVu Sans"/>
              </a:rPr>
              <a:t>But AD has a ton of information that I'm not using</a:t>
            </a:r>
            <a:endParaRPr/>
          </a:p>
          <a:p>
            <a:endParaRPr/>
          </a:p>
          <a:p>
            <a:endParaRPr/>
          </a:p>
          <a:p>
            <a:pPr algn="ctr"/>
            <a:r>
              <a:rPr lang="en-US" sz="3200" strike="noStrike" spc="-1">
                <a:solidFill>
                  <a:srgbClr val="000000"/>
                </a:solidFill>
                <a:uFill>
                  <a:solidFill>
                    <a:srgbClr val="FFFFFF"/>
                  </a:solidFill>
                </a:uFill>
                <a:latin typeface="Arial"/>
                <a:ea typeface="DejaVu Sans"/>
              </a:rPr>
              <a:t>Question:  What low hanging fruit can I get that will add context and increase visibility?  </a:t>
            </a:r>
            <a:endParaRPr/>
          </a:p>
          <a:p>
            <a:endParaRPr/>
          </a:p>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ustomShape 1"/>
          <p:cNvSpPr/>
          <p:nvPr/>
        </p:nvSpPr>
        <p:spPr>
          <a:xfrm>
            <a:off x="2229930" y="495762"/>
            <a:ext cx="7467600" cy="80383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r>
              <a:rPr lang="en-US" sz="4000" strike="noStrike" spc="-1" dirty="0">
                <a:uFill>
                  <a:solidFill>
                    <a:srgbClr val="FFFFFF"/>
                  </a:solidFill>
                </a:uFill>
                <a:latin typeface="Arial"/>
              </a:rPr>
              <a:t>Service Status detection script</a:t>
            </a:r>
            <a:endParaRPr sz="4000" dirty="0"/>
          </a:p>
        </p:txBody>
      </p:sp>
      <p:sp>
        <p:nvSpPr>
          <p:cNvPr id="172" name="CustomShape 2"/>
          <p:cNvSpPr/>
          <p:nvPr/>
        </p:nvSpPr>
        <p:spPr>
          <a:xfrm>
            <a:off x="457200" y="2544839"/>
            <a:ext cx="9235080" cy="222559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600" i="1" strike="noStrike" spc="-1" dirty="0">
                <a:uFill>
                  <a:solidFill>
                    <a:srgbClr val="FFFFFF"/>
                  </a:solidFill>
                </a:uFill>
                <a:latin typeface="Arial"/>
              </a:rPr>
              <a:t>get-service -name SERVICE -</a:t>
            </a:r>
            <a:r>
              <a:rPr lang="en-US" sz="3600" i="1" strike="noStrike" spc="-1" dirty="0" err="1">
                <a:uFill>
                  <a:solidFill>
                    <a:srgbClr val="FFFFFF"/>
                  </a:solidFill>
                </a:uFill>
                <a:latin typeface="Arial"/>
              </a:rPr>
              <a:t>computername</a:t>
            </a:r>
            <a:r>
              <a:rPr lang="en-US" sz="3600" i="1" strike="noStrike" spc="-1" dirty="0">
                <a:uFill>
                  <a:solidFill>
                    <a:srgbClr val="FFFFFF"/>
                  </a:solidFill>
                </a:uFill>
                <a:latin typeface="Arial"/>
              </a:rPr>
              <a:t> COMPUTER -</a:t>
            </a:r>
            <a:r>
              <a:rPr lang="en-US" sz="3600" i="1" strike="noStrike" spc="-1" dirty="0" err="1">
                <a:uFill>
                  <a:solidFill>
                    <a:srgbClr val="FFFFFF"/>
                  </a:solidFill>
                </a:uFill>
                <a:latin typeface="Arial"/>
              </a:rPr>
              <a:t>erroraction</a:t>
            </a:r>
            <a:r>
              <a:rPr lang="en-US" sz="3600" i="1" strike="noStrike" spc="-1" dirty="0">
                <a:uFill>
                  <a:solidFill>
                    <a:srgbClr val="FFFFFF"/>
                  </a:solidFill>
                </a:uFill>
                <a:latin typeface="Arial"/>
              </a:rPr>
              <a:t> '</a:t>
            </a:r>
            <a:r>
              <a:rPr lang="en-US" sz="3600" i="1" strike="noStrike" spc="-1" dirty="0" err="1">
                <a:uFill>
                  <a:solidFill>
                    <a:srgbClr val="FFFFFF"/>
                  </a:solidFill>
                </a:uFill>
                <a:latin typeface="Arial"/>
              </a:rPr>
              <a:t>silentlycontinue</a:t>
            </a:r>
            <a:r>
              <a:rPr lang="en-US" sz="3600" i="1" strike="noStrike" spc="-1" dirty="0">
                <a:uFill>
                  <a:solidFill>
                    <a:srgbClr val="FFFFFF"/>
                  </a:solidFill>
                </a:uFill>
                <a:latin typeface="Arial"/>
              </a:rPr>
              <a:t>'</a:t>
            </a:r>
            <a:endParaRPr sz="3600" i="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ustomShape 1"/>
          <p:cNvSpPr/>
          <p:nvPr/>
        </p:nvSpPr>
        <p:spPr>
          <a:xfrm>
            <a:off x="2229930" y="495762"/>
            <a:ext cx="7467600" cy="80383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r>
              <a:rPr lang="en-US" sz="4000" strike="noStrike" spc="-1" dirty="0">
                <a:uFill>
                  <a:solidFill>
                    <a:srgbClr val="FFFFFF"/>
                  </a:solidFill>
                </a:uFill>
                <a:latin typeface="Arial"/>
              </a:rPr>
              <a:t>Service Status detection script</a:t>
            </a:r>
            <a:endParaRPr sz="4000" dirty="0"/>
          </a:p>
        </p:txBody>
      </p:sp>
      <p:sp>
        <p:nvSpPr>
          <p:cNvPr id="172" name="CustomShape 2"/>
          <p:cNvSpPr/>
          <p:nvPr/>
        </p:nvSpPr>
        <p:spPr>
          <a:xfrm>
            <a:off x="457200" y="2544839"/>
            <a:ext cx="9235080" cy="222559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600" i="1" strike="noStrike" spc="-1" dirty="0">
                <a:solidFill>
                  <a:schemeClr val="bg1">
                    <a:lumMod val="75000"/>
                  </a:schemeClr>
                </a:solidFill>
                <a:uFill>
                  <a:solidFill>
                    <a:srgbClr val="FFFFFF"/>
                  </a:solidFill>
                </a:uFill>
                <a:latin typeface="Arial"/>
              </a:rPr>
              <a:t>get-service -name SERVICE -</a:t>
            </a:r>
            <a:r>
              <a:rPr lang="en-US" sz="3600" i="1" strike="noStrike" spc="-1" dirty="0" err="1">
                <a:solidFill>
                  <a:schemeClr val="bg1">
                    <a:lumMod val="75000"/>
                  </a:schemeClr>
                </a:solidFill>
                <a:uFill>
                  <a:solidFill>
                    <a:srgbClr val="FFFFFF"/>
                  </a:solidFill>
                </a:uFill>
                <a:latin typeface="Arial"/>
              </a:rPr>
              <a:t>computername</a:t>
            </a:r>
            <a:r>
              <a:rPr lang="en-US" sz="3600" i="1" strike="noStrike" spc="-1" dirty="0">
                <a:solidFill>
                  <a:schemeClr val="bg1">
                    <a:lumMod val="75000"/>
                  </a:schemeClr>
                </a:solidFill>
                <a:uFill>
                  <a:solidFill>
                    <a:srgbClr val="FFFFFF"/>
                  </a:solidFill>
                </a:uFill>
                <a:latin typeface="Arial"/>
              </a:rPr>
              <a:t> COMPUTER -</a:t>
            </a:r>
            <a:r>
              <a:rPr lang="en-US" sz="3600" i="1" strike="noStrike" spc="-1" dirty="0" err="1">
                <a:solidFill>
                  <a:schemeClr val="bg1">
                    <a:lumMod val="75000"/>
                  </a:schemeClr>
                </a:solidFill>
                <a:uFill>
                  <a:solidFill>
                    <a:srgbClr val="FFFFFF"/>
                  </a:solidFill>
                </a:uFill>
                <a:latin typeface="Arial"/>
              </a:rPr>
              <a:t>erroraction</a:t>
            </a:r>
            <a:r>
              <a:rPr lang="en-US" sz="3600" i="1" strike="noStrike" spc="-1" dirty="0">
                <a:solidFill>
                  <a:schemeClr val="bg1">
                    <a:lumMod val="75000"/>
                  </a:schemeClr>
                </a:solidFill>
                <a:uFill>
                  <a:solidFill>
                    <a:srgbClr val="FFFFFF"/>
                  </a:solidFill>
                </a:uFill>
                <a:latin typeface="Arial"/>
              </a:rPr>
              <a:t> '</a:t>
            </a:r>
            <a:r>
              <a:rPr lang="en-US" sz="3600" i="1" strike="noStrike" spc="-1" dirty="0" err="1">
                <a:solidFill>
                  <a:schemeClr val="bg1">
                    <a:lumMod val="75000"/>
                  </a:schemeClr>
                </a:solidFill>
                <a:uFill>
                  <a:solidFill>
                    <a:srgbClr val="FFFFFF"/>
                  </a:solidFill>
                </a:uFill>
                <a:latin typeface="Arial"/>
              </a:rPr>
              <a:t>silentlycontinue</a:t>
            </a:r>
            <a:r>
              <a:rPr lang="en-US" sz="3600" i="1" strike="noStrike" spc="-1" dirty="0">
                <a:solidFill>
                  <a:schemeClr val="bg1">
                    <a:lumMod val="75000"/>
                  </a:schemeClr>
                </a:solidFill>
                <a:uFill>
                  <a:solidFill>
                    <a:srgbClr val="FFFFFF"/>
                  </a:solidFill>
                </a:uFill>
                <a:latin typeface="Arial"/>
              </a:rPr>
              <a:t>'</a:t>
            </a:r>
            <a:endParaRPr sz="3600" i="1" dirty="0">
              <a:solidFill>
                <a:schemeClr val="bg1">
                  <a:lumMod val="75000"/>
                </a:schemeClr>
              </a:solidFill>
            </a:endParaRPr>
          </a:p>
        </p:txBody>
      </p:sp>
      <p:sp>
        <p:nvSpPr>
          <p:cNvPr id="4" name="CustomShape 3"/>
          <p:cNvSpPr/>
          <p:nvPr/>
        </p:nvSpPr>
        <p:spPr>
          <a:xfrm>
            <a:off x="163512" y="2941637"/>
            <a:ext cx="9677399" cy="4495800"/>
          </a:xfrm>
          <a:prstGeom prst="rect">
            <a:avLst/>
          </a:prstGeom>
          <a:solidFill>
            <a:schemeClr val="bg1"/>
          </a:solidFill>
          <a:ln w="28575">
            <a:solidFill>
              <a:schemeClr val="tx1"/>
            </a:solidFill>
          </a:ln>
        </p:spPr>
        <p:style>
          <a:lnRef idx="0">
            <a:scrgbClr r="0" g="0" b="0"/>
          </a:lnRef>
          <a:fillRef idx="0">
            <a:scrgbClr r="0" g="0" b="0"/>
          </a:fillRef>
          <a:effectRef idx="0">
            <a:scrgbClr r="0" g="0" b="0"/>
          </a:effectRef>
          <a:fontRef idx="minor"/>
        </p:style>
        <p:txBody>
          <a:bodyPr lIns="90000" tIns="45000" rIns="90000" bIns="45000"/>
          <a:lstStyle/>
          <a:p>
            <a:r>
              <a:rPr lang="en-US" sz="3600" spc="-1" dirty="0">
                <a:uFill>
                  <a:solidFill>
                    <a:srgbClr val="FFFFFF"/>
                  </a:solidFill>
                </a:uFill>
              </a:rPr>
              <a:t>Why is this important</a:t>
            </a:r>
            <a:endParaRPr lang="en-US" sz="3600" dirty="0"/>
          </a:p>
          <a:p>
            <a:endParaRPr lang="en-US" sz="3600" dirty="0"/>
          </a:p>
          <a:p>
            <a:r>
              <a:rPr lang="en-US" sz="3600" spc="-1" dirty="0">
                <a:uFill>
                  <a:solidFill>
                    <a:srgbClr val="FFFFFF"/>
                  </a:solidFill>
                </a:uFill>
              </a:rPr>
              <a:t>Security is often enhanced/enforced by user agents installed on workstations.  If the agent stops working, that machine may loose that protection.  If any or multiple agents are no longer detected, this provides a way to decide which machines to prioritize  </a:t>
            </a:r>
            <a:endParaRPr lang="en-US" sz="3600" dirty="0"/>
          </a:p>
        </p:txBody>
      </p:sp>
    </p:spTree>
    <p:extLst>
      <p:ext uri="{BB962C8B-B14F-4D97-AF65-F5344CB8AC3E}">
        <p14:creationId xmlns:p14="http://schemas.microsoft.com/office/powerpoint/2010/main" val="396981287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ustomShape 1"/>
          <p:cNvSpPr/>
          <p:nvPr/>
        </p:nvSpPr>
        <p:spPr>
          <a:xfrm>
            <a:off x="2229930" y="495762"/>
            <a:ext cx="7467600" cy="80383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r>
              <a:rPr lang="en-US" sz="4000" strike="noStrike" spc="-1" dirty="0">
                <a:uFill>
                  <a:solidFill>
                    <a:srgbClr val="FFFFFF"/>
                  </a:solidFill>
                </a:uFill>
                <a:latin typeface="Arial"/>
              </a:rPr>
              <a:t>Service Status detection script</a:t>
            </a:r>
            <a:endParaRPr sz="4000" dirty="0"/>
          </a:p>
        </p:txBody>
      </p:sp>
      <p:sp>
        <p:nvSpPr>
          <p:cNvPr id="172" name="CustomShape 2"/>
          <p:cNvSpPr/>
          <p:nvPr/>
        </p:nvSpPr>
        <p:spPr>
          <a:xfrm>
            <a:off x="457200" y="2544839"/>
            <a:ext cx="9235080" cy="222559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600" i="1" strike="noStrike" spc="-1" dirty="0">
                <a:solidFill>
                  <a:schemeClr val="bg1">
                    <a:lumMod val="75000"/>
                  </a:schemeClr>
                </a:solidFill>
                <a:uFill>
                  <a:solidFill>
                    <a:srgbClr val="FFFFFF"/>
                  </a:solidFill>
                </a:uFill>
                <a:latin typeface="Arial"/>
              </a:rPr>
              <a:t>get-service -name SERVICE -</a:t>
            </a:r>
            <a:r>
              <a:rPr lang="en-US" sz="3600" i="1" strike="noStrike" spc="-1" dirty="0" err="1">
                <a:solidFill>
                  <a:schemeClr val="bg1">
                    <a:lumMod val="75000"/>
                  </a:schemeClr>
                </a:solidFill>
                <a:uFill>
                  <a:solidFill>
                    <a:srgbClr val="FFFFFF"/>
                  </a:solidFill>
                </a:uFill>
                <a:latin typeface="Arial"/>
              </a:rPr>
              <a:t>computername</a:t>
            </a:r>
            <a:r>
              <a:rPr lang="en-US" sz="3600" i="1" strike="noStrike" spc="-1" dirty="0">
                <a:solidFill>
                  <a:schemeClr val="bg1">
                    <a:lumMod val="75000"/>
                  </a:schemeClr>
                </a:solidFill>
                <a:uFill>
                  <a:solidFill>
                    <a:srgbClr val="FFFFFF"/>
                  </a:solidFill>
                </a:uFill>
                <a:latin typeface="Arial"/>
              </a:rPr>
              <a:t> COMPUTER -</a:t>
            </a:r>
            <a:r>
              <a:rPr lang="en-US" sz="3600" i="1" strike="noStrike" spc="-1" dirty="0" err="1">
                <a:solidFill>
                  <a:schemeClr val="bg1">
                    <a:lumMod val="75000"/>
                  </a:schemeClr>
                </a:solidFill>
                <a:uFill>
                  <a:solidFill>
                    <a:srgbClr val="FFFFFF"/>
                  </a:solidFill>
                </a:uFill>
                <a:latin typeface="Arial"/>
              </a:rPr>
              <a:t>erroraction</a:t>
            </a:r>
            <a:r>
              <a:rPr lang="en-US" sz="3600" i="1" strike="noStrike" spc="-1" dirty="0">
                <a:solidFill>
                  <a:schemeClr val="bg1">
                    <a:lumMod val="75000"/>
                  </a:schemeClr>
                </a:solidFill>
                <a:uFill>
                  <a:solidFill>
                    <a:srgbClr val="FFFFFF"/>
                  </a:solidFill>
                </a:uFill>
                <a:latin typeface="Arial"/>
              </a:rPr>
              <a:t> '</a:t>
            </a:r>
            <a:r>
              <a:rPr lang="en-US" sz="3600" i="1" strike="noStrike" spc="-1" dirty="0" err="1">
                <a:solidFill>
                  <a:schemeClr val="bg1">
                    <a:lumMod val="75000"/>
                  </a:schemeClr>
                </a:solidFill>
                <a:uFill>
                  <a:solidFill>
                    <a:srgbClr val="FFFFFF"/>
                  </a:solidFill>
                </a:uFill>
                <a:latin typeface="Arial"/>
              </a:rPr>
              <a:t>silentlycontinue</a:t>
            </a:r>
            <a:r>
              <a:rPr lang="en-US" sz="3600" i="1" strike="noStrike" spc="-1" dirty="0">
                <a:solidFill>
                  <a:schemeClr val="bg1">
                    <a:lumMod val="75000"/>
                  </a:schemeClr>
                </a:solidFill>
                <a:uFill>
                  <a:solidFill>
                    <a:srgbClr val="FFFFFF"/>
                  </a:solidFill>
                </a:uFill>
                <a:latin typeface="Arial"/>
              </a:rPr>
              <a:t>'</a:t>
            </a:r>
            <a:endParaRPr sz="3600" i="1" dirty="0">
              <a:solidFill>
                <a:schemeClr val="bg1">
                  <a:lumMod val="75000"/>
                </a:schemeClr>
              </a:solidFill>
            </a:endParaRPr>
          </a:p>
        </p:txBody>
      </p:sp>
      <p:sp>
        <p:nvSpPr>
          <p:cNvPr id="4" name="CustomShape 3"/>
          <p:cNvSpPr/>
          <p:nvPr/>
        </p:nvSpPr>
        <p:spPr>
          <a:xfrm>
            <a:off x="163512" y="2941637"/>
            <a:ext cx="9677399" cy="4495800"/>
          </a:xfrm>
          <a:prstGeom prst="rect">
            <a:avLst/>
          </a:prstGeom>
          <a:solidFill>
            <a:schemeClr val="bg1"/>
          </a:solidFill>
          <a:ln w="28575">
            <a:solidFill>
              <a:schemeClr val="tx1"/>
            </a:solidFill>
          </a:ln>
        </p:spPr>
        <p:style>
          <a:lnRef idx="0">
            <a:scrgbClr r="0" g="0" b="0"/>
          </a:lnRef>
          <a:fillRef idx="0">
            <a:scrgbClr r="0" g="0" b="0"/>
          </a:fillRef>
          <a:effectRef idx="0">
            <a:scrgbClr r="0" g="0" b="0"/>
          </a:effectRef>
          <a:fontRef idx="minor"/>
        </p:style>
        <p:txBody>
          <a:bodyPr lIns="90000" tIns="45000" rIns="90000" bIns="45000"/>
          <a:lstStyle/>
          <a:p>
            <a:r>
              <a:rPr lang="en-US" sz="3600" spc="-1" dirty="0" smtClean="0">
                <a:uFill>
                  <a:solidFill>
                    <a:srgbClr val="FFFFFF"/>
                  </a:solidFill>
                </a:uFill>
              </a:rPr>
              <a:t>Solution</a:t>
            </a:r>
            <a:endParaRPr lang="en-US" sz="3600" dirty="0"/>
          </a:p>
        </p:txBody>
      </p:sp>
    </p:spTree>
    <p:extLst>
      <p:ext uri="{BB962C8B-B14F-4D97-AF65-F5344CB8AC3E}">
        <p14:creationId xmlns:p14="http://schemas.microsoft.com/office/powerpoint/2010/main" val="262762166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ustomShape 1"/>
          <p:cNvSpPr/>
          <p:nvPr/>
        </p:nvSpPr>
        <p:spPr>
          <a:xfrm>
            <a:off x="2229930" y="495762"/>
            <a:ext cx="7467600" cy="80383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r>
              <a:rPr lang="en-US" sz="4000" strike="noStrike" spc="-1" dirty="0">
                <a:uFill>
                  <a:solidFill>
                    <a:srgbClr val="FFFFFF"/>
                  </a:solidFill>
                </a:uFill>
                <a:latin typeface="Arial"/>
              </a:rPr>
              <a:t>Service Status detection script</a:t>
            </a:r>
            <a:endParaRPr sz="4000" dirty="0"/>
          </a:p>
        </p:txBody>
      </p:sp>
      <p:sp>
        <p:nvSpPr>
          <p:cNvPr id="172" name="CustomShape 2"/>
          <p:cNvSpPr/>
          <p:nvPr/>
        </p:nvSpPr>
        <p:spPr>
          <a:xfrm>
            <a:off x="457200" y="2544839"/>
            <a:ext cx="9235080" cy="222559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600" i="1" strike="noStrike" spc="-1" dirty="0">
                <a:solidFill>
                  <a:schemeClr val="bg1">
                    <a:lumMod val="75000"/>
                  </a:schemeClr>
                </a:solidFill>
                <a:uFill>
                  <a:solidFill>
                    <a:srgbClr val="FFFFFF"/>
                  </a:solidFill>
                </a:uFill>
                <a:latin typeface="Arial"/>
              </a:rPr>
              <a:t>get-service -name SERVICE -</a:t>
            </a:r>
            <a:r>
              <a:rPr lang="en-US" sz="3600" i="1" strike="noStrike" spc="-1" dirty="0" err="1">
                <a:solidFill>
                  <a:schemeClr val="bg1">
                    <a:lumMod val="75000"/>
                  </a:schemeClr>
                </a:solidFill>
                <a:uFill>
                  <a:solidFill>
                    <a:srgbClr val="FFFFFF"/>
                  </a:solidFill>
                </a:uFill>
                <a:latin typeface="Arial"/>
              </a:rPr>
              <a:t>computername</a:t>
            </a:r>
            <a:r>
              <a:rPr lang="en-US" sz="3600" i="1" strike="noStrike" spc="-1" dirty="0">
                <a:solidFill>
                  <a:schemeClr val="bg1">
                    <a:lumMod val="75000"/>
                  </a:schemeClr>
                </a:solidFill>
                <a:uFill>
                  <a:solidFill>
                    <a:srgbClr val="FFFFFF"/>
                  </a:solidFill>
                </a:uFill>
                <a:latin typeface="Arial"/>
              </a:rPr>
              <a:t> COMPUTER -</a:t>
            </a:r>
            <a:r>
              <a:rPr lang="en-US" sz="3600" i="1" strike="noStrike" spc="-1" dirty="0" err="1">
                <a:solidFill>
                  <a:schemeClr val="bg1">
                    <a:lumMod val="75000"/>
                  </a:schemeClr>
                </a:solidFill>
                <a:uFill>
                  <a:solidFill>
                    <a:srgbClr val="FFFFFF"/>
                  </a:solidFill>
                </a:uFill>
                <a:latin typeface="Arial"/>
              </a:rPr>
              <a:t>erroraction</a:t>
            </a:r>
            <a:r>
              <a:rPr lang="en-US" sz="3600" i="1" strike="noStrike" spc="-1" dirty="0">
                <a:solidFill>
                  <a:schemeClr val="bg1">
                    <a:lumMod val="75000"/>
                  </a:schemeClr>
                </a:solidFill>
                <a:uFill>
                  <a:solidFill>
                    <a:srgbClr val="FFFFFF"/>
                  </a:solidFill>
                </a:uFill>
                <a:latin typeface="Arial"/>
              </a:rPr>
              <a:t> '</a:t>
            </a:r>
            <a:r>
              <a:rPr lang="en-US" sz="3600" i="1" strike="noStrike" spc="-1" dirty="0" err="1">
                <a:solidFill>
                  <a:schemeClr val="bg1">
                    <a:lumMod val="75000"/>
                  </a:schemeClr>
                </a:solidFill>
                <a:uFill>
                  <a:solidFill>
                    <a:srgbClr val="FFFFFF"/>
                  </a:solidFill>
                </a:uFill>
                <a:latin typeface="Arial"/>
              </a:rPr>
              <a:t>silentlycontinue</a:t>
            </a:r>
            <a:r>
              <a:rPr lang="en-US" sz="3600" i="1" strike="noStrike" spc="-1" dirty="0">
                <a:solidFill>
                  <a:schemeClr val="bg1">
                    <a:lumMod val="75000"/>
                  </a:schemeClr>
                </a:solidFill>
                <a:uFill>
                  <a:solidFill>
                    <a:srgbClr val="FFFFFF"/>
                  </a:solidFill>
                </a:uFill>
                <a:latin typeface="Arial"/>
              </a:rPr>
              <a:t>'</a:t>
            </a:r>
            <a:endParaRPr sz="3600" i="1" dirty="0">
              <a:solidFill>
                <a:schemeClr val="bg1">
                  <a:lumMod val="75000"/>
                </a:schemeClr>
              </a:solidFill>
            </a:endParaRPr>
          </a:p>
        </p:txBody>
      </p:sp>
      <p:sp>
        <p:nvSpPr>
          <p:cNvPr id="4" name="CustomShape 3"/>
          <p:cNvSpPr/>
          <p:nvPr/>
        </p:nvSpPr>
        <p:spPr>
          <a:xfrm>
            <a:off x="4887912" y="4618037"/>
            <a:ext cx="3048000" cy="1828799"/>
          </a:xfrm>
          <a:prstGeom prst="rect">
            <a:avLst/>
          </a:prstGeom>
          <a:solidFill>
            <a:schemeClr val="bg1"/>
          </a:solidFill>
          <a:ln w="28575">
            <a:solidFill>
              <a:schemeClr val="tx1"/>
            </a:solidFill>
          </a:ln>
        </p:spPr>
        <p:style>
          <a:lnRef idx="0">
            <a:scrgbClr r="0" g="0" b="0"/>
          </a:lnRef>
          <a:fillRef idx="0">
            <a:scrgbClr r="0" g="0" b="0"/>
          </a:fillRef>
          <a:effectRef idx="0">
            <a:scrgbClr r="0" g="0" b="0"/>
          </a:effectRef>
          <a:fontRef idx="minor"/>
        </p:style>
        <p:txBody>
          <a:bodyPr lIns="90000" tIns="45000" rIns="90000" bIns="45000"/>
          <a:lstStyle/>
          <a:p>
            <a:r>
              <a:rPr lang="en-US" sz="3600" spc="-1" dirty="0" smtClean="0">
                <a:uFill>
                  <a:solidFill>
                    <a:srgbClr val="FFFFFF"/>
                  </a:solidFill>
                </a:uFill>
              </a:rPr>
              <a:t>Level of Effort</a:t>
            </a:r>
          </a:p>
          <a:p>
            <a:endParaRPr lang="en-US" sz="3600" spc="-1" dirty="0">
              <a:uFill>
                <a:solidFill>
                  <a:srgbClr val="FFFFFF"/>
                </a:solidFill>
              </a:uFill>
            </a:endParaRPr>
          </a:p>
          <a:p>
            <a:r>
              <a:rPr lang="en-US" sz="3600" spc="-1" dirty="0" smtClean="0">
                <a:uFill>
                  <a:solidFill>
                    <a:srgbClr val="FFFFFF"/>
                  </a:solidFill>
                </a:uFill>
              </a:rPr>
              <a:t>Medium</a:t>
            </a:r>
            <a:endParaRPr lang="en-US" sz="3600" dirty="0"/>
          </a:p>
        </p:txBody>
      </p:sp>
    </p:spTree>
    <p:extLst>
      <p:ext uri="{BB962C8B-B14F-4D97-AF65-F5344CB8AC3E}">
        <p14:creationId xmlns:p14="http://schemas.microsoft.com/office/powerpoint/2010/main" val="390905926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1463040" y="503237"/>
            <a:ext cx="8073072" cy="87645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r>
              <a:rPr lang="en-US" sz="4000" strike="noStrike" spc="-1" dirty="0">
                <a:uFill>
                  <a:solidFill>
                    <a:srgbClr val="FFFFFF"/>
                  </a:solidFill>
                </a:uFill>
                <a:latin typeface="Arial"/>
              </a:rPr>
              <a:t>Conclusion and Way Forward</a:t>
            </a:r>
            <a:endParaRPr sz="4000" dirty="0"/>
          </a:p>
        </p:txBody>
      </p:sp>
      <p:sp>
        <p:nvSpPr>
          <p:cNvPr id="183" name="CustomShape 2"/>
          <p:cNvSpPr/>
          <p:nvPr/>
        </p:nvSpPr>
        <p:spPr>
          <a:xfrm>
            <a:off x="251280" y="2171859"/>
            <a:ext cx="9372600" cy="194294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600" strike="noStrike" spc="-1" dirty="0">
                <a:uFill>
                  <a:solidFill>
                    <a:srgbClr val="FFFFFF"/>
                  </a:solidFill>
                </a:uFill>
                <a:latin typeface="Arial"/>
              </a:rPr>
              <a:t>Don't settle for simply ingesting logs, use AD, </a:t>
            </a:r>
            <a:r>
              <a:rPr lang="en-US" sz="3600" strike="noStrike" spc="-1" dirty="0" err="1">
                <a:uFill>
                  <a:solidFill>
                    <a:srgbClr val="FFFFFF"/>
                  </a:solidFill>
                </a:uFill>
                <a:latin typeface="Arial"/>
              </a:rPr>
              <a:t>Powershell</a:t>
            </a:r>
            <a:r>
              <a:rPr lang="en-US" sz="3600" strike="noStrike" spc="-1" dirty="0">
                <a:uFill>
                  <a:solidFill>
                    <a:srgbClr val="FFFFFF"/>
                  </a:solidFill>
                </a:uFill>
                <a:latin typeface="Arial"/>
              </a:rPr>
              <a:t>, WMI, </a:t>
            </a:r>
            <a:r>
              <a:rPr lang="en-US" sz="3600" strike="noStrike" spc="-1" dirty="0" err="1">
                <a:uFill>
                  <a:solidFill>
                    <a:srgbClr val="FFFFFF"/>
                  </a:solidFill>
                </a:uFill>
                <a:latin typeface="Arial"/>
              </a:rPr>
              <a:t>etc</a:t>
            </a:r>
            <a:r>
              <a:rPr lang="en-US" sz="3600" strike="noStrike" spc="-1" dirty="0">
                <a:uFill>
                  <a:solidFill>
                    <a:srgbClr val="FFFFFF"/>
                  </a:solidFill>
                </a:uFill>
                <a:latin typeface="Arial"/>
              </a:rPr>
              <a:t> to enhance and contextualize what you see and monitor</a:t>
            </a:r>
            <a:endParaRPr sz="3600" dirty="0"/>
          </a:p>
        </p:txBody>
      </p:sp>
      <p:sp>
        <p:nvSpPr>
          <p:cNvPr id="184" name="CustomShape 3"/>
          <p:cNvSpPr/>
          <p:nvPr/>
        </p:nvSpPr>
        <p:spPr>
          <a:xfrm>
            <a:off x="251280" y="5303837"/>
            <a:ext cx="9513432" cy="195103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600" strike="noStrike" spc="-1" dirty="0">
                <a:uFill>
                  <a:solidFill>
                    <a:srgbClr val="FFFFFF"/>
                  </a:solidFill>
                </a:uFill>
                <a:latin typeface="Arial"/>
              </a:rPr>
              <a:t>Continue to determine how else information obtainable with WMI and AD can be compared to account and network activity</a:t>
            </a:r>
            <a:endParaRPr sz="3600" dirty="0"/>
          </a:p>
          <a:p>
            <a:endParaRPr sz="3600" dirty="0"/>
          </a:p>
          <a:p>
            <a:endParaRPr sz="3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438393" y="2103119"/>
            <a:ext cx="9296400" cy="114331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r>
              <a:rPr lang="en-US" sz="4800" strike="noStrike" spc="-1" dirty="0" smtClean="0">
                <a:uFill>
                  <a:solidFill>
                    <a:srgbClr val="FFFFFF"/>
                  </a:solidFill>
                </a:uFill>
                <a:latin typeface="Arial"/>
              </a:rPr>
              <a:t>Questions/Suggests/Comments</a:t>
            </a:r>
          </a:p>
          <a:p>
            <a:pPr algn="ctr"/>
            <a:endParaRPr lang="en-US" sz="4800" spc="-1" dirty="0" smtClean="0">
              <a:uFill>
                <a:solidFill>
                  <a:srgbClr val="FFFFFF"/>
                </a:solidFill>
              </a:uFill>
              <a:latin typeface="Arial"/>
            </a:endParaRPr>
          </a:p>
          <a:p>
            <a:pPr algn="ctr"/>
            <a:endParaRPr lang="en-US" sz="4800" spc="-1" dirty="0">
              <a:uFill>
                <a:solidFill>
                  <a:srgbClr val="FFFFFF"/>
                </a:solidFill>
              </a:uFill>
              <a:latin typeface="Arial"/>
            </a:endParaRPr>
          </a:p>
          <a:p>
            <a:pPr algn="ctr"/>
            <a:r>
              <a:rPr lang="en-US" sz="4800" spc="-1" dirty="0" smtClean="0">
                <a:uFill>
                  <a:solidFill>
                    <a:srgbClr val="FFFFFF"/>
                  </a:solidFill>
                </a:uFill>
                <a:latin typeface="Arial"/>
                <a:hlinkClick r:id="rId2"/>
              </a:rPr>
              <a:t>reswob10@gmail.com</a:t>
            </a:r>
            <a:endParaRPr lang="en-US" sz="4800" spc="-1" dirty="0" smtClean="0">
              <a:uFill>
                <a:solidFill>
                  <a:srgbClr val="FFFFFF"/>
                </a:solidFill>
              </a:uFill>
              <a:latin typeface="Arial"/>
            </a:endParaRPr>
          </a:p>
          <a:p>
            <a:pPr algn="ctr"/>
            <a:endParaRPr lang="en-US" sz="4800" spc="-1" dirty="0" smtClean="0">
              <a:uFill>
                <a:solidFill>
                  <a:srgbClr val="FFFFFF"/>
                </a:solidFill>
              </a:uFill>
              <a:latin typeface="Arial"/>
            </a:endParaRPr>
          </a:p>
          <a:p>
            <a:pPr algn="ctr"/>
            <a:r>
              <a:rPr lang="en-US" sz="4800" spc="-1" dirty="0" smtClean="0">
                <a:uFill>
                  <a:solidFill>
                    <a:srgbClr val="FFFFFF"/>
                  </a:solidFill>
                </a:uFill>
                <a:latin typeface="Arial"/>
              </a:rPr>
              <a:t>@reswob10</a:t>
            </a:r>
            <a:endParaRPr sz="48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2103120" y="822960"/>
            <a:ext cx="2376720" cy="345600"/>
          </a:xfrm>
          <a:prstGeom prst="rect">
            <a:avLst/>
          </a:prstGeom>
          <a:noFill/>
          <a:ln>
            <a:noFill/>
          </a:ln>
        </p:spPr>
        <p:style>
          <a:lnRef idx="0">
            <a:scrgbClr r="0" g="0" b="0"/>
          </a:lnRef>
          <a:fillRef idx="0">
            <a:scrgbClr r="0" g="0" b="0"/>
          </a:fillRef>
          <a:effectRef idx="0">
            <a:scrgbClr r="0" g="0" b="0"/>
          </a:effectRef>
          <a:fontRef idx="minor"/>
        </p:style>
      </p:sp>
      <p:sp>
        <p:nvSpPr>
          <p:cNvPr id="85" name="CustomShape 2"/>
          <p:cNvSpPr/>
          <p:nvPr/>
        </p:nvSpPr>
        <p:spPr>
          <a:xfrm>
            <a:off x="2461796" y="411660"/>
            <a:ext cx="6858000" cy="82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4000" strike="noStrike" spc="-1">
                <a:solidFill>
                  <a:srgbClr val="000000"/>
                </a:solidFill>
                <a:uFill>
                  <a:solidFill>
                    <a:srgbClr val="FFFFFF"/>
                  </a:solidFill>
                </a:uFill>
                <a:latin typeface="Arial"/>
                <a:ea typeface="DejaVu Sans"/>
              </a:rPr>
              <a:t>Each idea will have four parts</a:t>
            </a:r>
            <a:endParaRPr/>
          </a:p>
        </p:txBody>
      </p:sp>
      <p:sp>
        <p:nvSpPr>
          <p:cNvPr id="86" name="CustomShape 3"/>
          <p:cNvSpPr/>
          <p:nvPr/>
        </p:nvSpPr>
        <p:spPr>
          <a:xfrm>
            <a:off x="549360" y="2195280"/>
            <a:ext cx="8777520" cy="1553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600" strike="noStrike" spc="-1">
                <a:solidFill>
                  <a:srgbClr val="000000"/>
                </a:solidFill>
                <a:uFill>
                  <a:solidFill>
                    <a:srgbClr val="FFFFFF"/>
                  </a:solidFill>
                </a:uFill>
                <a:latin typeface="Arial"/>
                <a:ea typeface="DejaVu Sans"/>
              </a:rPr>
              <a:t>I. Information:  What I'm getting, how I'm getting it and where I'm using it</a:t>
            </a:r>
            <a:endParaRPr/>
          </a:p>
        </p:txBody>
      </p:sp>
      <p:sp>
        <p:nvSpPr>
          <p:cNvPr id="87" name="CustomShape 4"/>
          <p:cNvSpPr/>
          <p:nvPr/>
        </p:nvSpPr>
        <p:spPr>
          <a:xfrm>
            <a:off x="4389120" y="3931920"/>
            <a:ext cx="5577840" cy="1188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600" strike="noStrike" spc="-1" dirty="0">
                <a:solidFill>
                  <a:srgbClr val="000000"/>
                </a:solidFill>
                <a:uFill>
                  <a:solidFill>
                    <a:srgbClr val="FFFFFF"/>
                  </a:solidFill>
                </a:uFill>
                <a:latin typeface="Arial"/>
                <a:ea typeface="DejaVu Sans"/>
              </a:rPr>
              <a:t>II.  Why is this important? </a:t>
            </a:r>
            <a:endParaRPr dirty="0"/>
          </a:p>
        </p:txBody>
      </p:sp>
      <p:sp>
        <p:nvSpPr>
          <p:cNvPr id="88" name="CustomShape 5"/>
          <p:cNvSpPr/>
          <p:nvPr/>
        </p:nvSpPr>
        <p:spPr>
          <a:xfrm>
            <a:off x="318257" y="4922837"/>
            <a:ext cx="5867400" cy="94519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600" spc="-1" dirty="0">
                <a:solidFill>
                  <a:srgbClr val="000000"/>
                </a:solidFill>
                <a:uFill>
                  <a:solidFill>
                    <a:srgbClr val="FFFFFF"/>
                  </a:solidFill>
                </a:uFill>
                <a:latin typeface="Arial"/>
                <a:ea typeface="DejaVu Sans"/>
              </a:rPr>
              <a:t>III. Suggestions/Solutions</a:t>
            </a:r>
            <a:endParaRPr sz="3600" spc="-1" dirty="0">
              <a:solidFill>
                <a:srgbClr val="000000"/>
              </a:solidFill>
              <a:uFill>
                <a:solidFill>
                  <a:srgbClr val="FFFFFF"/>
                </a:solidFill>
              </a:uFill>
              <a:latin typeface="Arial"/>
              <a:ea typeface="DejaVu Sans"/>
            </a:endParaRPr>
          </a:p>
        </p:txBody>
      </p:sp>
      <p:sp>
        <p:nvSpPr>
          <p:cNvPr id="89" name="CustomShape 6"/>
          <p:cNvSpPr/>
          <p:nvPr/>
        </p:nvSpPr>
        <p:spPr>
          <a:xfrm>
            <a:off x="5179206" y="6179979"/>
            <a:ext cx="4164648" cy="83851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600" spc="-1" dirty="0">
                <a:solidFill>
                  <a:srgbClr val="000000"/>
                </a:solidFill>
                <a:uFill>
                  <a:solidFill>
                    <a:srgbClr val="FFFFFF"/>
                  </a:solidFill>
                </a:uFill>
                <a:latin typeface="Arial"/>
                <a:ea typeface="DejaVu Sans"/>
              </a:rPr>
              <a:t>IV. Level of Effort</a:t>
            </a:r>
            <a:endParaRPr sz="3600" spc="-1" dirty="0">
              <a:solidFill>
                <a:srgbClr val="000000"/>
              </a:solidFill>
              <a:uFill>
                <a:solidFill>
                  <a:srgbClr val="FFFFFF"/>
                </a:solidFill>
              </a:uFill>
              <a:latin typeface="Arial"/>
              <a:ea typeface="DejaVu San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3363912" y="198437"/>
            <a:ext cx="6259512" cy="952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r>
              <a:rPr lang="en-US" sz="4000" strike="noStrike" spc="-1" dirty="0">
                <a:solidFill>
                  <a:srgbClr val="000000"/>
                </a:solidFill>
                <a:uFill>
                  <a:solidFill>
                    <a:srgbClr val="FFFFFF"/>
                  </a:solidFill>
                </a:uFill>
                <a:latin typeface="Arial"/>
                <a:ea typeface="DejaVu Sans"/>
              </a:rPr>
              <a:t>Active Inactive Accounts</a:t>
            </a:r>
            <a:endParaRPr sz="4000" dirty="0"/>
          </a:p>
          <a:p>
            <a:pPr algn="r"/>
            <a:endParaRPr sz="4000" dirty="0"/>
          </a:p>
        </p:txBody>
      </p:sp>
      <p:sp>
        <p:nvSpPr>
          <p:cNvPr id="91" name="CustomShape 2"/>
          <p:cNvSpPr/>
          <p:nvPr/>
        </p:nvSpPr>
        <p:spPr>
          <a:xfrm>
            <a:off x="0" y="2713037"/>
            <a:ext cx="9764712" cy="31854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800" i="1" strike="noStrike" spc="-1" dirty="0">
                <a:solidFill>
                  <a:srgbClr val="000000"/>
                </a:solidFill>
                <a:uFill>
                  <a:solidFill>
                    <a:srgbClr val="FFFFFF"/>
                  </a:solidFill>
                </a:uFill>
                <a:latin typeface="Arial"/>
                <a:ea typeface="DejaVu Sans"/>
              </a:rPr>
              <a:t>Get-</a:t>
            </a:r>
            <a:r>
              <a:rPr lang="en-US" sz="2800" i="1" strike="noStrike" spc="-1" dirty="0" err="1">
                <a:solidFill>
                  <a:srgbClr val="000000"/>
                </a:solidFill>
                <a:uFill>
                  <a:solidFill>
                    <a:srgbClr val="FFFFFF"/>
                  </a:solidFill>
                </a:uFill>
                <a:latin typeface="Arial"/>
                <a:ea typeface="DejaVu Sans"/>
              </a:rPr>
              <a:t>ADUser</a:t>
            </a:r>
            <a:r>
              <a:rPr lang="en-US" sz="2800" i="1" strike="noStrike" spc="-1" dirty="0">
                <a:solidFill>
                  <a:srgbClr val="000000"/>
                </a:solidFill>
                <a:uFill>
                  <a:solidFill>
                    <a:srgbClr val="FFFFFF"/>
                  </a:solidFill>
                </a:uFill>
                <a:latin typeface="Arial"/>
                <a:ea typeface="DejaVu Sans"/>
              </a:rPr>
              <a:t> -Filter {Enabled -</a:t>
            </a:r>
            <a:r>
              <a:rPr lang="en-US" sz="2800" i="1" strike="noStrike" spc="-1" dirty="0" err="1">
                <a:solidFill>
                  <a:srgbClr val="000000"/>
                </a:solidFill>
                <a:uFill>
                  <a:solidFill>
                    <a:srgbClr val="FFFFFF"/>
                  </a:solidFill>
                </a:uFill>
                <a:latin typeface="Arial"/>
                <a:ea typeface="DejaVu Sans"/>
              </a:rPr>
              <a:t>eq</a:t>
            </a:r>
            <a:r>
              <a:rPr lang="en-US" sz="2800" i="1" strike="noStrike" spc="-1" dirty="0">
                <a:solidFill>
                  <a:srgbClr val="000000"/>
                </a:solidFill>
                <a:uFill>
                  <a:solidFill>
                    <a:srgbClr val="FFFFFF"/>
                  </a:solidFill>
                </a:uFill>
                <a:latin typeface="Arial"/>
                <a:ea typeface="DejaVu Sans"/>
              </a:rPr>
              <a:t> $false} | FT </a:t>
            </a:r>
            <a:r>
              <a:rPr lang="en-US" sz="2800" i="1" strike="noStrike" spc="-1" dirty="0" err="1">
                <a:solidFill>
                  <a:srgbClr val="000000"/>
                </a:solidFill>
                <a:uFill>
                  <a:solidFill>
                    <a:srgbClr val="FFFFFF"/>
                  </a:solidFill>
                </a:uFill>
                <a:latin typeface="Arial"/>
                <a:ea typeface="DejaVu Sans"/>
              </a:rPr>
              <a:t>samAccountName</a:t>
            </a:r>
            <a:r>
              <a:rPr lang="en-US" sz="2800" i="1" strike="noStrike" spc="-1" dirty="0">
                <a:solidFill>
                  <a:srgbClr val="000000"/>
                </a:solidFill>
                <a:uFill>
                  <a:solidFill>
                    <a:srgbClr val="FFFFFF"/>
                  </a:solidFill>
                </a:uFill>
                <a:latin typeface="Arial"/>
                <a:ea typeface="DejaVu Sans"/>
              </a:rPr>
              <a:t> | export-csv C:\Data\InactiveAccounts.csv  -</a:t>
            </a:r>
            <a:r>
              <a:rPr lang="en-US" sz="2800" i="1" strike="noStrike" spc="-1" dirty="0" err="1">
                <a:solidFill>
                  <a:srgbClr val="000000"/>
                </a:solidFill>
                <a:uFill>
                  <a:solidFill>
                    <a:srgbClr val="FFFFFF"/>
                  </a:solidFill>
                </a:uFill>
                <a:latin typeface="Arial"/>
                <a:ea typeface="DejaVu Sans"/>
              </a:rPr>
              <a:t>NoTypeInformation</a:t>
            </a:r>
            <a:endParaRPr sz="2800" i="1" dirty="0"/>
          </a:p>
          <a:p>
            <a:r>
              <a:rPr lang="en-US" sz="2800" i="1" strike="noStrike" spc="-1" dirty="0">
                <a:solidFill>
                  <a:srgbClr val="000000"/>
                </a:solidFill>
                <a:uFill>
                  <a:solidFill>
                    <a:srgbClr val="FFFFFF"/>
                  </a:solidFill>
                </a:uFill>
                <a:latin typeface="Arial"/>
                <a:ea typeface="DejaVu Sans"/>
              </a:rPr>
              <a:t>						OR </a:t>
            </a:r>
            <a:endParaRPr sz="2800" i="1" dirty="0"/>
          </a:p>
          <a:p>
            <a:r>
              <a:rPr lang="en-US" sz="2800" i="1" strike="noStrike" spc="-1" dirty="0" smtClean="0">
                <a:solidFill>
                  <a:srgbClr val="000000"/>
                </a:solidFill>
                <a:uFill>
                  <a:solidFill>
                    <a:srgbClr val="FFFFFF"/>
                  </a:solidFill>
                </a:uFill>
                <a:latin typeface="Arial"/>
                <a:ea typeface="DejaVu Sans"/>
              </a:rPr>
              <a:t>Search-</a:t>
            </a:r>
            <a:r>
              <a:rPr lang="en-US" sz="2800" i="1" strike="noStrike" spc="-1" dirty="0" err="1" smtClean="0">
                <a:solidFill>
                  <a:srgbClr val="000000"/>
                </a:solidFill>
                <a:uFill>
                  <a:solidFill>
                    <a:srgbClr val="FFFFFF"/>
                  </a:solidFill>
                </a:uFill>
                <a:latin typeface="Arial"/>
                <a:ea typeface="DejaVu Sans"/>
              </a:rPr>
              <a:t>ADAccount</a:t>
            </a:r>
            <a:r>
              <a:rPr lang="en-US" sz="2800" i="1" strike="noStrike" spc="-1" dirty="0" smtClean="0">
                <a:solidFill>
                  <a:srgbClr val="000000"/>
                </a:solidFill>
                <a:uFill>
                  <a:solidFill>
                    <a:srgbClr val="FFFFFF"/>
                  </a:solidFill>
                </a:uFill>
                <a:latin typeface="Arial"/>
                <a:ea typeface="DejaVu Sans"/>
              </a:rPr>
              <a:t> </a:t>
            </a:r>
            <a:r>
              <a:rPr lang="en-US" sz="2800" i="1" strike="noStrike" spc="-1" dirty="0">
                <a:solidFill>
                  <a:srgbClr val="000000"/>
                </a:solidFill>
                <a:uFill>
                  <a:solidFill>
                    <a:srgbClr val="FFFFFF"/>
                  </a:solidFill>
                </a:uFill>
                <a:latin typeface="Arial"/>
                <a:ea typeface="DejaVu Sans"/>
              </a:rPr>
              <a:t>-</a:t>
            </a:r>
            <a:r>
              <a:rPr lang="en-US" sz="2800" i="1" strike="noStrike" spc="-1" dirty="0" err="1">
                <a:solidFill>
                  <a:srgbClr val="000000"/>
                </a:solidFill>
                <a:uFill>
                  <a:solidFill>
                    <a:srgbClr val="FFFFFF"/>
                  </a:solidFill>
                </a:uFill>
                <a:latin typeface="Arial"/>
                <a:ea typeface="DejaVu Sans"/>
              </a:rPr>
              <a:t>AccountDisabled</a:t>
            </a:r>
            <a:r>
              <a:rPr lang="en-US" sz="2800" i="1" strike="noStrike" spc="-1" dirty="0">
                <a:solidFill>
                  <a:srgbClr val="000000"/>
                </a:solidFill>
                <a:uFill>
                  <a:solidFill>
                    <a:srgbClr val="FFFFFF"/>
                  </a:solidFill>
                </a:uFill>
                <a:latin typeface="Arial"/>
                <a:ea typeface="DejaVu Sans"/>
              </a:rPr>
              <a:t> | select </a:t>
            </a:r>
            <a:r>
              <a:rPr lang="en-US" sz="2800" i="1" strike="noStrike" spc="-1" dirty="0" err="1">
                <a:solidFill>
                  <a:srgbClr val="000000"/>
                </a:solidFill>
                <a:uFill>
                  <a:solidFill>
                    <a:srgbClr val="FFFFFF"/>
                  </a:solidFill>
                </a:uFill>
                <a:latin typeface="Arial"/>
                <a:ea typeface="DejaVu Sans"/>
              </a:rPr>
              <a:t>samAccountName</a:t>
            </a:r>
            <a:r>
              <a:rPr lang="en-US" sz="2800" i="1" strike="noStrike" spc="-1" dirty="0">
                <a:solidFill>
                  <a:srgbClr val="000000"/>
                </a:solidFill>
                <a:uFill>
                  <a:solidFill>
                    <a:srgbClr val="FFFFFF"/>
                  </a:solidFill>
                </a:uFill>
                <a:latin typeface="Arial"/>
                <a:ea typeface="DejaVu Sans"/>
              </a:rPr>
              <a:t> | export-csv C:\Data\InactiveAccounts.csv  -</a:t>
            </a:r>
            <a:r>
              <a:rPr lang="en-US" sz="2800" i="1" strike="noStrike" spc="-1" dirty="0" err="1">
                <a:solidFill>
                  <a:srgbClr val="000000"/>
                </a:solidFill>
                <a:uFill>
                  <a:solidFill>
                    <a:srgbClr val="FFFFFF"/>
                  </a:solidFill>
                </a:uFill>
                <a:latin typeface="Arial"/>
                <a:ea typeface="DejaVu Sans"/>
              </a:rPr>
              <a:t>NoTypeInformation</a:t>
            </a:r>
            <a:r>
              <a:rPr lang="en-US" sz="2800" i="1" strike="noStrike" spc="-1" dirty="0">
                <a:solidFill>
                  <a:srgbClr val="000000"/>
                </a:solidFill>
                <a:uFill>
                  <a:solidFill>
                    <a:srgbClr val="FFFFFF"/>
                  </a:solidFill>
                </a:uFill>
                <a:latin typeface="Arial"/>
                <a:ea typeface="DejaVu Sans"/>
              </a:rPr>
              <a:t> </a:t>
            </a:r>
            <a:endParaRPr sz="2800" i="1" dirty="0"/>
          </a:p>
        </p:txBody>
      </p:sp>
      <p:sp>
        <p:nvSpPr>
          <p:cNvPr id="92" name="CustomShape 3"/>
          <p:cNvSpPr/>
          <p:nvPr/>
        </p:nvSpPr>
        <p:spPr>
          <a:xfrm>
            <a:off x="2373312" y="6142037"/>
            <a:ext cx="7239000" cy="99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600" spc="-1" dirty="0">
                <a:solidFill>
                  <a:srgbClr val="000000"/>
                </a:solidFill>
                <a:uFill>
                  <a:solidFill>
                    <a:srgbClr val="FFFFFF"/>
                  </a:solidFill>
                </a:uFill>
                <a:latin typeface="Arial"/>
                <a:ea typeface="DejaVu Sans"/>
              </a:rPr>
              <a:t>M</a:t>
            </a:r>
            <a:r>
              <a:rPr lang="en-US" sz="3600" strike="noStrike" spc="-1" dirty="0" smtClean="0">
                <a:solidFill>
                  <a:srgbClr val="000000"/>
                </a:solidFill>
                <a:uFill>
                  <a:solidFill>
                    <a:srgbClr val="FFFFFF"/>
                  </a:solidFill>
                </a:uFill>
                <a:latin typeface="Arial"/>
                <a:ea typeface="DejaVu Sans"/>
              </a:rPr>
              <a:t>onitor </a:t>
            </a:r>
            <a:r>
              <a:rPr lang="en-US" sz="3600" strike="noStrike" spc="-1" dirty="0">
                <a:solidFill>
                  <a:srgbClr val="000000"/>
                </a:solidFill>
                <a:uFill>
                  <a:solidFill>
                    <a:srgbClr val="FFFFFF"/>
                  </a:solidFill>
                </a:uFill>
                <a:latin typeface="Arial"/>
                <a:ea typeface="DejaVu Sans"/>
              </a:rPr>
              <a:t>for deleted accounts and add those</a:t>
            </a:r>
            <a:endParaRPr sz="3600" dirty="0"/>
          </a:p>
        </p:txBody>
      </p:sp>
      <p:sp>
        <p:nvSpPr>
          <p:cNvPr id="93" name="CustomShape 4"/>
          <p:cNvSpPr/>
          <p:nvPr/>
        </p:nvSpPr>
        <p:spPr>
          <a:xfrm>
            <a:off x="392112" y="1200059"/>
            <a:ext cx="9220200" cy="12081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600" strike="noStrike" spc="-1" dirty="0">
                <a:solidFill>
                  <a:srgbClr val="000000"/>
                </a:solidFill>
                <a:uFill>
                  <a:solidFill>
                    <a:srgbClr val="FFFFFF"/>
                  </a:solidFill>
                </a:uFill>
                <a:latin typeface="Arial"/>
                <a:ea typeface="DejaVu Sans"/>
              </a:rPr>
              <a:t>The following commands will gather all disabled accounts into an csv</a:t>
            </a:r>
            <a:endParaRPr sz="3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3363912" y="198437"/>
            <a:ext cx="6259512" cy="952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r>
              <a:rPr lang="en-US" sz="4000" strike="noStrike" spc="-1" dirty="0">
                <a:solidFill>
                  <a:srgbClr val="000000"/>
                </a:solidFill>
                <a:uFill>
                  <a:solidFill>
                    <a:srgbClr val="FFFFFF"/>
                  </a:solidFill>
                </a:uFill>
                <a:latin typeface="Arial"/>
                <a:ea typeface="DejaVu Sans"/>
              </a:rPr>
              <a:t>Active Inactive Accounts</a:t>
            </a:r>
            <a:endParaRPr sz="4000" dirty="0"/>
          </a:p>
          <a:p>
            <a:pPr algn="r"/>
            <a:endParaRPr sz="4000" dirty="0"/>
          </a:p>
        </p:txBody>
      </p:sp>
      <p:sp>
        <p:nvSpPr>
          <p:cNvPr id="91" name="CustomShape 2"/>
          <p:cNvSpPr/>
          <p:nvPr/>
        </p:nvSpPr>
        <p:spPr>
          <a:xfrm>
            <a:off x="0" y="2713037"/>
            <a:ext cx="9764712" cy="31854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800" i="1" strike="noStrike" spc="-1" dirty="0">
                <a:solidFill>
                  <a:schemeClr val="bg1">
                    <a:lumMod val="75000"/>
                  </a:schemeClr>
                </a:solidFill>
                <a:uFill>
                  <a:solidFill>
                    <a:srgbClr val="FFFFFF"/>
                  </a:solidFill>
                </a:uFill>
                <a:latin typeface="Arial"/>
                <a:ea typeface="DejaVu Sans"/>
              </a:rPr>
              <a:t>Get-</a:t>
            </a:r>
            <a:r>
              <a:rPr lang="en-US" sz="2800" i="1" strike="noStrike" spc="-1" dirty="0" err="1">
                <a:solidFill>
                  <a:schemeClr val="bg1">
                    <a:lumMod val="75000"/>
                  </a:schemeClr>
                </a:solidFill>
                <a:uFill>
                  <a:solidFill>
                    <a:srgbClr val="FFFFFF"/>
                  </a:solidFill>
                </a:uFill>
                <a:latin typeface="Arial"/>
                <a:ea typeface="DejaVu Sans"/>
              </a:rPr>
              <a:t>ADUser</a:t>
            </a:r>
            <a:r>
              <a:rPr lang="en-US" sz="2800" i="1" strike="noStrike" spc="-1" dirty="0">
                <a:solidFill>
                  <a:schemeClr val="bg1">
                    <a:lumMod val="75000"/>
                  </a:schemeClr>
                </a:solidFill>
                <a:uFill>
                  <a:solidFill>
                    <a:srgbClr val="FFFFFF"/>
                  </a:solidFill>
                </a:uFill>
                <a:latin typeface="Arial"/>
                <a:ea typeface="DejaVu Sans"/>
              </a:rPr>
              <a:t> -Filter {Enabled -</a:t>
            </a:r>
            <a:r>
              <a:rPr lang="en-US" sz="2800" i="1" strike="noStrike" spc="-1" dirty="0" err="1">
                <a:solidFill>
                  <a:schemeClr val="bg1">
                    <a:lumMod val="75000"/>
                  </a:schemeClr>
                </a:solidFill>
                <a:uFill>
                  <a:solidFill>
                    <a:srgbClr val="FFFFFF"/>
                  </a:solidFill>
                </a:uFill>
                <a:latin typeface="Arial"/>
                <a:ea typeface="DejaVu Sans"/>
              </a:rPr>
              <a:t>eq</a:t>
            </a:r>
            <a:r>
              <a:rPr lang="en-US" sz="2800" i="1" strike="noStrike" spc="-1" dirty="0">
                <a:solidFill>
                  <a:schemeClr val="bg1">
                    <a:lumMod val="75000"/>
                  </a:schemeClr>
                </a:solidFill>
                <a:uFill>
                  <a:solidFill>
                    <a:srgbClr val="FFFFFF"/>
                  </a:solidFill>
                </a:uFill>
                <a:latin typeface="Arial"/>
                <a:ea typeface="DejaVu Sans"/>
              </a:rPr>
              <a:t> $false} | FT </a:t>
            </a:r>
            <a:r>
              <a:rPr lang="en-US" sz="2800" i="1" strike="noStrike" spc="-1" dirty="0" err="1">
                <a:solidFill>
                  <a:schemeClr val="bg1">
                    <a:lumMod val="75000"/>
                  </a:schemeClr>
                </a:solidFill>
                <a:uFill>
                  <a:solidFill>
                    <a:srgbClr val="FFFFFF"/>
                  </a:solidFill>
                </a:uFill>
                <a:latin typeface="Arial"/>
                <a:ea typeface="DejaVu Sans"/>
              </a:rPr>
              <a:t>samAccountName</a:t>
            </a:r>
            <a:r>
              <a:rPr lang="en-US" sz="2800" i="1" strike="noStrike" spc="-1" dirty="0">
                <a:solidFill>
                  <a:schemeClr val="bg1">
                    <a:lumMod val="75000"/>
                  </a:schemeClr>
                </a:solidFill>
                <a:uFill>
                  <a:solidFill>
                    <a:srgbClr val="FFFFFF"/>
                  </a:solidFill>
                </a:uFill>
                <a:latin typeface="Arial"/>
                <a:ea typeface="DejaVu Sans"/>
              </a:rPr>
              <a:t> | export-csv C:\Data\InactiveAccounts.csv  -</a:t>
            </a:r>
            <a:r>
              <a:rPr lang="en-US" sz="2800" i="1" strike="noStrike" spc="-1" dirty="0" err="1">
                <a:solidFill>
                  <a:schemeClr val="bg1">
                    <a:lumMod val="75000"/>
                  </a:schemeClr>
                </a:solidFill>
                <a:uFill>
                  <a:solidFill>
                    <a:srgbClr val="FFFFFF"/>
                  </a:solidFill>
                </a:uFill>
                <a:latin typeface="Arial"/>
                <a:ea typeface="DejaVu Sans"/>
              </a:rPr>
              <a:t>NoTypeInformation</a:t>
            </a:r>
            <a:endParaRPr sz="2800" i="1" dirty="0">
              <a:solidFill>
                <a:schemeClr val="bg1">
                  <a:lumMod val="75000"/>
                </a:schemeClr>
              </a:solidFill>
            </a:endParaRPr>
          </a:p>
          <a:p>
            <a:r>
              <a:rPr lang="en-US" sz="2800" i="1" strike="noStrike" spc="-1" dirty="0">
                <a:solidFill>
                  <a:schemeClr val="bg1">
                    <a:lumMod val="75000"/>
                  </a:schemeClr>
                </a:solidFill>
                <a:uFill>
                  <a:solidFill>
                    <a:srgbClr val="FFFFFF"/>
                  </a:solidFill>
                </a:uFill>
                <a:latin typeface="Arial"/>
                <a:ea typeface="DejaVu Sans"/>
              </a:rPr>
              <a:t>						OR </a:t>
            </a:r>
            <a:endParaRPr sz="2800" i="1" dirty="0">
              <a:solidFill>
                <a:schemeClr val="bg1">
                  <a:lumMod val="75000"/>
                </a:schemeClr>
              </a:solidFill>
            </a:endParaRPr>
          </a:p>
          <a:p>
            <a:r>
              <a:rPr lang="en-US" sz="2800" i="1" strike="noStrike" spc="-1" dirty="0" smtClean="0">
                <a:solidFill>
                  <a:schemeClr val="bg1">
                    <a:lumMod val="75000"/>
                  </a:schemeClr>
                </a:solidFill>
                <a:uFill>
                  <a:solidFill>
                    <a:srgbClr val="FFFFFF"/>
                  </a:solidFill>
                </a:uFill>
                <a:latin typeface="Arial"/>
                <a:ea typeface="DejaVu Sans"/>
              </a:rPr>
              <a:t>Search-</a:t>
            </a:r>
            <a:r>
              <a:rPr lang="en-US" sz="2800" i="1" strike="noStrike" spc="-1" dirty="0" err="1" smtClean="0">
                <a:solidFill>
                  <a:schemeClr val="bg1">
                    <a:lumMod val="75000"/>
                  </a:schemeClr>
                </a:solidFill>
                <a:uFill>
                  <a:solidFill>
                    <a:srgbClr val="FFFFFF"/>
                  </a:solidFill>
                </a:uFill>
                <a:latin typeface="Arial"/>
                <a:ea typeface="DejaVu Sans"/>
              </a:rPr>
              <a:t>ADAccount</a:t>
            </a:r>
            <a:r>
              <a:rPr lang="en-US" sz="2800" i="1" strike="noStrike" spc="-1" dirty="0" smtClean="0">
                <a:solidFill>
                  <a:schemeClr val="bg1">
                    <a:lumMod val="75000"/>
                  </a:schemeClr>
                </a:solidFill>
                <a:uFill>
                  <a:solidFill>
                    <a:srgbClr val="FFFFFF"/>
                  </a:solidFill>
                </a:uFill>
                <a:latin typeface="Arial"/>
                <a:ea typeface="DejaVu Sans"/>
              </a:rPr>
              <a:t> </a:t>
            </a:r>
            <a:r>
              <a:rPr lang="en-US" sz="2800" i="1" strike="noStrike" spc="-1" dirty="0">
                <a:solidFill>
                  <a:schemeClr val="bg1">
                    <a:lumMod val="75000"/>
                  </a:schemeClr>
                </a:solidFill>
                <a:uFill>
                  <a:solidFill>
                    <a:srgbClr val="FFFFFF"/>
                  </a:solidFill>
                </a:uFill>
                <a:latin typeface="Arial"/>
                <a:ea typeface="DejaVu Sans"/>
              </a:rPr>
              <a:t>-</a:t>
            </a:r>
            <a:r>
              <a:rPr lang="en-US" sz="2800" i="1" strike="noStrike" spc="-1" dirty="0" err="1">
                <a:solidFill>
                  <a:schemeClr val="bg1">
                    <a:lumMod val="75000"/>
                  </a:schemeClr>
                </a:solidFill>
                <a:uFill>
                  <a:solidFill>
                    <a:srgbClr val="FFFFFF"/>
                  </a:solidFill>
                </a:uFill>
                <a:latin typeface="Arial"/>
                <a:ea typeface="DejaVu Sans"/>
              </a:rPr>
              <a:t>AccountDisabled</a:t>
            </a:r>
            <a:r>
              <a:rPr lang="en-US" sz="2800" i="1" strike="noStrike" spc="-1" dirty="0">
                <a:solidFill>
                  <a:schemeClr val="bg1">
                    <a:lumMod val="75000"/>
                  </a:schemeClr>
                </a:solidFill>
                <a:uFill>
                  <a:solidFill>
                    <a:srgbClr val="FFFFFF"/>
                  </a:solidFill>
                </a:uFill>
                <a:latin typeface="Arial"/>
                <a:ea typeface="DejaVu Sans"/>
              </a:rPr>
              <a:t> | select </a:t>
            </a:r>
            <a:r>
              <a:rPr lang="en-US" sz="2800" i="1" strike="noStrike" spc="-1" dirty="0" err="1">
                <a:solidFill>
                  <a:schemeClr val="bg1">
                    <a:lumMod val="75000"/>
                  </a:schemeClr>
                </a:solidFill>
                <a:uFill>
                  <a:solidFill>
                    <a:srgbClr val="FFFFFF"/>
                  </a:solidFill>
                </a:uFill>
                <a:latin typeface="Arial"/>
                <a:ea typeface="DejaVu Sans"/>
              </a:rPr>
              <a:t>samAccountName</a:t>
            </a:r>
            <a:r>
              <a:rPr lang="en-US" sz="2800" i="1" strike="noStrike" spc="-1" dirty="0">
                <a:solidFill>
                  <a:schemeClr val="bg1">
                    <a:lumMod val="75000"/>
                  </a:schemeClr>
                </a:solidFill>
                <a:uFill>
                  <a:solidFill>
                    <a:srgbClr val="FFFFFF"/>
                  </a:solidFill>
                </a:uFill>
                <a:latin typeface="Arial"/>
                <a:ea typeface="DejaVu Sans"/>
              </a:rPr>
              <a:t> | export-csv C:\Data\InactiveAccounts.csv  -</a:t>
            </a:r>
            <a:r>
              <a:rPr lang="en-US" sz="2800" i="1" strike="noStrike" spc="-1" dirty="0" err="1">
                <a:solidFill>
                  <a:schemeClr val="bg1">
                    <a:lumMod val="75000"/>
                  </a:schemeClr>
                </a:solidFill>
                <a:uFill>
                  <a:solidFill>
                    <a:srgbClr val="FFFFFF"/>
                  </a:solidFill>
                </a:uFill>
                <a:latin typeface="Arial"/>
                <a:ea typeface="DejaVu Sans"/>
              </a:rPr>
              <a:t>NoTypeInformation</a:t>
            </a:r>
            <a:r>
              <a:rPr lang="en-US" sz="2800" i="1" strike="noStrike" spc="-1" dirty="0">
                <a:solidFill>
                  <a:schemeClr val="bg1">
                    <a:lumMod val="75000"/>
                  </a:schemeClr>
                </a:solidFill>
                <a:uFill>
                  <a:solidFill>
                    <a:srgbClr val="FFFFFF"/>
                  </a:solidFill>
                </a:uFill>
                <a:latin typeface="Arial"/>
                <a:ea typeface="DejaVu Sans"/>
              </a:rPr>
              <a:t> </a:t>
            </a:r>
            <a:endParaRPr sz="2800" i="1" dirty="0">
              <a:solidFill>
                <a:schemeClr val="bg1">
                  <a:lumMod val="75000"/>
                </a:schemeClr>
              </a:solidFill>
            </a:endParaRPr>
          </a:p>
        </p:txBody>
      </p:sp>
      <p:sp>
        <p:nvSpPr>
          <p:cNvPr id="93" name="CustomShape 4"/>
          <p:cNvSpPr/>
          <p:nvPr/>
        </p:nvSpPr>
        <p:spPr>
          <a:xfrm>
            <a:off x="392112" y="1200059"/>
            <a:ext cx="9220200" cy="12081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600" strike="noStrike" spc="-1" dirty="0">
                <a:solidFill>
                  <a:srgbClr val="000000"/>
                </a:solidFill>
                <a:uFill>
                  <a:solidFill>
                    <a:srgbClr val="FFFFFF"/>
                  </a:solidFill>
                </a:uFill>
                <a:latin typeface="Arial"/>
                <a:ea typeface="DejaVu Sans"/>
              </a:rPr>
              <a:t>The following commands will gather all disabled accounts into an csv</a:t>
            </a:r>
            <a:endParaRPr sz="3600" dirty="0"/>
          </a:p>
        </p:txBody>
      </p:sp>
      <p:sp>
        <p:nvSpPr>
          <p:cNvPr id="6" name="CustomShape 5"/>
          <p:cNvSpPr/>
          <p:nvPr/>
        </p:nvSpPr>
        <p:spPr>
          <a:xfrm>
            <a:off x="773112" y="3627437"/>
            <a:ext cx="8991600" cy="3810000"/>
          </a:xfrm>
          <a:prstGeom prst="rect">
            <a:avLst/>
          </a:prstGeom>
          <a:solidFill>
            <a:schemeClr val="bg1"/>
          </a:solidFill>
          <a:ln w="38100">
            <a:solidFill>
              <a:schemeClr val="tx1"/>
            </a:solidFill>
          </a:ln>
        </p:spPr>
        <p:style>
          <a:lnRef idx="0">
            <a:scrgbClr r="0" g="0" b="0"/>
          </a:lnRef>
          <a:fillRef idx="0">
            <a:scrgbClr r="0" g="0" b="0"/>
          </a:fillRef>
          <a:effectRef idx="0">
            <a:scrgbClr r="0" g="0" b="0"/>
          </a:effectRef>
          <a:fontRef idx="minor"/>
        </p:style>
        <p:txBody>
          <a:bodyPr lIns="90000" tIns="45000" rIns="90000" bIns="45000"/>
          <a:lstStyle/>
          <a:p>
            <a:r>
              <a:rPr lang="en-US" sz="3600" strike="noStrike" spc="-1">
                <a:solidFill>
                  <a:srgbClr val="000000"/>
                </a:solidFill>
                <a:uFill>
                  <a:solidFill>
                    <a:srgbClr val="FFFFFF"/>
                  </a:solidFill>
                </a:uFill>
                <a:latin typeface="Arial"/>
                <a:ea typeface="DejaVu Sans"/>
              </a:rPr>
              <a:t>Why is this important?</a:t>
            </a:r>
            <a:endParaRPr sz="3600"/>
          </a:p>
          <a:p>
            <a:endParaRPr sz="3600"/>
          </a:p>
          <a:p>
            <a:r>
              <a:rPr lang="en-US" sz="3600" strike="noStrike" spc="-1">
                <a:solidFill>
                  <a:srgbClr val="000000"/>
                </a:solidFill>
                <a:uFill>
                  <a:solidFill>
                    <a:srgbClr val="FFFFFF"/>
                  </a:solidFill>
                </a:uFill>
                <a:latin typeface="Arial"/>
                <a:ea typeface="DejaVu Sans"/>
              </a:rPr>
              <a:t>Attackers will use already created accounts to help hide their activity.  Also, if the account has the access to their target, they don't need to perform privilege escalation</a:t>
            </a:r>
            <a:endParaRPr sz="3600"/>
          </a:p>
        </p:txBody>
      </p:sp>
    </p:spTree>
    <p:extLst>
      <p:ext uri="{BB962C8B-B14F-4D97-AF65-F5344CB8AC3E}">
        <p14:creationId xmlns:p14="http://schemas.microsoft.com/office/powerpoint/2010/main" val="261443371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3363912" y="198437"/>
            <a:ext cx="6259512" cy="952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r>
              <a:rPr lang="en-US" sz="4000" strike="noStrike" spc="-1" dirty="0">
                <a:solidFill>
                  <a:srgbClr val="000000"/>
                </a:solidFill>
                <a:uFill>
                  <a:solidFill>
                    <a:srgbClr val="FFFFFF"/>
                  </a:solidFill>
                </a:uFill>
                <a:latin typeface="Arial"/>
                <a:ea typeface="DejaVu Sans"/>
              </a:rPr>
              <a:t>Active Inactive Accounts</a:t>
            </a:r>
            <a:endParaRPr sz="4000" dirty="0"/>
          </a:p>
          <a:p>
            <a:pPr algn="r"/>
            <a:endParaRPr sz="4000" dirty="0"/>
          </a:p>
        </p:txBody>
      </p:sp>
      <p:sp>
        <p:nvSpPr>
          <p:cNvPr id="91" name="CustomShape 2"/>
          <p:cNvSpPr/>
          <p:nvPr/>
        </p:nvSpPr>
        <p:spPr>
          <a:xfrm>
            <a:off x="0" y="2713037"/>
            <a:ext cx="9764712" cy="31854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800" i="1" strike="noStrike" spc="-1" dirty="0">
                <a:solidFill>
                  <a:schemeClr val="bg1">
                    <a:lumMod val="75000"/>
                  </a:schemeClr>
                </a:solidFill>
                <a:uFill>
                  <a:solidFill>
                    <a:srgbClr val="FFFFFF"/>
                  </a:solidFill>
                </a:uFill>
                <a:latin typeface="Arial"/>
                <a:ea typeface="DejaVu Sans"/>
              </a:rPr>
              <a:t>Get-</a:t>
            </a:r>
            <a:r>
              <a:rPr lang="en-US" sz="2800" i="1" strike="noStrike" spc="-1" dirty="0" err="1">
                <a:solidFill>
                  <a:schemeClr val="bg1">
                    <a:lumMod val="75000"/>
                  </a:schemeClr>
                </a:solidFill>
                <a:uFill>
                  <a:solidFill>
                    <a:srgbClr val="FFFFFF"/>
                  </a:solidFill>
                </a:uFill>
                <a:latin typeface="Arial"/>
                <a:ea typeface="DejaVu Sans"/>
              </a:rPr>
              <a:t>ADUser</a:t>
            </a:r>
            <a:r>
              <a:rPr lang="en-US" sz="2800" i="1" strike="noStrike" spc="-1" dirty="0">
                <a:solidFill>
                  <a:schemeClr val="bg1">
                    <a:lumMod val="75000"/>
                  </a:schemeClr>
                </a:solidFill>
                <a:uFill>
                  <a:solidFill>
                    <a:srgbClr val="FFFFFF"/>
                  </a:solidFill>
                </a:uFill>
                <a:latin typeface="Arial"/>
                <a:ea typeface="DejaVu Sans"/>
              </a:rPr>
              <a:t> -Filter {Enabled -</a:t>
            </a:r>
            <a:r>
              <a:rPr lang="en-US" sz="2800" i="1" strike="noStrike" spc="-1" dirty="0" err="1">
                <a:solidFill>
                  <a:schemeClr val="bg1">
                    <a:lumMod val="75000"/>
                  </a:schemeClr>
                </a:solidFill>
                <a:uFill>
                  <a:solidFill>
                    <a:srgbClr val="FFFFFF"/>
                  </a:solidFill>
                </a:uFill>
                <a:latin typeface="Arial"/>
                <a:ea typeface="DejaVu Sans"/>
              </a:rPr>
              <a:t>eq</a:t>
            </a:r>
            <a:r>
              <a:rPr lang="en-US" sz="2800" i="1" strike="noStrike" spc="-1" dirty="0">
                <a:solidFill>
                  <a:schemeClr val="bg1">
                    <a:lumMod val="75000"/>
                  </a:schemeClr>
                </a:solidFill>
                <a:uFill>
                  <a:solidFill>
                    <a:srgbClr val="FFFFFF"/>
                  </a:solidFill>
                </a:uFill>
                <a:latin typeface="Arial"/>
                <a:ea typeface="DejaVu Sans"/>
              </a:rPr>
              <a:t> $false} | FT </a:t>
            </a:r>
            <a:r>
              <a:rPr lang="en-US" sz="2800" i="1" strike="noStrike" spc="-1" dirty="0" err="1">
                <a:solidFill>
                  <a:schemeClr val="bg1">
                    <a:lumMod val="75000"/>
                  </a:schemeClr>
                </a:solidFill>
                <a:uFill>
                  <a:solidFill>
                    <a:srgbClr val="FFFFFF"/>
                  </a:solidFill>
                </a:uFill>
                <a:latin typeface="Arial"/>
                <a:ea typeface="DejaVu Sans"/>
              </a:rPr>
              <a:t>samAccountName</a:t>
            </a:r>
            <a:r>
              <a:rPr lang="en-US" sz="2800" i="1" strike="noStrike" spc="-1" dirty="0">
                <a:solidFill>
                  <a:schemeClr val="bg1">
                    <a:lumMod val="75000"/>
                  </a:schemeClr>
                </a:solidFill>
                <a:uFill>
                  <a:solidFill>
                    <a:srgbClr val="FFFFFF"/>
                  </a:solidFill>
                </a:uFill>
                <a:latin typeface="Arial"/>
                <a:ea typeface="DejaVu Sans"/>
              </a:rPr>
              <a:t> | export-csv C:\Data\InactiveAccounts.csv  -</a:t>
            </a:r>
            <a:r>
              <a:rPr lang="en-US" sz="2800" i="1" strike="noStrike" spc="-1" dirty="0" err="1">
                <a:solidFill>
                  <a:schemeClr val="bg1">
                    <a:lumMod val="75000"/>
                  </a:schemeClr>
                </a:solidFill>
                <a:uFill>
                  <a:solidFill>
                    <a:srgbClr val="FFFFFF"/>
                  </a:solidFill>
                </a:uFill>
                <a:latin typeface="Arial"/>
                <a:ea typeface="DejaVu Sans"/>
              </a:rPr>
              <a:t>NoTypeInformation</a:t>
            </a:r>
            <a:endParaRPr sz="2800" i="1" dirty="0">
              <a:solidFill>
                <a:schemeClr val="bg1">
                  <a:lumMod val="75000"/>
                </a:schemeClr>
              </a:solidFill>
            </a:endParaRPr>
          </a:p>
          <a:p>
            <a:r>
              <a:rPr lang="en-US" sz="2800" i="1" strike="noStrike" spc="-1" dirty="0">
                <a:solidFill>
                  <a:schemeClr val="bg1">
                    <a:lumMod val="75000"/>
                  </a:schemeClr>
                </a:solidFill>
                <a:uFill>
                  <a:solidFill>
                    <a:srgbClr val="FFFFFF"/>
                  </a:solidFill>
                </a:uFill>
                <a:latin typeface="Arial"/>
                <a:ea typeface="DejaVu Sans"/>
              </a:rPr>
              <a:t>						OR </a:t>
            </a:r>
            <a:endParaRPr sz="2800" i="1" dirty="0">
              <a:solidFill>
                <a:schemeClr val="bg1">
                  <a:lumMod val="75000"/>
                </a:schemeClr>
              </a:solidFill>
            </a:endParaRPr>
          </a:p>
          <a:p>
            <a:r>
              <a:rPr lang="en-US" sz="2800" i="1" strike="noStrike" spc="-1" dirty="0" smtClean="0">
                <a:solidFill>
                  <a:schemeClr val="bg1">
                    <a:lumMod val="75000"/>
                  </a:schemeClr>
                </a:solidFill>
                <a:uFill>
                  <a:solidFill>
                    <a:srgbClr val="FFFFFF"/>
                  </a:solidFill>
                </a:uFill>
                <a:latin typeface="Arial"/>
                <a:ea typeface="DejaVu Sans"/>
              </a:rPr>
              <a:t>Search-</a:t>
            </a:r>
            <a:r>
              <a:rPr lang="en-US" sz="2800" i="1" strike="noStrike" spc="-1" dirty="0" err="1" smtClean="0">
                <a:solidFill>
                  <a:schemeClr val="bg1">
                    <a:lumMod val="75000"/>
                  </a:schemeClr>
                </a:solidFill>
                <a:uFill>
                  <a:solidFill>
                    <a:srgbClr val="FFFFFF"/>
                  </a:solidFill>
                </a:uFill>
                <a:latin typeface="Arial"/>
                <a:ea typeface="DejaVu Sans"/>
              </a:rPr>
              <a:t>ADAccount</a:t>
            </a:r>
            <a:r>
              <a:rPr lang="en-US" sz="2800" i="1" strike="noStrike" spc="-1" dirty="0" smtClean="0">
                <a:solidFill>
                  <a:schemeClr val="bg1">
                    <a:lumMod val="75000"/>
                  </a:schemeClr>
                </a:solidFill>
                <a:uFill>
                  <a:solidFill>
                    <a:srgbClr val="FFFFFF"/>
                  </a:solidFill>
                </a:uFill>
                <a:latin typeface="Arial"/>
                <a:ea typeface="DejaVu Sans"/>
              </a:rPr>
              <a:t> </a:t>
            </a:r>
            <a:r>
              <a:rPr lang="en-US" sz="2800" i="1" strike="noStrike" spc="-1" dirty="0">
                <a:solidFill>
                  <a:schemeClr val="bg1">
                    <a:lumMod val="75000"/>
                  </a:schemeClr>
                </a:solidFill>
                <a:uFill>
                  <a:solidFill>
                    <a:srgbClr val="FFFFFF"/>
                  </a:solidFill>
                </a:uFill>
                <a:latin typeface="Arial"/>
                <a:ea typeface="DejaVu Sans"/>
              </a:rPr>
              <a:t>-</a:t>
            </a:r>
            <a:r>
              <a:rPr lang="en-US" sz="2800" i="1" strike="noStrike" spc="-1" dirty="0" err="1">
                <a:solidFill>
                  <a:schemeClr val="bg1">
                    <a:lumMod val="75000"/>
                  </a:schemeClr>
                </a:solidFill>
                <a:uFill>
                  <a:solidFill>
                    <a:srgbClr val="FFFFFF"/>
                  </a:solidFill>
                </a:uFill>
                <a:latin typeface="Arial"/>
                <a:ea typeface="DejaVu Sans"/>
              </a:rPr>
              <a:t>AccountDisabled</a:t>
            </a:r>
            <a:r>
              <a:rPr lang="en-US" sz="2800" i="1" strike="noStrike" spc="-1" dirty="0">
                <a:solidFill>
                  <a:schemeClr val="bg1">
                    <a:lumMod val="75000"/>
                  </a:schemeClr>
                </a:solidFill>
                <a:uFill>
                  <a:solidFill>
                    <a:srgbClr val="FFFFFF"/>
                  </a:solidFill>
                </a:uFill>
                <a:latin typeface="Arial"/>
                <a:ea typeface="DejaVu Sans"/>
              </a:rPr>
              <a:t> | select </a:t>
            </a:r>
            <a:r>
              <a:rPr lang="en-US" sz="2800" i="1" strike="noStrike" spc="-1" dirty="0" err="1">
                <a:solidFill>
                  <a:schemeClr val="bg1">
                    <a:lumMod val="75000"/>
                  </a:schemeClr>
                </a:solidFill>
                <a:uFill>
                  <a:solidFill>
                    <a:srgbClr val="FFFFFF"/>
                  </a:solidFill>
                </a:uFill>
                <a:latin typeface="Arial"/>
                <a:ea typeface="DejaVu Sans"/>
              </a:rPr>
              <a:t>samAccountName</a:t>
            </a:r>
            <a:r>
              <a:rPr lang="en-US" sz="2800" i="1" strike="noStrike" spc="-1" dirty="0">
                <a:solidFill>
                  <a:schemeClr val="bg1">
                    <a:lumMod val="75000"/>
                  </a:schemeClr>
                </a:solidFill>
                <a:uFill>
                  <a:solidFill>
                    <a:srgbClr val="FFFFFF"/>
                  </a:solidFill>
                </a:uFill>
                <a:latin typeface="Arial"/>
                <a:ea typeface="DejaVu Sans"/>
              </a:rPr>
              <a:t> | export-csv C:\Data\InactiveAccounts.csv  -</a:t>
            </a:r>
            <a:r>
              <a:rPr lang="en-US" sz="2800" i="1" strike="noStrike" spc="-1" dirty="0" err="1">
                <a:solidFill>
                  <a:schemeClr val="bg1">
                    <a:lumMod val="75000"/>
                  </a:schemeClr>
                </a:solidFill>
                <a:uFill>
                  <a:solidFill>
                    <a:srgbClr val="FFFFFF"/>
                  </a:solidFill>
                </a:uFill>
                <a:latin typeface="Arial"/>
                <a:ea typeface="DejaVu Sans"/>
              </a:rPr>
              <a:t>NoTypeInformation</a:t>
            </a:r>
            <a:r>
              <a:rPr lang="en-US" sz="2800" i="1" strike="noStrike" spc="-1" dirty="0">
                <a:solidFill>
                  <a:schemeClr val="bg1">
                    <a:lumMod val="75000"/>
                  </a:schemeClr>
                </a:solidFill>
                <a:uFill>
                  <a:solidFill>
                    <a:srgbClr val="FFFFFF"/>
                  </a:solidFill>
                </a:uFill>
                <a:latin typeface="Arial"/>
                <a:ea typeface="DejaVu Sans"/>
              </a:rPr>
              <a:t> </a:t>
            </a:r>
            <a:endParaRPr sz="2800" i="1" dirty="0">
              <a:solidFill>
                <a:schemeClr val="bg1">
                  <a:lumMod val="75000"/>
                </a:schemeClr>
              </a:solidFill>
            </a:endParaRPr>
          </a:p>
        </p:txBody>
      </p:sp>
      <p:sp>
        <p:nvSpPr>
          <p:cNvPr id="93" name="CustomShape 4"/>
          <p:cNvSpPr/>
          <p:nvPr/>
        </p:nvSpPr>
        <p:spPr>
          <a:xfrm>
            <a:off x="392112" y="1200059"/>
            <a:ext cx="9220200" cy="12081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600" strike="noStrike" spc="-1" dirty="0">
                <a:solidFill>
                  <a:srgbClr val="000000"/>
                </a:solidFill>
                <a:uFill>
                  <a:solidFill>
                    <a:srgbClr val="FFFFFF"/>
                  </a:solidFill>
                </a:uFill>
                <a:latin typeface="Arial"/>
                <a:ea typeface="DejaVu Sans"/>
              </a:rPr>
              <a:t>The following commands will gather all disabled accounts into an csv</a:t>
            </a:r>
            <a:endParaRPr sz="3600" dirty="0"/>
          </a:p>
        </p:txBody>
      </p:sp>
      <p:sp>
        <p:nvSpPr>
          <p:cNvPr id="6" name="CustomShape 5"/>
          <p:cNvSpPr/>
          <p:nvPr/>
        </p:nvSpPr>
        <p:spPr>
          <a:xfrm>
            <a:off x="773112" y="3627437"/>
            <a:ext cx="8991600" cy="3810000"/>
          </a:xfrm>
          <a:prstGeom prst="rect">
            <a:avLst/>
          </a:prstGeom>
          <a:solidFill>
            <a:schemeClr val="bg1"/>
          </a:solidFill>
          <a:ln w="38100">
            <a:solidFill>
              <a:schemeClr val="tx1"/>
            </a:solidFill>
          </a:ln>
        </p:spPr>
        <p:style>
          <a:lnRef idx="0">
            <a:scrgbClr r="0" g="0" b="0"/>
          </a:lnRef>
          <a:fillRef idx="0">
            <a:scrgbClr r="0" g="0" b="0"/>
          </a:fillRef>
          <a:effectRef idx="0">
            <a:scrgbClr r="0" g="0" b="0"/>
          </a:effectRef>
          <a:fontRef idx="minor"/>
        </p:style>
        <p:txBody>
          <a:bodyPr lIns="90000" tIns="45000" rIns="90000" bIns="45000"/>
          <a:lstStyle/>
          <a:p>
            <a:r>
              <a:rPr lang="en-US" sz="3600" spc="-1" dirty="0">
                <a:solidFill>
                  <a:srgbClr val="000000"/>
                </a:solidFill>
                <a:uFill>
                  <a:solidFill>
                    <a:srgbClr val="FFFFFF"/>
                  </a:solidFill>
                </a:uFill>
              </a:rPr>
              <a:t>Solution</a:t>
            </a:r>
            <a:endParaRPr lang="en-US" sz="3600" dirty="0" smtClean="0"/>
          </a:p>
          <a:p>
            <a:endParaRPr lang="en-US" sz="3600" dirty="0" smtClean="0"/>
          </a:p>
          <a:p>
            <a:r>
              <a:rPr lang="en-US" sz="3600" spc="-1" dirty="0">
                <a:solidFill>
                  <a:srgbClr val="000000"/>
                </a:solidFill>
                <a:uFill>
                  <a:solidFill>
                    <a:srgbClr val="FFFFFF"/>
                  </a:solidFill>
                </a:uFill>
              </a:rPr>
              <a:t>Delete accounts as soon as they are not needed.  Or occasional workers, find a way to communicate between the ISSO, HD, and SOC regarding who has been authorized to be re-enabled</a:t>
            </a:r>
            <a:endParaRPr lang="en-US" sz="3600" dirty="0"/>
          </a:p>
        </p:txBody>
      </p:sp>
    </p:spTree>
    <p:extLst>
      <p:ext uri="{BB962C8B-B14F-4D97-AF65-F5344CB8AC3E}">
        <p14:creationId xmlns:p14="http://schemas.microsoft.com/office/powerpoint/2010/main" val="148452246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3363912" y="198437"/>
            <a:ext cx="6259512" cy="952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r>
              <a:rPr lang="en-US" sz="4000" strike="noStrike" spc="-1" dirty="0">
                <a:solidFill>
                  <a:srgbClr val="000000"/>
                </a:solidFill>
                <a:uFill>
                  <a:solidFill>
                    <a:srgbClr val="FFFFFF"/>
                  </a:solidFill>
                </a:uFill>
                <a:latin typeface="Arial"/>
                <a:ea typeface="DejaVu Sans"/>
              </a:rPr>
              <a:t>Active Inactive Accounts</a:t>
            </a:r>
            <a:endParaRPr sz="4000" dirty="0"/>
          </a:p>
          <a:p>
            <a:pPr algn="r"/>
            <a:endParaRPr sz="4000" dirty="0"/>
          </a:p>
        </p:txBody>
      </p:sp>
      <p:sp>
        <p:nvSpPr>
          <p:cNvPr id="91" name="CustomShape 2"/>
          <p:cNvSpPr/>
          <p:nvPr/>
        </p:nvSpPr>
        <p:spPr>
          <a:xfrm>
            <a:off x="0" y="2713037"/>
            <a:ext cx="9764712" cy="31854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800" i="1" strike="noStrike" spc="-1" dirty="0">
                <a:solidFill>
                  <a:schemeClr val="bg1">
                    <a:lumMod val="75000"/>
                  </a:schemeClr>
                </a:solidFill>
                <a:uFill>
                  <a:solidFill>
                    <a:srgbClr val="FFFFFF"/>
                  </a:solidFill>
                </a:uFill>
                <a:latin typeface="Arial"/>
                <a:ea typeface="DejaVu Sans"/>
              </a:rPr>
              <a:t>Get-</a:t>
            </a:r>
            <a:r>
              <a:rPr lang="en-US" sz="2800" i="1" strike="noStrike" spc="-1" dirty="0" err="1">
                <a:solidFill>
                  <a:schemeClr val="bg1">
                    <a:lumMod val="75000"/>
                  </a:schemeClr>
                </a:solidFill>
                <a:uFill>
                  <a:solidFill>
                    <a:srgbClr val="FFFFFF"/>
                  </a:solidFill>
                </a:uFill>
                <a:latin typeface="Arial"/>
                <a:ea typeface="DejaVu Sans"/>
              </a:rPr>
              <a:t>ADUser</a:t>
            </a:r>
            <a:r>
              <a:rPr lang="en-US" sz="2800" i="1" strike="noStrike" spc="-1" dirty="0">
                <a:solidFill>
                  <a:schemeClr val="bg1">
                    <a:lumMod val="75000"/>
                  </a:schemeClr>
                </a:solidFill>
                <a:uFill>
                  <a:solidFill>
                    <a:srgbClr val="FFFFFF"/>
                  </a:solidFill>
                </a:uFill>
                <a:latin typeface="Arial"/>
                <a:ea typeface="DejaVu Sans"/>
              </a:rPr>
              <a:t> -Filter {Enabled -</a:t>
            </a:r>
            <a:r>
              <a:rPr lang="en-US" sz="2800" i="1" strike="noStrike" spc="-1" dirty="0" err="1">
                <a:solidFill>
                  <a:schemeClr val="bg1">
                    <a:lumMod val="75000"/>
                  </a:schemeClr>
                </a:solidFill>
                <a:uFill>
                  <a:solidFill>
                    <a:srgbClr val="FFFFFF"/>
                  </a:solidFill>
                </a:uFill>
                <a:latin typeface="Arial"/>
                <a:ea typeface="DejaVu Sans"/>
              </a:rPr>
              <a:t>eq</a:t>
            </a:r>
            <a:r>
              <a:rPr lang="en-US" sz="2800" i="1" strike="noStrike" spc="-1" dirty="0">
                <a:solidFill>
                  <a:schemeClr val="bg1">
                    <a:lumMod val="75000"/>
                  </a:schemeClr>
                </a:solidFill>
                <a:uFill>
                  <a:solidFill>
                    <a:srgbClr val="FFFFFF"/>
                  </a:solidFill>
                </a:uFill>
                <a:latin typeface="Arial"/>
                <a:ea typeface="DejaVu Sans"/>
              </a:rPr>
              <a:t> $false} | FT </a:t>
            </a:r>
            <a:r>
              <a:rPr lang="en-US" sz="2800" i="1" strike="noStrike" spc="-1" dirty="0" err="1">
                <a:solidFill>
                  <a:schemeClr val="bg1">
                    <a:lumMod val="75000"/>
                  </a:schemeClr>
                </a:solidFill>
                <a:uFill>
                  <a:solidFill>
                    <a:srgbClr val="FFFFFF"/>
                  </a:solidFill>
                </a:uFill>
                <a:latin typeface="Arial"/>
                <a:ea typeface="DejaVu Sans"/>
              </a:rPr>
              <a:t>samAccountName</a:t>
            </a:r>
            <a:r>
              <a:rPr lang="en-US" sz="2800" i="1" strike="noStrike" spc="-1" dirty="0">
                <a:solidFill>
                  <a:schemeClr val="bg1">
                    <a:lumMod val="75000"/>
                  </a:schemeClr>
                </a:solidFill>
                <a:uFill>
                  <a:solidFill>
                    <a:srgbClr val="FFFFFF"/>
                  </a:solidFill>
                </a:uFill>
                <a:latin typeface="Arial"/>
                <a:ea typeface="DejaVu Sans"/>
              </a:rPr>
              <a:t> | export-csv C:\Data\InactiveAccounts.csv  -</a:t>
            </a:r>
            <a:r>
              <a:rPr lang="en-US" sz="2800" i="1" strike="noStrike" spc="-1" dirty="0" err="1">
                <a:solidFill>
                  <a:schemeClr val="bg1">
                    <a:lumMod val="75000"/>
                  </a:schemeClr>
                </a:solidFill>
                <a:uFill>
                  <a:solidFill>
                    <a:srgbClr val="FFFFFF"/>
                  </a:solidFill>
                </a:uFill>
                <a:latin typeface="Arial"/>
                <a:ea typeface="DejaVu Sans"/>
              </a:rPr>
              <a:t>NoTypeInformation</a:t>
            </a:r>
            <a:endParaRPr sz="2800" i="1" dirty="0">
              <a:solidFill>
                <a:schemeClr val="bg1">
                  <a:lumMod val="75000"/>
                </a:schemeClr>
              </a:solidFill>
            </a:endParaRPr>
          </a:p>
          <a:p>
            <a:r>
              <a:rPr lang="en-US" sz="2800" i="1" strike="noStrike" spc="-1" dirty="0">
                <a:solidFill>
                  <a:schemeClr val="bg1">
                    <a:lumMod val="75000"/>
                  </a:schemeClr>
                </a:solidFill>
                <a:uFill>
                  <a:solidFill>
                    <a:srgbClr val="FFFFFF"/>
                  </a:solidFill>
                </a:uFill>
                <a:latin typeface="Arial"/>
                <a:ea typeface="DejaVu Sans"/>
              </a:rPr>
              <a:t>						OR </a:t>
            </a:r>
            <a:endParaRPr sz="2800" i="1" dirty="0">
              <a:solidFill>
                <a:schemeClr val="bg1">
                  <a:lumMod val="75000"/>
                </a:schemeClr>
              </a:solidFill>
            </a:endParaRPr>
          </a:p>
          <a:p>
            <a:r>
              <a:rPr lang="en-US" sz="2800" i="1" strike="noStrike" spc="-1" dirty="0" smtClean="0">
                <a:solidFill>
                  <a:schemeClr val="bg1">
                    <a:lumMod val="75000"/>
                  </a:schemeClr>
                </a:solidFill>
                <a:uFill>
                  <a:solidFill>
                    <a:srgbClr val="FFFFFF"/>
                  </a:solidFill>
                </a:uFill>
                <a:latin typeface="Arial"/>
                <a:ea typeface="DejaVu Sans"/>
              </a:rPr>
              <a:t>Search-</a:t>
            </a:r>
            <a:r>
              <a:rPr lang="en-US" sz="2800" i="1" strike="noStrike" spc="-1" dirty="0" err="1" smtClean="0">
                <a:solidFill>
                  <a:schemeClr val="bg1">
                    <a:lumMod val="75000"/>
                  </a:schemeClr>
                </a:solidFill>
                <a:uFill>
                  <a:solidFill>
                    <a:srgbClr val="FFFFFF"/>
                  </a:solidFill>
                </a:uFill>
                <a:latin typeface="Arial"/>
                <a:ea typeface="DejaVu Sans"/>
              </a:rPr>
              <a:t>ADAccount</a:t>
            </a:r>
            <a:r>
              <a:rPr lang="en-US" sz="2800" i="1" strike="noStrike" spc="-1" dirty="0" smtClean="0">
                <a:solidFill>
                  <a:schemeClr val="bg1">
                    <a:lumMod val="75000"/>
                  </a:schemeClr>
                </a:solidFill>
                <a:uFill>
                  <a:solidFill>
                    <a:srgbClr val="FFFFFF"/>
                  </a:solidFill>
                </a:uFill>
                <a:latin typeface="Arial"/>
                <a:ea typeface="DejaVu Sans"/>
              </a:rPr>
              <a:t> </a:t>
            </a:r>
            <a:r>
              <a:rPr lang="en-US" sz="2800" i="1" strike="noStrike" spc="-1" dirty="0">
                <a:solidFill>
                  <a:schemeClr val="bg1">
                    <a:lumMod val="75000"/>
                  </a:schemeClr>
                </a:solidFill>
                <a:uFill>
                  <a:solidFill>
                    <a:srgbClr val="FFFFFF"/>
                  </a:solidFill>
                </a:uFill>
                <a:latin typeface="Arial"/>
                <a:ea typeface="DejaVu Sans"/>
              </a:rPr>
              <a:t>-</a:t>
            </a:r>
            <a:r>
              <a:rPr lang="en-US" sz="2800" i="1" strike="noStrike" spc="-1" dirty="0" err="1">
                <a:solidFill>
                  <a:schemeClr val="bg1">
                    <a:lumMod val="75000"/>
                  </a:schemeClr>
                </a:solidFill>
                <a:uFill>
                  <a:solidFill>
                    <a:srgbClr val="FFFFFF"/>
                  </a:solidFill>
                </a:uFill>
                <a:latin typeface="Arial"/>
                <a:ea typeface="DejaVu Sans"/>
              </a:rPr>
              <a:t>AccountDisabled</a:t>
            </a:r>
            <a:r>
              <a:rPr lang="en-US" sz="2800" i="1" strike="noStrike" spc="-1" dirty="0">
                <a:solidFill>
                  <a:schemeClr val="bg1">
                    <a:lumMod val="75000"/>
                  </a:schemeClr>
                </a:solidFill>
                <a:uFill>
                  <a:solidFill>
                    <a:srgbClr val="FFFFFF"/>
                  </a:solidFill>
                </a:uFill>
                <a:latin typeface="Arial"/>
                <a:ea typeface="DejaVu Sans"/>
              </a:rPr>
              <a:t> | select </a:t>
            </a:r>
            <a:r>
              <a:rPr lang="en-US" sz="2800" i="1" strike="noStrike" spc="-1" dirty="0" err="1">
                <a:solidFill>
                  <a:schemeClr val="bg1">
                    <a:lumMod val="75000"/>
                  </a:schemeClr>
                </a:solidFill>
                <a:uFill>
                  <a:solidFill>
                    <a:srgbClr val="FFFFFF"/>
                  </a:solidFill>
                </a:uFill>
                <a:latin typeface="Arial"/>
                <a:ea typeface="DejaVu Sans"/>
              </a:rPr>
              <a:t>samAccountName</a:t>
            </a:r>
            <a:r>
              <a:rPr lang="en-US" sz="2800" i="1" strike="noStrike" spc="-1" dirty="0">
                <a:solidFill>
                  <a:schemeClr val="bg1">
                    <a:lumMod val="75000"/>
                  </a:schemeClr>
                </a:solidFill>
                <a:uFill>
                  <a:solidFill>
                    <a:srgbClr val="FFFFFF"/>
                  </a:solidFill>
                </a:uFill>
                <a:latin typeface="Arial"/>
                <a:ea typeface="DejaVu Sans"/>
              </a:rPr>
              <a:t> | export-csv C:\Data\InactiveAccounts.csv  -</a:t>
            </a:r>
            <a:r>
              <a:rPr lang="en-US" sz="2800" i="1" strike="noStrike" spc="-1" dirty="0" err="1">
                <a:solidFill>
                  <a:schemeClr val="bg1">
                    <a:lumMod val="75000"/>
                  </a:schemeClr>
                </a:solidFill>
                <a:uFill>
                  <a:solidFill>
                    <a:srgbClr val="FFFFFF"/>
                  </a:solidFill>
                </a:uFill>
                <a:latin typeface="Arial"/>
                <a:ea typeface="DejaVu Sans"/>
              </a:rPr>
              <a:t>NoTypeInformation</a:t>
            </a:r>
            <a:r>
              <a:rPr lang="en-US" sz="2800" i="1" strike="noStrike" spc="-1" dirty="0">
                <a:solidFill>
                  <a:schemeClr val="bg1">
                    <a:lumMod val="75000"/>
                  </a:schemeClr>
                </a:solidFill>
                <a:uFill>
                  <a:solidFill>
                    <a:srgbClr val="FFFFFF"/>
                  </a:solidFill>
                </a:uFill>
                <a:latin typeface="Arial"/>
                <a:ea typeface="DejaVu Sans"/>
              </a:rPr>
              <a:t> </a:t>
            </a:r>
            <a:endParaRPr sz="2800" i="1" dirty="0">
              <a:solidFill>
                <a:schemeClr val="bg1">
                  <a:lumMod val="75000"/>
                </a:schemeClr>
              </a:solidFill>
            </a:endParaRPr>
          </a:p>
        </p:txBody>
      </p:sp>
      <p:sp>
        <p:nvSpPr>
          <p:cNvPr id="93" name="CustomShape 4"/>
          <p:cNvSpPr/>
          <p:nvPr/>
        </p:nvSpPr>
        <p:spPr>
          <a:xfrm>
            <a:off x="392112" y="1200059"/>
            <a:ext cx="9220200" cy="12081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600" strike="noStrike" spc="-1" dirty="0">
                <a:solidFill>
                  <a:srgbClr val="000000"/>
                </a:solidFill>
                <a:uFill>
                  <a:solidFill>
                    <a:srgbClr val="FFFFFF"/>
                  </a:solidFill>
                </a:uFill>
                <a:latin typeface="Arial"/>
                <a:ea typeface="DejaVu Sans"/>
              </a:rPr>
              <a:t>The following commands will gather all disabled accounts into an csv</a:t>
            </a:r>
            <a:endParaRPr sz="3600" dirty="0"/>
          </a:p>
        </p:txBody>
      </p:sp>
      <p:sp>
        <p:nvSpPr>
          <p:cNvPr id="6" name="CustomShape 5"/>
          <p:cNvSpPr/>
          <p:nvPr/>
        </p:nvSpPr>
        <p:spPr>
          <a:xfrm>
            <a:off x="3940968" y="5380037"/>
            <a:ext cx="5105400" cy="2057400"/>
          </a:xfrm>
          <a:prstGeom prst="rect">
            <a:avLst/>
          </a:prstGeom>
          <a:solidFill>
            <a:schemeClr val="bg1"/>
          </a:solidFill>
          <a:ln w="38100">
            <a:solidFill>
              <a:schemeClr val="tx1"/>
            </a:solidFill>
          </a:ln>
        </p:spPr>
        <p:style>
          <a:lnRef idx="0">
            <a:scrgbClr r="0" g="0" b="0"/>
          </a:lnRef>
          <a:fillRef idx="0">
            <a:scrgbClr r="0" g="0" b="0"/>
          </a:fillRef>
          <a:effectRef idx="0">
            <a:scrgbClr r="0" g="0" b="0"/>
          </a:effectRef>
          <a:fontRef idx="minor"/>
        </p:style>
        <p:txBody>
          <a:bodyPr lIns="90000" tIns="45000" rIns="90000" bIns="45000"/>
          <a:lstStyle/>
          <a:p>
            <a:r>
              <a:rPr lang="en-US" sz="3600" spc="-1" dirty="0" smtClean="0">
                <a:solidFill>
                  <a:srgbClr val="000000"/>
                </a:solidFill>
                <a:uFill>
                  <a:solidFill>
                    <a:srgbClr val="FFFFFF"/>
                  </a:solidFill>
                </a:uFill>
              </a:rPr>
              <a:t>Level of Effort</a:t>
            </a:r>
          </a:p>
          <a:p>
            <a:endParaRPr lang="en-US" sz="3600" spc="-1" dirty="0">
              <a:solidFill>
                <a:srgbClr val="000000"/>
              </a:solidFill>
              <a:uFill>
                <a:solidFill>
                  <a:srgbClr val="FFFFFF"/>
                </a:solidFill>
              </a:uFill>
            </a:endParaRPr>
          </a:p>
          <a:p>
            <a:r>
              <a:rPr lang="en-US" sz="3600" spc="-1" dirty="0" smtClean="0">
                <a:solidFill>
                  <a:srgbClr val="000000"/>
                </a:solidFill>
                <a:uFill>
                  <a:solidFill>
                    <a:srgbClr val="FFFFFF"/>
                  </a:solidFill>
                </a:uFill>
              </a:rPr>
              <a:t>Minimum</a:t>
            </a:r>
            <a:endParaRPr lang="en-US" sz="3600" dirty="0"/>
          </a:p>
        </p:txBody>
      </p:sp>
    </p:spTree>
    <p:extLst>
      <p:ext uri="{BB962C8B-B14F-4D97-AF65-F5344CB8AC3E}">
        <p14:creationId xmlns:p14="http://schemas.microsoft.com/office/powerpoint/2010/main" val="1127396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3440112" y="160178"/>
            <a:ext cx="6477000" cy="83851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r>
              <a:rPr lang="en-US" sz="4000" strike="noStrike" spc="-1" dirty="0">
                <a:solidFill>
                  <a:srgbClr val="000000"/>
                </a:solidFill>
                <a:uFill>
                  <a:solidFill>
                    <a:srgbClr val="FFFFFF"/>
                  </a:solidFill>
                </a:uFill>
                <a:latin typeface="Arial"/>
                <a:ea typeface="DejaVu Sans"/>
              </a:rPr>
              <a:t>Service Account Activity</a:t>
            </a:r>
            <a:endParaRPr sz="4000" dirty="0"/>
          </a:p>
        </p:txBody>
      </p:sp>
      <p:sp>
        <p:nvSpPr>
          <p:cNvPr id="110" name="CustomShape 2"/>
          <p:cNvSpPr/>
          <p:nvPr/>
        </p:nvSpPr>
        <p:spPr>
          <a:xfrm>
            <a:off x="308520" y="1417637"/>
            <a:ext cx="9608592" cy="567991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200" i="1" strike="noStrike" spc="-1" dirty="0">
                <a:solidFill>
                  <a:srgbClr val="000000"/>
                </a:solidFill>
                <a:uFill>
                  <a:solidFill>
                    <a:srgbClr val="FFFFFF"/>
                  </a:solidFill>
                </a:uFill>
                <a:latin typeface="Arial"/>
                <a:ea typeface="DejaVu Sans"/>
              </a:rPr>
              <a:t>Get-</a:t>
            </a:r>
            <a:r>
              <a:rPr lang="en-US" sz="3200" i="1" strike="noStrike" spc="-1" dirty="0" err="1">
                <a:solidFill>
                  <a:srgbClr val="000000"/>
                </a:solidFill>
                <a:uFill>
                  <a:solidFill>
                    <a:srgbClr val="FFFFFF"/>
                  </a:solidFill>
                </a:uFill>
                <a:latin typeface="Arial"/>
                <a:ea typeface="DejaVu Sans"/>
              </a:rPr>
              <a:t>aduser</a:t>
            </a:r>
            <a:r>
              <a:rPr lang="en-US" sz="3200" i="1" strike="noStrike" spc="-1" dirty="0">
                <a:solidFill>
                  <a:srgbClr val="000000"/>
                </a:solidFill>
                <a:uFill>
                  <a:solidFill>
                    <a:srgbClr val="FFFFFF"/>
                  </a:solidFill>
                </a:uFill>
                <a:latin typeface="Arial"/>
                <a:ea typeface="DejaVu Sans"/>
              </a:rPr>
              <a:t> –Filter * -</a:t>
            </a:r>
            <a:r>
              <a:rPr lang="en-US" sz="3200" i="1" strike="noStrike" spc="-1" dirty="0" err="1">
                <a:solidFill>
                  <a:srgbClr val="000000"/>
                </a:solidFill>
                <a:uFill>
                  <a:solidFill>
                    <a:srgbClr val="FFFFFF"/>
                  </a:solidFill>
                </a:uFill>
                <a:latin typeface="Arial"/>
                <a:ea typeface="DejaVu Sans"/>
              </a:rPr>
              <a:t>searchbase</a:t>
            </a:r>
            <a:r>
              <a:rPr lang="en-US" sz="3200" i="1" strike="noStrike" spc="-1" dirty="0">
                <a:solidFill>
                  <a:srgbClr val="000000"/>
                </a:solidFill>
                <a:uFill>
                  <a:solidFill>
                    <a:srgbClr val="FFFFFF"/>
                  </a:solidFill>
                </a:uFill>
                <a:latin typeface="Arial"/>
                <a:ea typeface="DejaVu Sans"/>
              </a:rPr>
              <a:t> “OU=service, DC=you” </a:t>
            </a:r>
            <a:r>
              <a:rPr lang="en-US" sz="3200" i="1" spc="-1" dirty="0">
                <a:solidFill>
                  <a:srgbClr val="000000"/>
                </a:solidFill>
                <a:uFill>
                  <a:solidFill>
                    <a:srgbClr val="FFFFFF"/>
                  </a:solidFill>
                </a:uFill>
              </a:rPr>
              <a:t>| export-csv C:\Data\InactiveAccounts.csv  -</a:t>
            </a:r>
            <a:r>
              <a:rPr lang="en-US" sz="3200" i="1" spc="-1" dirty="0" err="1">
                <a:solidFill>
                  <a:srgbClr val="000000"/>
                </a:solidFill>
                <a:uFill>
                  <a:solidFill>
                    <a:srgbClr val="FFFFFF"/>
                  </a:solidFill>
                </a:uFill>
              </a:rPr>
              <a:t>NoTypeInformation</a:t>
            </a:r>
            <a:r>
              <a:rPr lang="en-US" sz="3200" strike="noStrike" spc="-1" dirty="0" smtClean="0">
                <a:solidFill>
                  <a:srgbClr val="000000"/>
                </a:solidFill>
                <a:uFill>
                  <a:solidFill>
                    <a:srgbClr val="FFFFFF"/>
                  </a:solidFill>
                </a:uFill>
                <a:latin typeface="Arial"/>
                <a:ea typeface="DejaVu Sans"/>
              </a:rPr>
              <a:t> </a:t>
            </a:r>
            <a:endParaRPr sz="3200" dirty="0"/>
          </a:p>
          <a:p>
            <a:endParaRPr sz="3200" dirty="0"/>
          </a:p>
          <a:p>
            <a:r>
              <a:rPr lang="en-US" sz="3200" strike="noStrike" spc="-1" dirty="0">
                <a:solidFill>
                  <a:srgbClr val="000000"/>
                </a:solidFill>
                <a:uFill>
                  <a:solidFill>
                    <a:srgbClr val="FFFFFF"/>
                  </a:solidFill>
                </a:uFill>
                <a:latin typeface="Arial"/>
                <a:ea typeface="DejaVu Sans"/>
              </a:rPr>
              <a:t>OR </a:t>
            </a:r>
            <a:endParaRPr sz="3200" dirty="0"/>
          </a:p>
          <a:p>
            <a:endParaRPr sz="3200" dirty="0"/>
          </a:p>
          <a:p>
            <a:r>
              <a:rPr lang="en-US" sz="3200" i="1" strike="noStrike" spc="-1" dirty="0">
                <a:solidFill>
                  <a:srgbClr val="000000"/>
                </a:solidFill>
                <a:uFill>
                  <a:solidFill>
                    <a:srgbClr val="FFFFFF"/>
                  </a:solidFill>
                </a:uFill>
                <a:latin typeface="Arial"/>
                <a:ea typeface="DejaVu Sans"/>
              </a:rPr>
              <a:t>-filter {name LIKE “svc*”} </a:t>
            </a:r>
            <a:r>
              <a:rPr lang="en-US" sz="3200" i="1" spc="-1" dirty="0">
                <a:solidFill>
                  <a:srgbClr val="000000"/>
                </a:solidFill>
                <a:uFill>
                  <a:solidFill>
                    <a:srgbClr val="FFFFFF"/>
                  </a:solidFill>
                </a:uFill>
              </a:rPr>
              <a:t>| export-csv C:\Data\InactiveAccounts.csv  -</a:t>
            </a:r>
            <a:r>
              <a:rPr lang="en-US" sz="3200" i="1" spc="-1" dirty="0" err="1">
                <a:solidFill>
                  <a:srgbClr val="000000"/>
                </a:solidFill>
                <a:uFill>
                  <a:solidFill>
                    <a:srgbClr val="FFFFFF"/>
                  </a:solidFill>
                </a:uFill>
              </a:rPr>
              <a:t>NoTypeInformation</a:t>
            </a:r>
            <a:endParaRPr sz="3200" dirty="0"/>
          </a:p>
          <a:p>
            <a:endParaRPr sz="3200" dirty="0"/>
          </a:p>
          <a:p>
            <a:r>
              <a:rPr lang="en-US" sz="3200" strike="noStrike" spc="-1" dirty="0">
                <a:solidFill>
                  <a:srgbClr val="000000"/>
                </a:solidFill>
                <a:uFill>
                  <a:solidFill>
                    <a:srgbClr val="FFFFFF"/>
                  </a:solidFill>
                </a:uFill>
                <a:latin typeface="Arial"/>
                <a:ea typeface="DejaVu Sans"/>
              </a:rPr>
              <a:t>OR </a:t>
            </a:r>
            <a:endParaRPr sz="3200" dirty="0"/>
          </a:p>
          <a:p>
            <a:endParaRPr sz="3200" dirty="0"/>
          </a:p>
          <a:p>
            <a:r>
              <a:rPr lang="en-US" sz="3200" strike="noStrike" spc="-1" dirty="0">
                <a:solidFill>
                  <a:srgbClr val="000000"/>
                </a:solidFill>
                <a:uFill>
                  <a:solidFill>
                    <a:srgbClr val="FFFFFF"/>
                  </a:solidFill>
                </a:uFill>
                <a:latin typeface="Arial"/>
                <a:ea typeface="DejaVu Sans"/>
              </a:rPr>
              <a:t>however you identify your services accounts.  </a:t>
            </a:r>
            <a:endParaRPr sz="3200" dirty="0"/>
          </a:p>
          <a:p>
            <a:endParaRPr sz="3200" dirty="0"/>
          </a:p>
          <a:p>
            <a:r>
              <a:rPr lang="en-US" sz="3200" strike="noStrike" spc="-1" dirty="0">
                <a:solidFill>
                  <a:srgbClr val="000000"/>
                </a:solidFill>
                <a:uFill>
                  <a:solidFill>
                    <a:srgbClr val="FFFFFF"/>
                  </a:solidFill>
                </a:uFill>
                <a:latin typeface="Arial"/>
                <a:ea typeface="DejaVu Sans"/>
              </a:rPr>
              <a:t>| select name | export-csv C:\Data\ServiceAccounts.csv  -</a:t>
            </a:r>
            <a:r>
              <a:rPr lang="en-US" sz="3200" strike="noStrike" spc="-1" dirty="0" err="1">
                <a:solidFill>
                  <a:srgbClr val="000000"/>
                </a:solidFill>
                <a:uFill>
                  <a:solidFill>
                    <a:srgbClr val="FFFFFF"/>
                  </a:solidFill>
                </a:uFill>
                <a:latin typeface="Arial"/>
                <a:ea typeface="DejaVu Sans"/>
              </a:rPr>
              <a:t>NoTypeInformation</a:t>
            </a:r>
            <a:r>
              <a:rPr lang="en-US" sz="3200" strike="noStrike" spc="-1" dirty="0">
                <a:solidFill>
                  <a:srgbClr val="000000"/>
                </a:solidFill>
                <a:uFill>
                  <a:solidFill>
                    <a:srgbClr val="FFFFFF"/>
                  </a:solidFill>
                </a:uFill>
                <a:latin typeface="Arial"/>
                <a:ea typeface="DejaVu Sans"/>
              </a:rPr>
              <a:t> </a:t>
            </a:r>
            <a:endParaRPr sz="32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935</TotalTime>
  <Words>1731</Words>
  <Application>Microsoft Office PowerPoint</Application>
  <PresentationFormat>Custom</PresentationFormat>
  <Paragraphs>300</Paragraphs>
  <Slides>35</Slides>
  <Notes>1</Notes>
  <HiddenSlides>0</HiddenSlides>
  <MMClips>0</MMClips>
  <ScaleCrop>false</ScaleCrop>
  <HeadingPairs>
    <vt:vector size="4" baseType="variant">
      <vt:variant>
        <vt:lpstr>Theme</vt:lpstr>
      </vt:variant>
      <vt:variant>
        <vt:i4>2</vt:i4>
      </vt:variant>
      <vt:variant>
        <vt:lpstr>Slide Titles</vt:lpstr>
      </vt:variant>
      <vt:variant>
        <vt:i4>35</vt:i4>
      </vt:variant>
    </vt:vector>
  </HeadingPairs>
  <TitlesOfParts>
    <vt:vector size="37"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Craig L. Bowser</dc:creator>
  <cp:lastModifiedBy>Craig L. Bowser</cp:lastModifiedBy>
  <cp:revision>32</cp:revision>
  <dcterms:created xsi:type="dcterms:W3CDTF">2016-01-17T16:51:39Z</dcterms:created>
  <dcterms:modified xsi:type="dcterms:W3CDTF">2016-01-18T19:48:35Z</dcterms:modified>
  <dc:language>en-US</dc:language>
</cp:coreProperties>
</file>