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  <p:embeddedFont>
      <p:font typeface="Quattrocento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.fntdata"/><Relationship Id="rId10" Type="http://schemas.openxmlformats.org/officeDocument/2006/relationships/font" Target="fonts/ProximaNova-regular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QuattrocentoSans-bold.fntdata"/><Relationship Id="rId14" Type="http://schemas.openxmlformats.org/officeDocument/2006/relationships/font" Target="fonts/QuattrocentoSans-regular.fntdata"/><Relationship Id="rId17" Type="http://schemas.openxmlformats.org/officeDocument/2006/relationships/font" Target="fonts/QuattrocentoSans-boldItalic.fntdata"/><Relationship Id="rId16" Type="http://schemas.openxmlformats.org/officeDocument/2006/relationships/font" Target="fonts/Quattrocento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1a0056cb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1a0056cb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1a0056cb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1a0056cb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1a0056cb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b1a0056cb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1a0056cb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b1a0056cb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(Dark)" type="title">
  <p:cSld name="TITLE">
    <p:bg>
      <p:bgPr>
        <a:solidFill>
          <a:srgbClr val="3EADA7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0" y="965800"/>
            <a:ext cx="77058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roxima Nova"/>
              <a:buNone/>
              <a:defRPr b="1" sz="4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1838650"/>
            <a:ext cx="6476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Proxima Nova"/>
              <a:buNone/>
              <a:defRPr sz="28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" name="Google Shape;13;p2"/>
          <p:cNvCxnSpPr/>
          <p:nvPr/>
        </p:nvCxnSpPr>
        <p:spPr>
          <a:xfrm>
            <a:off x="395025" y="1831850"/>
            <a:ext cx="7344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style3singlecolormid.png"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5025" y="4094150"/>
            <a:ext cx="4813400" cy="962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rips_white.png"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8963" y="3524250"/>
            <a:ext cx="210502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-73150" y="5056825"/>
            <a:ext cx="9264000" cy="86400"/>
          </a:xfrm>
          <a:prstGeom prst="rect">
            <a:avLst/>
          </a:prstGeom>
          <a:solidFill>
            <a:srgbClr val="3EADA7"/>
          </a:solidFill>
          <a:ln cap="flat" cmpd="sng" w="9525">
            <a:solidFill>
              <a:srgbClr val="3EAD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APTION_ONLY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/>
          <p:nvPr/>
        </p:nvSpPr>
        <p:spPr>
          <a:xfrm>
            <a:off x="0" y="3891675"/>
            <a:ext cx="9144000" cy="1251900"/>
          </a:xfrm>
          <a:prstGeom prst="rect">
            <a:avLst/>
          </a:prstGeom>
          <a:solidFill>
            <a:srgbClr val="3EAD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>
                <a:solidFill>
                  <a:srgbClr val="F3F3F3"/>
                </a:solidFill>
              </a:defRPr>
            </a:lvl1pPr>
          </a:lstStyle>
          <a:p/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100" y="0"/>
            <a:ext cx="9144000" cy="87600"/>
          </a:xfrm>
          <a:prstGeom prst="rect">
            <a:avLst/>
          </a:prstGeom>
          <a:solidFill>
            <a:srgbClr val="3EAD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1155800" y="1097275"/>
            <a:ext cx="67740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latin typeface="Droid Sans"/>
                <a:ea typeface="Droid Sans"/>
                <a:cs typeface="Droid Sans"/>
                <a:sym typeface="Droid Sans"/>
              </a:rPr>
              <a:t>xx%</a:t>
            </a:r>
            <a:endParaRPr b="1" sz="12000"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05450" y="951000"/>
            <a:ext cx="3711525" cy="2783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" name="Google Shape;71;p14"/>
          <p:cNvCxnSpPr/>
          <p:nvPr/>
        </p:nvCxnSpPr>
        <p:spPr>
          <a:xfrm>
            <a:off x="4676250" y="386475"/>
            <a:ext cx="0" cy="42867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14"/>
          <p:cNvSpPr txBox="1"/>
          <p:nvPr>
            <p:ph type="title"/>
          </p:nvPr>
        </p:nvSpPr>
        <p:spPr>
          <a:xfrm>
            <a:off x="658375" y="1389900"/>
            <a:ext cx="3423600" cy="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" type="subTitle"/>
          </p:nvPr>
        </p:nvSpPr>
        <p:spPr>
          <a:xfrm>
            <a:off x="658425" y="2574950"/>
            <a:ext cx="3423600" cy="17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(Light)">
  <p:cSld name="CUSTOM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1041825"/>
            <a:ext cx="8520600" cy="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pic>
        <p:nvPicPr>
          <p:cNvPr descr="style3colormid.png"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200" y="4150625"/>
            <a:ext cx="4828025" cy="96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/>
          <p:nvPr>
            <p:ph idx="2" type="title"/>
          </p:nvPr>
        </p:nvSpPr>
        <p:spPr>
          <a:xfrm>
            <a:off x="311700" y="1841000"/>
            <a:ext cx="8520600" cy="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cxnSp>
        <p:nvCxnSpPr>
          <p:cNvPr id="20" name="Google Shape;20;p3"/>
          <p:cNvCxnSpPr/>
          <p:nvPr/>
        </p:nvCxnSpPr>
        <p:spPr>
          <a:xfrm>
            <a:off x="380400" y="1799550"/>
            <a:ext cx="7929600" cy="438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strips_color.png" id="21" name="Google Shape;2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8963" y="3524250"/>
            <a:ext cx="210502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20362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Proxima Nova"/>
              <a:buNone/>
              <a:defRPr sz="3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roxima Nova"/>
              <a:buNone/>
              <a:defRPr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" name="Google Shape;29;p5"/>
          <p:cNvCxnSpPr/>
          <p:nvPr/>
        </p:nvCxnSpPr>
        <p:spPr>
          <a:xfrm>
            <a:off x="248725" y="848575"/>
            <a:ext cx="8602800" cy="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3" name="Google Shape;33;p6"/>
          <p:cNvCxnSpPr/>
          <p:nvPr/>
        </p:nvCxnSpPr>
        <p:spPr>
          <a:xfrm flipH="1" rot="10800000">
            <a:off x="336500" y="848650"/>
            <a:ext cx="8412600" cy="438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4032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8" name="Google Shape;38;p7"/>
          <p:cNvCxnSpPr/>
          <p:nvPr/>
        </p:nvCxnSpPr>
        <p:spPr>
          <a:xfrm>
            <a:off x="292600" y="1331375"/>
            <a:ext cx="2823600" cy="291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Google Shape;39;p7"/>
          <p:cNvSpPr/>
          <p:nvPr/>
        </p:nvSpPr>
        <p:spPr>
          <a:xfrm>
            <a:off x="3189425" y="0"/>
            <a:ext cx="59547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EADA7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b="1"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bg>
      <p:bgPr>
        <a:solidFill>
          <a:srgbClr val="3EADA7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b="1"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strips_white.png" id="46" name="Google Shape;4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38963" y="3524250"/>
            <a:ext cx="210502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Font typeface="Proxima Nova"/>
              <a:buNone/>
              <a:defRPr sz="42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roxima Nova"/>
              <a:buNone/>
              <a:defRPr sz="21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0"/>
          <p:cNvSpPr/>
          <p:nvPr/>
        </p:nvSpPr>
        <p:spPr>
          <a:xfrm>
            <a:off x="4433000" y="-125"/>
            <a:ext cx="234000" cy="5143500"/>
          </a:xfrm>
          <a:prstGeom prst="rect">
            <a:avLst/>
          </a:prstGeom>
          <a:solidFill>
            <a:srgbClr val="3EAD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" name="Google Shape;54;p10"/>
          <p:cNvCxnSpPr/>
          <p:nvPr/>
        </p:nvCxnSpPr>
        <p:spPr>
          <a:xfrm flipH="1" rot="10800000">
            <a:off x="1638600" y="2691925"/>
            <a:ext cx="1302000" cy="147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5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ctrTitle"/>
          </p:nvPr>
        </p:nvSpPr>
        <p:spPr>
          <a:xfrm>
            <a:off x="311700" y="965800"/>
            <a:ext cx="77058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 Switch</a:t>
            </a:r>
            <a:endParaRPr/>
          </a:p>
        </p:txBody>
      </p:sp>
      <p:sp>
        <p:nvSpPr>
          <p:cNvPr id="79" name="Google Shape;79;p15"/>
          <p:cNvSpPr txBox="1"/>
          <p:nvPr>
            <p:ph idx="1" type="subTitle"/>
          </p:nvPr>
        </p:nvSpPr>
        <p:spPr>
          <a:xfrm>
            <a:off x="311700" y="1838650"/>
            <a:ext cx="6476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CSE201: Advanced Programming</a:t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311700" y="2889800"/>
            <a:ext cx="3978600" cy="8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Saatvik Bhatnagar	2019097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Aryan GD Singh		2019459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and Features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152475"/>
            <a:ext cx="8520600" cy="35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Navigation through menus is done using FXML files.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On starting the game, the database is loaded in, and on exiting it data is saved.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You can create different players for different people.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High Scores, sorted by difficulty then score can be seen.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Load game allows player to load their saved games.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Buy new types of balls in the shop.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Standard game has 3 difficulty levels, or try out the extra game mode: Frenzy.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Game becomes progressively harder with time.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 standard mode you can save your game, or even continue after colliding with obstacle using collected stars.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152475"/>
            <a:ext cx="4277100" cy="31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Extensive use of OOP principles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abstract classes Obstacle, GameElement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Inheritance and Polymorphism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Encapsulation, Comparator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Use of template and facade Design pattern in Obstacle creation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Use of iterator design pattern while checking for obstacle collision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Use of Memento design pattern while saving the game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Facade for menu based access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UI: using </a:t>
            </a:r>
            <a:r>
              <a:rPr lang="en" sz="1600"/>
              <a:t>Scene Builder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Image sources: flaticon</a:t>
            </a:r>
            <a:endParaRPr sz="1600"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8875" y="1020650"/>
            <a:ext cx="1380100" cy="185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1200" y="1445825"/>
            <a:ext cx="2349226" cy="3123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8877" y="2975150"/>
            <a:ext cx="1380100" cy="1872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Contributions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935275"/>
            <a:ext cx="4253400" cy="40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Saatvik</a:t>
            </a:r>
            <a:endParaRPr sz="1700"/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Ingame event handling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Transitions and animations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Creating Obstacles designs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Extra game mode, frenzy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Difficulty setter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Pause Menu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Rendering game elements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Infinite obstacles, stars generation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Adding ingame sounds</a:t>
            </a:r>
            <a:endParaRPr sz="17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4638225" y="935350"/>
            <a:ext cx="4253400" cy="40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Aryan</a:t>
            </a:r>
            <a:endParaRPr sz="1700"/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FXML: UI design and implementation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GUI: All buttons and backgrounds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Save Game: Serialization &amp; Deserialization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Shop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Revive functionality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Continue functionality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UML diagrams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Player list and highscores functionality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Bug fixing/Code refactoring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Presentation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 Features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An extra game mode - frenzy.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High Scores are stored and can be viewed from Main Menu.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Player List, playing with a certain player does not affect the other players.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Difficulty choice, get a tougher experience if you want it.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Shop to buy different types of balls.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 game sounds for a better experience.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It is possible to restart game from pause menu.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Six types of obstacles.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Information page, for when you want to get in touch with the creators.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IIT-Delhi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