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Proxima Nova"/>
      <p:regular r:id="rId29"/>
      <p:bold r:id="rId30"/>
      <p:italic r:id="rId31"/>
      <p:boldItalic r:id="rId32"/>
    </p:embeddedFont>
    <p:embeddedFont>
      <p:font typeface="Quattrocento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7.xml"/><Relationship Id="rId33" Type="http://schemas.openxmlformats.org/officeDocument/2006/relationships/font" Target="fonts/QuattrocentoSans-regular.fntdata"/><Relationship Id="rId10" Type="http://schemas.openxmlformats.org/officeDocument/2006/relationships/slide" Target="slides/slide6.xml"/><Relationship Id="rId32" Type="http://schemas.openxmlformats.org/officeDocument/2006/relationships/font" Target="fonts/ProximaNova-boldItalic.fntdata"/><Relationship Id="rId13" Type="http://schemas.openxmlformats.org/officeDocument/2006/relationships/slide" Target="slides/slide9.xml"/><Relationship Id="rId35" Type="http://schemas.openxmlformats.org/officeDocument/2006/relationships/font" Target="fonts/QuattrocentoSans-italic.fntdata"/><Relationship Id="rId12" Type="http://schemas.openxmlformats.org/officeDocument/2006/relationships/slide" Target="slides/slide8.xml"/><Relationship Id="rId34" Type="http://schemas.openxmlformats.org/officeDocument/2006/relationships/font" Target="fonts/QuattrocentoSans-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Quattrocento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470aff93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470aff93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470aff93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470aff93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470aff93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470aff93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80b5d531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80b5d531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463c81e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463c81e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7bf16809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7bf16809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470aff93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470aff93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470aff93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470aff93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470aff93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470aff93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470aff93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470aff93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7bf1680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7bf1680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470aff93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470aff93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470aff93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470aff93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470aff93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470aff93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7bf16809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f7bf16809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7bf16809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7bf16809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7dafc23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7dafc23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7bf1680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7bf1680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7f46d02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7f46d02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7bf16809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7bf16809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470aff93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470aff93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470aff93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470aff93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470aff93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470aff93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95862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Proxima Nova"/>
              <a:buAutoNum type="arabicPeriod"/>
              <a:defRPr>
                <a:latin typeface="Proxima Nova"/>
                <a:ea typeface="Proxima Nova"/>
                <a:cs typeface="Proxima Nova"/>
                <a:sym typeface="Proxima Nova"/>
              </a:defRPr>
            </a:lvl1pPr>
            <a:lvl2pPr indent="-317500" lvl="1" marL="914400">
              <a:spcBef>
                <a:spcPts val="1600"/>
              </a:spcBef>
              <a:spcAft>
                <a:spcPts val="0"/>
              </a:spcAft>
              <a:buSzPts val="1400"/>
              <a:buFont typeface="Proxima Nova"/>
              <a:buAutoNum type="alphaLcPeriod"/>
              <a:defRPr>
                <a:latin typeface="Proxima Nova"/>
                <a:ea typeface="Proxima Nova"/>
                <a:cs typeface="Proxima Nova"/>
                <a:sym typeface="Proxima Nova"/>
              </a:defRPr>
            </a:lvl2pPr>
            <a:lvl3pPr indent="-317500" lvl="2" marL="1371600">
              <a:spcBef>
                <a:spcPts val="1600"/>
              </a:spcBef>
              <a:spcAft>
                <a:spcPts val="0"/>
              </a:spcAft>
              <a:buSzPts val="1400"/>
              <a:buFont typeface="Proxima Nova"/>
              <a:buAutoNum type="romanLcPeriod"/>
              <a:defRPr>
                <a:latin typeface="Proxima Nova"/>
                <a:ea typeface="Proxima Nova"/>
                <a:cs typeface="Proxima Nova"/>
                <a:sym typeface="Proxima Nova"/>
              </a:defRPr>
            </a:lvl3pPr>
            <a:lvl4pPr indent="-317500" lvl="3" marL="1828800">
              <a:spcBef>
                <a:spcPts val="1600"/>
              </a:spcBef>
              <a:spcAft>
                <a:spcPts val="0"/>
              </a:spcAft>
              <a:buSzPts val="1400"/>
              <a:buFont typeface="Proxima Nova"/>
              <a:buAutoNum type="arabicPeriod"/>
              <a:defRPr>
                <a:latin typeface="Proxima Nova"/>
                <a:ea typeface="Proxima Nova"/>
                <a:cs typeface="Proxima Nova"/>
                <a:sym typeface="Proxima Nova"/>
              </a:defRPr>
            </a:lvl4pPr>
            <a:lvl5pPr indent="-317500" lvl="4" marL="2286000">
              <a:spcBef>
                <a:spcPts val="1600"/>
              </a:spcBef>
              <a:spcAft>
                <a:spcPts val="0"/>
              </a:spcAft>
              <a:buSzPts val="1400"/>
              <a:buFont typeface="Proxima Nova"/>
              <a:buAutoNum type="alphaLcPeriod"/>
              <a:defRPr>
                <a:latin typeface="Proxima Nova"/>
                <a:ea typeface="Proxima Nova"/>
                <a:cs typeface="Proxima Nova"/>
                <a:sym typeface="Proxima Nova"/>
              </a:defRPr>
            </a:lvl5pPr>
            <a:lvl6pPr indent="-317500" lvl="5" marL="2743200">
              <a:spcBef>
                <a:spcPts val="1600"/>
              </a:spcBef>
              <a:spcAft>
                <a:spcPts val="0"/>
              </a:spcAft>
              <a:buSzPts val="1400"/>
              <a:buFont typeface="Proxima Nova"/>
              <a:buAutoNum type="romanLcPeriod"/>
              <a:defRPr>
                <a:latin typeface="Proxima Nova"/>
                <a:ea typeface="Proxima Nova"/>
                <a:cs typeface="Proxima Nova"/>
                <a:sym typeface="Proxima Nova"/>
              </a:defRPr>
            </a:lvl6pPr>
            <a:lvl7pPr indent="-317500" lvl="6" marL="3200400">
              <a:spcBef>
                <a:spcPts val="1600"/>
              </a:spcBef>
              <a:spcAft>
                <a:spcPts val="0"/>
              </a:spcAft>
              <a:buSzPts val="1400"/>
              <a:buFont typeface="Proxima Nova"/>
              <a:buAutoNum type="arabicPeriod"/>
              <a:defRPr>
                <a:latin typeface="Proxima Nova"/>
                <a:ea typeface="Proxima Nova"/>
                <a:cs typeface="Proxima Nova"/>
                <a:sym typeface="Proxima Nova"/>
              </a:defRPr>
            </a:lvl7pPr>
            <a:lvl8pPr indent="-317500" lvl="7" marL="3657600">
              <a:spcBef>
                <a:spcPts val="1600"/>
              </a:spcBef>
              <a:spcAft>
                <a:spcPts val="0"/>
              </a:spcAft>
              <a:buSzPts val="1400"/>
              <a:buFont typeface="Proxima Nova"/>
              <a:buAutoNum type="alphaLcPeriod"/>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AutoNum type="romanLcPeriod"/>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Ethereum Gas Price Prediction</a:t>
            </a:r>
            <a:endParaRPr/>
          </a:p>
        </p:txBody>
      </p:sp>
      <p:sp>
        <p:nvSpPr>
          <p:cNvPr id="79" name="Google Shape;79;p15"/>
          <p:cNvSpPr txBox="1"/>
          <p:nvPr>
            <p:ph idx="1" type="subTitle"/>
          </p:nvPr>
        </p:nvSpPr>
        <p:spPr>
          <a:xfrm>
            <a:off x="311700" y="1838650"/>
            <a:ext cx="74910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Machine Learn</a:t>
            </a:r>
            <a:r>
              <a:rPr lang="en" sz="2400"/>
              <a:t>ing</a:t>
            </a:r>
            <a:r>
              <a:rPr lang="en" sz="2400"/>
              <a:t>: Interim Project Presentation</a:t>
            </a:r>
            <a:endParaRPr sz="2400"/>
          </a:p>
          <a:p>
            <a:pPr indent="0" lvl="0" marL="0" rtl="0" algn="l">
              <a:spcBef>
                <a:spcPts val="0"/>
              </a:spcBef>
              <a:spcAft>
                <a:spcPts val="0"/>
              </a:spcAft>
              <a:buNone/>
            </a:pPr>
            <a:r>
              <a:rPr lang="en" sz="1100"/>
              <a:t>T-27: Aryan GD Singh (2019459), Saatvik Bhatnagar (2019097), Pragya Singh (2017305), Rupanshoo Saxena (2019096)</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Dataset</a:t>
            </a:r>
            <a:endParaRPr/>
          </a:p>
        </p:txBody>
      </p:sp>
      <p:sp>
        <p:nvSpPr>
          <p:cNvPr id="138" name="Google Shape;138;p24"/>
          <p:cNvSpPr txBox="1"/>
          <p:nvPr>
            <p:ph idx="1" type="body"/>
          </p:nvPr>
        </p:nvSpPr>
        <p:spPr>
          <a:xfrm>
            <a:off x="311700" y="958625"/>
            <a:ext cx="8520600" cy="39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4.3 Feature Engineering</a:t>
            </a:r>
            <a:endParaRPr b="1" sz="1500"/>
          </a:p>
          <a:p>
            <a:pPr indent="0" lvl="0" marL="0" rtl="0" algn="l">
              <a:spcBef>
                <a:spcPts val="0"/>
              </a:spcBef>
              <a:spcAft>
                <a:spcPts val="0"/>
              </a:spcAft>
              <a:buClr>
                <a:schemeClr val="dk1"/>
              </a:buClr>
              <a:buSzPts val="1100"/>
              <a:buFont typeface="Arial"/>
              <a:buNone/>
            </a:pPr>
            <a:r>
              <a:t/>
            </a:r>
            <a:endParaRPr b="1" sz="500"/>
          </a:p>
          <a:p>
            <a:pPr indent="0" lvl="0" marL="0" rtl="0" algn="l">
              <a:spcBef>
                <a:spcPts val="0"/>
              </a:spcBef>
              <a:spcAft>
                <a:spcPts val="0"/>
              </a:spcAft>
              <a:buClr>
                <a:schemeClr val="dk1"/>
              </a:buClr>
              <a:buSzPts val="1100"/>
              <a:buFont typeface="Arial"/>
              <a:buNone/>
            </a:pPr>
            <a:r>
              <a:rPr b="1" lang="en" sz="1200"/>
              <a:t>4.3.1 Handling NULL/Zero values</a:t>
            </a:r>
            <a:endParaRPr b="1" sz="1200"/>
          </a:p>
          <a:p>
            <a:pPr indent="0" lvl="0" marL="0" rtl="0" algn="l">
              <a:spcBef>
                <a:spcPts val="0"/>
              </a:spcBef>
              <a:spcAft>
                <a:spcPts val="0"/>
              </a:spcAft>
              <a:buNone/>
            </a:pPr>
            <a:r>
              <a:rPr lang="en" sz="1200"/>
              <a:t>The entries which had their gas_price = 0 were removed from the table. Replacing it with mean values would not have been correct and would have hindered the predicting process.</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b="1" lang="en" sz="1200"/>
              <a:t>4.3.2 Feature addition</a:t>
            </a:r>
            <a:endParaRPr b="1" sz="1200"/>
          </a:p>
          <a:p>
            <a:pPr indent="0" lvl="0" marL="0" rtl="0" algn="l">
              <a:spcBef>
                <a:spcPts val="0"/>
              </a:spcBef>
              <a:spcAft>
                <a:spcPts val="0"/>
              </a:spcAft>
              <a:buNone/>
            </a:pPr>
            <a:r>
              <a:rPr lang="en" sz="1200"/>
              <a:t>Firstly, we grouped the data by number (block number). Next, for every block number, we find the minimum, mean and maximum gas prices and store these. </a:t>
            </a:r>
            <a:endParaRPr sz="1200"/>
          </a:p>
          <a:p>
            <a:pPr indent="0" lvl="0" marL="0" rtl="0" algn="l">
              <a:spcBef>
                <a:spcPts val="0"/>
              </a:spcBef>
              <a:spcAft>
                <a:spcPts val="0"/>
              </a:spcAft>
              <a:buNone/>
            </a:pPr>
            <a:r>
              <a:rPr lang="en" sz="1200"/>
              <a:t>Next, for each block, we make 3 new features → past_min, past_mean, and past_max. </a:t>
            </a:r>
            <a:endParaRPr sz="1200"/>
          </a:p>
          <a:p>
            <a:pPr indent="0" lvl="0" marL="0" rtl="0" algn="l">
              <a:spcBef>
                <a:spcPts val="0"/>
              </a:spcBef>
              <a:spcAft>
                <a:spcPts val="0"/>
              </a:spcAft>
              <a:buNone/>
            </a:pPr>
            <a:r>
              <a:rPr lang="en" sz="1200"/>
              <a:t>past_min: contains the mean of the minimum gas price for past 5 blocks.</a:t>
            </a:r>
            <a:endParaRPr sz="1200"/>
          </a:p>
          <a:p>
            <a:pPr indent="0" lvl="0" marL="0" rtl="0" algn="l">
              <a:spcBef>
                <a:spcPts val="0"/>
              </a:spcBef>
              <a:spcAft>
                <a:spcPts val="0"/>
              </a:spcAft>
              <a:buNone/>
            </a:pPr>
            <a:r>
              <a:rPr lang="en" sz="1200"/>
              <a:t>past_mean: contains the mean of the mean gas price for past 5 blocks.</a:t>
            </a:r>
            <a:endParaRPr sz="1200"/>
          </a:p>
          <a:p>
            <a:pPr indent="0" lvl="0" marL="0" rtl="0" algn="l">
              <a:spcBef>
                <a:spcPts val="0"/>
              </a:spcBef>
              <a:spcAft>
                <a:spcPts val="0"/>
              </a:spcAft>
              <a:buNone/>
            </a:pPr>
            <a:r>
              <a:rPr lang="en" sz="1200"/>
              <a:t>past_max: contains the mean of the maximum gas price for past 5 blocks.</a:t>
            </a:r>
            <a:endParaRPr sz="1200"/>
          </a:p>
          <a:p>
            <a:pPr indent="0" lvl="0" marL="0" rtl="0" algn="l">
              <a:spcBef>
                <a:spcPts val="0"/>
              </a:spcBef>
              <a:spcAft>
                <a:spcPts val="0"/>
              </a:spcAft>
              <a:buNone/>
            </a:pPr>
            <a:r>
              <a:rPr lang="en" sz="1200"/>
              <a:t>For each transaction, past_min, past_mean and past_max were appended based on the block number.</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b="1" lang="en" sz="1200"/>
              <a:t>4.3.3 Dataset Scaling</a:t>
            </a:r>
            <a:endParaRPr b="1" sz="1200"/>
          </a:p>
          <a:p>
            <a:pPr indent="0" lvl="0" marL="0" rtl="0" algn="l">
              <a:spcBef>
                <a:spcPts val="0"/>
              </a:spcBef>
              <a:spcAft>
                <a:spcPts val="0"/>
              </a:spcAft>
              <a:buClr>
                <a:schemeClr val="dk1"/>
              </a:buClr>
              <a:buSzPts val="1100"/>
              <a:buFont typeface="Arial"/>
              <a:buNone/>
            </a:pPr>
            <a:r>
              <a:rPr lang="en" sz="1200"/>
              <a:t>We standardized the input data using </a:t>
            </a:r>
            <a:r>
              <a:rPr lang="en" sz="1200"/>
              <a:t>StandardScaler</a:t>
            </a:r>
            <a:r>
              <a:rPr lang="en" sz="1200"/>
              <a:t> so that the model is not skewed due to absolute values.</a:t>
            </a:r>
            <a:endParaRPr sz="1200"/>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Dataset</a:t>
            </a:r>
            <a:endParaRPr/>
          </a:p>
        </p:txBody>
      </p:sp>
      <p:sp>
        <p:nvSpPr>
          <p:cNvPr id="144" name="Google Shape;144;p25"/>
          <p:cNvSpPr txBox="1"/>
          <p:nvPr>
            <p:ph idx="1" type="body"/>
          </p:nvPr>
        </p:nvSpPr>
        <p:spPr>
          <a:xfrm>
            <a:off x="311700" y="958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t>4.4 Preparing Training and Testing Data</a:t>
            </a:r>
            <a:endParaRPr b="1" sz="1500"/>
          </a:p>
          <a:p>
            <a:pPr indent="0" lvl="0" marL="0" rtl="0" algn="l">
              <a:spcBef>
                <a:spcPts val="0"/>
              </a:spcBef>
              <a:spcAft>
                <a:spcPts val="0"/>
              </a:spcAft>
              <a:buNone/>
            </a:pPr>
            <a:r>
              <a:rPr lang="en" sz="1200"/>
              <a:t>We split the dataset in a 7:3 ratio using Sklearn train_test_split.</a:t>
            </a:r>
            <a:endParaRPr sz="1200"/>
          </a:p>
          <a:p>
            <a:pPr indent="0" lvl="0" marL="0" rtl="0" algn="l">
              <a:spcBef>
                <a:spcPts val="0"/>
              </a:spcBef>
              <a:spcAft>
                <a:spcPts val="0"/>
              </a:spcAft>
              <a:buClr>
                <a:schemeClr val="dk1"/>
              </a:buClr>
              <a:buSzPts val="1100"/>
              <a:buFont typeface="Arial"/>
              <a:buNone/>
            </a:pPr>
            <a:r>
              <a:t/>
            </a:r>
            <a:endParaRPr sz="1200">
              <a:highlight>
                <a:schemeClr val="accent6"/>
              </a:highlight>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b="1" lang="en" sz="1500"/>
              <a:t>4.5 Dataset Analysis</a:t>
            </a:r>
            <a:endParaRPr b="1" sz="1500"/>
          </a:p>
          <a:p>
            <a:pPr indent="0" lvl="0" marL="0" rtl="0" algn="l">
              <a:spcBef>
                <a:spcPts val="0"/>
              </a:spcBef>
              <a:spcAft>
                <a:spcPts val="0"/>
              </a:spcAft>
              <a:buNone/>
            </a:pPr>
            <a:r>
              <a:rPr lang="en" sz="1200"/>
              <a:t>We conducted some operations on the data so as to get a better </a:t>
            </a:r>
            <a:endParaRPr sz="1200"/>
          </a:p>
          <a:p>
            <a:pPr indent="0" lvl="0" marL="0" rtl="0" algn="l">
              <a:spcBef>
                <a:spcPts val="0"/>
              </a:spcBef>
              <a:spcAft>
                <a:spcPts val="0"/>
              </a:spcAft>
              <a:buClr>
                <a:schemeClr val="dk1"/>
              </a:buClr>
              <a:buSzPts val="1100"/>
              <a:buFont typeface="Arial"/>
              <a:buNone/>
            </a:pPr>
            <a:r>
              <a:rPr lang="en" sz="1200"/>
              <a:t>understanding of the dataset.</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rPr lang="en" sz="1200"/>
              <a:t>In Fig. 4.5.1, we can see that there exists a gap between the minimum </a:t>
            </a:r>
            <a:endParaRPr sz="1200"/>
          </a:p>
          <a:p>
            <a:pPr indent="0" lvl="0" marL="0" rtl="0" algn="l">
              <a:spcBef>
                <a:spcPts val="0"/>
              </a:spcBef>
              <a:spcAft>
                <a:spcPts val="0"/>
              </a:spcAft>
              <a:buNone/>
            </a:pPr>
            <a:r>
              <a:rPr lang="en" sz="1200"/>
              <a:t>and maximum gas price for a particular block, so we can infer that it </a:t>
            </a:r>
            <a:endParaRPr sz="1200"/>
          </a:p>
          <a:p>
            <a:pPr indent="0" lvl="0" marL="0" rtl="0" algn="l">
              <a:spcBef>
                <a:spcPts val="0"/>
              </a:spcBef>
              <a:spcAft>
                <a:spcPts val="0"/>
              </a:spcAft>
              <a:buNone/>
            </a:pPr>
            <a:r>
              <a:rPr lang="en" sz="1200"/>
              <a:t>is possible to predict an apt gas price within this range that will lead </a:t>
            </a:r>
            <a:endParaRPr sz="1200"/>
          </a:p>
          <a:p>
            <a:pPr indent="0" lvl="0" marL="0" rtl="0" algn="l">
              <a:spcBef>
                <a:spcPts val="0"/>
              </a:spcBef>
              <a:spcAft>
                <a:spcPts val="0"/>
              </a:spcAft>
              <a:buClr>
                <a:schemeClr val="dk1"/>
              </a:buClr>
              <a:buSzPts val="1100"/>
              <a:buFont typeface="Arial"/>
              <a:buNone/>
            </a:pPr>
            <a:r>
              <a:rPr lang="en" sz="1200"/>
              <a:t>to our transaction being included in the block.</a:t>
            </a:r>
            <a:endParaRPr sz="1200"/>
          </a:p>
          <a:p>
            <a:pPr indent="0" lvl="0" marL="0" rtl="0" algn="l">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b="1" sz="1100">
              <a:solidFill>
                <a:srgbClr val="000000"/>
              </a:solidFill>
              <a:latin typeface="Times New Roman"/>
              <a:ea typeface="Times New Roman"/>
              <a:cs typeface="Times New Roman"/>
              <a:sym typeface="Times New Roman"/>
            </a:endParaRPr>
          </a:p>
        </p:txBody>
      </p:sp>
      <p:pic>
        <p:nvPicPr>
          <p:cNvPr id="145" name="Google Shape;145;p25"/>
          <p:cNvPicPr preferRelativeResize="0"/>
          <p:nvPr/>
        </p:nvPicPr>
        <p:blipFill>
          <a:blip r:embed="rId3">
            <a:alphaModFix/>
          </a:blip>
          <a:stretch>
            <a:fillRect/>
          </a:stretch>
        </p:blipFill>
        <p:spPr>
          <a:xfrm>
            <a:off x="5686225" y="1957000"/>
            <a:ext cx="3200400" cy="2028825"/>
          </a:xfrm>
          <a:prstGeom prst="rect">
            <a:avLst/>
          </a:prstGeom>
          <a:noFill/>
          <a:ln>
            <a:noFill/>
          </a:ln>
        </p:spPr>
      </p:pic>
      <p:sp>
        <p:nvSpPr>
          <p:cNvPr id="146" name="Google Shape;146;p25"/>
          <p:cNvSpPr txBox="1"/>
          <p:nvPr/>
        </p:nvSpPr>
        <p:spPr>
          <a:xfrm>
            <a:off x="6935225" y="3986625"/>
            <a:ext cx="8727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i="1" lang="en" sz="1200">
                <a:solidFill>
                  <a:schemeClr val="dk2"/>
                </a:solidFill>
                <a:latin typeface="Proxima Nova"/>
                <a:ea typeface="Proxima Nova"/>
                <a:cs typeface="Proxima Nova"/>
                <a:sym typeface="Proxima Nova"/>
              </a:rPr>
              <a:t>Fig 4.5.1</a:t>
            </a:r>
            <a:endParaRPr i="1" sz="1200">
              <a:solidFill>
                <a:schemeClr val="dk2"/>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Dataset</a:t>
            </a:r>
            <a:endParaRPr/>
          </a:p>
        </p:txBody>
      </p:sp>
      <p:sp>
        <p:nvSpPr>
          <p:cNvPr id="152" name="Google Shape;152;p26"/>
          <p:cNvSpPr txBox="1"/>
          <p:nvPr>
            <p:ph idx="1" type="body"/>
          </p:nvPr>
        </p:nvSpPr>
        <p:spPr>
          <a:xfrm>
            <a:off x="387900" y="1111025"/>
            <a:ext cx="3919200" cy="14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In Fig. 4.5.2 and 4.5.3, we can see that there does not exist a strong relationship between the block size and transaction count to the gas price, so we need to find a more complex linear relationship using Regression techniques that can accurately predict the gas price.</a:t>
            </a:r>
            <a:endParaRPr sz="1200"/>
          </a:p>
          <a:p>
            <a:pPr indent="0" lvl="0" marL="0" rtl="0" algn="l">
              <a:spcBef>
                <a:spcPts val="0"/>
              </a:spcBef>
              <a:spcAft>
                <a:spcPts val="1600"/>
              </a:spcAft>
              <a:buNone/>
            </a:pPr>
            <a:r>
              <a:t/>
            </a:r>
            <a:endParaRPr sz="1000">
              <a:solidFill>
                <a:srgbClr val="000000"/>
              </a:solidFill>
              <a:latin typeface="Times New Roman"/>
              <a:ea typeface="Times New Roman"/>
              <a:cs typeface="Times New Roman"/>
              <a:sym typeface="Times New Roman"/>
            </a:endParaRPr>
          </a:p>
        </p:txBody>
      </p:sp>
      <p:pic>
        <p:nvPicPr>
          <p:cNvPr id="153" name="Google Shape;153;p26"/>
          <p:cNvPicPr preferRelativeResize="0"/>
          <p:nvPr/>
        </p:nvPicPr>
        <p:blipFill>
          <a:blip r:embed="rId3">
            <a:alphaModFix/>
          </a:blip>
          <a:stretch>
            <a:fillRect/>
          </a:stretch>
        </p:blipFill>
        <p:spPr>
          <a:xfrm>
            <a:off x="219850" y="2690825"/>
            <a:ext cx="2718825" cy="1844925"/>
          </a:xfrm>
          <a:prstGeom prst="rect">
            <a:avLst/>
          </a:prstGeom>
          <a:noFill/>
          <a:ln>
            <a:noFill/>
          </a:ln>
        </p:spPr>
      </p:pic>
      <p:pic>
        <p:nvPicPr>
          <p:cNvPr id="154" name="Google Shape;154;p26"/>
          <p:cNvPicPr preferRelativeResize="0"/>
          <p:nvPr/>
        </p:nvPicPr>
        <p:blipFill>
          <a:blip r:embed="rId4">
            <a:alphaModFix/>
          </a:blip>
          <a:stretch>
            <a:fillRect/>
          </a:stretch>
        </p:blipFill>
        <p:spPr>
          <a:xfrm>
            <a:off x="3225850" y="2725850"/>
            <a:ext cx="2642575" cy="1793175"/>
          </a:xfrm>
          <a:prstGeom prst="rect">
            <a:avLst/>
          </a:prstGeom>
          <a:noFill/>
          <a:ln>
            <a:noFill/>
          </a:ln>
        </p:spPr>
      </p:pic>
      <p:sp>
        <p:nvSpPr>
          <p:cNvPr id="155" name="Google Shape;155;p26"/>
          <p:cNvSpPr txBox="1"/>
          <p:nvPr/>
        </p:nvSpPr>
        <p:spPr>
          <a:xfrm>
            <a:off x="1012725" y="4554500"/>
            <a:ext cx="13902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200">
                <a:solidFill>
                  <a:schemeClr val="dk2"/>
                </a:solidFill>
                <a:latin typeface="Proxima Nova"/>
                <a:ea typeface="Proxima Nova"/>
                <a:cs typeface="Proxima Nova"/>
                <a:sym typeface="Proxima Nova"/>
              </a:rPr>
              <a:t>Fig 4.5.2</a:t>
            </a:r>
            <a:endParaRPr sz="1200">
              <a:solidFill>
                <a:schemeClr val="dk2"/>
              </a:solidFill>
              <a:latin typeface="Proxima Nova"/>
              <a:ea typeface="Proxima Nova"/>
              <a:cs typeface="Proxima Nova"/>
              <a:sym typeface="Proxima Nova"/>
            </a:endParaRPr>
          </a:p>
        </p:txBody>
      </p:sp>
      <p:sp>
        <p:nvSpPr>
          <p:cNvPr id="156" name="Google Shape;156;p26"/>
          <p:cNvSpPr txBox="1"/>
          <p:nvPr/>
        </p:nvSpPr>
        <p:spPr>
          <a:xfrm>
            <a:off x="4222050" y="4575650"/>
            <a:ext cx="9189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i="1" lang="en" sz="1200">
                <a:solidFill>
                  <a:schemeClr val="dk2"/>
                </a:solidFill>
                <a:latin typeface="Proxima Nova"/>
                <a:ea typeface="Proxima Nova"/>
                <a:cs typeface="Proxima Nova"/>
                <a:sym typeface="Proxima Nova"/>
              </a:rPr>
              <a:t>Fig 4.5.3</a:t>
            </a:r>
            <a:endParaRPr i="1" sz="1200">
              <a:solidFill>
                <a:schemeClr val="dk2"/>
              </a:solidFill>
              <a:latin typeface="Proxima Nova"/>
              <a:ea typeface="Proxima Nova"/>
              <a:cs typeface="Proxima Nova"/>
              <a:sym typeface="Proxima Nova"/>
            </a:endParaRPr>
          </a:p>
        </p:txBody>
      </p:sp>
      <p:pic>
        <p:nvPicPr>
          <p:cNvPr id="157" name="Google Shape;157;p26"/>
          <p:cNvPicPr preferRelativeResize="0"/>
          <p:nvPr/>
        </p:nvPicPr>
        <p:blipFill>
          <a:blip r:embed="rId5">
            <a:alphaModFix/>
          </a:blip>
          <a:stretch>
            <a:fillRect/>
          </a:stretch>
        </p:blipFill>
        <p:spPr>
          <a:xfrm>
            <a:off x="6020825" y="2723375"/>
            <a:ext cx="2970775" cy="2272289"/>
          </a:xfrm>
          <a:prstGeom prst="rect">
            <a:avLst/>
          </a:prstGeom>
          <a:noFill/>
          <a:ln>
            <a:noFill/>
          </a:ln>
        </p:spPr>
      </p:pic>
      <p:sp>
        <p:nvSpPr>
          <p:cNvPr id="158" name="Google Shape;158;p26"/>
          <p:cNvSpPr txBox="1"/>
          <p:nvPr/>
        </p:nvSpPr>
        <p:spPr>
          <a:xfrm>
            <a:off x="6736650" y="4651850"/>
            <a:ext cx="9189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200">
                <a:solidFill>
                  <a:schemeClr val="dk2"/>
                </a:solidFill>
                <a:latin typeface="Proxima Nova"/>
                <a:ea typeface="Proxima Nova"/>
                <a:cs typeface="Proxima Nova"/>
                <a:sym typeface="Proxima Nova"/>
              </a:rPr>
              <a:t>Fig 4.5.4</a:t>
            </a:r>
            <a:endParaRPr i="1" sz="1200">
              <a:solidFill>
                <a:schemeClr val="dk2"/>
              </a:solidFill>
              <a:latin typeface="Proxima Nova"/>
              <a:ea typeface="Proxima Nova"/>
              <a:cs typeface="Proxima Nova"/>
              <a:sym typeface="Proxima Nova"/>
            </a:endParaRPr>
          </a:p>
        </p:txBody>
      </p:sp>
      <p:sp>
        <p:nvSpPr>
          <p:cNvPr id="159" name="Google Shape;159;p26"/>
          <p:cNvSpPr txBox="1"/>
          <p:nvPr>
            <p:ph idx="1" type="body"/>
          </p:nvPr>
        </p:nvSpPr>
        <p:spPr>
          <a:xfrm>
            <a:off x="4730350" y="1141925"/>
            <a:ext cx="3919200" cy="14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Fig 4.5.4 shows the correlation of different attributes of the final dataset with each other, lighter to darker color shows higher to lower correlation.</a:t>
            </a:r>
            <a:endParaRPr sz="1200"/>
          </a:p>
          <a:p>
            <a:pPr indent="0" lvl="0" marL="0" rtl="0" algn="l">
              <a:spcBef>
                <a:spcPts val="0"/>
              </a:spcBef>
              <a:spcAft>
                <a:spcPts val="0"/>
              </a:spcAft>
              <a:buNone/>
            </a:pPr>
            <a:r>
              <a:t/>
            </a:r>
            <a:endParaRPr sz="1200"/>
          </a:p>
          <a:p>
            <a:pPr indent="0" lvl="0" marL="0" rtl="0" algn="l">
              <a:spcBef>
                <a:spcPts val="0"/>
              </a:spcBef>
              <a:spcAft>
                <a:spcPts val="1600"/>
              </a:spcAft>
              <a:buNone/>
            </a:pPr>
            <a:r>
              <a:t/>
            </a:r>
            <a:endParaRPr sz="10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Methodology</a:t>
            </a:r>
            <a:endParaRPr/>
          </a:p>
        </p:txBody>
      </p:sp>
      <p:sp>
        <p:nvSpPr>
          <p:cNvPr id="165" name="Google Shape;165;p27"/>
          <p:cNvSpPr txBox="1"/>
          <p:nvPr>
            <p:ph idx="1" type="body"/>
          </p:nvPr>
        </p:nvSpPr>
        <p:spPr>
          <a:xfrm>
            <a:off x="311700" y="996675"/>
            <a:ext cx="8520600" cy="40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t>5.1 Models:</a:t>
            </a:r>
            <a:endParaRPr b="1" sz="1500"/>
          </a:p>
          <a:p>
            <a:pPr indent="0" lvl="0" marL="0" rtl="0" algn="l">
              <a:spcBef>
                <a:spcPts val="0"/>
              </a:spcBef>
              <a:spcAft>
                <a:spcPts val="0"/>
              </a:spcAft>
              <a:buNone/>
            </a:pPr>
            <a:r>
              <a:rPr lang="en" sz="1200"/>
              <a:t>We trained our dataset on the following machine learning models:</a:t>
            </a:r>
            <a:endParaRPr sz="1200"/>
          </a:p>
          <a:p>
            <a:pPr indent="0" lvl="0" marL="0" rtl="0" algn="l">
              <a:spcBef>
                <a:spcPts val="0"/>
              </a:spcBef>
              <a:spcAft>
                <a:spcPts val="0"/>
              </a:spcAft>
              <a:buNone/>
            </a:pPr>
            <a:r>
              <a:rPr b="1" lang="en" sz="1200"/>
              <a:t>5.1.1 Linear Regression (Simple, Ridge, Lasso Regression)</a:t>
            </a:r>
            <a:endParaRPr b="1" sz="1200"/>
          </a:p>
          <a:p>
            <a:pPr indent="0" lvl="0" marL="0" rtl="0" algn="l">
              <a:spcBef>
                <a:spcPts val="0"/>
              </a:spcBef>
              <a:spcAft>
                <a:spcPts val="0"/>
              </a:spcAft>
              <a:buNone/>
            </a:pPr>
            <a:r>
              <a:rPr lang="en" sz="1200"/>
              <a:t>We used simple regression with default values, grid search using negative RMSE for both lasso and ridge regression.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5.1.2 Random Forest </a:t>
            </a:r>
            <a:endParaRPr b="1" sz="1200"/>
          </a:p>
          <a:p>
            <a:pPr indent="0" lvl="0" marL="0" rtl="0" algn="l">
              <a:spcBef>
                <a:spcPts val="0"/>
              </a:spcBef>
              <a:spcAft>
                <a:spcPts val="0"/>
              </a:spcAft>
              <a:buNone/>
            </a:pPr>
            <a:r>
              <a:rPr lang="en" sz="1200"/>
              <a:t>Implemented default random forest model, grid search using negative RMSE.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5.1.3 ADABoost</a:t>
            </a:r>
            <a:endParaRPr b="1" sz="1200"/>
          </a:p>
          <a:p>
            <a:pPr indent="0" lvl="0" marL="0" rtl="0" algn="l">
              <a:spcBef>
                <a:spcPts val="0"/>
              </a:spcBef>
              <a:spcAft>
                <a:spcPts val="0"/>
              </a:spcAft>
              <a:buNone/>
            </a:pPr>
            <a:r>
              <a:rPr lang="en" sz="1200"/>
              <a:t>We used the default ADAboost model.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5.1.4 Neural Network</a:t>
            </a:r>
            <a:endParaRPr b="1" sz="1200"/>
          </a:p>
          <a:p>
            <a:pPr indent="0" lvl="0" marL="0" rtl="0" algn="l">
              <a:spcBef>
                <a:spcPts val="0"/>
              </a:spcBef>
              <a:spcAft>
                <a:spcPts val="0"/>
              </a:spcAft>
              <a:buNone/>
            </a:pPr>
            <a:r>
              <a:rPr lang="en" sz="1200"/>
              <a:t>We used a neural network with 4 layers, the first 3 have activation ReLu, and the last has a linear activation function, loss -&gt; MSE and metric -&gt; MSE.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5.1.5 XG Boost</a:t>
            </a:r>
            <a:endParaRPr b="1" sz="1200"/>
          </a:p>
          <a:p>
            <a:pPr indent="0" lvl="0" marL="0" rtl="0" algn="l">
              <a:spcBef>
                <a:spcPts val="0"/>
              </a:spcBef>
              <a:spcAft>
                <a:spcPts val="0"/>
              </a:spcAft>
              <a:buNone/>
            </a:pPr>
            <a:r>
              <a:rPr lang="en" sz="1200"/>
              <a:t>We implemented XG Boost with grid search.</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1600"/>
              </a:spcAft>
              <a:buNone/>
            </a:pPr>
            <a:r>
              <a:t/>
            </a:r>
            <a:endParaRPr b="1"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Methodology</a:t>
            </a:r>
            <a:endParaRPr/>
          </a:p>
        </p:txBody>
      </p:sp>
      <p:sp>
        <p:nvSpPr>
          <p:cNvPr id="171" name="Google Shape;171;p28"/>
          <p:cNvSpPr txBox="1"/>
          <p:nvPr>
            <p:ph idx="1" type="body"/>
          </p:nvPr>
        </p:nvSpPr>
        <p:spPr>
          <a:xfrm>
            <a:off x="311700" y="958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For comparison among these models we are using the following criteria:</a:t>
            </a:r>
            <a:endParaRPr sz="1200"/>
          </a:p>
          <a:p>
            <a:pPr indent="-304800" lvl="0" marL="457200" rtl="0" algn="l">
              <a:spcBef>
                <a:spcPts val="0"/>
              </a:spcBef>
              <a:spcAft>
                <a:spcPts val="0"/>
              </a:spcAft>
              <a:buSzPts val="1200"/>
              <a:buAutoNum type="arabicPeriod"/>
            </a:pPr>
            <a:r>
              <a:rPr lang="en" sz="1200"/>
              <a:t>RMSE (Root Mean Square Error)</a:t>
            </a:r>
            <a:endParaRPr sz="1200"/>
          </a:p>
          <a:p>
            <a:pPr indent="-304800" lvl="0" marL="457200" rtl="0" algn="l">
              <a:spcBef>
                <a:spcPts val="0"/>
              </a:spcBef>
              <a:spcAft>
                <a:spcPts val="0"/>
              </a:spcAft>
              <a:buSzPts val="1200"/>
              <a:buAutoNum type="arabicPeriod"/>
            </a:pPr>
            <a:r>
              <a:rPr lang="en" sz="1200"/>
              <a:t>MAE (Mean Absolute Error)</a:t>
            </a:r>
            <a:endParaRPr sz="1200"/>
          </a:p>
          <a:p>
            <a:pPr indent="-304800" lvl="0" marL="457200" rtl="0" algn="l">
              <a:spcBef>
                <a:spcPts val="0"/>
              </a:spcBef>
              <a:spcAft>
                <a:spcPts val="0"/>
              </a:spcAft>
              <a:buSzPts val="1200"/>
              <a:buAutoNum type="arabicPeriod"/>
            </a:pPr>
            <a:r>
              <a:rPr lang="en" sz="1200"/>
              <a:t>R2 Score</a:t>
            </a:r>
            <a:endParaRPr sz="1200"/>
          </a:p>
          <a:p>
            <a:pPr indent="-304800" lvl="0" marL="457200" rtl="0" algn="l">
              <a:spcBef>
                <a:spcPts val="0"/>
              </a:spcBef>
              <a:spcAft>
                <a:spcPts val="0"/>
              </a:spcAft>
              <a:buSzPts val="1200"/>
              <a:buAutoNum type="arabicPeriod"/>
            </a:pPr>
            <a:r>
              <a:rPr lang="en" sz="1200"/>
              <a:t>Accuracy</a:t>
            </a:r>
            <a:endParaRPr sz="1200"/>
          </a:p>
          <a:p>
            <a:pPr indent="0" lvl="0" marL="0" rtl="0" algn="l">
              <a:spcBef>
                <a:spcPts val="0"/>
              </a:spcBef>
              <a:spcAft>
                <a:spcPts val="1600"/>
              </a:spcAft>
              <a:buNone/>
            </a:pPr>
            <a:r>
              <a:t/>
            </a:r>
            <a:endParaRPr b="1" sz="1200"/>
          </a:p>
        </p:txBody>
      </p:sp>
      <p:pic>
        <p:nvPicPr>
          <p:cNvPr id="172" name="Google Shape;172;p28"/>
          <p:cNvPicPr preferRelativeResize="0"/>
          <p:nvPr/>
        </p:nvPicPr>
        <p:blipFill>
          <a:blip r:embed="rId3">
            <a:alphaModFix/>
          </a:blip>
          <a:stretch>
            <a:fillRect/>
          </a:stretch>
        </p:blipFill>
        <p:spPr>
          <a:xfrm>
            <a:off x="514350" y="2179425"/>
            <a:ext cx="3200400" cy="2514600"/>
          </a:xfrm>
          <a:prstGeom prst="rect">
            <a:avLst/>
          </a:prstGeom>
          <a:noFill/>
          <a:ln>
            <a:noFill/>
          </a:ln>
        </p:spPr>
      </p:pic>
      <p:pic>
        <p:nvPicPr>
          <p:cNvPr id="173" name="Google Shape;173;p28"/>
          <p:cNvPicPr preferRelativeResize="0"/>
          <p:nvPr/>
        </p:nvPicPr>
        <p:blipFill>
          <a:blip r:embed="rId4">
            <a:alphaModFix/>
          </a:blip>
          <a:stretch>
            <a:fillRect/>
          </a:stretch>
        </p:blipFill>
        <p:spPr>
          <a:xfrm>
            <a:off x="5093575" y="2085725"/>
            <a:ext cx="3200400" cy="2524125"/>
          </a:xfrm>
          <a:prstGeom prst="rect">
            <a:avLst/>
          </a:prstGeom>
          <a:noFill/>
          <a:ln>
            <a:noFill/>
          </a:ln>
        </p:spPr>
      </p:pic>
      <p:sp>
        <p:nvSpPr>
          <p:cNvPr id="174" name="Google Shape;174;p28"/>
          <p:cNvSpPr txBox="1"/>
          <p:nvPr/>
        </p:nvSpPr>
        <p:spPr>
          <a:xfrm>
            <a:off x="414150" y="4694025"/>
            <a:ext cx="36096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200">
                <a:solidFill>
                  <a:schemeClr val="dk2"/>
                </a:solidFill>
                <a:latin typeface="Proxima Nova"/>
                <a:ea typeface="Proxima Nova"/>
                <a:cs typeface="Proxima Nova"/>
                <a:sym typeface="Proxima Nova"/>
              </a:rPr>
              <a:t>Fig 5.1: XGBoost Grid Search on training data</a:t>
            </a:r>
            <a:endParaRPr i="1" sz="1200">
              <a:solidFill>
                <a:schemeClr val="dk2"/>
              </a:solidFill>
              <a:latin typeface="Proxima Nova"/>
              <a:ea typeface="Proxima Nova"/>
              <a:cs typeface="Proxima Nova"/>
              <a:sym typeface="Proxima Nova"/>
            </a:endParaRPr>
          </a:p>
        </p:txBody>
      </p:sp>
      <p:sp>
        <p:nvSpPr>
          <p:cNvPr id="175" name="Google Shape;175;p28"/>
          <p:cNvSpPr txBox="1"/>
          <p:nvPr/>
        </p:nvSpPr>
        <p:spPr>
          <a:xfrm>
            <a:off x="4909950" y="4694025"/>
            <a:ext cx="36096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200">
                <a:solidFill>
                  <a:schemeClr val="dk2"/>
                </a:solidFill>
                <a:latin typeface="Proxima Nova"/>
                <a:ea typeface="Proxima Nova"/>
                <a:cs typeface="Proxima Nova"/>
                <a:sym typeface="Proxima Nova"/>
              </a:rPr>
              <a:t>Fig 5.2: XGBoost Grid Search on testing data</a:t>
            </a:r>
            <a:endParaRPr i="1" sz="1200">
              <a:solidFill>
                <a:schemeClr val="dk2"/>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Analysis and Results:</a:t>
            </a:r>
            <a:endParaRPr/>
          </a:p>
        </p:txBody>
      </p:sp>
      <p:sp>
        <p:nvSpPr>
          <p:cNvPr id="181" name="Google Shape;181;p29"/>
          <p:cNvSpPr txBox="1"/>
          <p:nvPr>
            <p:ph idx="1" type="body"/>
          </p:nvPr>
        </p:nvSpPr>
        <p:spPr>
          <a:xfrm>
            <a:off x="311700" y="958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t>6</a:t>
            </a:r>
            <a:r>
              <a:rPr b="1" lang="en" sz="1500"/>
              <a:t>.1 Results</a:t>
            </a:r>
            <a:endParaRPr b="1" sz="1500"/>
          </a:p>
          <a:p>
            <a:pPr indent="0" lvl="0" marL="0" rtl="0" algn="l">
              <a:spcBef>
                <a:spcPts val="0"/>
              </a:spcBef>
              <a:spcAft>
                <a:spcPts val="1600"/>
              </a:spcAft>
              <a:buNone/>
            </a:pPr>
            <a:r>
              <a:t/>
            </a:r>
            <a:endParaRPr b="1" sz="1500"/>
          </a:p>
        </p:txBody>
      </p:sp>
      <p:pic>
        <p:nvPicPr>
          <p:cNvPr id="182" name="Google Shape;182;p29"/>
          <p:cNvPicPr preferRelativeResize="0"/>
          <p:nvPr/>
        </p:nvPicPr>
        <p:blipFill>
          <a:blip r:embed="rId3">
            <a:alphaModFix/>
          </a:blip>
          <a:stretch>
            <a:fillRect/>
          </a:stretch>
        </p:blipFill>
        <p:spPr>
          <a:xfrm>
            <a:off x="414338" y="1452563"/>
            <a:ext cx="8315325" cy="269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6. Analysis and Results:</a:t>
            </a:r>
            <a:endParaRPr/>
          </a:p>
          <a:p>
            <a:pPr indent="0" lvl="0" marL="0" rtl="0" algn="l">
              <a:spcBef>
                <a:spcPts val="0"/>
              </a:spcBef>
              <a:spcAft>
                <a:spcPts val="0"/>
              </a:spcAft>
              <a:buNone/>
            </a:pPr>
            <a:r>
              <a:t/>
            </a:r>
            <a:endParaRPr/>
          </a:p>
        </p:txBody>
      </p:sp>
      <p:pic>
        <p:nvPicPr>
          <p:cNvPr id="188" name="Google Shape;188;p30" title="Chart"/>
          <p:cNvPicPr preferRelativeResize="0"/>
          <p:nvPr/>
        </p:nvPicPr>
        <p:blipFill>
          <a:blip r:embed="rId3">
            <a:alphaModFix/>
          </a:blip>
          <a:stretch>
            <a:fillRect/>
          </a:stretch>
        </p:blipFill>
        <p:spPr>
          <a:xfrm>
            <a:off x="1295400" y="902300"/>
            <a:ext cx="6625107" cy="40965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Analysis and Results:</a:t>
            </a:r>
            <a:endParaRPr/>
          </a:p>
          <a:p>
            <a:pPr indent="0" lvl="0" marL="0" rtl="0" algn="l">
              <a:spcBef>
                <a:spcPts val="0"/>
              </a:spcBef>
              <a:spcAft>
                <a:spcPts val="0"/>
              </a:spcAft>
              <a:buNone/>
            </a:pPr>
            <a:r>
              <a:t/>
            </a:r>
            <a:endParaRPr/>
          </a:p>
        </p:txBody>
      </p:sp>
      <p:pic>
        <p:nvPicPr>
          <p:cNvPr id="194" name="Google Shape;194;p31" title="Chart"/>
          <p:cNvPicPr preferRelativeResize="0"/>
          <p:nvPr/>
        </p:nvPicPr>
        <p:blipFill>
          <a:blip r:embed="rId3">
            <a:alphaModFix/>
          </a:blip>
          <a:stretch>
            <a:fillRect/>
          </a:stretch>
        </p:blipFill>
        <p:spPr>
          <a:xfrm>
            <a:off x="1259450" y="947600"/>
            <a:ext cx="6625107" cy="40965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6. Analysis and Results:</a:t>
            </a:r>
            <a:endParaRPr/>
          </a:p>
          <a:p>
            <a:pPr indent="0" lvl="0" marL="0" rtl="0" algn="l">
              <a:spcBef>
                <a:spcPts val="0"/>
              </a:spcBef>
              <a:spcAft>
                <a:spcPts val="0"/>
              </a:spcAft>
              <a:buNone/>
            </a:pPr>
            <a:r>
              <a:t/>
            </a:r>
            <a:endParaRPr b="1"/>
          </a:p>
        </p:txBody>
      </p:sp>
      <p:sp>
        <p:nvSpPr>
          <p:cNvPr id="200" name="Google Shape;200;p32"/>
          <p:cNvSpPr txBox="1"/>
          <p:nvPr>
            <p:ph idx="1" type="body"/>
          </p:nvPr>
        </p:nvSpPr>
        <p:spPr>
          <a:xfrm>
            <a:off x="311700" y="958625"/>
            <a:ext cx="8520600" cy="3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t>6.1 Results</a:t>
            </a:r>
            <a:endParaRPr b="1" sz="1500"/>
          </a:p>
          <a:p>
            <a:pPr indent="0" lvl="0" marL="0" rtl="0" algn="l">
              <a:spcBef>
                <a:spcPts val="0"/>
              </a:spcBef>
              <a:spcAft>
                <a:spcPts val="1600"/>
              </a:spcAft>
              <a:buNone/>
            </a:pPr>
            <a:r>
              <a:t/>
            </a:r>
            <a:endParaRPr sz="1200"/>
          </a:p>
        </p:txBody>
      </p:sp>
      <p:pic>
        <p:nvPicPr>
          <p:cNvPr id="201" name="Google Shape;201;p32"/>
          <p:cNvPicPr preferRelativeResize="0"/>
          <p:nvPr/>
        </p:nvPicPr>
        <p:blipFill>
          <a:blip r:embed="rId3">
            <a:alphaModFix/>
          </a:blip>
          <a:stretch>
            <a:fillRect/>
          </a:stretch>
        </p:blipFill>
        <p:spPr>
          <a:xfrm>
            <a:off x="365050" y="1318575"/>
            <a:ext cx="4090986" cy="2970825"/>
          </a:xfrm>
          <a:prstGeom prst="rect">
            <a:avLst/>
          </a:prstGeom>
          <a:noFill/>
          <a:ln>
            <a:noFill/>
          </a:ln>
        </p:spPr>
      </p:pic>
      <p:sp>
        <p:nvSpPr>
          <p:cNvPr id="202" name="Google Shape;202;p32"/>
          <p:cNvSpPr txBox="1"/>
          <p:nvPr/>
        </p:nvSpPr>
        <p:spPr>
          <a:xfrm>
            <a:off x="593650" y="4289400"/>
            <a:ext cx="3618600" cy="79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200">
                <a:solidFill>
                  <a:schemeClr val="dk2"/>
                </a:solidFill>
                <a:latin typeface="Proxima Nova"/>
                <a:ea typeface="Proxima Nova"/>
                <a:cs typeface="Proxima Nova"/>
                <a:sym typeface="Proxima Nova"/>
              </a:rPr>
              <a:t>Fig 6.2.1: Heat map of negative root mean squared error on training data while using Grid Search CV with </a:t>
            </a:r>
            <a:r>
              <a:rPr b="1" i="1" lang="en" sz="1200">
                <a:solidFill>
                  <a:schemeClr val="dk2"/>
                </a:solidFill>
                <a:latin typeface="Proxima Nova"/>
                <a:ea typeface="Proxima Nova"/>
                <a:cs typeface="Proxima Nova"/>
                <a:sym typeface="Proxima Nova"/>
              </a:rPr>
              <a:t>Lasso </a:t>
            </a:r>
            <a:r>
              <a:rPr b="1" i="1" lang="en" sz="1200">
                <a:solidFill>
                  <a:schemeClr val="dk2"/>
                </a:solidFill>
                <a:latin typeface="Proxima Nova"/>
                <a:ea typeface="Proxima Nova"/>
                <a:cs typeface="Proxima Nova"/>
                <a:sym typeface="Proxima Nova"/>
              </a:rPr>
              <a:t>Regressor</a:t>
            </a:r>
            <a:r>
              <a:rPr i="1" lang="en" sz="1200">
                <a:solidFill>
                  <a:schemeClr val="dk2"/>
                </a:solidFill>
                <a:latin typeface="Proxima Nova"/>
                <a:ea typeface="Proxima Nova"/>
                <a:cs typeface="Proxima Nova"/>
                <a:sym typeface="Proxima Nova"/>
              </a:rPr>
              <a:t> as the parameter</a:t>
            </a:r>
            <a:endParaRPr i="1" sz="1200">
              <a:solidFill>
                <a:schemeClr val="dk2"/>
              </a:solidFill>
              <a:latin typeface="Proxima Nova"/>
              <a:ea typeface="Proxima Nova"/>
              <a:cs typeface="Proxima Nova"/>
              <a:sym typeface="Proxima Nova"/>
            </a:endParaRPr>
          </a:p>
        </p:txBody>
      </p:sp>
      <p:pic>
        <p:nvPicPr>
          <p:cNvPr id="203" name="Google Shape;203;p32"/>
          <p:cNvPicPr preferRelativeResize="0"/>
          <p:nvPr/>
        </p:nvPicPr>
        <p:blipFill>
          <a:blip r:embed="rId4">
            <a:alphaModFix/>
          </a:blip>
          <a:stretch>
            <a:fillRect/>
          </a:stretch>
        </p:blipFill>
        <p:spPr>
          <a:xfrm>
            <a:off x="4608425" y="1318575"/>
            <a:ext cx="4024983" cy="2970825"/>
          </a:xfrm>
          <a:prstGeom prst="rect">
            <a:avLst/>
          </a:prstGeom>
          <a:noFill/>
          <a:ln>
            <a:noFill/>
          </a:ln>
        </p:spPr>
      </p:pic>
      <p:sp>
        <p:nvSpPr>
          <p:cNvPr id="204" name="Google Shape;204;p32"/>
          <p:cNvSpPr txBox="1"/>
          <p:nvPr/>
        </p:nvSpPr>
        <p:spPr>
          <a:xfrm>
            <a:off x="4608425" y="4314600"/>
            <a:ext cx="4157100" cy="79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200">
                <a:solidFill>
                  <a:schemeClr val="dk2"/>
                </a:solidFill>
                <a:latin typeface="Proxima Nova"/>
                <a:ea typeface="Proxima Nova"/>
                <a:cs typeface="Proxima Nova"/>
                <a:sym typeface="Proxima Nova"/>
              </a:rPr>
              <a:t>Fig 6.2.2: Heat map of Negative root mean squared error of testing data while cross-validation using grid search with </a:t>
            </a:r>
            <a:r>
              <a:rPr b="1" i="1" lang="en" sz="1200">
                <a:solidFill>
                  <a:schemeClr val="dk2"/>
                </a:solidFill>
                <a:latin typeface="Proxima Nova"/>
                <a:ea typeface="Proxima Nova"/>
                <a:cs typeface="Proxima Nova"/>
                <a:sym typeface="Proxima Nova"/>
              </a:rPr>
              <a:t>Lasso Regressor</a:t>
            </a:r>
            <a:r>
              <a:rPr i="1" lang="en" sz="1200">
                <a:solidFill>
                  <a:schemeClr val="dk2"/>
                </a:solidFill>
                <a:latin typeface="Proxima Nova"/>
                <a:ea typeface="Proxima Nova"/>
                <a:cs typeface="Proxima Nova"/>
                <a:sym typeface="Proxima Nova"/>
              </a:rPr>
              <a:t> as the parameter.</a:t>
            </a:r>
            <a:endParaRPr i="1" sz="1200">
              <a:solidFill>
                <a:schemeClr val="dk2"/>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6. Analysis and Results:</a:t>
            </a:r>
            <a:endParaRPr/>
          </a:p>
          <a:p>
            <a:pPr indent="0" lvl="0" marL="0" rtl="0" algn="l">
              <a:spcBef>
                <a:spcPts val="0"/>
              </a:spcBef>
              <a:spcAft>
                <a:spcPts val="0"/>
              </a:spcAft>
              <a:buNone/>
            </a:pPr>
            <a:r>
              <a:t/>
            </a:r>
            <a:endParaRPr/>
          </a:p>
        </p:txBody>
      </p:sp>
      <p:pic>
        <p:nvPicPr>
          <p:cNvPr id="210" name="Google Shape;210;p33"/>
          <p:cNvPicPr preferRelativeResize="0"/>
          <p:nvPr/>
        </p:nvPicPr>
        <p:blipFill>
          <a:blip r:embed="rId3">
            <a:alphaModFix/>
          </a:blip>
          <a:stretch>
            <a:fillRect/>
          </a:stretch>
        </p:blipFill>
        <p:spPr>
          <a:xfrm>
            <a:off x="365050" y="1176353"/>
            <a:ext cx="3824511" cy="2970825"/>
          </a:xfrm>
          <a:prstGeom prst="rect">
            <a:avLst/>
          </a:prstGeom>
          <a:noFill/>
          <a:ln>
            <a:noFill/>
          </a:ln>
        </p:spPr>
      </p:pic>
      <p:sp>
        <p:nvSpPr>
          <p:cNvPr id="211" name="Google Shape;211;p33"/>
          <p:cNvSpPr txBox="1"/>
          <p:nvPr/>
        </p:nvSpPr>
        <p:spPr>
          <a:xfrm>
            <a:off x="365050" y="4245575"/>
            <a:ext cx="3824400" cy="79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200">
                <a:solidFill>
                  <a:schemeClr val="dk2"/>
                </a:solidFill>
                <a:latin typeface="Proxima Nova"/>
                <a:ea typeface="Proxima Nova"/>
                <a:cs typeface="Proxima Nova"/>
                <a:sym typeface="Proxima Nova"/>
              </a:rPr>
              <a:t>Fig 6.2.3: Heat map of negative root mean squared error on training data while using Grid Search CV with </a:t>
            </a:r>
            <a:r>
              <a:rPr b="1" i="1" lang="en" sz="1200">
                <a:solidFill>
                  <a:schemeClr val="dk2"/>
                </a:solidFill>
                <a:latin typeface="Proxima Nova"/>
                <a:ea typeface="Proxima Nova"/>
                <a:cs typeface="Proxima Nova"/>
                <a:sym typeface="Proxima Nova"/>
              </a:rPr>
              <a:t>Ridge Regressor</a:t>
            </a:r>
            <a:r>
              <a:rPr i="1" lang="en" sz="1200">
                <a:solidFill>
                  <a:schemeClr val="dk2"/>
                </a:solidFill>
                <a:latin typeface="Proxima Nova"/>
                <a:ea typeface="Proxima Nova"/>
                <a:cs typeface="Proxima Nova"/>
                <a:sym typeface="Proxima Nova"/>
              </a:rPr>
              <a:t> as the parameter</a:t>
            </a:r>
            <a:endParaRPr i="1" sz="1200">
              <a:solidFill>
                <a:schemeClr val="dk2"/>
              </a:solidFill>
              <a:latin typeface="Proxima Nova"/>
              <a:ea typeface="Proxima Nova"/>
              <a:cs typeface="Proxima Nova"/>
              <a:sym typeface="Proxima Nova"/>
            </a:endParaRPr>
          </a:p>
        </p:txBody>
      </p:sp>
      <p:pic>
        <p:nvPicPr>
          <p:cNvPr id="212" name="Google Shape;212;p33"/>
          <p:cNvPicPr preferRelativeResize="0"/>
          <p:nvPr/>
        </p:nvPicPr>
        <p:blipFill>
          <a:blip r:embed="rId4">
            <a:alphaModFix/>
          </a:blip>
          <a:stretch>
            <a:fillRect/>
          </a:stretch>
        </p:blipFill>
        <p:spPr>
          <a:xfrm>
            <a:off x="4730648" y="1176350"/>
            <a:ext cx="3724616" cy="2970825"/>
          </a:xfrm>
          <a:prstGeom prst="rect">
            <a:avLst/>
          </a:prstGeom>
          <a:noFill/>
          <a:ln>
            <a:noFill/>
          </a:ln>
        </p:spPr>
      </p:pic>
      <p:sp>
        <p:nvSpPr>
          <p:cNvPr id="213" name="Google Shape;213;p33"/>
          <p:cNvSpPr txBox="1"/>
          <p:nvPr/>
        </p:nvSpPr>
        <p:spPr>
          <a:xfrm>
            <a:off x="4739850" y="4223375"/>
            <a:ext cx="3791400" cy="79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200">
                <a:solidFill>
                  <a:schemeClr val="dk2"/>
                </a:solidFill>
                <a:latin typeface="Proxima Nova"/>
                <a:ea typeface="Proxima Nova"/>
                <a:cs typeface="Proxima Nova"/>
                <a:sym typeface="Proxima Nova"/>
              </a:rPr>
              <a:t>Fig 6.2.4: Heat map of Negative root mean squared error of testing data while cross-validation using grid search with </a:t>
            </a:r>
            <a:r>
              <a:rPr b="1" i="1" lang="en" sz="1200">
                <a:solidFill>
                  <a:schemeClr val="dk2"/>
                </a:solidFill>
                <a:latin typeface="Proxima Nova"/>
                <a:ea typeface="Proxima Nova"/>
                <a:cs typeface="Proxima Nova"/>
                <a:sym typeface="Proxima Nova"/>
              </a:rPr>
              <a:t>Ridge Regressor </a:t>
            </a:r>
            <a:r>
              <a:rPr i="1" lang="en" sz="1200">
                <a:solidFill>
                  <a:schemeClr val="dk2"/>
                </a:solidFill>
                <a:latin typeface="Proxima Nova"/>
                <a:ea typeface="Proxima Nova"/>
                <a:cs typeface="Proxima Nova"/>
                <a:sym typeface="Proxima Nova"/>
              </a:rPr>
              <a:t>as the parameter.</a:t>
            </a:r>
            <a:endParaRPr i="1" sz="1200">
              <a:solidFill>
                <a:schemeClr val="dk2"/>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Motivation</a:t>
            </a:r>
            <a:endParaRPr/>
          </a:p>
        </p:txBody>
      </p:sp>
      <p:sp>
        <p:nvSpPr>
          <p:cNvPr id="85" name="Google Shape;85;p16"/>
          <p:cNvSpPr txBox="1"/>
          <p:nvPr>
            <p:ph idx="1" type="body"/>
          </p:nvPr>
        </p:nvSpPr>
        <p:spPr>
          <a:xfrm>
            <a:off x="311700" y="958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is Ether (ETH)?</a:t>
            </a:r>
            <a:endParaRPr b="1"/>
          </a:p>
          <a:p>
            <a:pPr indent="0" lvl="0" marL="0" rtl="0" algn="l">
              <a:spcBef>
                <a:spcPts val="1600"/>
              </a:spcBef>
              <a:spcAft>
                <a:spcPts val="0"/>
              </a:spcAft>
              <a:buNone/>
            </a:pPr>
            <a:r>
              <a:rPr lang="en"/>
              <a:t>ETH is a cryptocurrency. It is digital money that is global and decentralized, secured by cryptography.</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a:t>What</a:t>
            </a:r>
            <a:r>
              <a:rPr b="1" lang="en"/>
              <a:t> is Ethereum?</a:t>
            </a:r>
            <a:endParaRPr b="1"/>
          </a:p>
          <a:p>
            <a:pPr indent="0" lvl="0" marL="0" rtl="0" algn="l">
              <a:spcBef>
                <a:spcPts val="1600"/>
              </a:spcBef>
              <a:spcAft>
                <a:spcPts val="1600"/>
              </a:spcAft>
              <a:buNone/>
            </a:pPr>
            <a:r>
              <a:rPr lang="en"/>
              <a:t>Ethereum is a </a:t>
            </a:r>
            <a:r>
              <a:rPr lang="en"/>
              <a:t>technology</a:t>
            </a:r>
            <a:r>
              <a:rPr lang="en"/>
              <a:t> that allows transaction of the cryptocurrency Ether for a small fee.</a:t>
            </a:r>
            <a:br>
              <a:rPr lang="en"/>
            </a:br>
            <a:br>
              <a:rPr lang="en"/>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6. Analysis and Results:</a:t>
            </a:r>
            <a:endParaRPr/>
          </a:p>
          <a:p>
            <a:pPr indent="0" lvl="0" marL="0" rtl="0" algn="l">
              <a:spcBef>
                <a:spcPts val="0"/>
              </a:spcBef>
              <a:spcAft>
                <a:spcPts val="0"/>
              </a:spcAft>
              <a:buNone/>
            </a:pPr>
            <a:r>
              <a:t/>
            </a:r>
            <a:endParaRPr/>
          </a:p>
        </p:txBody>
      </p:sp>
      <p:pic>
        <p:nvPicPr>
          <p:cNvPr id="219" name="Google Shape;219;p34"/>
          <p:cNvPicPr preferRelativeResize="0"/>
          <p:nvPr/>
        </p:nvPicPr>
        <p:blipFill>
          <a:blip r:embed="rId3">
            <a:alphaModFix/>
          </a:blip>
          <a:stretch>
            <a:fillRect/>
          </a:stretch>
        </p:blipFill>
        <p:spPr>
          <a:xfrm>
            <a:off x="355275" y="1112875"/>
            <a:ext cx="3824925" cy="3016675"/>
          </a:xfrm>
          <a:prstGeom prst="rect">
            <a:avLst/>
          </a:prstGeom>
          <a:noFill/>
          <a:ln>
            <a:noFill/>
          </a:ln>
        </p:spPr>
      </p:pic>
      <p:pic>
        <p:nvPicPr>
          <p:cNvPr id="220" name="Google Shape;220;p34"/>
          <p:cNvPicPr preferRelativeResize="0"/>
          <p:nvPr/>
        </p:nvPicPr>
        <p:blipFill>
          <a:blip r:embed="rId4">
            <a:alphaModFix/>
          </a:blip>
          <a:stretch>
            <a:fillRect/>
          </a:stretch>
        </p:blipFill>
        <p:spPr>
          <a:xfrm>
            <a:off x="4911825" y="1112875"/>
            <a:ext cx="3824925" cy="3039449"/>
          </a:xfrm>
          <a:prstGeom prst="rect">
            <a:avLst/>
          </a:prstGeom>
          <a:noFill/>
          <a:ln>
            <a:noFill/>
          </a:ln>
        </p:spPr>
      </p:pic>
      <p:sp>
        <p:nvSpPr>
          <p:cNvPr id="221" name="Google Shape;221;p34"/>
          <p:cNvSpPr txBox="1"/>
          <p:nvPr/>
        </p:nvSpPr>
        <p:spPr>
          <a:xfrm>
            <a:off x="355275" y="4259975"/>
            <a:ext cx="3825000" cy="79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200">
                <a:solidFill>
                  <a:schemeClr val="dk2"/>
                </a:solidFill>
                <a:latin typeface="Proxima Nova"/>
                <a:ea typeface="Proxima Nova"/>
                <a:cs typeface="Proxima Nova"/>
                <a:sym typeface="Proxima Nova"/>
              </a:rPr>
              <a:t>Fig 6.2.5: Heat Map of Negative root mean squared error of training data while cross-validation using grid search with </a:t>
            </a:r>
            <a:r>
              <a:rPr b="1" i="1" lang="en" sz="1200">
                <a:solidFill>
                  <a:schemeClr val="dk2"/>
                </a:solidFill>
                <a:latin typeface="Proxima Nova"/>
                <a:ea typeface="Proxima Nova"/>
                <a:cs typeface="Proxima Nova"/>
                <a:sym typeface="Proxima Nova"/>
              </a:rPr>
              <a:t>Random Forest</a:t>
            </a:r>
            <a:endParaRPr b="1" i="1" sz="1200">
              <a:solidFill>
                <a:schemeClr val="dk2"/>
              </a:solidFill>
              <a:latin typeface="Proxima Nova"/>
              <a:ea typeface="Proxima Nova"/>
              <a:cs typeface="Proxima Nova"/>
              <a:sym typeface="Proxima Nova"/>
            </a:endParaRPr>
          </a:p>
        </p:txBody>
      </p:sp>
      <p:sp>
        <p:nvSpPr>
          <p:cNvPr id="222" name="Google Shape;222;p34"/>
          <p:cNvSpPr txBox="1"/>
          <p:nvPr/>
        </p:nvSpPr>
        <p:spPr>
          <a:xfrm>
            <a:off x="4911825" y="4234475"/>
            <a:ext cx="3898500" cy="79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200">
                <a:solidFill>
                  <a:schemeClr val="dk2"/>
                </a:solidFill>
                <a:latin typeface="Proxima Nova"/>
                <a:ea typeface="Proxima Nova"/>
                <a:cs typeface="Proxima Nova"/>
                <a:sym typeface="Proxima Nova"/>
              </a:rPr>
              <a:t>Fig 6.2.6: Heat Map of Negative root mean squared error of testing data while cross-validation using grid search with </a:t>
            </a:r>
            <a:r>
              <a:rPr b="1" i="1" lang="en" sz="1200">
                <a:solidFill>
                  <a:schemeClr val="dk2"/>
                </a:solidFill>
                <a:latin typeface="Proxima Nova"/>
                <a:ea typeface="Proxima Nova"/>
                <a:cs typeface="Proxima Nova"/>
                <a:sym typeface="Proxima Nova"/>
              </a:rPr>
              <a:t>Random Forest</a:t>
            </a:r>
            <a:endParaRPr b="1" i="1" sz="1200">
              <a:solidFill>
                <a:schemeClr val="dk2"/>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6. Analysis and Results:</a:t>
            </a:r>
            <a:endParaRPr/>
          </a:p>
          <a:p>
            <a:pPr indent="0" lvl="0" marL="0" rtl="0" algn="l">
              <a:spcBef>
                <a:spcPts val="0"/>
              </a:spcBef>
              <a:spcAft>
                <a:spcPts val="0"/>
              </a:spcAft>
              <a:buNone/>
            </a:pPr>
            <a:r>
              <a:t/>
            </a:r>
            <a:endParaRPr/>
          </a:p>
        </p:txBody>
      </p:sp>
      <p:sp>
        <p:nvSpPr>
          <p:cNvPr id="228" name="Google Shape;228;p35"/>
          <p:cNvSpPr txBox="1"/>
          <p:nvPr>
            <p:ph idx="1" type="body"/>
          </p:nvPr>
        </p:nvSpPr>
        <p:spPr>
          <a:xfrm>
            <a:off x="311700" y="958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In our analysis, we thoroughly examined and observed a few different Machine learning models (listed in section 5.1) to predict the gas price of ethereum. Linear Regression gave u</a:t>
            </a:r>
            <a:r>
              <a:rPr lang="en" sz="1200"/>
              <a:t>s </a:t>
            </a:r>
            <a:r>
              <a:rPr lang="en" sz="1200"/>
              <a:t>low accuracy on training and testing data. The Random Forest and Neural network models perform the best with accuracy 0.6132 and 0.608 respectively.</a:t>
            </a:r>
            <a:endParaRPr sz="1200"/>
          </a:p>
          <a:p>
            <a:pPr indent="0" lvl="0" marL="0" rtl="0" algn="l">
              <a:spcBef>
                <a:spcPts val="1600"/>
              </a:spcBef>
              <a:spcAft>
                <a:spcPts val="0"/>
              </a:spcAft>
              <a:buClr>
                <a:schemeClr val="dk1"/>
              </a:buClr>
              <a:buSzPts val="1100"/>
              <a:buFont typeface="Arial"/>
              <a:buNone/>
            </a:pPr>
            <a:r>
              <a:rPr lang="en" sz="1200"/>
              <a:t>Overall, Random Forest gave us the best accuracy.</a:t>
            </a:r>
            <a:endParaRPr sz="1200"/>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Conclusion</a:t>
            </a:r>
            <a:endParaRPr/>
          </a:p>
        </p:txBody>
      </p:sp>
      <p:sp>
        <p:nvSpPr>
          <p:cNvPr id="234" name="Google Shape;234;p36"/>
          <p:cNvSpPr txBox="1"/>
          <p:nvPr>
            <p:ph idx="1" type="body"/>
          </p:nvPr>
        </p:nvSpPr>
        <p:spPr>
          <a:xfrm>
            <a:off x="311700" y="958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We started by learning about Ethereum, how it functions, etc. We understood the importance of its application in today’s world and thus the need of predicting the lowest reasonable gas price for a block. Afterward, we critically analyzed our data, which initially consisted of 2 different datasets for transactions and blocks. We studied their features and combined the two datasets, dropped columns that didn’t affect the prediction process, dropped rows with incomplete data, and added more features that could help us make predictions. We trained some models like Linear Regression (Ridge and Lasso), Random Forest, Neural Network, ADA Boost, and XG Boost. From our results, Random Forest performed the best. Neural Network also performed well followed by ADABoost and Linear Regression.</a:t>
            </a:r>
            <a:endParaRPr sz="1200"/>
          </a:p>
          <a:p>
            <a:pPr indent="0" lvl="0" marL="0" rtl="0" algn="l">
              <a:spcBef>
                <a:spcPts val="1600"/>
              </a:spcBef>
              <a:spcAft>
                <a:spcPts val="1600"/>
              </a:spcAft>
              <a:buNone/>
            </a:pPr>
            <a:r>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277700" y="178950"/>
            <a:ext cx="8520600" cy="5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40" name="Google Shape;240;p37"/>
          <p:cNvSpPr txBox="1"/>
          <p:nvPr>
            <p:ph idx="1" type="body"/>
          </p:nvPr>
        </p:nvSpPr>
        <p:spPr>
          <a:xfrm>
            <a:off x="311700" y="970550"/>
            <a:ext cx="8520600" cy="3416400"/>
          </a:xfrm>
          <a:prstGeom prst="rect">
            <a:avLst/>
          </a:prstGeom>
        </p:spPr>
        <p:txBody>
          <a:bodyPr anchorCtr="0" anchor="t" bIns="91425" lIns="91425" spcFirstLastPara="1" rIns="91425" wrap="square" tIns="91425">
            <a:noAutofit/>
          </a:bodyPr>
          <a:lstStyle/>
          <a:p>
            <a:pPr indent="0" lvl="0" marL="0" rtl="0" algn="l">
              <a:lnSpc>
                <a:spcPct val="99959"/>
              </a:lnSpc>
              <a:spcBef>
                <a:spcPts val="33"/>
              </a:spcBef>
              <a:spcAft>
                <a:spcPts val="0"/>
              </a:spcAft>
              <a:buNone/>
            </a:pPr>
            <a:r>
              <a:rPr lang="en" sz="1200"/>
              <a:t>[1] Fangxiao Liu, Xingya Wang*, Zixin Li, Jiehui Xu, Yubin Gao.(2019). Effective GasPrice Prediction for Carrying Out Economical Ethereum Transaction.</a:t>
            </a:r>
            <a:endParaRPr sz="1200"/>
          </a:p>
          <a:p>
            <a:pPr indent="0" lvl="0" marL="0" rtl="0" algn="l">
              <a:lnSpc>
                <a:spcPct val="99959"/>
              </a:lnSpc>
              <a:spcBef>
                <a:spcPts val="33"/>
              </a:spcBef>
              <a:spcAft>
                <a:spcPts val="0"/>
              </a:spcAft>
              <a:buClr>
                <a:schemeClr val="dk1"/>
              </a:buClr>
              <a:buSzPts val="1100"/>
              <a:buFont typeface="Arial"/>
              <a:buNone/>
            </a:pPr>
            <a:r>
              <a:t/>
            </a:r>
            <a:endParaRPr sz="1200"/>
          </a:p>
          <a:p>
            <a:pPr indent="0" lvl="0" marL="0" rtl="0" algn="l">
              <a:lnSpc>
                <a:spcPct val="99959"/>
              </a:lnSpc>
              <a:spcBef>
                <a:spcPts val="33"/>
              </a:spcBef>
              <a:spcAft>
                <a:spcPts val="0"/>
              </a:spcAft>
              <a:buNone/>
            </a:pPr>
            <a:r>
              <a:rPr lang="en" sz="1200"/>
              <a:t>[2] Sam M. Werner, Paul J. Pritz, and Daniel Perez. (2020). Step on the Gas? A Better Approach for Recommending the Ethereum Gas Price. </a:t>
            </a:r>
            <a:endParaRPr sz="1200"/>
          </a:p>
          <a:p>
            <a:pPr indent="0" lvl="0" marL="0" rtl="0" algn="l">
              <a:lnSpc>
                <a:spcPct val="99959"/>
              </a:lnSpc>
              <a:spcBef>
                <a:spcPts val="33"/>
              </a:spcBef>
              <a:spcAft>
                <a:spcPts val="0"/>
              </a:spcAft>
              <a:buClr>
                <a:schemeClr val="dk1"/>
              </a:buClr>
              <a:buSzPts val="1100"/>
              <a:buFont typeface="Arial"/>
              <a:buNone/>
            </a:pPr>
            <a:r>
              <a:t/>
            </a:r>
            <a:endParaRPr sz="1200"/>
          </a:p>
          <a:p>
            <a:pPr indent="0" lvl="0" marL="0" rtl="0" algn="l">
              <a:lnSpc>
                <a:spcPct val="99959"/>
              </a:lnSpc>
              <a:spcBef>
                <a:spcPts val="33"/>
              </a:spcBef>
              <a:spcAft>
                <a:spcPts val="0"/>
              </a:spcAft>
              <a:buNone/>
            </a:pPr>
            <a:r>
              <a:rPr lang="en" sz="1200"/>
              <a:t>[3] Vinicius C. Oliveira, Julis Almeida Valadares, Jose Edurado A. Sousa, Alex Borges Vieira, Heder Soares Bernardino, Saulo Moraes Villela.(2021).Analyzing Transaction Confirmation in Ethereum Using Machine Learning Techniques.</a:t>
            </a:r>
            <a:endParaRPr sz="1200"/>
          </a:p>
          <a:p>
            <a:pPr indent="0" lvl="0" marL="0" rtl="0" algn="l">
              <a:lnSpc>
                <a:spcPct val="99959"/>
              </a:lnSpc>
              <a:spcBef>
                <a:spcPts val="33"/>
              </a:spcBef>
              <a:spcAft>
                <a:spcPts val="0"/>
              </a:spcAft>
              <a:buClr>
                <a:schemeClr val="dk1"/>
              </a:buClr>
              <a:buSzPts val="1100"/>
              <a:buFont typeface="Arial"/>
              <a:buNone/>
            </a:pPr>
            <a:r>
              <a:t/>
            </a:r>
            <a:endParaRPr sz="1200"/>
          </a:p>
          <a:p>
            <a:pPr indent="0" lvl="0" marL="0" rtl="0" algn="l">
              <a:lnSpc>
                <a:spcPct val="99959"/>
              </a:lnSpc>
              <a:spcBef>
                <a:spcPts val="33"/>
              </a:spcBef>
              <a:spcAft>
                <a:spcPts val="0"/>
              </a:spcAft>
              <a:buClr>
                <a:schemeClr val="dk1"/>
              </a:buClr>
              <a:buSzPts val="1100"/>
              <a:buFont typeface="Arial"/>
              <a:buNone/>
            </a:pPr>
            <a:r>
              <a:rPr lang="en" sz="1200"/>
              <a:t>[4] Matthew Chen, Neha Narwal, and Mila Schultz.Predicting Price Changes in Ethereum.</a:t>
            </a:r>
            <a:endParaRPr sz="1200"/>
          </a:p>
          <a:p>
            <a:pPr indent="0" lvl="0" marL="0" rtl="0" algn="l">
              <a:spcBef>
                <a:spcPts val="0"/>
              </a:spcBef>
              <a:spcAft>
                <a:spcPts val="1600"/>
              </a:spcAft>
              <a:buNone/>
            </a:pPr>
            <a:r>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a:t>
            </a:r>
            <a:endParaRPr/>
          </a:p>
        </p:txBody>
      </p:sp>
      <p:sp>
        <p:nvSpPr>
          <p:cNvPr id="246" name="Google Shape;246;p38"/>
          <p:cNvSpPr txBox="1"/>
          <p:nvPr>
            <p:ph idx="1" type="body"/>
          </p:nvPr>
        </p:nvSpPr>
        <p:spPr>
          <a:xfrm>
            <a:off x="311700" y="958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Rupanshoo</a:t>
            </a:r>
            <a:endParaRPr/>
          </a:p>
          <a:p>
            <a:pPr indent="0" lvl="0" marL="0" rtl="0" algn="l">
              <a:spcBef>
                <a:spcPts val="1600"/>
              </a:spcBef>
              <a:spcAft>
                <a:spcPts val="0"/>
              </a:spcAft>
              <a:buNone/>
            </a:pPr>
            <a:r>
              <a:rPr lang="en"/>
              <a:t>Literature review: Pragya</a:t>
            </a:r>
            <a:endParaRPr/>
          </a:p>
          <a:p>
            <a:pPr indent="0" lvl="0" marL="0" rtl="0" algn="l">
              <a:spcBef>
                <a:spcPts val="1600"/>
              </a:spcBef>
              <a:spcAft>
                <a:spcPts val="0"/>
              </a:spcAft>
              <a:buNone/>
            </a:pPr>
            <a:r>
              <a:rPr lang="en"/>
              <a:t>Dataset fetching: Aryan</a:t>
            </a:r>
            <a:endParaRPr/>
          </a:p>
          <a:p>
            <a:pPr indent="0" lvl="0" marL="0" rtl="0" algn="l">
              <a:spcBef>
                <a:spcPts val="1600"/>
              </a:spcBef>
              <a:spcAft>
                <a:spcPts val="0"/>
              </a:spcAft>
              <a:buNone/>
            </a:pPr>
            <a:r>
              <a:rPr lang="en"/>
              <a:t>Data Preprocessing: Rupanshoo &amp; Saatvik</a:t>
            </a:r>
            <a:endParaRPr/>
          </a:p>
          <a:p>
            <a:pPr indent="0" lvl="0" marL="0" rtl="0" algn="l">
              <a:spcBef>
                <a:spcPts val="1600"/>
              </a:spcBef>
              <a:spcAft>
                <a:spcPts val="0"/>
              </a:spcAft>
              <a:buNone/>
            </a:pPr>
            <a:r>
              <a:rPr lang="en"/>
              <a:t>Methodology: Aryan &amp; Saatvik</a:t>
            </a:r>
            <a:endParaRPr/>
          </a:p>
          <a:p>
            <a:pPr indent="0" lvl="0" marL="0" rtl="0" algn="l">
              <a:spcBef>
                <a:spcPts val="1600"/>
              </a:spcBef>
              <a:spcAft>
                <a:spcPts val="1600"/>
              </a:spcAft>
              <a:buNone/>
            </a:pPr>
            <a:r>
              <a:rPr lang="en"/>
              <a:t>Analysis, Results and Conclusion: Saatvik, Aryan and Rupanshoo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Introduction</a:t>
            </a:r>
            <a:endParaRPr/>
          </a:p>
        </p:txBody>
      </p:sp>
      <p:sp>
        <p:nvSpPr>
          <p:cNvPr id="91" name="Google Shape;91;p17"/>
          <p:cNvSpPr txBox="1"/>
          <p:nvPr>
            <p:ph idx="1" type="body"/>
          </p:nvPr>
        </p:nvSpPr>
        <p:spPr>
          <a:xfrm>
            <a:off x="311700" y="958625"/>
            <a:ext cx="8520600" cy="394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b="1" lang="en"/>
              <a:t>Why this project?</a:t>
            </a:r>
            <a:br>
              <a:rPr lang="en"/>
            </a:br>
            <a:r>
              <a:rPr lang="en"/>
              <a:t>In Ethereum,  the user should purchase a number of gases for reaching a transaction consensus. Gas Limit restricts the execution time and the memory cost of the transaction. </a:t>
            </a:r>
            <a:br>
              <a:rPr lang="en"/>
            </a:br>
            <a:r>
              <a:rPr lang="en"/>
              <a:t>Generally, the higher the gas price, lesser is the time spent on reaching consensus of the transaction. </a:t>
            </a:r>
            <a:br>
              <a:rPr lang="en"/>
            </a:br>
            <a:r>
              <a:rPr lang="en"/>
              <a:t>In a block, transaction gas prices vary greatly, generating a gas price which is reasonable in terms of both the price and the time spent on reaching consensus is of utmost importance. </a:t>
            </a:r>
            <a:br>
              <a:rPr lang="en"/>
            </a:br>
            <a:r>
              <a:rPr lang="en"/>
              <a:t>Through this project, we aim to find the lowest reasonable gas price for a block using features influencing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Literature Review</a:t>
            </a:r>
            <a:endParaRPr/>
          </a:p>
        </p:txBody>
      </p:sp>
      <p:sp>
        <p:nvSpPr>
          <p:cNvPr id="97" name="Google Shape;97;p18"/>
          <p:cNvSpPr txBox="1"/>
          <p:nvPr>
            <p:ph idx="1" type="body"/>
          </p:nvPr>
        </p:nvSpPr>
        <p:spPr>
          <a:xfrm>
            <a:off x="311700" y="9586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paper [1] uses a regressive approach to build the prediction model on the basis of various features of a transaction, this would form the basis of our model.</a:t>
            </a:r>
            <a:endParaRPr/>
          </a:p>
          <a:p>
            <a:pPr indent="-311150" lvl="1" marL="914400" rtl="0" algn="l">
              <a:spcBef>
                <a:spcPts val="0"/>
              </a:spcBef>
              <a:spcAft>
                <a:spcPts val="0"/>
              </a:spcAft>
              <a:buSzPts val="1300"/>
              <a:buAutoNum type="alphaLcPeriod"/>
            </a:pPr>
            <a:r>
              <a:rPr lang="en" sz="1300"/>
              <a:t>This paper uses a Machine Learning Regression-based gas price predicting approach (MLR), aiming to find the lowest transaction gas price in the next block for carrying out economical Ethereum transactions. Specifically, it identifies five influencing factors (i.e. difficulty, block gas limit, transaction gas limit, ether price, and miner reward) from the Ethereum transaction process and resorts to the classic machine learning regression to build the predicting model.</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AutoNum type="arabicPeriod"/>
            </a:pPr>
            <a:r>
              <a:rPr lang="en"/>
              <a:t>The paper [2] uses a model different from the widely used Geth algorithm, this provides us a different perspective on our model and provides other features for inclusion in our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a:t>
            </a:r>
            <a:r>
              <a:rPr lang="en"/>
              <a:t>Literature Review</a:t>
            </a:r>
            <a:endParaRPr/>
          </a:p>
        </p:txBody>
      </p:sp>
      <p:sp>
        <p:nvSpPr>
          <p:cNvPr id="103" name="Google Shape;103;p19"/>
          <p:cNvSpPr txBox="1"/>
          <p:nvPr>
            <p:ph idx="1" type="body"/>
          </p:nvPr>
        </p:nvSpPr>
        <p:spPr>
          <a:xfrm>
            <a:off x="311700" y="958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The paper [4] uses multiple models - binomial classification algorithms and</a:t>
            </a:r>
            <a:endParaRPr/>
          </a:p>
          <a:p>
            <a:pPr indent="457200" lvl="0" marL="0" rtl="0" algn="l">
              <a:spcBef>
                <a:spcPts val="0"/>
              </a:spcBef>
              <a:spcAft>
                <a:spcPts val="0"/>
              </a:spcAft>
              <a:buNone/>
            </a:pPr>
            <a:r>
              <a:rPr lang="en"/>
              <a:t>regression models. Different models are used to see how different</a:t>
            </a:r>
            <a:endParaRPr/>
          </a:p>
          <a:p>
            <a:pPr indent="457200" lvl="0" marL="0" rtl="0" algn="l">
              <a:spcBef>
                <a:spcPts val="0"/>
              </a:spcBef>
              <a:spcAft>
                <a:spcPts val="0"/>
              </a:spcAft>
              <a:buNone/>
            </a:pPr>
            <a:r>
              <a:rPr lang="en"/>
              <a:t>assumptions can affect the model’s performance.</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
              <a:t>[ 1 ] :	</a:t>
            </a:r>
            <a:r>
              <a:rPr lang="en" sz="1300"/>
              <a:t>Fangxiao Liu, Xingya Wang*, Zixin Li, Jiehui Xu, Yubin Gao.    (2019).	Effective GasPrice Prediction for</a:t>
            </a:r>
            <a:endParaRPr sz="1300"/>
          </a:p>
          <a:p>
            <a:pPr indent="457200" lvl="0" marL="457200" rtl="0" algn="l">
              <a:spcBef>
                <a:spcPts val="0"/>
              </a:spcBef>
              <a:spcAft>
                <a:spcPts val="0"/>
              </a:spcAft>
              <a:buNone/>
            </a:pPr>
            <a:r>
              <a:rPr lang="en" sz="1300"/>
              <a:t>Carrying Out Economical Ethereum Transaction.</a:t>
            </a:r>
            <a:endParaRPr sz="2100"/>
          </a:p>
          <a:p>
            <a:pPr indent="457200" lvl="0" marL="0" rtl="0" algn="l">
              <a:spcBef>
                <a:spcPts val="0"/>
              </a:spcBef>
              <a:spcAft>
                <a:spcPts val="0"/>
              </a:spcAft>
              <a:buNone/>
            </a:pPr>
            <a:r>
              <a:t/>
            </a:r>
            <a:endParaRPr/>
          </a:p>
          <a:p>
            <a:pPr indent="457200" lvl="0" marL="0" rtl="0" algn="l">
              <a:spcBef>
                <a:spcPts val="0"/>
              </a:spcBef>
              <a:spcAft>
                <a:spcPts val="0"/>
              </a:spcAft>
              <a:buNone/>
            </a:pPr>
            <a:r>
              <a:rPr lang="en"/>
              <a:t>[ 2 ] :</a:t>
            </a:r>
            <a:r>
              <a:rPr lang="en" sz="1300"/>
              <a:t>Sam M. Werner, Paul J. Pritz, and Daniel Perez. (2020).	Step on the Gas? A Better Approach for</a:t>
            </a:r>
            <a:endParaRPr sz="1300"/>
          </a:p>
          <a:p>
            <a:pPr indent="0" lvl="0" marL="914400" rtl="0" algn="l">
              <a:spcBef>
                <a:spcPts val="0"/>
              </a:spcBef>
              <a:spcAft>
                <a:spcPts val="0"/>
              </a:spcAft>
              <a:buNone/>
            </a:pPr>
            <a:r>
              <a:rPr lang="en" sz="1300"/>
              <a:t>Recommending the Ethereum Gas Price. </a:t>
            </a:r>
            <a:endParaRPr sz="2100"/>
          </a:p>
          <a:p>
            <a:pPr indent="457200" lvl="0" marL="0" rtl="0" algn="l">
              <a:spcBef>
                <a:spcPts val="0"/>
              </a:spcBef>
              <a:spcAft>
                <a:spcPts val="0"/>
              </a:spcAft>
              <a:buNone/>
            </a:pPr>
            <a:r>
              <a:t/>
            </a:r>
            <a:endParaRPr/>
          </a:p>
          <a:p>
            <a:pPr indent="457200" lvl="0" marL="0" rtl="0" algn="l">
              <a:spcBef>
                <a:spcPts val="0"/>
              </a:spcBef>
              <a:spcAft>
                <a:spcPts val="0"/>
              </a:spcAft>
              <a:buNone/>
            </a:pPr>
            <a:r>
              <a:rPr lang="en"/>
              <a:t>[ 4 ] : </a:t>
            </a:r>
            <a:r>
              <a:rPr lang="en" sz="1300"/>
              <a:t>Matthew Chen, Neha Narwal, and Mila Schultz.	Predicting Price Changes in Ethereum.</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Dataset</a:t>
            </a:r>
            <a:endParaRPr/>
          </a:p>
        </p:txBody>
      </p:sp>
      <p:sp>
        <p:nvSpPr>
          <p:cNvPr id="109" name="Google Shape;109;p20"/>
          <p:cNvSpPr txBox="1"/>
          <p:nvPr>
            <p:ph idx="1" type="body"/>
          </p:nvPr>
        </p:nvSpPr>
        <p:spPr>
          <a:xfrm>
            <a:off x="311700" y="958625"/>
            <a:ext cx="8520600" cy="22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The datasets used were taken from the Ethereum blockchain using GCP’s BigQuery API - Transactions and Blocks.</a:t>
            </a:r>
            <a:endParaRPr sz="12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200"/>
              <a:t>The two main entities which affect the gas price are blocks and transactions. We used the BigQuery API to join the blocks and transactions dataset and get the relevant features.</a:t>
            </a:r>
            <a:endParaRPr sz="12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b="1" lang="en" sz="1500"/>
              <a:t>4.1 Description</a:t>
            </a:r>
            <a:endParaRPr b="1" sz="1500"/>
          </a:p>
          <a:p>
            <a:pPr indent="0" lvl="0" marL="0" rtl="0" algn="l">
              <a:spcBef>
                <a:spcPts val="0"/>
              </a:spcBef>
              <a:spcAft>
                <a:spcPts val="0"/>
              </a:spcAft>
              <a:buClr>
                <a:schemeClr val="dk1"/>
              </a:buClr>
              <a:buSzPts val="1100"/>
              <a:buFont typeface="Arial"/>
              <a:buNone/>
            </a:pPr>
            <a:r>
              <a:t/>
            </a:r>
            <a:endParaRPr sz="300"/>
          </a:p>
          <a:p>
            <a:pPr indent="0" lvl="0" marL="0" rtl="0" algn="l">
              <a:spcBef>
                <a:spcPts val="0"/>
              </a:spcBef>
              <a:spcAft>
                <a:spcPts val="0"/>
              </a:spcAft>
              <a:buClr>
                <a:schemeClr val="dk1"/>
              </a:buClr>
              <a:buSzPts val="1100"/>
              <a:buFont typeface="Arial"/>
              <a:buNone/>
            </a:pPr>
            <a:r>
              <a:rPr lang="en" sz="1200"/>
              <a:t>A block contains various transaction and every transaction has a related gas price and gas used.</a:t>
            </a:r>
            <a:endParaRPr sz="1200"/>
          </a:p>
          <a:p>
            <a:pPr indent="0" lvl="0" marL="0" rtl="0" algn="l">
              <a:spcBef>
                <a:spcPts val="0"/>
              </a:spcBef>
              <a:spcAft>
                <a:spcPts val="0"/>
              </a:spcAft>
              <a:buNone/>
            </a:pPr>
            <a:r>
              <a:rPr lang="en" sz="1200"/>
              <a:t>The BigQuery API had two tables with the following schemas:</a:t>
            </a:r>
            <a:endParaRPr sz="1200"/>
          </a:p>
          <a:p>
            <a:pPr indent="-304800" lvl="0" marL="457200" rtl="0" algn="l">
              <a:spcBef>
                <a:spcPts val="1600"/>
              </a:spcBef>
              <a:spcAft>
                <a:spcPts val="0"/>
              </a:spcAft>
              <a:buSzPts val="1200"/>
              <a:buAutoNum type="arabicPeriod"/>
            </a:pPr>
            <a:r>
              <a:rPr lang="en" sz="1200"/>
              <a:t>Transaction schema					                                   2. Block schema			</a:t>
            </a:r>
            <a:endParaRPr sz="1200"/>
          </a:p>
        </p:txBody>
      </p:sp>
      <p:pic>
        <p:nvPicPr>
          <p:cNvPr id="110" name="Google Shape;110;p20"/>
          <p:cNvPicPr preferRelativeResize="0"/>
          <p:nvPr/>
        </p:nvPicPr>
        <p:blipFill>
          <a:blip r:embed="rId3">
            <a:alphaModFix/>
          </a:blip>
          <a:stretch>
            <a:fillRect/>
          </a:stretch>
        </p:blipFill>
        <p:spPr>
          <a:xfrm>
            <a:off x="7465400" y="2878925"/>
            <a:ext cx="1253525" cy="2152175"/>
          </a:xfrm>
          <a:prstGeom prst="rect">
            <a:avLst/>
          </a:prstGeom>
          <a:noFill/>
          <a:ln>
            <a:noFill/>
          </a:ln>
        </p:spPr>
      </p:pic>
      <p:pic>
        <p:nvPicPr>
          <p:cNvPr id="111" name="Google Shape;111;p20"/>
          <p:cNvPicPr preferRelativeResize="0"/>
          <p:nvPr/>
        </p:nvPicPr>
        <p:blipFill>
          <a:blip r:embed="rId4">
            <a:alphaModFix/>
          </a:blip>
          <a:stretch>
            <a:fillRect/>
          </a:stretch>
        </p:blipFill>
        <p:spPr>
          <a:xfrm>
            <a:off x="3035400" y="2930376"/>
            <a:ext cx="1612200" cy="2049300"/>
          </a:xfrm>
          <a:prstGeom prst="rect">
            <a:avLst/>
          </a:prstGeom>
          <a:noFill/>
          <a:ln>
            <a:noFill/>
          </a:ln>
        </p:spPr>
      </p:pic>
      <p:sp>
        <p:nvSpPr>
          <p:cNvPr id="112" name="Google Shape;112;p20"/>
          <p:cNvSpPr txBox="1"/>
          <p:nvPr/>
        </p:nvSpPr>
        <p:spPr>
          <a:xfrm>
            <a:off x="626300" y="3239950"/>
            <a:ext cx="2128800" cy="164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latin typeface="Proxima Nova"/>
                <a:ea typeface="Proxima Nova"/>
                <a:cs typeface="Proxima Nova"/>
                <a:sym typeface="Proxima Nova"/>
              </a:rPr>
              <a:t>It consists of 1.1 million transactions that took place from 00:00:02 UTC to 23:59:38 UTC, July 3, 2021. The total number of unique blocks processed during this time is 6357.</a:t>
            </a:r>
            <a:endParaRPr sz="1200">
              <a:solidFill>
                <a:schemeClr val="dk2"/>
              </a:solidFill>
              <a:latin typeface="Proxima Nova"/>
              <a:ea typeface="Proxima Nova"/>
              <a:cs typeface="Proxima Nova"/>
              <a:sym typeface="Proxima Nova"/>
            </a:endParaRPr>
          </a:p>
        </p:txBody>
      </p:sp>
      <p:sp>
        <p:nvSpPr>
          <p:cNvPr id="113" name="Google Shape;113;p20"/>
          <p:cNvSpPr txBox="1"/>
          <p:nvPr/>
        </p:nvSpPr>
        <p:spPr>
          <a:xfrm>
            <a:off x="5180775" y="3270125"/>
            <a:ext cx="21288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2"/>
                </a:solidFill>
                <a:latin typeface="Proxima Nova"/>
                <a:ea typeface="Proxima Nova"/>
                <a:cs typeface="Proxima Nova"/>
                <a:sym typeface="Proxima Nova"/>
              </a:rPr>
              <a:t>The dataset consists of </a:t>
            </a:r>
            <a:r>
              <a:rPr lang="en" sz="1200">
                <a:solidFill>
                  <a:schemeClr val="dk2"/>
                </a:solidFill>
                <a:highlight>
                  <a:srgbClr val="FFFFFF"/>
                </a:highlight>
                <a:latin typeface="Proxima Nova"/>
                <a:ea typeface="Proxima Nova"/>
                <a:cs typeface="Proxima Nova"/>
                <a:sym typeface="Proxima Nova"/>
              </a:rPr>
              <a:t>200,000 entries and </a:t>
            </a:r>
            <a:r>
              <a:rPr lang="en" sz="1200">
                <a:solidFill>
                  <a:schemeClr val="dk2"/>
                </a:solidFill>
                <a:latin typeface="Proxima Nova"/>
                <a:ea typeface="Proxima Nova"/>
                <a:cs typeface="Proxima Nova"/>
                <a:sym typeface="Proxima Nova"/>
              </a:rPr>
              <a:t>18 attributes.</a:t>
            </a:r>
            <a:endParaRPr sz="1200">
              <a:solidFill>
                <a:schemeClr val="dk2"/>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Dataset</a:t>
            </a:r>
            <a:endParaRPr/>
          </a:p>
        </p:txBody>
      </p:sp>
      <p:sp>
        <p:nvSpPr>
          <p:cNvPr id="119" name="Google Shape;119;p21"/>
          <p:cNvSpPr txBox="1"/>
          <p:nvPr>
            <p:ph idx="1" type="body"/>
          </p:nvPr>
        </p:nvSpPr>
        <p:spPr>
          <a:xfrm>
            <a:off x="311700" y="958625"/>
            <a:ext cx="8520600" cy="3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3. Final dataset</a:t>
            </a:r>
            <a:endParaRPr sz="12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200"/>
              <a:t>We combined both these datasets to obtain our required dataset. The SQL query used to obtain the same is:</a:t>
            </a:r>
            <a:endParaRPr sz="1200"/>
          </a:p>
          <a:p>
            <a:pPr indent="0" lvl="0" marL="0" rtl="0" algn="l">
              <a:spcBef>
                <a:spcPts val="0"/>
              </a:spcBef>
              <a:spcAft>
                <a:spcPts val="0"/>
              </a:spcAft>
              <a:buClr>
                <a:schemeClr val="dk1"/>
              </a:buClr>
              <a:buSzPts val="1100"/>
              <a:buFont typeface="Arial"/>
              <a:buNone/>
            </a:pPr>
            <a:r>
              <a:t/>
            </a:r>
            <a:endParaRPr i="1" sz="1000"/>
          </a:p>
          <a:p>
            <a:pPr indent="0" lvl="0" marL="0" rtl="0" algn="l">
              <a:spcBef>
                <a:spcPts val="0"/>
              </a:spcBef>
              <a:spcAft>
                <a:spcPts val="1600"/>
              </a:spcAft>
              <a:buNone/>
            </a:pPr>
            <a:r>
              <a:rPr lang="en" sz="1200"/>
              <a:t>		</a:t>
            </a:r>
            <a:endParaRPr sz="1200"/>
          </a:p>
        </p:txBody>
      </p:sp>
      <p:sp>
        <p:nvSpPr>
          <p:cNvPr id="120" name="Google Shape;120;p21"/>
          <p:cNvSpPr txBox="1"/>
          <p:nvPr/>
        </p:nvSpPr>
        <p:spPr>
          <a:xfrm>
            <a:off x="409325" y="1782975"/>
            <a:ext cx="8201700" cy="2706000"/>
          </a:xfrm>
          <a:prstGeom prst="rect">
            <a:avLst/>
          </a:prstGeom>
          <a:noFill/>
          <a:ln cap="flat" cmpd="sng" w="9525">
            <a:solidFill>
              <a:srgbClr val="3EADA7"/>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200">
                <a:solidFill>
                  <a:schemeClr val="dk2"/>
                </a:solidFill>
                <a:latin typeface="Proxima Nova"/>
                <a:ea typeface="Proxima Nova"/>
                <a:cs typeface="Proxima Nova"/>
                <a:sym typeface="Proxima Nova"/>
              </a:rPr>
              <a:t>SELECT</a:t>
            </a:r>
            <a:endParaRPr i="1" sz="12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i="1" lang="en" sz="1200">
                <a:solidFill>
                  <a:schemeClr val="dk2"/>
                </a:solidFill>
                <a:latin typeface="Proxima Nova"/>
                <a:ea typeface="Proxima Nova"/>
                <a:cs typeface="Proxima Nova"/>
                <a:sym typeface="Proxima Nova"/>
              </a:rPr>
              <a:t>  BLOCKS.number, BLOCKS.difficulty, BLOCKS.total_difficulty, BLOCKS.size, BLOCKS.gas_limit, BLOCKS.transaction_count, TRANSACTIONS.value, TRANSACTIONS.gas, TRANSACTIONS.gas_price</a:t>
            </a:r>
            <a:endParaRPr i="1" sz="12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i="1" lang="en" sz="1200">
                <a:solidFill>
                  <a:schemeClr val="dk2"/>
                </a:solidFill>
                <a:latin typeface="Proxima Nova"/>
                <a:ea typeface="Proxima Nova"/>
                <a:cs typeface="Proxima Nova"/>
                <a:sym typeface="Proxima Nova"/>
              </a:rPr>
              <a:t>FROM</a:t>
            </a:r>
            <a:endParaRPr i="1" sz="12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i="1" lang="en" sz="1200">
                <a:solidFill>
                  <a:schemeClr val="dk2"/>
                </a:solidFill>
                <a:latin typeface="Proxima Nova"/>
                <a:ea typeface="Proxima Nova"/>
                <a:cs typeface="Proxima Nova"/>
                <a:sym typeface="Proxima Nova"/>
              </a:rPr>
              <a:t>  `bigquery-public-data.crypto_ethereum.blocks` AS BLOCKS</a:t>
            </a:r>
            <a:endParaRPr i="1" sz="12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i="1" lang="en" sz="1200">
                <a:solidFill>
                  <a:schemeClr val="dk2"/>
                </a:solidFill>
                <a:latin typeface="Proxima Nova"/>
                <a:ea typeface="Proxima Nova"/>
                <a:cs typeface="Proxima Nova"/>
                <a:sym typeface="Proxima Nova"/>
              </a:rPr>
              <a:t>INNER JOIN</a:t>
            </a:r>
            <a:endParaRPr i="1" sz="12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i="1" lang="en" sz="1200">
                <a:solidFill>
                  <a:schemeClr val="dk2"/>
                </a:solidFill>
                <a:latin typeface="Proxima Nova"/>
                <a:ea typeface="Proxima Nova"/>
                <a:cs typeface="Proxima Nova"/>
                <a:sym typeface="Proxima Nova"/>
              </a:rPr>
              <a:t>  `bigquery-public-data.crypto_ethereum.transactions` AS TRANSACTIONS</a:t>
            </a:r>
            <a:endParaRPr i="1" sz="12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i="1" lang="en" sz="1200">
                <a:solidFill>
                  <a:schemeClr val="dk2"/>
                </a:solidFill>
                <a:latin typeface="Proxima Nova"/>
                <a:ea typeface="Proxima Nova"/>
                <a:cs typeface="Proxima Nova"/>
                <a:sym typeface="Proxima Nova"/>
              </a:rPr>
              <a:t>ON</a:t>
            </a:r>
            <a:endParaRPr i="1" sz="12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i="1" lang="en" sz="1200">
                <a:solidFill>
                  <a:schemeClr val="dk2"/>
                </a:solidFill>
                <a:latin typeface="Proxima Nova"/>
                <a:ea typeface="Proxima Nova"/>
                <a:cs typeface="Proxima Nova"/>
                <a:sym typeface="Proxima Nova"/>
              </a:rPr>
              <a:t>  BLOCKS.number = TRANSACTIONS.block_number</a:t>
            </a:r>
            <a:endParaRPr i="1" sz="12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i="1" lang="en" sz="1200">
                <a:solidFill>
                  <a:schemeClr val="dk2"/>
                </a:solidFill>
                <a:latin typeface="Proxima Nova"/>
                <a:ea typeface="Proxima Nova"/>
                <a:cs typeface="Proxima Nova"/>
                <a:sym typeface="Proxima Nova"/>
              </a:rPr>
              <a:t>WHERE</a:t>
            </a:r>
            <a:endParaRPr i="1" sz="12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i="1" lang="en" sz="1200">
                <a:solidFill>
                  <a:schemeClr val="dk2"/>
                </a:solidFill>
                <a:latin typeface="Proxima Nova"/>
                <a:ea typeface="Proxima Nova"/>
                <a:cs typeface="Proxima Nova"/>
                <a:sym typeface="Proxima Nova"/>
              </a:rPr>
              <a:t>  DATE(BLOCKS.timestamp) = '2021-07-03'</a:t>
            </a:r>
            <a:endParaRPr sz="12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3EADA7"/>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Dataset</a:t>
            </a:r>
            <a:endParaRPr/>
          </a:p>
        </p:txBody>
      </p:sp>
      <p:sp>
        <p:nvSpPr>
          <p:cNvPr id="126" name="Google Shape;126;p22"/>
          <p:cNvSpPr txBox="1"/>
          <p:nvPr>
            <p:ph idx="1" type="body"/>
          </p:nvPr>
        </p:nvSpPr>
        <p:spPr>
          <a:xfrm>
            <a:off x="311700" y="1034825"/>
            <a:ext cx="8520600" cy="39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The final dataset consists of 12 attributes:</a:t>
            </a:r>
            <a:endParaRPr sz="1200"/>
          </a:p>
          <a:p>
            <a:pPr indent="-304800" lvl="0" marL="457200" rtl="0" algn="l">
              <a:spcBef>
                <a:spcPts val="0"/>
              </a:spcBef>
              <a:spcAft>
                <a:spcPts val="0"/>
              </a:spcAft>
              <a:buSzPts val="1200"/>
              <a:buChar char="●"/>
            </a:pPr>
            <a:r>
              <a:rPr lang="en" sz="1200"/>
              <a:t>number:  the block number</a:t>
            </a:r>
            <a:endParaRPr sz="1200"/>
          </a:p>
          <a:p>
            <a:pPr indent="-304800" lvl="0" marL="457200" rtl="0" algn="l">
              <a:spcBef>
                <a:spcPts val="0"/>
              </a:spcBef>
              <a:spcAft>
                <a:spcPts val="0"/>
              </a:spcAft>
              <a:buSzPts val="1200"/>
              <a:buChar char="●"/>
            </a:pPr>
            <a:r>
              <a:rPr lang="en" sz="1200"/>
              <a:t>difficulty: Integer of difficulty of the block</a:t>
            </a:r>
            <a:endParaRPr sz="1200"/>
          </a:p>
          <a:p>
            <a:pPr indent="-304800" lvl="0" marL="457200" rtl="0" algn="l">
              <a:spcBef>
                <a:spcPts val="0"/>
              </a:spcBef>
              <a:spcAft>
                <a:spcPts val="0"/>
              </a:spcAft>
              <a:buSzPts val="1200"/>
              <a:buChar char="●"/>
            </a:pPr>
            <a:r>
              <a:rPr lang="en" sz="1200"/>
              <a:t>total difficulty: Integer of the total difficulty of the chain until this block.  </a:t>
            </a:r>
            <a:endParaRPr sz="1200"/>
          </a:p>
          <a:p>
            <a:pPr indent="-304800" lvl="0" marL="457200" rtl="0" algn="l">
              <a:spcBef>
                <a:spcPts val="0"/>
              </a:spcBef>
              <a:spcAft>
                <a:spcPts val="0"/>
              </a:spcAft>
              <a:buSzPts val="1200"/>
              <a:buChar char="●"/>
            </a:pPr>
            <a:r>
              <a:rPr lang="en" sz="1200"/>
              <a:t>size: the size of the block</a:t>
            </a:r>
            <a:endParaRPr sz="1200"/>
          </a:p>
          <a:p>
            <a:pPr indent="-304800" lvl="0" marL="457200" rtl="0" algn="l">
              <a:spcBef>
                <a:spcPts val="0"/>
              </a:spcBef>
              <a:spcAft>
                <a:spcPts val="0"/>
              </a:spcAft>
              <a:buSzPts val="1200"/>
              <a:buChar char="●"/>
            </a:pPr>
            <a:r>
              <a:rPr lang="en" sz="1200"/>
              <a:t>value: amount of ETH to transfer from sender to recipient.</a:t>
            </a:r>
            <a:endParaRPr sz="1200"/>
          </a:p>
          <a:p>
            <a:pPr indent="-304800" lvl="0" marL="457200" rtl="0" algn="l">
              <a:spcBef>
                <a:spcPts val="0"/>
              </a:spcBef>
              <a:spcAft>
                <a:spcPts val="0"/>
              </a:spcAft>
              <a:buSzPts val="1200"/>
              <a:buChar char="●"/>
            </a:pPr>
            <a:r>
              <a:rPr lang="en" sz="1200"/>
              <a:t>gas: to the unit that measures the amount of computational effort required to execute specific operations on the Ethereum network.</a:t>
            </a:r>
            <a:endParaRPr sz="1200">
              <a:highlight>
                <a:schemeClr val="accent6"/>
              </a:highlight>
            </a:endParaRPr>
          </a:p>
          <a:p>
            <a:pPr indent="-304800" lvl="0" marL="457200" rtl="0" algn="l">
              <a:spcBef>
                <a:spcPts val="0"/>
              </a:spcBef>
              <a:spcAft>
                <a:spcPts val="0"/>
              </a:spcAft>
              <a:buSzPts val="1200"/>
              <a:buChar char="●"/>
            </a:pPr>
            <a:r>
              <a:rPr lang="en" sz="1200"/>
              <a:t>gas_price: the price we are paying for every unit of gas used in the transaction.</a:t>
            </a:r>
            <a:endParaRPr sz="1200"/>
          </a:p>
          <a:p>
            <a:pPr indent="-304800" lvl="0" marL="457200" rtl="0" algn="l">
              <a:spcBef>
                <a:spcPts val="0"/>
              </a:spcBef>
              <a:spcAft>
                <a:spcPts val="0"/>
              </a:spcAft>
              <a:buSzPts val="1200"/>
              <a:buChar char="●"/>
            </a:pPr>
            <a:r>
              <a:rPr lang="en" sz="1200"/>
              <a:t>gas_limit: the max amount of gas units that can be consumed by the transaction.</a:t>
            </a:r>
            <a:endParaRPr sz="1200"/>
          </a:p>
          <a:p>
            <a:pPr indent="-304800" lvl="0" marL="457200" rtl="0" algn="l">
              <a:spcBef>
                <a:spcPts val="0"/>
              </a:spcBef>
              <a:spcAft>
                <a:spcPts val="0"/>
              </a:spcAft>
              <a:buSzPts val="1200"/>
              <a:buChar char="●"/>
            </a:pPr>
            <a:r>
              <a:rPr lang="en" sz="1200"/>
              <a:t>transaction_count: the number of transactions in the block.</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The attributes that affect gas price are:</a:t>
            </a:r>
            <a:endParaRPr sz="1200"/>
          </a:p>
          <a:p>
            <a:pPr indent="-304800" lvl="0" marL="457200" rtl="0" algn="l">
              <a:spcBef>
                <a:spcPts val="0"/>
              </a:spcBef>
              <a:spcAft>
                <a:spcPts val="0"/>
              </a:spcAft>
              <a:buSzPts val="1200"/>
              <a:buChar char="●"/>
            </a:pPr>
            <a:r>
              <a:rPr lang="en" sz="1200"/>
              <a:t>tx_gas_limit: it affects whether a transaction would be mined or not</a:t>
            </a:r>
            <a:endParaRPr sz="1200"/>
          </a:p>
          <a:p>
            <a:pPr indent="-304800" lvl="0" marL="457200" rtl="0" algn="l">
              <a:spcBef>
                <a:spcPts val="0"/>
              </a:spcBef>
              <a:spcAft>
                <a:spcPts val="0"/>
              </a:spcAft>
              <a:buSzPts val="1200"/>
              <a:buChar char="●"/>
            </a:pPr>
            <a:r>
              <a:rPr lang="en" sz="1200"/>
              <a:t>difficulty: it affects the ease of mining blocks, thus an increase in difficulty would lead to higher gas prices. It has a positive correlation with gas price</a:t>
            </a:r>
            <a:endParaRPr sz="1200"/>
          </a:p>
          <a:p>
            <a:pPr indent="0" lvl="0" marL="0" rtl="0" algn="l">
              <a:spcBef>
                <a:spcPts val="0"/>
              </a:spcBef>
              <a:spcAft>
                <a:spcPts val="160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Dataset</a:t>
            </a:r>
            <a:endParaRPr/>
          </a:p>
        </p:txBody>
      </p:sp>
      <p:sp>
        <p:nvSpPr>
          <p:cNvPr id="132" name="Google Shape;132;p23"/>
          <p:cNvSpPr txBox="1"/>
          <p:nvPr>
            <p:ph idx="1" type="body"/>
          </p:nvPr>
        </p:nvSpPr>
        <p:spPr>
          <a:xfrm>
            <a:off x="311700" y="958625"/>
            <a:ext cx="8520600" cy="41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4.2 Dropping Columns</a:t>
            </a:r>
            <a:endParaRPr b="1" sz="1500"/>
          </a:p>
          <a:p>
            <a:pPr indent="0" lvl="0" marL="0" rtl="0" algn="l">
              <a:spcBef>
                <a:spcPts val="0"/>
              </a:spcBef>
              <a:spcAft>
                <a:spcPts val="0"/>
              </a:spcAft>
              <a:buNone/>
            </a:pPr>
            <a:r>
              <a:rPr lang="en" sz="1200"/>
              <a:t>The following columns were dropped from the transaction dataset while forming the final dataset since they were unrelated to the prediction of gas price: </a:t>
            </a:r>
            <a:endParaRPr sz="1200"/>
          </a:p>
          <a:p>
            <a:pPr indent="-304800" lvl="0" marL="457200" rtl="0" algn="l">
              <a:spcBef>
                <a:spcPts val="0"/>
              </a:spcBef>
              <a:spcAft>
                <a:spcPts val="0"/>
              </a:spcAft>
              <a:buSzPts val="1200"/>
              <a:buChar char="●"/>
            </a:pPr>
            <a:r>
              <a:rPr lang="en" sz="1200"/>
              <a:t>hash, transaction index, sender and receiver addresses</a:t>
            </a:r>
            <a:endParaRPr sz="1200"/>
          </a:p>
          <a:p>
            <a:pPr indent="-304800" lvl="0" marL="457200" rtl="0" algn="l">
              <a:spcBef>
                <a:spcPts val="0"/>
              </a:spcBef>
              <a:spcAft>
                <a:spcPts val="0"/>
              </a:spcAft>
              <a:buSzPts val="1200"/>
              <a:buChar char="●"/>
            </a:pPr>
            <a:r>
              <a:rPr lang="en" sz="1200"/>
              <a:t>block hash, block number, nonce, input.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following columns were dropped from the block dataset while forming the final dataset since they were unrelated to the prediction of gas price:</a:t>
            </a:r>
            <a:endParaRPr sz="1200"/>
          </a:p>
          <a:p>
            <a:pPr indent="-304800" lvl="0" marL="457200" rtl="0" algn="l">
              <a:spcBef>
                <a:spcPts val="0"/>
              </a:spcBef>
              <a:spcAft>
                <a:spcPts val="0"/>
              </a:spcAft>
              <a:buSzPts val="1200"/>
              <a:buChar char="●"/>
            </a:pPr>
            <a:r>
              <a:rPr lang="en" sz="1200"/>
              <a:t>number, hash, parent_hash, sha3_uncles, transaction_root, transaction_count</a:t>
            </a:r>
            <a:endParaRPr sz="1200"/>
          </a:p>
          <a:p>
            <a:pPr indent="-304800" lvl="0" marL="457200" rtl="0" algn="l">
              <a:spcBef>
                <a:spcPts val="0"/>
              </a:spcBef>
              <a:spcAft>
                <a:spcPts val="0"/>
              </a:spcAft>
              <a:buSzPts val="1200"/>
              <a:buChar char="●"/>
            </a:pPr>
            <a:r>
              <a:rPr lang="en" sz="1200"/>
              <a:t>state_root, miner, recipients_root, nonce, extra_date, timestamp</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following columns were dropped from the Final dataset:</a:t>
            </a:r>
            <a:endParaRPr sz="1200"/>
          </a:p>
          <a:p>
            <a:pPr indent="-304800" lvl="0" marL="457200" rtl="0" algn="l">
              <a:spcBef>
                <a:spcPts val="0"/>
              </a:spcBef>
              <a:spcAft>
                <a:spcPts val="0"/>
              </a:spcAft>
              <a:buSzPts val="1200"/>
              <a:buChar char="●"/>
            </a:pPr>
            <a:r>
              <a:rPr lang="en" sz="1200"/>
              <a:t>total_difficulty: the integer of total difficulty of the chain until this block. We later realized that this feature doesn’t play an important role in determining gas price.</a:t>
            </a:r>
            <a:endParaRPr sz="1200"/>
          </a:p>
          <a:p>
            <a:pPr indent="-304800" lvl="0" marL="457200" rtl="0" algn="l">
              <a:spcBef>
                <a:spcPts val="0"/>
              </a:spcBef>
              <a:spcAft>
                <a:spcPts val="0"/>
              </a:spcAft>
              <a:buSzPts val="1200"/>
              <a:buChar char="●"/>
            </a:pPr>
            <a:r>
              <a:rPr lang="en" sz="1200"/>
              <a:t>value: while training the models, we noticed that there were big values in this attribute that didn’t really play a huge role in training.</a:t>
            </a:r>
            <a:endParaRPr sz="1400"/>
          </a:p>
          <a:p>
            <a:pPr indent="-304800" lvl="0" marL="457200" rtl="0" algn="l">
              <a:spcBef>
                <a:spcPts val="0"/>
              </a:spcBef>
              <a:spcAft>
                <a:spcPts val="0"/>
              </a:spcAft>
              <a:buSzPts val="1200"/>
              <a:buChar char="●"/>
            </a:pPr>
            <a:r>
              <a:rPr lang="en" sz="1200"/>
              <a:t>gas_price: this was dropped because we are trying to predict min gas price we should pay so that it gets included in the block and this attribute denotes the transaction gasPrice which we won’t have access to.</a:t>
            </a:r>
            <a:endParaRPr sz="1400"/>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