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7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Courier New" charset="0"/>
        <a:ea typeface="MS PGothic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Pct val="7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75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B4C9EAB-2235-4C03-B501-616AA8F533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E4F70A-F1C4-4E66-A909-4B6B4E2466E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71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13B5CD-CF6F-44A0-BED2-30A8CAD2C0A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563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523482-EB5B-4CF3-8728-EB5D93332B82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73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73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07723D-0165-415B-9B3A-B9C701721B6E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83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83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A12BAFD-2969-40FD-BD86-2A07127A65FF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593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93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F81987-AA35-4686-927D-68828002D911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604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A32232-54A5-4898-8A00-B60E1462E4D2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614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14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365B9F4-1D65-48C2-AB84-D03E69639D69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624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B25D43-010E-46C1-9008-86E5533806A4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634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34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D1E85B-A8D8-4171-96DC-EFD5D5FF5037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645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99508D-D756-4CB5-AC6B-1FF8D7C6ED2E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655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55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54E287-5E81-4301-955D-F9110F0D40A4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8133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4813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A3DE388-FBFA-4E8A-AACF-E14280EFF555}" type="slidenum">
              <a:rPr lang="en-GB" sz="1200">
                <a:solidFill>
                  <a:srgbClr val="000000"/>
                </a:solidFill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481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512166-04A5-426F-8AF6-F6C00C4F9A1E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665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A910A90-104A-4E35-A666-D52D2A82AD2E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675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75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7B40BA-5722-44C5-8A6E-C0820FF970D0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686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86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DBB088-21D7-4407-BC9C-3AF46CDE3E81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696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96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433708-B1B5-4131-AF0D-BAD9E4FE25F4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706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AU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01D015-A420-40BF-A7BE-90A052DE6F36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716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16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CEFA3E-7690-4296-BF00-C7D46E8C9A92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727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1DD220-0CA0-4EB8-9E95-13EC65B0E19F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91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E760BD-384F-4E3E-B599-40647ED6AECE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01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1285D7-6109-421F-8460-A8576C4C7E94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512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F56520-01AB-4487-BEAC-DD76AF0F2A1F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22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4EC1D7-4B16-4308-9E08-6B57D15B1A93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532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59C184-20EC-4463-ABF9-492DB8EB7C84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542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9A6CAF-AF1F-4328-9B11-E8A443F0C4F8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55301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Objects First with Java</a:t>
            </a: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© David J. Barnes and Michael Kölling</a:t>
            </a:r>
          </a:p>
        </p:txBody>
      </p:sp>
      <p:sp>
        <p:nvSpPr>
          <p:cNvPr id="55303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BB8CCED-9982-437D-901A-0C921B3F52EB}" type="slidenum">
              <a:rPr lang="en-GB" sz="1200">
                <a:solidFill>
                  <a:srgbClr val="000000"/>
                </a:solidFill>
              </a:rPr>
              <a:pPr algn="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53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53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620A7F-CDCD-4578-8A3B-500014A88812}" type="datetime1">
              <a:rPr lang="en-US" smtClean="0"/>
              <a:t>1/22/2018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1C42420-DF5C-4751-B2E6-A00AF7635E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DE479F0-A09F-4D17-8939-43E6E3E11D8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9EEB62-0D58-4A8F-9924-73DCDC8E34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668DD9-3C83-4EC8-A896-B9E6FB01C2D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50976D-9F05-47D1-91E5-9DC75918C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49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7F88F4-1B28-43FE-B762-06BC007A612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F795E-B1EC-4425-967F-A0193EACBF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E59930-B688-44D4-A4C5-BB72404CD804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FB6512-9C5F-4F3A-A366-7DC8C7AD69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54DDE1-BA13-4C05-8B22-4D9442189CE5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E2269C-3EFC-40AE-8F73-68A20DC70C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85AD9D-869C-4F76-838B-184B54D1DC77}" type="datetime1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5CEE81-471A-4A03-AF0E-2FA9508E8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7812F2-2568-4523-9991-CBF74B0F1969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1D2C21-8A96-4100-879A-B43D719BF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C1FD7A-05F5-423C-B8A4-F03897DBFE60}" type="datetime1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E1E44A-752A-4241-BCA9-B14D354DE4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B4783C-7098-4A13-BEC0-FF09C63F4971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0B750A-E5AA-40B2-92DB-A56B2DF8D4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C43838B-4A77-47B2-9FD0-CB25F7F0D09E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B4C9DF-A8AC-4F90-8E13-7EAC29929D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09161FE5-E961-49AE-B011-3924D6BFF3B4}" type="datetime1">
              <a:rPr lang="en-US" smtClean="0"/>
              <a:t>1/22/2018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94D5D5D-3625-48CB-A97A-2E93ACEE1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3588"/>
            <a:ext cx="7696200" cy="2105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solidFill>
                  <a:srgbClr val="007643"/>
                </a:solidFill>
              </a:rPr>
              <a:t>COMP 1451</a:t>
            </a:r>
            <a:br>
              <a:rPr lang="en-GB" smtClean="0">
                <a:solidFill>
                  <a:srgbClr val="007643"/>
                </a:solidFill>
              </a:rPr>
            </a:br>
            <a:r>
              <a:rPr lang="en-GB" smtClean="0">
                <a:solidFill>
                  <a:srgbClr val="007643"/>
                </a:solidFill>
              </a:rPr>
              <a:t>Introduction to Software Development 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743200" y="41910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Session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Coupling (reprise)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9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Coupling refers to links between separate units of a program.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If two classes depend closely on many details of each other, we say they are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tightly coupled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loose coupling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A class diagram provides (limited) hints at the degree of coupling.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239C5-6F61-436F-A27B-8FC8FE661F72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0A7A14-87CF-4F91-BBDE-CBFAFA95429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Loose coupling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loose coupling.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Loose coupling makes it possible to: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understand one class without reading others;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change one class with little or no effect on other classes.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Thus: loose coupling increases maintainability.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97B3A8-7F94-4C88-8B4A-48D165AE4B7C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BFAB7B-A436-4EF8-A572-8BD2011336A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4400">
                <a:solidFill>
                  <a:srgbClr val="44AAC6"/>
                </a:solidFill>
                <a:latin typeface="Trebuchet MS" charset="0"/>
              </a:rPr>
              <a:t>Tight coupling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We try to avoid tight coupling.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Changes to one class bring a cascade of changes to other classes.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Classes are harder to understand in isolation.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Flow of control between objects of different classes is complex.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50BAA-B4EC-46B7-80CA-025EC88DC50A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1F0190-D7CC-41BB-8031-6B56385EB4A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Cohesion (reprise)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7467600" cy="4883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Cohesion refers to the number and diversity of tasks that a single unit is responsible for.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If each unit is responsible for one single logical task, we say it has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high cohesion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high cohesion.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‘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Unit</a:t>
            </a:r>
            <a:r>
              <a:rPr lang="en-US" sz="3200">
                <a:solidFill>
                  <a:srgbClr val="1A3170"/>
                </a:solidFill>
                <a:latin typeface="Trebuchet MS" charset="0"/>
              </a:rPr>
              <a:t>’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 applies to classes, methods and modules (packages).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rgbClr val="1A3170"/>
              </a:solidFill>
              <a:latin typeface="Trebuchet MS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096EF-7B4D-4733-9DB6-D8EBDFB59430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ECF757-18B3-4124-AED2-1D4CFCDF3A4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High cohesion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high cohesion.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High cohesion makes it easier to: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understand what a class or method does;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use descriptive names for variables, methods and classes;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reuse classes and methods.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79E6A1-26E0-4431-8D6F-4EF637ED50B6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B034D9-A94B-40EA-AE6E-E040CED22D9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4400">
                <a:solidFill>
                  <a:srgbClr val="44AAC6"/>
                </a:solidFill>
                <a:latin typeface="Trebuchet MS" charset="0"/>
              </a:rPr>
              <a:t>Loose cohesion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We aim to avoid loosely cohesive classes and methods.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Methods perform multiple tasks.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Classes have no clear identity.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7E4C7-8729-4FA9-879C-E99B556D25F2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5D4BA9-6F85-41F4-AF1D-8A19E694A7E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90600" y="236538"/>
            <a:ext cx="77724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Cohesion applied at different levels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7467600" cy="3476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Class level: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Classes should represent one single, well defined entity.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Method level: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A method should be responsible for one and only one well defined task.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411F8-118F-4D29-A1FF-6B8F7F2E18E0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0507A1-1194-41B7-AF7D-D009420EF312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Code duplication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Code duplication 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is an indicator of bad design,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makes maintenance harder,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can lead to introduction of errors during maintenance.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27D94-A26A-44EB-9449-92A4DAB93CC1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7F27DC-E0A2-4A81-9240-7E493699476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Responsibility-driven design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Question: where should we add a new method (which class)?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Each class should be responsible for manipulating its own data.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The class that owns the data should be responsible for processing it.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RDD leads to low coupling.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2E751-0AEC-4B65-9A47-F86CD2E0FF00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6C230B-AF65-4A6C-BBF3-BB1B66195D02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Localizing change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One aim of reducing coupling and responsibility-driven design is to localize change.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When a change is needed, as few classes as possible should be affected.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8D43F-9A26-45DB-A4EE-86933A5F83B5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7FF5DE-D485-4866-886A-170F501C77A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914400" y="1905000"/>
            <a:ext cx="7848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1A3170"/>
                </a:solidFill>
                <a:latin typeface="Trebuchet MS" charset="0"/>
              </a:rPr>
              <a:t>Designing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69342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How to write classes in a way that they are easily understandable, maintainable and reusable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6B728-49EC-419C-85C9-9DC7155EC525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C62BE7-68A0-48CA-82DF-B17174E84B6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Thinking ahead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When designing a class, we try to think what changes are likely to be made in the future.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to make those changes easy.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B19EC-046A-4604-BBF2-C6D6D7BFB801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2668B1-AFD0-44EC-B30D-A9BEEA5D189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Refactoring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When classes are maintained, often code is added.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Classes and methods tend to become longer.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Every now and then, classes and methods should be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refactored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 to maintain cohesion and low coupling.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443D2-6F3C-4A66-BFF0-6D73E0C007C2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1404B8-4FF6-4B2B-B04C-2CF2B5B88FF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Refactoring and testing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When refactoring code, separate the refactoring from making other changes.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First do the refactoring only, without changing the functionality.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Test before and after refactoring to ensure that nothing was broken.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2FD818-B28E-4262-9C20-EDC839D7BDBA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FB4CC0-3BAD-491D-89C8-A32DB9C6CF8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Design questions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Common questions: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How long should a class be?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How long should a method be?</a:t>
            </a:r>
          </a:p>
          <a:p>
            <a:pPr marL="341313" indent="-341313" eaLnBrk="1" hangingPunct="1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rgbClr val="1A3170"/>
              </a:solidFill>
              <a:latin typeface="Trebuchet MS" charset="0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These can now be answered in terms of cohesion and coupling.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B2185A-0987-4E49-B075-CCD1A8E78C4D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614293-9543-42C9-8B90-8F93A7EDA9AD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44AAC6"/>
                </a:solidFill>
                <a:latin typeface="Trebuchet MS" charset="0"/>
              </a:rPr>
              <a:t>Design guidelines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219200" y="12954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1A3170"/>
                </a:solidFill>
                <a:latin typeface="Trebuchet MS" charset="0"/>
              </a:rPr>
              <a:t>A method is too long if it does more then one logical task.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1A3170"/>
                </a:solidFill>
                <a:latin typeface="Trebuchet MS" charset="0"/>
              </a:rPr>
              <a:t>A class is too complex if it represents more than one logical entity.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1A3170"/>
              </a:solidFill>
              <a:latin typeface="Trebuchet MS" charset="0"/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1A3170"/>
                </a:solidFill>
                <a:latin typeface="Trebuchet MS" charset="0"/>
              </a:rPr>
              <a:t>Note: these are </a:t>
            </a:r>
            <a:r>
              <a:rPr lang="en-GB" sz="3200" i="1" dirty="0">
                <a:solidFill>
                  <a:srgbClr val="1A3170"/>
                </a:solidFill>
                <a:latin typeface="Trebuchet MS" charset="0"/>
              </a:rPr>
              <a:t>guidelines</a:t>
            </a:r>
            <a:r>
              <a:rPr lang="en-GB" sz="3200" dirty="0">
                <a:solidFill>
                  <a:srgbClr val="1A3170"/>
                </a:solidFill>
                <a:latin typeface="Trebuchet MS" charset="0"/>
              </a:rPr>
              <a:t> - they still leave much open to the designer.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D44A0F-0E22-43B4-A21D-F49E2E0D2501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64580B-6FC5-4C2D-8672-058E82F8416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589199" cy="976090"/>
          </a:xfrm>
        </p:spPr>
        <p:txBody>
          <a:bodyPr/>
          <a:lstStyle/>
          <a:p>
            <a:pPr algn="ctr"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 smtClean="0">
                <a:solidFill>
                  <a:srgbClr val="44AAC6"/>
                </a:solidFill>
                <a:latin typeface="Trebuchet MS" charset="0"/>
                <a:ea typeface="MS PGothic" pitchFamily="32" charset="-128"/>
                <a:cs typeface="+mn-cs"/>
              </a:rPr>
              <a:t>Extra: The </a:t>
            </a:r>
            <a:r>
              <a:rPr lang="en-US" sz="4400" b="1" dirty="0" smtClean="0">
                <a:solidFill>
                  <a:srgbClr val="44AAC6"/>
                </a:solidFill>
                <a:latin typeface="Trebuchet MS" charset="0"/>
                <a:ea typeface="MS PGothic" pitchFamily="32" charset="-128"/>
                <a:cs typeface="+mn-cs"/>
              </a:rPr>
              <a:t>Stack Class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6591985" cy="4953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38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The Stack class represents a last-in first-out stack of objects</a:t>
            </a:r>
          </a:p>
          <a:p>
            <a:pPr eaLnBrk="1" hangingPunct="1">
              <a:spcBef>
                <a:spcPct val="0"/>
              </a:spcBef>
            </a:pPr>
            <a:endParaRPr lang="en-US" sz="3800" b="1" dirty="0" smtClean="0">
              <a:solidFill>
                <a:srgbClr val="1A3170"/>
              </a:solidFill>
              <a:latin typeface="Trebuchet MS" charset="0"/>
              <a:ea typeface="MS PGothic" pitchFamily="32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sz="38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The elements are accessed only from the top of the stack</a:t>
            </a:r>
          </a:p>
          <a:p>
            <a:pPr eaLnBrk="1" hangingPunct="1">
              <a:spcBef>
                <a:spcPct val="0"/>
              </a:spcBef>
            </a:pPr>
            <a:endParaRPr lang="en-US" sz="3800" b="1" dirty="0" smtClean="0">
              <a:solidFill>
                <a:srgbClr val="1A3170"/>
              </a:solidFill>
              <a:latin typeface="Trebuchet MS" charset="0"/>
              <a:ea typeface="MS PGothic" pitchFamily="32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sz="38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You can retrieve, insert, or remove an element from the top of the stack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300" b="1" dirty="0" err="1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boolean</a:t>
            </a: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 empty() Tests if this stack is empty.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Object peek() Looks at the object at the top of this stack without removing it from the stack.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Object pop() Removes the object at the top of this stack and returns that object as the value of this function.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Object </a:t>
            </a:r>
            <a:r>
              <a:rPr lang="en-US" sz="3300" b="1" dirty="0" err="1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push(Object</a:t>
            </a: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 item) Pushes an item onto the top of this stack.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3300" b="1" dirty="0" err="1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int</a:t>
            </a: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 </a:t>
            </a:r>
            <a:r>
              <a:rPr lang="en-US" sz="3300" b="1" dirty="0" err="1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search(Object</a:t>
            </a: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 </a:t>
            </a:r>
            <a:r>
              <a:rPr lang="en-US" sz="3300" b="1" dirty="0" err="1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o</a:t>
            </a:r>
            <a:r>
              <a:rPr lang="en-US" sz="3300" b="1" dirty="0" smtClean="0">
                <a:solidFill>
                  <a:srgbClr val="1A3170"/>
                </a:solidFill>
                <a:latin typeface="Trebuchet MS" charset="0"/>
                <a:ea typeface="MS PGothic" pitchFamily="32" charset="-128"/>
              </a:rPr>
              <a:t>) Returns the 1-based position where an object is on this stack.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13E2B4-64EA-4741-B18C-66909DA691BE}" type="slidenum">
              <a:rPr lang="en-US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pPr/>
              <a:t>25</a:t>
            </a:fld>
            <a:endParaRPr lang="en-US" smtClean="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A63C1-F0E8-471E-A648-B4A6153FCE25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44AAC6"/>
                </a:solidFill>
                <a:latin typeface="Trebuchet MS" charset="0"/>
              </a:rPr>
              <a:t>Review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charset="0"/>
              </a:rPr>
              <a:t>Programs are continuously changed.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charset="0"/>
              </a:rPr>
              <a:t>It is important to make this change possible.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charset="0"/>
              </a:rPr>
              <a:t>Quality of code requires much more than just performing correct at one time.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1A3170"/>
                </a:solidFill>
                <a:latin typeface="Trebuchet MS" charset="0"/>
              </a:rPr>
              <a:t>Code must be understandable and maintainable.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737424-B5F4-4B3B-87DC-7506F156011C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ED9C80-3563-41B1-85DF-BBEA05DE20B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44AAC6"/>
                </a:solidFill>
                <a:latin typeface="Trebuchet MS" charset="0"/>
              </a:rPr>
              <a:t>Review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219200" y="15240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Good quality code avoids duplication, displays high cohesion, low coupling.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Coding style (commenting, naming, layout, etc.) is also important.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There is a big difference in the amount of work required to change poorly structured and well structured code.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D31FAC-4655-4323-8D54-8B5411161051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A39232-DBA4-4DCF-9B60-8FF670FA73D9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44AAC6"/>
                </a:solidFill>
                <a:latin typeface="Trebuchet MS" charset="0"/>
              </a:rPr>
              <a:t>Main concepts to be covered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295400" y="1905000"/>
            <a:ext cx="7391400" cy="3714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Responsibility-driven design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Coupling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Cohesion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Refactoring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F5593C-97E4-4023-BFA5-18F1A380C609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159513-31C3-4126-913B-EC7FE1CE0EC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44AAC6"/>
                </a:solidFill>
                <a:latin typeface="Trebuchet MS" charset="0"/>
              </a:rPr>
              <a:t>Software changes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Software is not like a novel that is written once and then remains unchanged.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Software is extended, corrected, maintained, ported, adapted, …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CA" sz="3200">
                <a:solidFill>
                  <a:srgbClr val="1A3170"/>
                </a:solidFill>
                <a:latin typeface="Trebuchet MS" charset="0"/>
              </a:rPr>
              <a:t>The work is done by different people over time (often decades).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3B6842-3F07-4FC4-92B0-AB4C98DC9C9D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809AF4-9F08-4CCC-A1A7-2D786644561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>
                <a:solidFill>
                  <a:srgbClr val="44AAC6"/>
                </a:solidFill>
                <a:latin typeface="Trebuchet MS" charset="0"/>
              </a:rPr>
              <a:t>Change or die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There are only two options for software: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1A3170"/>
                </a:solidFill>
                <a:latin typeface="Trebuchet MS" charset="0"/>
              </a:rPr>
              <a:t>Either it is continuously maintained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1A3170"/>
                </a:solidFill>
                <a:latin typeface="Trebuchet MS" charset="0"/>
              </a:rPr>
              <a:t>or it dies.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Software that cannot be maintained will be thrown away.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F5318-0CB8-4926-93F3-338A7B69FA5C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70A14C-0BCC-4651-9899-634E78705C8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Code and design quality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If we are to be critical of code quality, we need evaluation criteria.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Two important concepts for assessing the quality of code are: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Coupling</a:t>
            </a:r>
          </a:p>
          <a:p>
            <a:pPr marL="741363" lvl="1" indent="-284163" eaLnBrk="1" hangingPunct="1">
              <a:spcBef>
                <a:spcPts val="700"/>
              </a:spcBef>
              <a:buClr>
                <a:srgbClr val="264D8B"/>
              </a:buClr>
              <a:buFont typeface="Trebuchet MS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1A3170"/>
                </a:solidFill>
                <a:latin typeface="Trebuchet MS" charset="0"/>
              </a:rPr>
              <a:t>Cohesion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4DBA-38C1-49BB-B670-E8BCA03E346C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06CA02-2092-4CF1-A6DD-5A56B428EDC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Coupling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19200" y="1828800"/>
            <a:ext cx="7467600" cy="4295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Coupling refers to links between separate units of a program.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If two classes depend closely on many details of each other, we say they are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tightly coupled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loose coupling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A class diagram provides (limited) hints at the degree of coupling.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AE65E2-EA4D-43DA-B62C-624ED0B0DC52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6BF58C-C5EC-497D-850C-BC2CF656FB8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44AAC6"/>
                </a:solidFill>
                <a:latin typeface="Trebuchet MS" charset="0"/>
              </a:rPr>
              <a:t>Cohesion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7467600" cy="4883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Cohesion refers to the number and diversity of tasks that a single unit is responsible for.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If each unit is responsible for one single logical task, we say it has </a:t>
            </a:r>
            <a:r>
              <a:rPr lang="en-GB" sz="3200" i="1">
                <a:solidFill>
                  <a:srgbClr val="1A3170"/>
                </a:solidFill>
                <a:latin typeface="Trebuchet MS" charset="0"/>
              </a:rPr>
              <a:t>high cohesion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We aim for high cohesion.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264D8B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solidFill>
                  <a:srgbClr val="1A3170"/>
                </a:solidFill>
                <a:latin typeface="Trebuchet MS" charset="0"/>
              </a:rPr>
              <a:t>‘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Unit</a:t>
            </a:r>
            <a:r>
              <a:rPr lang="en-US" sz="3200">
                <a:solidFill>
                  <a:srgbClr val="1A3170"/>
                </a:solidFill>
                <a:latin typeface="Trebuchet MS" charset="0"/>
              </a:rPr>
              <a:t>’</a:t>
            </a:r>
            <a:r>
              <a:rPr lang="en-GB" sz="3200">
                <a:solidFill>
                  <a:srgbClr val="1A3170"/>
                </a:solidFill>
                <a:latin typeface="Trebuchet MS" charset="0"/>
              </a:rPr>
              <a:t> applies to classes, methods and modules (packages).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>
              <a:solidFill>
                <a:srgbClr val="1A3170"/>
              </a:solidFill>
              <a:latin typeface="Trebuchet MS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629150-086B-48A9-8975-DC0DE10EAB60}" type="datetime1">
              <a:rPr lang="en-US" smtClean="0"/>
              <a:t>1/22/2018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B78403-E22D-47D3-B5BC-4C2B22EC867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14400" y="1905000"/>
            <a:ext cx="7848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>
                <a:solidFill>
                  <a:srgbClr val="1A3170"/>
                </a:solidFill>
                <a:latin typeface="Trebuchet MS" charset="0"/>
              </a:rPr>
              <a:t>Designing classes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371600" y="3733800"/>
            <a:ext cx="69342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1A3170"/>
                </a:solidFill>
                <a:latin typeface="Trebuchet MS" charset="0"/>
              </a:rPr>
              <a:t>Coupling, cohesion, and r</a:t>
            </a:r>
            <a:r>
              <a:rPr lang="en-US" sz="3200">
                <a:solidFill>
                  <a:srgbClr val="1A3170"/>
                </a:solidFill>
                <a:latin typeface="Trebuchet MS" charset="0"/>
              </a:rPr>
              <a:t>esponsibility-driven design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1B0-E998-4D46-B1B1-6FEC5F823518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email: pmills5@learn.bcit.ca</a:t>
            </a:r>
            <a:endParaRPr lang="en-GB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0AEAC0-7353-4B0A-A237-F43B8EC2588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1359</TotalTime>
  <Words>1527</Words>
  <Application>Microsoft Office PowerPoint</Application>
  <PresentationFormat>On-screen Show (4:3)</PresentationFormat>
  <Paragraphs>288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COMP 1451 Introduction to Software Development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Extra: The Stack Class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5</dc:title>
  <dc:creator>David J. Barnes, Michael Kölling</dc:creator>
  <dc:description>Copyright © David J. Barnes, Michael Kölling</dc:description>
  <cp:lastModifiedBy>paul</cp:lastModifiedBy>
  <cp:revision>201</cp:revision>
  <cp:lastPrinted>2003-09-01T07:41:09Z</cp:lastPrinted>
  <dcterms:created xsi:type="dcterms:W3CDTF">2009-04-22T19:24:48Z</dcterms:created>
  <dcterms:modified xsi:type="dcterms:W3CDTF">2018-01-22T18:46:27Z</dcterms:modified>
</cp:coreProperties>
</file>