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sldIdLst>
    <p:sldId id="256" r:id="rId2"/>
    <p:sldId id="257" r:id="rId3"/>
    <p:sldId id="263" r:id="rId4"/>
    <p:sldId id="264" r:id="rId5"/>
    <p:sldId id="265" r:id="rId6"/>
    <p:sldId id="271" r:id="rId7"/>
    <p:sldId id="266" r:id="rId8"/>
    <p:sldId id="272" r:id="rId9"/>
    <p:sldId id="269" r:id="rId10"/>
    <p:sldId id="270" r:id="rId11"/>
    <p:sldId id="273" r:id="rId12"/>
    <p:sldId id="27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snapToGrid="0">
      <p:cViewPr varScale="1">
        <p:scale>
          <a:sx n="92" d="100"/>
          <a:sy n="92" d="100"/>
        </p:scale>
        <p:origin x="-402"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2C57BC-57B9-4434-B46D-EE329A257D5A}" type="datetimeFigureOut">
              <a:rPr lang="en-US" smtClean="0"/>
              <a:t>6/10/2020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664D7D-27EA-4DB5-A70F-80D64170DABD}" type="slidenum">
              <a:rPr lang="en-US" smtClean="0"/>
              <a:t>‹#›</a:t>
            </a:fld>
            <a:endParaRPr lang="en-US"/>
          </a:p>
        </p:txBody>
      </p:sp>
    </p:spTree>
    <p:extLst>
      <p:ext uri="{BB962C8B-B14F-4D97-AF65-F5344CB8AC3E}">
        <p14:creationId xmlns:p14="http://schemas.microsoft.com/office/powerpoint/2010/main" val="4044155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664D7D-27EA-4DB5-A70F-80D64170DABD}" type="slidenum">
              <a:rPr lang="en-US" smtClean="0"/>
              <a:t>1</a:t>
            </a:fld>
            <a:endParaRPr lang="en-US"/>
          </a:p>
        </p:txBody>
      </p:sp>
    </p:spTree>
    <p:extLst>
      <p:ext uri="{BB962C8B-B14F-4D97-AF65-F5344CB8AC3E}">
        <p14:creationId xmlns:p14="http://schemas.microsoft.com/office/powerpoint/2010/main" val="18659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47E6B6-52AC-47B0-9CEF-8F95202372B7}" type="datetime1">
              <a:rPr lang="en-US" smtClean="0"/>
              <a:t>6/10/2020</a:t>
            </a:fld>
            <a:endParaRPr lang="en-US"/>
          </a:p>
        </p:txBody>
      </p:sp>
      <p:sp>
        <p:nvSpPr>
          <p:cNvPr id="5" name="Footer Placeholder 4"/>
          <p:cNvSpPr>
            <a:spLocks noGrp="1"/>
          </p:cNvSpPr>
          <p:nvPr>
            <p:ph type="ftr" sz="quarter" idx="11"/>
          </p:nvPr>
        </p:nvSpPr>
        <p:spPr/>
        <p:txBody>
          <a:bodyPr/>
          <a:lstStyle/>
          <a:p>
            <a:r>
              <a:rPr lang="en-US" smtClean="0"/>
              <a:t>COMP1451 - Lesson 1</a:t>
            </a:r>
            <a:endParaRPr lang="en-US"/>
          </a:p>
        </p:txBody>
      </p:sp>
      <p:sp>
        <p:nvSpPr>
          <p:cNvPr id="6" name="Slide Number Placeholder 5"/>
          <p:cNvSpPr>
            <a:spLocks noGrp="1"/>
          </p:cNvSpPr>
          <p:nvPr>
            <p:ph type="sldNum" sz="quarter" idx="12"/>
          </p:nvPr>
        </p:nvSpPr>
        <p:spPr/>
        <p:txBody>
          <a:bodyPr/>
          <a:lstStyle/>
          <a:p>
            <a:fld id="{B1E1C6C2-72AD-4F79-8100-E9BAF9FA2556}" type="slidenum">
              <a:rPr lang="en-US" smtClean="0"/>
              <a:t>‹#›</a:t>
            </a:fld>
            <a:endParaRPr lang="en-US"/>
          </a:p>
        </p:txBody>
      </p:sp>
    </p:spTree>
    <p:extLst>
      <p:ext uri="{BB962C8B-B14F-4D97-AF65-F5344CB8AC3E}">
        <p14:creationId xmlns:p14="http://schemas.microsoft.com/office/powerpoint/2010/main" val="1673648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09F2A5-101D-4B30-91AF-E4F306C30AF6}" type="datetime1">
              <a:rPr lang="en-US" smtClean="0"/>
              <a:t>6/10/2020</a:t>
            </a:fld>
            <a:endParaRPr lang="en-US"/>
          </a:p>
        </p:txBody>
      </p:sp>
      <p:sp>
        <p:nvSpPr>
          <p:cNvPr id="5" name="Footer Placeholder 4"/>
          <p:cNvSpPr>
            <a:spLocks noGrp="1"/>
          </p:cNvSpPr>
          <p:nvPr>
            <p:ph type="ftr" sz="quarter" idx="11"/>
          </p:nvPr>
        </p:nvSpPr>
        <p:spPr/>
        <p:txBody>
          <a:bodyPr/>
          <a:lstStyle/>
          <a:p>
            <a:r>
              <a:rPr lang="en-US" smtClean="0"/>
              <a:t>COMP1451 - Lesson 1</a:t>
            </a:r>
            <a:endParaRPr lang="en-US"/>
          </a:p>
        </p:txBody>
      </p:sp>
      <p:sp>
        <p:nvSpPr>
          <p:cNvPr id="6" name="Slide Number Placeholder 5"/>
          <p:cNvSpPr>
            <a:spLocks noGrp="1"/>
          </p:cNvSpPr>
          <p:nvPr>
            <p:ph type="sldNum" sz="quarter" idx="12"/>
          </p:nvPr>
        </p:nvSpPr>
        <p:spPr/>
        <p:txBody>
          <a:bodyPr/>
          <a:lstStyle/>
          <a:p>
            <a:fld id="{B1E1C6C2-72AD-4F79-8100-E9BAF9FA2556}" type="slidenum">
              <a:rPr lang="en-US" smtClean="0"/>
              <a:t>‹#›</a:t>
            </a:fld>
            <a:endParaRPr lang="en-US"/>
          </a:p>
        </p:txBody>
      </p:sp>
    </p:spTree>
    <p:extLst>
      <p:ext uri="{BB962C8B-B14F-4D97-AF65-F5344CB8AC3E}">
        <p14:creationId xmlns:p14="http://schemas.microsoft.com/office/powerpoint/2010/main" val="563061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80AEA2-0DAB-4EE5-85D2-1B97AAE47816}" type="datetime1">
              <a:rPr lang="en-US" smtClean="0"/>
              <a:t>6/10/2020</a:t>
            </a:fld>
            <a:endParaRPr lang="en-US"/>
          </a:p>
        </p:txBody>
      </p:sp>
      <p:sp>
        <p:nvSpPr>
          <p:cNvPr id="5" name="Footer Placeholder 4"/>
          <p:cNvSpPr>
            <a:spLocks noGrp="1"/>
          </p:cNvSpPr>
          <p:nvPr>
            <p:ph type="ftr" sz="quarter" idx="11"/>
          </p:nvPr>
        </p:nvSpPr>
        <p:spPr/>
        <p:txBody>
          <a:bodyPr/>
          <a:lstStyle/>
          <a:p>
            <a:r>
              <a:rPr lang="en-US" smtClean="0"/>
              <a:t>COMP1451 - Lesson 1</a:t>
            </a:r>
            <a:endParaRPr lang="en-US"/>
          </a:p>
        </p:txBody>
      </p:sp>
      <p:sp>
        <p:nvSpPr>
          <p:cNvPr id="6" name="Slide Number Placeholder 5"/>
          <p:cNvSpPr>
            <a:spLocks noGrp="1"/>
          </p:cNvSpPr>
          <p:nvPr>
            <p:ph type="sldNum" sz="quarter" idx="12"/>
          </p:nvPr>
        </p:nvSpPr>
        <p:spPr/>
        <p:txBody>
          <a:bodyPr/>
          <a:lstStyle/>
          <a:p>
            <a:fld id="{B1E1C6C2-72AD-4F79-8100-E9BAF9FA2556}" type="slidenum">
              <a:rPr lang="en-US" smtClean="0"/>
              <a:t>‹#›</a:t>
            </a:fld>
            <a:endParaRPr lang="en-US"/>
          </a:p>
        </p:txBody>
      </p:sp>
    </p:spTree>
    <p:extLst>
      <p:ext uri="{BB962C8B-B14F-4D97-AF65-F5344CB8AC3E}">
        <p14:creationId xmlns:p14="http://schemas.microsoft.com/office/powerpoint/2010/main" val="69167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FF161A-BD9C-4B39-934F-108C5DA50D38}" type="datetime1">
              <a:rPr lang="en-US" smtClean="0"/>
              <a:t>6/10/2020</a:t>
            </a:fld>
            <a:endParaRPr lang="en-US"/>
          </a:p>
        </p:txBody>
      </p:sp>
      <p:sp>
        <p:nvSpPr>
          <p:cNvPr id="5" name="Footer Placeholder 4"/>
          <p:cNvSpPr>
            <a:spLocks noGrp="1"/>
          </p:cNvSpPr>
          <p:nvPr>
            <p:ph type="ftr" sz="quarter" idx="11"/>
          </p:nvPr>
        </p:nvSpPr>
        <p:spPr/>
        <p:txBody>
          <a:bodyPr/>
          <a:lstStyle/>
          <a:p>
            <a:r>
              <a:rPr lang="en-US" smtClean="0"/>
              <a:t>COMP1451 - Lesson 1</a:t>
            </a:r>
            <a:endParaRPr lang="en-US"/>
          </a:p>
        </p:txBody>
      </p:sp>
      <p:sp>
        <p:nvSpPr>
          <p:cNvPr id="6" name="Slide Number Placeholder 5"/>
          <p:cNvSpPr>
            <a:spLocks noGrp="1"/>
          </p:cNvSpPr>
          <p:nvPr>
            <p:ph type="sldNum" sz="quarter" idx="12"/>
          </p:nvPr>
        </p:nvSpPr>
        <p:spPr/>
        <p:txBody>
          <a:bodyPr/>
          <a:lstStyle/>
          <a:p>
            <a:fld id="{B1E1C6C2-72AD-4F79-8100-E9BAF9FA2556}" type="slidenum">
              <a:rPr lang="en-US" smtClean="0"/>
              <a:t>‹#›</a:t>
            </a:fld>
            <a:endParaRPr lang="en-US"/>
          </a:p>
        </p:txBody>
      </p:sp>
    </p:spTree>
    <p:extLst>
      <p:ext uri="{BB962C8B-B14F-4D97-AF65-F5344CB8AC3E}">
        <p14:creationId xmlns:p14="http://schemas.microsoft.com/office/powerpoint/2010/main" val="2431833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09C8E8-FF55-4559-A853-D496626EE0B6}" type="datetime1">
              <a:rPr lang="en-US" smtClean="0"/>
              <a:t>6/10/2020</a:t>
            </a:fld>
            <a:endParaRPr lang="en-US"/>
          </a:p>
        </p:txBody>
      </p:sp>
      <p:sp>
        <p:nvSpPr>
          <p:cNvPr id="5" name="Footer Placeholder 4"/>
          <p:cNvSpPr>
            <a:spLocks noGrp="1"/>
          </p:cNvSpPr>
          <p:nvPr>
            <p:ph type="ftr" sz="quarter" idx="11"/>
          </p:nvPr>
        </p:nvSpPr>
        <p:spPr/>
        <p:txBody>
          <a:bodyPr/>
          <a:lstStyle/>
          <a:p>
            <a:r>
              <a:rPr lang="en-US" smtClean="0"/>
              <a:t>COMP1451 - Lesson 1</a:t>
            </a:r>
            <a:endParaRPr lang="en-US"/>
          </a:p>
        </p:txBody>
      </p:sp>
      <p:sp>
        <p:nvSpPr>
          <p:cNvPr id="6" name="Slide Number Placeholder 5"/>
          <p:cNvSpPr>
            <a:spLocks noGrp="1"/>
          </p:cNvSpPr>
          <p:nvPr>
            <p:ph type="sldNum" sz="quarter" idx="12"/>
          </p:nvPr>
        </p:nvSpPr>
        <p:spPr/>
        <p:txBody>
          <a:bodyPr/>
          <a:lstStyle/>
          <a:p>
            <a:fld id="{B1E1C6C2-72AD-4F79-8100-E9BAF9FA2556}" type="slidenum">
              <a:rPr lang="en-US" smtClean="0"/>
              <a:t>‹#›</a:t>
            </a:fld>
            <a:endParaRPr lang="en-US"/>
          </a:p>
        </p:txBody>
      </p:sp>
    </p:spTree>
    <p:extLst>
      <p:ext uri="{BB962C8B-B14F-4D97-AF65-F5344CB8AC3E}">
        <p14:creationId xmlns:p14="http://schemas.microsoft.com/office/powerpoint/2010/main" val="2491657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7B19665-F72E-4136-8D64-62A034661656}" type="datetime1">
              <a:rPr lang="en-US" smtClean="0"/>
              <a:t>6/10/2020</a:t>
            </a:fld>
            <a:endParaRPr lang="en-US"/>
          </a:p>
        </p:txBody>
      </p:sp>
      <p:sp>
        <p:nvSpPr>
          <p:cNvPr id="6" name="Footer Placeholder 5"/>
          <p:cNvSpPr>
            <a:spLocks noGrp="1"/>
          </p:cNvSpPr>
          <p:nvPr>
            <p:ph type="ftr" sz="quarter" idx="11"/>
          </p:nvPr>
        </p:nvSpPr>
        <p:spPr/>
        <p:txBody>
          <a:bodyPr/>
          <a:lstStyle/>
          <a:p>
            <a:r>
              <a:rPr lang="en-US" smtClean="0"/>
              <a:t>COMP1451 - Lesson 1</a:t>
            </a:r>
            <a:endParaRPr lang="en-US"/>
          </a:p>
        </p:txBody>
      </p:sp>
      <p:sp>
        <p:nvSpPr>
          <p:cNvPr id="7" name="Slide Number Placeholder 6"/>
          <p:cNvSpPr>
            <a:spLocks noGrp="1"/>
          </p:cNvSpPr>
          <p:nvPr>
            <p:ph type="sldNum" sz="quarter" idx="12"/>
          </p:nvPr>
        </p:nvSpPr>
        <p:spPr/>
        <p:txBody>
          <a:bodyPr/>
          <a:lstStyle/>
          <a:p>
            <a:fld id="{B1E1C6C2-72AD-4F79-8100-E9BAF9FA2556}" type="slidenum">
              <a:rPr lang="en-US" smtClean="0"/>
              <a:t>‹#›</a:t>
            </a:fld>
            <a:endParaRPr lang="en-US"/>
          </a:p>
        </p:txBody>
      </p:sp>
    </p:spTree>
    <p:extLst>
      <p:ext uri="{BB962C8B-B14F-4D97-AF65-F5344CB8AC3E}">
        <p14:creationId xmlns:p14="http://schemas.microsoft.com/office/powerpoint/2010/main" val="2145578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E3D277-32D9-4782-AAFE-7CAE6094186B}" type="datetime1">
              <a:rPr lang="en-US" smtClean="0"/>
              <a:t>6/10/2020</a:t>
            </a:fld>
            <a:endParaRPr lang="en-US"/>
          </a:p>
        </p:txBody>
      </p:sp>
      <p:sp>
        <p:nvSpPr>
          <p:cNvPr id="8" name="Footer Placeholder 7"/>
          <p:cNvSpPr>
            <a:spLocks noGrp="1"/>
          </p:cNvSpPr>
          <p:nvPr>
            <p:ph type="ftr" sz="quarter" idx="11"/>
          </p:nvPr>
        </p:nvSpPr>
        <p:spPr/>
        <p:txBody>
          <a:bodyPr/>
          <a:lstStyle/>
          <a:p>
            <a:r>
              <a:rPr lang="en-US" smtClean="0"/>
              <a:t>COMP1451 - Lesson 1</a:t>
            </a:r>
            <a:endParaRPr lang="en-US"/>
          </a:p>
        </p:txBody>
      </p:sp>
      <p:sp>
        <p:nvSpPr>
          <p:cNvPr id="9" name="Slide Number Placeholder 8"/>
          <p:cNvSpPr>
            <a:spLocks noGrp="1"/>
          </p:cNvSpPr>
          <p:nvPr>
            <p:ph type="sldNum" sz="quarter" idx="12"/>
          </p:nvPr>
        </p:nvSpPr>
        <p:spPr/>
        <p:txBody>
          <a:bodyPr/>
          <a:lstStyle/>
          <a:p>
            <a:fld id="{B1E1C6C2-72AD-4F79-8100-E9BAF9FA2556}" type="slidenum">
              <a:rPr lang="en-US" smtClean="0"/>
              <a:t>‹#›</a:t>
            </a:fld>
            <a:endParaRPr lang="en-US"/>
          </a:p>
        </p:txBody>
      </p:sp>
    </p:spTree>
    <p:extLst>
      <p:ext uri="{BB962C8B-B14F-4D97-AF65-F5344CB8AC3E}">
        <p14:creationId xmlns:p14="http://schemas.microsoft.com/office/powerpoint/2010/main" val="3282790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1CDC5CB-10C7-48AF-B9F6-9D665480A456}" type="datetime1">
              <a:rPr lang="en-US" smtClean="0"/>
              <a:t>6/10/2020</a:t>
            </a:fld>
            <a:endParaRPr lang="en-US"/>
          </a:p>
        </p:txBody>
      </p:sp>
      <p:sp>
        <p:nvSpPr>
          <p:cNvPr id="4" name="Footer Placeholder 3"/>
          <p:cNvSpPr>
            <a:spLocks noGrp="1"/>
          </p:cNvSpPr>
          <p:nvPr>
            <p:ph type="ftr" sz="quarter" idx="11"/>
          </p:nvPr>
        </p:nvSpPr>
        <p:spPr/>
        <p:txBody>
          <a:bodyPr/>
          <a:lstStyle/>
          <a:p>
            <a:r>
              <a:rPr lang="en-US" smtClean="0"/>
              <a:t>COMP1451 - Lesson 1</a:t>
            </a:r>
            <a:endParaRPr lang="en-US"/>
          </a:p>
        </p:txBody>
      </p:sp>
      <p:sp>
        <p:nvSpPr>
          <p:cNvPr id="5" name="Slide Number Placeholder 4"/>
          <p:cNvSpPr>
            <a:spLocks noGrp="1"/>
          </p:cNvSpPr>
          <p:nvPr>
            <p:ph type="sldNum" sz="quarter" idx="12"/>
          </p:nvPr>
        </p:nvSpPr>
        <p:spPr/>
        <p:txBody>
          <a:bodyPr/>
          <a:lstStyle/>
          <a:p>
            <a:fld id="{B1E1C6C2-72AD-4F79-8100-E9BAF9FA2556}" type="slidenum">
              <a:rPr lang="en-US" smtClean="0"/>
              <a:t>‹#›</a:t>
            </a:fld>
            <a:endParaRPr lang="en-US"/>
          </a:p>
        </p:txBody>
      </p:sp>
    </p:spTree>
    <p:extLst>
      <p:ext uri="{BB962C8B-B14F-4D97-AF65-F5344CB8AC3E}">
        <p14:creationId xmlns:p14="http://schemas.microsoft.com/office/powerpoint/2010/main" val="3164209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590BE7-EDAE-4559-BBD5-0A2E2E62C415}" type="datetime1">
              <a:rPr lang="en-US" smtClean="0"/>
              <a:t>6/10/2020</a:t>
            </a:fld>
            <a:endParaRPr lang="en-US"/>
          </a:p>
        </p:txBody>
      </p:sp>
      <p:sp>
        <p:nvSpPr>
          <p:cNvPr id="3" name="Footer Placeholder 2"/>
          <p:cNvSpPr>
            <a:spLocks noGrp="1"/>
          </p:cNvSpPr>
          <p:nvPr>
            <p:ph type="ftr" sz="quarter" idx="11"/>
          </p:nvPr>
        </p:nvSpPr>
        <p:spPr/>
        <p:txBody>
          <a:bodyPr/>
          <a:lstStyle/>
          <a:p>
            <a:r>
              <a:rPr lang="en-US" smtClean="0"/>
              <a:t>COMP1451 - Lesson 1</a:t>
            </a:r>
            <a:endParaRPr lang="en-US"/>
          </a:p>
        </p:txBody>
      </p:sp>
      <p:sp>
        <p:nvSpPr>
          <p:cNvPr id="4" name="Slide Number Placeholder 3"/>
          <p:cNvSpPr>
            <a:spLocks noGrp="1"/>
          </p:cNvSpPr>
          <p:nvPr>
            <p:ph type="sldNum" sz="quarter" idx="12"/>
          </p:nvPr>
        </p:nvSpPr>
        <p:spPr/>
        <p:txBody>
          <a:bodyPr/>
          <a:lstStyle/>
          <a:p>
            <a:fld id="{B1E1C6C2-72AD-4F79-8100-E9BAF9FA2556}" type="slidenum">
              <a:rPr lang="en-US" smtClean="0"/>
              <a:t>‹#›</a:t>
            </a:fld>
            <a:endParaRPr lang="en-US"/>
          </a:p>
        </p:txBody>
      </p:sp>
    </p:spTree>
    <p:extLst>
      <p:ext uri="{BB962C8B-B14F-4D97-AF65-F5344CB8AC3E}">
        <p14:creationId xmlns:p14="http://schemas.microsoft.com/office/powerpoint/2010/main" val="4030380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ACC279-A041-4A1E-896B-F2803C3A5944}" type="datetime1">
              <a:rPr lang="en-US" smtClean="0"/>
              <a:t>6/10/2020</a:t>
            </a:fld>
            <a:endParaRPr lang="en-US"/>
          </a:p>
        </p:txBody>
      </p:sp>
      <p:sp>
        <p:nvSpPr>
          <p:cNvPr id="6" name="Footer Placeholder 5"/>
          <p:cNvSpPr>
            <a:spLocks noGrp="1"/>
          </p:cNvSpPr>
          <p:nvPr>
            <p:ph type="ftr" sz="quarter" idx="11"/>
          </p:nvPr>
        </p:nvSpPr>
        <p:spPr/>
        <p:txBody>
          <a:bodyPr/>
          <a:lstStyle/>
          <a:p>
            <a:r>
              <a:rPr lang="en-US" smtClean="0"/>
              <a:t>COMP1451 - Lesson 1</a:t>
            </a:r>
            <a:endParaRPr lang="en-US"/>
          </a:p>
        </p:txBody>
      </p:sp>
      <p:sp>
        <p:nvSpPr>
          <p:cNvPr id="7" name="Slide Number Placeholder 6"/>
          <p:cNvSpPr>
            <a:spLocks noGrp="1"/>
          </p:cNvSpPr>
          <p:nvPr>
            <p:ph type="sldNum" sz="quarter" idx="12"/>
          </p:nvPr>
        </p:nvSpPr>
        <p:spPr/>
        <p:txBody>
          <a:bodyPr/>
          <a:lstStyle/>
          <a:p>
            <a:fld id="{B1E1C6C2-72AD-4F79-8100-E9BAF9FA2556}" type="slidenum">
              <a:rPr lang="en-US" smtClean="0"/>
              <a:t>‹#›</a:t>
            </a:fld>
            <a:endParaRPr lang="en-US"/>
          </a:p>
        </p:txBody>
      </p:sp>
    </p:spTree>
    <p:extLst>
      <p:ext uri="{BB962C8B-B14F-4D97-AF65-F5344CB8AC3E}">
        <p14:creationId xmlns:p14="http://schemas.microsoft.com/office/powerpoint/2010/main" val="3797920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47AB25-D932-4574-9CFC-2CA83C234A06}" type="datetime1">
              <a:rPr lang="en-US" smtClean="0"/>
              <a:t>6/10/2020</a:t>
            </a:fld>
            <a:endParaRPr lang="en-US"/>
          </a:p>
        </p:txBody>
      </p:sp>
      <p:sp>
        <p:nvSpPr>
          <p:cNvPr id="6" name="Footer Placeholder 5"/>
          <p:cNvSpPr>
            <a:spLocks noGrp="1"/>
          </p:cNvSpPr>
          <p:nvPr>
            <p:ph type="ftr" sz="quarter" idx="11"/>
          </p:nvPr>
        </p:nvSpPr>
        <p:spPr/>
        <p:txBody>
          <a:bodyPr/>
          <a:lstStyle/>
          <a:p>
            <a:r>
              <a:rPr lang="en-US" smtClean="0"/>
              <a:t>COMP1451 - Lesson 1</a:t>
            </a:r>
            <a:endParaRPr lang="en-US"/>
          </a:p>
        </p:txBody>
      </p:sp>
      <p:sp>
        <p:nvSpPr>
          <p:cNvPr id="7" name="Slide Number Placeholder 6"/>
          <p:cNvSpPr>
            <a:spLocks noGrp="1"/>
          </p:cNvSpPr>
          <p:nvPr>
            <p:ph type="sldNum" sz="quarter" idx="12"/>
          </p:nvPr>
        </p:nvSpPr>
        <p:spPr/>
        <p:txBody>
          <a:bodyPr/>
          <a:lstStyle/>
          <a:p>
            <a:fld id="{B1E1C6C2-72AD-4F79-8100-E9BAF9FA2556}" type="slidenum">
              <a:rPr lang="en-US" smtClean="0"/>
              <a:t>‹#›</a:t>
            </a:fld>
            <a:endParaRPr lang="en-US"/>
          </a:p>
        </p:txBody>
      </p:sp>
    </p:spTree>
    <p:extLst>
      <p:ext uri="{BB962C8B-B14F-4D97-AF65-F5344CB8AC3E}">
        <p14:creationId xmlns:p14="http://schemas.microsoft.com/office/powerpoint/2010/main" val="1352492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20DBDA-4D2A-4641-A35C-B07BE41123EC}" type="datetime1">
              <a:rPr lang="en-US" smtClean="0"/>
              <a:t>6/10/2020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COMP1451 - Lesson 1</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E1C6C2-72AD-4F79-8100-E9BAF9FA2556}" type="slidenum">
              <a:rPr lang="en-US" smtClean="0"/>
              <a:t>‹#›</a:t>
            </a:fld>
            <a:endParaRPr lang="en-US"/>
          </a:p>
        </p:txBody>
      </p:sp>
    </p:spTree>
    <p:extLst>
      <p:ext uri="{BB962C8B-B14F-4D97-AF65-F5344CB8AC3E}">
        <p14:creationId xmlns:p14="http://schemas.microsoft.com/office/powerpoint/2010/main" val="2168411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COMP1451:</a:t>
            </a:r>
            <a:br>
              <a:rPr lang="en-US" dirty="0" smtClean="0"/>
            </a:br>
            <a:r>
              <a:rPr lang="en-US" dirty="0" smtClean="0"/>
              <a:t>Introduction to Software Development II</a:t>
            </a:r>
            <a:endParaRPr lang="en-US" dirty="0"/>
          </a:p>
        </p:txBody>
      </p:sp>
      <p:sp>
        <p:nvSpPr>
          <p:cNvPr id="3" name="Subtitle 2"/>
          <p:cNvSpPr>
            <a:spLocks noGrp="1"/>
          </p:cNvSpPr>
          <p:nvPr>
            <p:ph type="subTitle" idx="1"/>
          </p:nvPr>
        </p:nvSpPr>
        <p:spPr/>
        <p:txBody>
          <a:bodyPr/>
          <a:lstStyle/>
          <a:p>
            <a:r>
              <a:rPr lang="en-US" dirty="0" smtClean="0"/>
              <a:t>Lesson 1</a:t>
            </a:r>
            <a:endParaRPr lang="en-US" dirty="0"/>
          </a:p>
        </p:txBody>
      </p:sp>
    </p:spTree>
    <p:extLst>
      <p:ext uri="{BB962C8B-B14F-4D97-AF65-F5344CB8AC3E}">
        <p14:creationId xmlns:p14="http://schemas.microsoft.com/office/powerpoint/2010/main" val="41663045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Commandline</a:t>
            </a:r>
            <a:r>
              <a:rPr lang="en-US" dirty="0"/>
              <a:t> </a:t>
            </a:r>
            <a:r>
              <a:rPr lang="en-US" dirty="0" smtClean="0"/>
              <a:t>arguments</a:t>
            </a:r>
            <a:endParaRPr lang="en-US" dirty="0"/>
          </a:p>
        </p:txBody>
      </p:sp>
      <p:sp>
        <p:nvSpPr>
          <p:cNvPr id="4" name="Footer Placeholder 3"/>
          <p:cNvSpPr>
            <a:spLocks noGrp="1"/>
          </p:cNvSpPr>
          <p:nvPr>
            <p:ph type="ftr" sz="quarter" idx="11"/>
          </p:nvPr>
        </p:nvSpPr>
        <p:spPr/>
        <p:txBody>
          <a:bodyPr/>
          <a:lstStyle/>
          <a:p>
            <a:r>
              <a:rPr lang="en-US" smtClean="0"/>
              <a:t>COMP1451 - Lesson 1</a:t>
            </a:r>
            <a:endParaRPr lang="en-US"/>
          </a:p>
        </p:txBody>
      </p:sp>
      <p:pic>
        <p:nvPicPr>
          <p:cNvPr id="5" name="Content Placeholder 4"/>
          <p:cNvPicPr>
            <a:picLocks noGrp="1" noChangeAspect="1"/>
          </p:cNvPicPr>
          <p:nvPr>
            <p:ph idx="1"/>
          </p:nvPr>
        </p:nvPicPr>
        <p:blipFill>
          <a:blip r:embed="rId2"/>
          <a:stretch>
            <a:fillRect/>
          </a:stretch>
        </p:blipFill>
        <p:spPr>
          <a:xfrm>
            <a:off x="923042" y="1533395"/>
            <a:ext cx="8095512" cy="4351338"/>
          </a:xfrm>
          <a:prstGeom prst="rect">
            <a:avLst/>
          </a:prstGeom>
        </p:spPr>
      </p:pic>
      <p:sp>
        <p:nvSpPr>
          <p:cNvPr id="3" name="Slide Number Placeholder 2"/>
          <p:cNvSpPr>
            <a:spLocks noGrp="1"/>
          </p:cNvSpPr>
          <p:nvPr>
            <p:ph type="sldNum" sz="quarter" idx="12"/>
          </p:nvPr>
        </p:nvSpPr>
        <p:spPr/>
        <p:txBody>
          <a:bodyPr/>
          <a:lstStyle/>
          <a:p>
            <a:fld id="{B1E1C6C2-72AD-4F79-8100-E9BAF9FA2556}" type="slidenum">
              <a:rPr lang="en-US" smtClean="0"/>
              <a:t>10</a:t>
            </a:fld>
            <a:endParaRPr lang="en-US"/>
          </a:p>
        </p:txBody>
      </p:sp>
    </p:spTree>
    <p:extLst>
      <p:ext uri="{BB962C8B-B14F-4D97-AF65-F5344CB8AC3E}">
        <p14:creationId xmlns:p14="http://schemas.microsoft.com/office/powerpoint/2010/main" val="10735303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Commandline</a:t>
            </a:r>
            <a:r>
              <a:rPr lang="en-US" dirty="0" smtClean="0"/>
              <a:t/>
            </a:r>
            <a:br>
              <a:rPr lang="en-US" dirty="0" smtClean="0"/>
            </a:br>
            <a:r>
              <a:rPr lang="en-US" dirty="0" smtClean="0"/>
              <a:t>arguments</a:t>
            </a:r>
            <a:endParaRPr lang="en-US" dirty="0"/>
          </a:p>
        </p:txBody>
      </p:sp>
      <p:sp>
        <p:nvSpPr>
          <p:cNvPr id="4" name="Footer Placeholder 3"/>
          <p:cNvSpPr>
            <a:spLocks noGrp="1"/>
          </p:cNvSpPr>
          <p:nvPr>
            <p:ph type="ftr" sz="quarter" idx="11"/>
          </p:nvPr>
        </p:nvSpPr>
        <p:spPr/>
        <p:txBody>
          <a:bodyPr/>
          <a:lstStyle/>
          <a:p>
            <a:r>
              <a:rPr lang="en-US" smtClean="0"/>
              <a:t>COMP1451 - Lesson 1</a:t>
            </a:r>
            <a:endParaRPr lang="en-US"/>
          </a:p>
        </p:txBody>
      </p:sp>
      <p:pic>
        <p:nvPicPr>
          <p:cNvPr id="6" name="Picture 5"/>
          <p:cNvPicPr>
            <a:picLocks noChangeAspect="1"/>
          </p:cNvPicPr>
          <p:nvPr/>
        </p:nvPicPr>
        <p:blipFill>
          <a:blip r:embed="rId2"/>
          <a:stretch>
            <a:fillRect/>
          </a:stretch>
        </p:blipFill>
        <p:spPr>
          <a:xfrm>
            <a:off x="4082592" y="442912"/>
            <a:ext cx="7620000" cy="6096000"/>
          </a:xfrm>
          <a:prstGeom prst="rect">
            <a:avLst/>
          </a:prstGeom>
        </p:spPr>
      </p:pic>
      <p:sp>
        <p:nvSpPr>
          <p:cNvPr id="5" name="Slide Number Placeholder 4"/>
          <p:cNvSpPr>
            <a:spLocks noGrp="1"/>
          </p:cNvSpPr>
          <p:nvPr>
            <p:ph type="sldNum" sz="quarter" idx="12"/>
          </p:nvPr>
        </p:nvSpPr>
        <p:spPr/>
        <p:txBody>
          <a:bodyPr/>
          <a:lstStyle/>
          <a:p>
            <a:fld id="{B1E1C6C2-72AD-4F79-8100-E9BAF9FA2556}" type="slidenum">
              <a:rPr lang="en-US" smtClean="0"/>
              <a:t>11</a:t>
            </a:fld>
            <a:endParaRPr lang="en-US"/>
          </a:p>
        </p:txBody>
      </p:sp>
    </p:spTree>
    <p:extLst>
      <p:ext uri="{BB962C8B-B14F-4D97-AF65-F5344CB8AC3E}">
        <p14:creationId xmlns:p14="http://schemas.microsoft.com/office/powerpoint/2010/main" val="812571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Commandline</a:t>
            </a:r>
            <a:r>
              <a:rPr lang="en-US" dirty="0"/>
              <a:t> </a:t>
            </a:r>
            <a:r>
              <a:rPr lang="en-US" dirty="0" smtClean="0"/>
              <a:t>arguments</a:t>
            </a:r>
            <a:endParaRPr lang="en-US" dirty="0"/>
          </a:p>
        </p:txBody>
      </p:sp>
      <p:sp>
        <p:nvSpPr>
          <p:cNvPr id="4" name="Footer Placeholder 3"/>
          <p:cNvSpPr>
            <a:spLocks noGrp="1"/>
          </p:cNvSpPr>
          <p:nvPr>
            <p:ph type="ftr" sz="quarter" idx="11"/>
          </p:nvPr>
        </p:nvSpPr>
        <p:spPr/>
        <p:txBody>
          <a:bodyPr/>
          <a:lstStyle/>
          <a:p>
            <a:r>
              <a:rPr lang="en-US" smtClean="0"/>
              <a:t>COMP1451 - Lesson 1</a:t>
            </a:r>
            <a:endParaRPr lang="en-US"/>
          </a:p>
        </p:txBody>
      </p:sp>
      <p:pic>
        <p:nvPicPr>
          <p:cNvPr id="5" name="Content Placeholder 4"/>
          <p:cNvPicPr>
            <a:picLocks noGrp="1" noChangeAspect="1"/>
          </p:cNvPicPr>
          <p:nvPr>
            <p:ph idx="1"/>
          </p:nvPr>
        </p:nvPicPr>
        <p:blipFill>
          <a:blip r:embed="rId2"/>
          <a:stretch>
            <a:fillRect/>
          </a:stretch>
        </p:blipFill>
        <p:spPr>
          <a:xfrm>
            <a:off x="907601" y="1486260"/>
            <a:ext cx="8095512" cy="4351338"/>
          </a:xfrm>
          <a:prstGeom prst="rect">
            <a:avLst/>
          </a:prstGeom>
        </p:spPr>
      </p:pic>
      <p:sp>
        <p:nvSpPr>
          <p:cNvPr id="3" name="Slide Number Placeholder 2"/>
          <p:cNvSpPr>
            <a:spLocks noGrp="1"/>
          </p:cNvSpPr>
          <p:nvPr>
            <p:ph type="sldNum" sz="quarter" idx="12"/>
          </p:nvPr>
        </p:nvSpPr>
        <p:spPr/>
        <p:txBody>
          <a:bodyPr/>
          <a:lstStyle/>
          <a:p>
            <a:fld id="{B1E1C6C2-72AD-4F79-8100-E9BAF9FA2556}" type="slidenum">
              <a:rPr lang="en-US" smtClean="0"/>
              <a:t>12</a:t>
            </a:fld>
            <a:endParaRPr lang="en-US"/>
          </a:p>
        </p:txBody>
      </p:sp>
    </p:spTree>
    <p:extLst>
      <p:ext uri="{BB962C8B-B14F-4D97-AF65-F5344CB8AC3E}">
        <p14:creationId xmlns:p14="http://schemas.microsoft.com/office/powerpoint/2010/main" val="49009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Outcomes: Lesson 1</a:t>
            </a:r>
            <a:endParaRPr lang="en-US" dirty="0"/>
          </a:p>
        </p:txBody>
      </p:sp>
      <p:sp>
        <p:nvSpPr>
          <p:cNvPr id="3" name="Content Placeholder 2"/>
          <p:cNvSpPr>
            <a:spLocks noGrp="1"/>
          </p:cNvSpPr>
          <p:nvPr>
            <p:ph idx="1"/>
          </p:nvPr>
        </p:nvSpPr>
        <p:spPr/>
        <p:txBody>
          <a:bodyPr/>
          <a:lstStyle/>
          <a:p>
            <a:r>
              <a:rPr lang="en-US" dirty="0"/>
              <a:t>Course Introduction </a:t>
            </a:r>
            <a:endParaRPr lang="en-US" dirty="0" smtClean="0"/>
          </a:p>
          <a:p>
            <a:r>
              <a:rPr lang="en-US" dirty="0" smtClean="0"/>
              <a:t>Review</a:t>
            </a:r>
            <a:r>
              <a:rPr lang="en-US" dirty="0"/>
              <a:t>: concepts from COMP </a:t>
            </a:r>
            <a:r>
              <a:rPr lang="en-US" dirty="0" smtClean="0"/>
              <a:t>1409</a:t>
            </a:r>
          </a:p>
          <a:p>
            <a:r>
              <a:rPr lang="en-US" dirty="0" smtClean="0"/>
              <a:t>Introduction </a:t>
            </a:r>
            <a:r>
              <a:rPr lang="en-US" dirty="0"/>
              <a:t>to Eclipse IDE</a:t>
            </a:r>
          </a:p>
          <a:p>
            <a:r>
              <a:rPr lang="en-US" dirty="0"/>
              <a:t>Default/package-private </a:t>
            </a:r>
            <a:r>
              <a:rPr lang="en-US" dirty="0" smtClean="0"/>
              <a:t>visibility</a:t>
            </a:r>
          </a:p>
          <a:p>
            <a:r>
              <a:rPr lang="en-US" dirty="0" smtClean="0"/>
              <a:t>Create </a:t>
            </a:r>
            <a:r>
              <a:rPr lang="en-US" dirty="0"/>
              <a:t>our own </a:t>
            </a:r>
            <a:r>
              <a:rPr lang="en-US" dirty="0" smtClean="0"/>
              <a:t>packages</a:t>
            </a:r>
          </a:p>
          <a:p>
            <a:r>
              <a:rPr lang="en-US" dirty="0" smtClean="0"/>
              <a:t>public </a:t>
            </a:r>
            <a:r>
              <a:rPr lang="en-US" dirty="0"/>
              <a:t>static void main() </a:t>
            </a:r>
            <a:r>
              <a:rPr lang="en-US" dirty="0" smtClean="0"/>
              <a:t>method</a:t>
            </a:r>
          </a:p>
          <a:p>
            <a:r>
              <a:rPr lang="en-US" dirty="0" err="1" smtClean="0"/>
              <a:t>Commandline</a:t>
            </a:r>
            <a:r>
              <a:rPr lang="en-US" dirty="0" smtClean="0"/>
              <a:t> </a:t>
            </a:r>
            <a:r>
              <a:rPr lang="en-US" dirty="0"/>
              <a:t>arguments</a:t>
            </a:r>
          </a:p>
        </p:txBody>
      </p:sp>
      <p:sp>
        <p:nvSpPr>
          <p:cNvPr id="4" name="Footer Placeholder 3"/>
          <p:cNvSpPr>
            <a:spLocks noGrp="1"/>
          </p:cNvSpPr>
          <p:nvPr>
            <p:ph type="ftr" sz="quarter" idx="11"/>
          </p:nvPr>
        </p:nvSpPr>
        <p:spPr/>
        <p:txBody>
          <a:bodyPr/>
          <a:lstStyle/>
          <a:p>
            <a:r>
              <a:rPr lang="en-US" smtClean="0"/>
              <a:t>COMP1451 - Lesson 1</a:t>
            </a:r>
            <a:endParaRPr lang="en-US"/>
          </a:p>
        </p:txBody>
      </p:sp>
      <p:sp>
        <p:nvSpPr>
          <p:cNvPr id="5" name="Slide Number Placeholder 4"/>
          <p:cNvSpPr>
            <a:spLocks noGrp="1"/>
          </p:cNvSpPr>
          <p:nvPr>
            <p:ph type="sldNum" sz="quarter" idx="12"/>
          </p:nvPr>
        </p:nvSpPr>
        <p:spPr/>
        <p:txBody>
          <a:bodyPr/>
          <a:lstStyle/>
          <a:p>
            <a:fld id="{B1E1C6C2-72AD-4F79-8100-E9BAF9FA2556}" type="slidenum">
              <a:rPr lang="en-US" smtClean="0"/>
              <a:t>2</a:t>
            </a:fld>
            <a:endParaRPr lang="en-US"/>
          </a:p>
        </p:txBody>
      </p:sp>
    </p:spTree>
    <p:extLst>
      <p:ext uri="{BB962C8B-B14F-4D97-AF65-F5344CB8AC3E}">
        <p14:creationId xmlns:p14="http://schemas.microsoft.com/office/powerpoint/2010/main" val="15285851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Review: concepts from COMP </a:t>
            </a:r>
            <a:r>
              <a:rPr lang="en-US" dirty="0" smtClean="0"/>
              <a:t>1409</a:t>
            </a:r>
            <a:endParaRPr lang="en-US" dirty="0"/>
          </a:p>
        </p:txBody>
      </p:sp>
      <p:sp>
        <p:nvSpPr>
          <p:cNvPr id="3" name="Content Placeholder 2"/>
          <p:cNvSpPr>
            <a:spLocks noGrp="1"/>
          </p:cNvSpPr>
          <p:nvPr>
            <p:ph idx="1"/>
          </p:nvPr>
        </p:nvSpPr>
        <p:spPr/>
        <p:txBody>
          <a:bodyPr/>
          <a:lstStyle/>
          <a:p>
            <a:pPr lvl="0"/>
            <a:r>
              <a:rPr lang="en-US" dirty="0" smtClean="0"/>
              <a:t>Arrays</a:t>
            </a:r>
          </a:p>
          <a:p>
            <a:pPr lvl="0"/>
            <a:r>
              <a:rPr lang="en-US" dirty="0" smtClean="0"/>
              <a:t>Loops</a:t>
            </a:r>
          </a:p>
          <a:p>
            <a:pPr lvl="0"/>
            <a:r>
              <a:rPr lang="en-US" dirty="0" err="1" smtClean="0"/>
              <a:t>ArrayLists</a:t>
            </a:r>
            <a:endParaRPr lang="en-US" dirty="0" smtClean="0"/>
          </a:p>
          <a:p>
            <a:pPr lvl="0"/>
            <a:r>
              <a:rPr lang="en-US" dirty="0" smtClean="0"/>
              <a:t>Iterators</a:t>
            </a:r>
          </a:p>
          <a:p>
            <a:pPr lvl="0"/>
            <a:r>
              <a:rPr lang="en-US" dirty="0" smtClean="0"/>
              <a:t>Composition</a:t>
            </a:r>
          </a:p>
          <a:p>
            <a:pPr lvl="0"/>
            <a:r>
              <a:rPr lang="en-US" dirty="0" smtClean="0"/>
              <a:t>Overloading</a:t>
            </a:r>
          </a:p>
          <a:p>
            <a:pPr lvl="0"/>
            <a:r>
              <a:rPr lang="en-US" dirty="0" smtClean="0"/>
              <a:t>static</a:t>
            </a:r>
          </a:p>
          <a:p>
            <a:pPr lvl="0"/>
            <a:r>
              <a:rPr lang="en-US" dirty="0" err="1" smtClean="0"/>
              <a:t>Etc</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COMP1451 - Lesson 1</a:t>
            </a:r>
            <a:endParaRPr lang="en-US"/>
          </a:p>
        </p:txBody>
      </p:sp>
      <p:sp>
        <p:nvSpPr>
          <p:cNvPr id="5" name="Slide Number Placeholder 4"/>
          <p:cNvSpPr>
            <a:spLocks noGrp="1"/>
          </p:cNvSpPr>
          <p:nvPr>
            <p:ph type="sldNum" sz="quarter" idx="12"/>
          </p:nvPr>
        </p:nvSpPr>
        <p:spPr/>
        <p:txBody>
          <a:bodyPr/>
          <a:lstStyle/>
          <a:p>
            <a:fld id="{B1E1C6C2-72AD-4F79-8100-E9BAF9FA2556}" type="slidenum">
              <a:rPr lang="en-US" smtClean="0"/>
              <a:t>3</a:t>
            </a:fld>
            <a:endParaRPr lang="en-US"/>
          </a:p>
        </p:txBody>
      </p:sp>
    </p:spTree>
    <p:extLst>
      <p:ext uri="{BB962C8B-B14F-4D97-AF65-F5344CB8AC3E}">
        <p14:creationId xmlns:p14="http://schemas.microsoft.com/office/powerpoint/2010/main" val="18364944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Introduction to Eclipse </a:t>
            </a:r>
            <a:r>
              <a:rPr lang="en-US" dirty="0" smtClean="0"/>
              <a:t>IDE</a:t>
            </a:r>
            <a:endParaRPr lang="en-US" dirty="0"/>
          </a:p>
        </p:txBody>
      </p:sp>
      <p:sp>
        <p:nvSpPr>
          <p:cNvPr id="3" name="Content Placeholder 2"/>
          <p:cNvSpPr>
            <a:spLocks noGrp="1"/>
          </p:cNvSpPr>
          <p:nvPr>
            <p:ph idx="1"/>
          </p:nvPr>
        </p:nvSpPr>
        <p:spPr/>
        <p:txBody>
          <a:bodyPr>
            <a:normAutofit/>
          </a:bodyPr>
          <a:lstStyle/>
          <a:p>
            <a:r>
              <a:rPr lang="en-US" dirty="0" err="1" smtClean="0"/>
              <a:t>BlueJ</a:t>
            </a:r>
            <a:r>
              <a:rPr lang="en-US" dirty="0" smtClean="0"/>
              <a:t> is a tool for beginning students.</a:t>
            </a:r>
          </a:p>
          <a:p>
            <a:r>
              <a:rPr lang="en-US" dirty="0" smtClean="0"/>
              <a:t>Eclipse is one of many tools that are used by professional Java developers.</a:t>
            </a:r>
          </a:p>
          <a:p>
            <a:r>
              <a:rPr lang="en-US" dirty="0" smtClean="0"/>
              <a:t>Download the “Eclipse IDE for </a:t>
            </a:r>
            <a:r>
              <a:rPr lang="en-US" smtClean="0"/>
              <a:t>Java developers” free from eclipse.org.</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COMP1451 - Lesson 1</a:t>
            </a:r>
            <a:endParaRPr lang="en-US"/>
          </a:p>
        </p:txBody>
      </p:sp>
      <p:sp>
        <p:nvSpPr>
          <p:cNvPr id="5" name="Slide Number Placeholder 4"/>
          <p:cNvSpPr>
            <a:spLocks noGrp="1"/>
          </p:cNvSpPr>
          <p:nvPr>
            <p:ph type="sldNum" sz="quarter" idx="12"/>
          </p:nvPr>
        </p:nvSpPr>
        <p:spPr/>
        <p:txBody>
          <a:bodyPr/>
          <a:lstStyle/>
          <a:p>
            <a:fld id="{B1E1C6C2-72AD-4F79-8100-E9BAF9FA2556}" type="slidenum">
              <a:rPr lang="en-US" smtClean="0"/>
              <a:t>4</a:t>
            </a:fld>
            <a:endParaRPr lang="en-US"/>
          </a:p>
        </p:txBody>
      </p:sp>
    </p:spTree>
    <p:extLst>
      <p:ext uri="{BB962C8B-B14F-4D97-AF65-F5344CB8AC3E}">
        <p14:creationId xmlns:p14="http://schemas.microsoft.com/office/powerpoint/2010/main" val="24338966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Default/package-private </a:t>
            </a:r>
            <a:r>
              <a:rPr lang="en-US" dirty="0" smtClean="0"/>
              <a:t>visibility</a:t>
            </a:r>
            <a:endParaRPr lang="en-US" dirty="0"/>
          </a:p>
        </p:txBody>
      </p:sp>
      <p:sp>
        <p:nvSpPr>
          <p:cNvPr id="3" name="Content Placeholder 2"/>
          <p:cNvSpPr>
            <a:spLocks noGrp="1"/>
          </p:cNvSpPr>
          <p:nvPr>
            <p:ph idx="1"/>
          </p:nvPr>
        </p:nvSpPr>
        <p:spPr/>
        <p:txBody>
          <a:bodyPr>
            <a:normAutofit fontScale="92500"/>
          </a:bodyPr>
          <a:lstStyle/>
          <a:p>
            <a:r>
              <a:rPr lang="en-US" dirty="0" smtClean="0"/>
              <a:t>The </a:t>
            </a:r>
            <a:r>
              <a:rPr lang="en-US" u="sng" dirty="0" smtClean="0"/>
              <a:t>private</a:t>
            </a:r>
            <a:r>
              <a:rPr lang="en-US" dirty="0"/>
              <a:t> </a:t>
            </a:r>
            <a:r>
              <a:rPr lang="en-US" dirty="0" smtClean="0"/>
              <a:t>access modifier limits access to that class only.</a:t>
            </a:r>
          </a:p>
          <a:p>
            <a:r>
              <a:rPr lang="en-US" dirty="0" smtClean="0"/>
              <a:t>The public access modifier allows access by any class.</a:t>
            </a:r>
          </a:p>
          <a:p>
            <a:r>
              <a:rPr lang="en-US" dirty="0" smtClean="0"/>
              <a:t>Clearly, public instance variables are a bad idea.</a:t>
            </a:r>
          </a:p>
          <a:p>
            <a:r>
              <a:rPr lang="en-US" dirty="0" smtClean="0"/>
              <a:t>There are more access modifiers available to us.</a:t>
            </a:r>
          </a:p>
          <a:p>
            <a:endParaRPr lang="en-US" dirty="0"/>
          </a:p>
          <a:p>
            <a:r>
              <a:rPr lang="en-US" dirty="0" smtClean="0"/>
              <a:t>If we do not specify any access modifier, it becomes “package-private”.</a:t>
            </a:r>
          </a:p>
          <a:p>
            <a:endParaRPr lang="en-US" dirty="0"/>
          </a:p>
          <a:p>
            <a:r>
              <a:rPr lang="en-US" dirty="0" smtClean="0">
                <a:solidFill>
                  <a:srgbClr val="FF0000"/>
                </a:solidFill>
              </a:rPr>
              <a:t>Package-private means the variable or method or class is accessible to its own class, and also to any other class in the same package.</a:t>
            </a:r>
          </a:p>
        </p:txBody>
      </p:sp>
      <p:sp>
        <p:nvSpPr>
          <p:cNvPr id="4" name="Footer Placeholder 3"/>
          <p:cNvSpPr>
            <a:spLocks noGrp="1"/>
          </p:cNvSpPr>
          <p:nvPr>
            <p:ph type="ftr" sz="quarter" idx="11"/>
          </p:nvPr>
        </p:nvSpPr>
        <p:spPr/>
        <p:txBody>
          <a:bodyPr/>
          <a:lstStyle/>
          <a:p>
            <a:r>
              <a:rPr lang="en-US" dirty="0" smtClean="0"/>
              <a:t>COMP1451 - Lesson 1</a:t>
            </a:r>
            <a:endParaRPr lang="en-US" dirty="0"/>
          </a:p>
        </p:txBody>
      </p:sp>
      <p:sp>
        <p:nvSpPr>
          <p:cNvPr id="5" name="Slide Number Placeholder 4"/>
          <p:cNvSpPr>
            <a:spLocks noGrp="1"/>
          </p:cNvSpPr>
          <p:nvPr>
            <p:ph type="sldNum" sz="quarter" idx="12"/>
          </p:nvPr>
        </p:nvSpPr>
        <p:spPr/>
        <p:txBody>
          <a:bodyPr/>
          <a:lstStyle/>
          <a:p>
            <a:fld id="{B1E1C6C2-72AD-4F79-8100-E9BAF9FA2556}" type="slidenum">
              <a:rPr lang="en-US" smtClean="0"/>
              <a:t>5</a:t>
            </a:fld>
            <a:endParaRPr lang="en-US"/>
          </a:p>
        </p:txBody>
      </p:sp>
    </p:spTree>
    <p:extLst>
      <p:ext uri="{BB962C8B-B14F-4D97-AF65-F5344CB8AC3E}">
        <p14:creationId xmlns:p14="http://schemas.microsoft.com/office/powerpoint/2010/main" val="38501496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Default/package-private </a:t>
            </a:r>
            <a:r>
              <a:rPr lang="en-US" dirty="0" smtClean="0"/>
              <a:t>visibility</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package ca.bcit.comp1451.lesson1;</a:t>
            </a:r>
          </a:p>
          <a:p>
            <a:pPr marL="0" indent="0">
              <a:buNone/>
            </a:pPr>
            <a:r>
              <a:rPr lang="en-US" dirty="0" smtClean="0"/>
              <a:t>public </a:t>
            </a:r>
            <a:r>
              <a:rPr lang="en-US" dirty="0"/>
              <a:t>class Test {</a:t>
            </a:r>
          </a:p>
          <a:p>
            <a:pPr marL="0" indent="0">
              <a:buNone/>
            </a:pPr>
            <a:r>
              <a:rPr lang="en-US" dirty="0"/>
              <a:t>	</a:t>
            </a:r>
            <a:r>
              <a:rPr lang="en-US" dirty="0" err="1"/>
              <a:t>int</a:t>
            </a:r>
            <a:r>
              <a:rPr lang="en-US" dirty="0"/>
              <a:t> x</a:t>
            </a:r>
            <a:r>
              <a:rPr lang="en-US" dirty="0" smtClean="0"/>
              <a:t>;				</a:t>
            </a:r>
            <a:r>
              <a:rPr lang="en-US" dirty="0" smtClean="0">
                <a:solidFill>
                  <a:srgbClr val="FF0000"/>
                </a:solidFill>
              </a:rPr>
              <a:t>// no visibility modifier</a:t>
            </a:r>
            <a:endParaRPr lang="en-US" dirty="0">
              <a:solidFill>
                <a:srgbClr val="FF0000"/>
              </a:solidFill>
            </a:endParaRPr>
          </a:p>
          <a:p>
            <a:pPr marL="0" indent="0">
              <a:buNone/>
            </a:pPr>
            <a:r>
              <a:rPr lang="en-US" dirty="0"/>
              <a:t>}</a:t>
            </a:r>
          </a:p>
          <a:p>
            <a:pPr marL="0" indent="0">
              <a:buNone/>
            </a:pPr>
            <a:endParaRPr lang="en-US" dirty="0"/>
          </a:p>
          <a:p>
            <a:pPr marL="0" indent="0">
              <a:buNone/>
            </a:pPr>
            <a:r>
              <a:rPr lang="en-US" dirty="0"/>
              <a:t>package ca.bcit.comp1451.lesson1;</a:t>
            </a:r>
          </a:p>
          <a:p>
            <a:pPr marL="0" indent="0">
              <a:buNone/>
            </a:pPr>
            <a:r>
              <a:rPr lang="en-US" dirty="0" smtClean="0"/>
              <a:t>public </a:t>
            </a:r>
            <a:r>
              <a:rPr lang="en-US" dirty="0"/>
              <a:t>class Test2 {</a:t>
            </a:r>
          </a:p>
          <a:p>
            <a:pPr marL="0" indent="0">
              <a:buNone/>
            </a:pPr>
            <a:r>
              <a:rPr lang="en-US" dirty="0"/>
              <a:t>	</a:t>
            </a:r>
            <a:r>
              <a:rPr lang="en-US" dirty="0" smtClean="0"/>
              <a:t>public </a:t>
            </a:r>
            <a:r>
              <a:rPr lang="en-US" dirty="0"/>
              <a:t>Test2(){</a:t>
            </a:r>
          </a:p>
          <a:p>
            <a:pPr marL="0" indent="0">
              <a:buNone/>
            </a:pPr>
            <a:r>
              <a:rPr lang="en-US" dirty="0"/>
              <a:t>		Test t = new Test();</a:t>
            </a:r>
          </a:p>
          <a:p>
            <a:pPr marL="0" indent="0">
              <a:buNone/>
            </a:pPr>
            <a:r>
              <a:rPr lang="en-US" dirty="0"/>
              <a:t>		</a:t>
            </a:r>
            <a:r>
              <a:rPr lang="en-US" dirty="0" err="1" smtClean="0"/>
              <a:t>System.out.println</a:t>
            </a:r>
            <a:r>
              <a:rPr lang="en-US" dirty="0" smtClean="0"/>
              <a:t>(</a:t>
            </a:r>
            <a:r>
              <a:rPr lang="en-US" dirty="0" err="1" smtClean="0"/>
              <a:t>t.x</a:t>
            </a:r>
            <a:r>
              <a:rPr lang="en-US" dirty="0" smtClean="0"/>
              <a:t>);	</a:t>
            </a:r>
            <a:r>
              <a:rPr lang="en-US" dirty="0" smtClean="0">
                <a:solidFill>
                  <a:srgbClr val="FF0000"/>
                </a:solidFill>
              </a:rPr>
              <a:t>// accessible!</a:t>
            </a:r>
            <a:endParaRPr lang="en-US" dirty="0">
              <a:solidFill>
                <a:srgbClr val="FF0000"/>
              </a:solidFill>
            </a:endParaRPr>
          </a:p>
          <a:p>
            <a:pPr marL="0" indent="0">
              <a:buNone/>
            </a:pPr>
            <a:r>
              <a:rPr lang="en-US" dirty="0"/>
              <a:t>	</a:t>
            </a:r>
            <a:r>
              <a:rPr lang="en-US" dirty="0" smtClean="0"/>
              <a:t>}</a:t>
            </a:r>
            <a:endParaRPr lang="en-US" dirty="0"/>
          </a:p>
          <a:p>
            <a:pPr marL="0" indent="0">
              <a:buNone/>
            </a:pPr>
            <a:r>
              <a:rPr lang="en-US" dirty="0"/>
              <a:t>}</a:t>
            </a:r>
            <a:endParaRPr lang="en-US" dirty="0" smtClean="0"/>
          </a:p>
        </p:txBody>
      </p:sp>
      <p:sp>
        <p:nvSpPr>
          <p:cNvPr id="4" name="Footer Placeholder 3"/>
          <p:cNvSpPr>
            <a:spLocks noGrp="1"/>
          </p:cNvSpPr>
          <p:nvPr>
            <p:ph type="ftr" sz="quarter" idx="11"/>
          </p:nvPr>
        </p:nvSpPr>
        <p:spPr/>
        <p:txBody>
          <a:bodyPr/>
          <a:lstStyle/>
          <a:p>
            <a:r>
              <a:rPr lang="en-US" smtClean="0"/>
              <a:t>COMP1451 - Lesson 1</a:t>
            </a:r>
            <a:endParaRPr lang="en-US"/>
          </a:p>
        </p:txBody>
      </p:sp>
      <p:sp>
        <p:nvSpPr>
          <p:cNvPr id="5" name="Slide Number Placeholder 4"/>
          <p:cNvSpPr>
            <a:spLocks noGrp="1"/>
          </p:cNvSpPr>
          <p:nvPr>
            <p:ph type="sldNum" sz="quarter" idx="12"/>
          </p:nvPr>
        </p:nvSpPr>
        <p:spPr/>
        <p:txBody>
          <a:bodyPr/>
          <a:lstStyle/>
          <a:p>
            <a:fld id="{B1E1C6C2-72AD-4F79-8100-E9BAF9FA2556}" type="slidenum">
              <a:rPr lang="en-US" smtClean="0"/>
              <a:t>6</a:t>
            </a:fld>
            <a:endParaRPr lang="en-US"/>
          </a:p>
        </p:txBody>
      </p:sp>
    </p:spTree>
    <p:extLst>
      <p:ext uri="{BB962C8B-B14F-4D97-AF65-F5344CB8AC3E}">
        <p14:creationId xmlns:p14="http://schemas.microsoft.com/office/powerpoint/2010/main" val="15715999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Create our own </a:t>
            </a:r>
            <a:r>
              <a:rPr lang="en-US" dirty="0" smtClean="0"/>
              <a:t>packages</a:t>
            </a:r>
            <a:endParaRPr lang="en-US" dirty="0"/>
          </a:p>
        </p:txBody>
      </p:sp>
      <p:sp>
        <p:nvSpPr>
          <p:cNvPr id="3" name="Content Placeholder 2"/>
          <p:cNvSpPr>
            <a:spLocks noGrp="1"/>
          </p:cNvSpPr>
          <p:nvPr>
            <p:ph idx="1"/>
          </p:nvPr>
        </p:nvSpPr>
        <p:spPr/>
        <p:txBody>
          <a:bodyPr>
            <a:normAutofit lnSpcReduction="10000"/>
          </a:bodyPr>
          <a:lstStyle/>
          <a:p>
            <a:r>
              <a:rPr lang="en-US" dirty="0" smtClean="0"/>
              <a:t>Packages encompass related classes.</a:t>
            </a:r>
          </a:p>
          <a:p>
            <a:endParaRPr lang="en-US" dirty="0" smtClean="0"/>
          </a:p>
          <a:p>
            <a:r>
              <a:rPr lang="en-US" dirty="0" smtClean="0"/>
              <a:t>From the official Java documentation:</a:t>
            </a:r>
          </a:p>
          <a:p>
            <a:r>
              <a:rPr lang="en-US" dirty="0" smtClean="0"/>
              <a:t>“A </a:t>
            </a:r>
            <a:r>
              <a:rPr lang="en-US" dirty="0"/>
              <a:t>package is a namespace that organizes a set of related classes and interfaces. Conceptually you can think of packages as being similar to different folders on your computer. You might keep HTML pages in one folder, images in another, and scripts or applications in yet another. Because software written in the Java programming language can be composed of hundreds or </a:t>
            </a:r>
            <a:r>
              <a:rPr lang="en-US" i="1" dirty="0"/>
              <a:t>thousands</a:t>
            </a:r>
            <a:r>
              <a:rPr lang="en-US" dirty="0"/>
              <a:t> of individual classes, it makes sense to keep things organized by placing related classes and interfaces into packages</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COMP1451 - Lesson 1</a:t>
            </a:r>
            <a:endParaRPr lang="en-US"/>
          </a:p>
        </p:txBody>
      </p:sp>
      <p:sp>
        <p:nvSpPr>
          <p:cNvPr id="5" name="Slide Number Placeholder 4"/>
          <p:cNvSpPr>
            <a:spLocks noGrp="1"/>
          </p:cNvSpPr>
          <p:nvPr>
            <p:ph type="sldNum" sz="quarter" idx="12"/>
          </p:nvPr>
        </p:nvSpPr>
        <p:spPr/>
        <p:txBody>
          <a:bodyPr/>
          <a:lstStyle/>
          <a:p>
            <a:fld id="{B1E1C6C2-72AD-4F79-8100-E9BAF9FA2556}" type="slidenum">
              <a:rPr lang="en-US" smtClean="0"/>
              <a:t>7</a:t>
            </a:fld>
            <a:endParaRPr lang="en-US"/>
          </a:p>
        </p:txBody>
      </p:sp>
    </p:spTree>
    <p:extLst>
      <p:ext uri="{BB962C8B-B14F-4D97-AF65-F5344CB8AC3E}">
        <p14:creationId xmlns:p14="http://schemas.microsoft.com/office/powerpoint/2010/main" val="6248559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Create our own </a:t>
            </a:r>
            <a:r>
              <a:rPr lang="en-US" dirty="0" smtClean="0"/>
              <a:t>packages</a:t>
            </a:r>
            <a:endParaRPr lang="en-US" dirty="0"/>
          </a:p>
        </p:txBody>
      </p:sp>
      <p:sp>
        <p:nvSpPr>
          <p:cNvPr id="3" name="Content Placeholder 2"/>
          <p:cNvSpPr>
            <a:spLocks noGrp="1"/>
          </p:cNvSpPr>
          <p:nvPr>
            <p:ph idx="1"/>
          </p:nvPr>
        </p:nvSpPr>
        <p:spPr>
          <a:xfrm>
            <a:off x="838200" y="1404594"/>
            <a:ext cx="10515600" cy="5052767"/>
          </a:xfrm>
        </p:spPr>
        <p:txBody>
          <a:bodyPr>
            <a:normAutofit fontScale="70000" lnSpcReduction="20000"/>
          </a:bodyPr>
          <a:lstStyle/>
          <a:p>
            <a:r>
              <a:rPr lang="en-US" dirty="0"/>
              <a:t>From the official Java documentation:</a:t>
            </a:r>
          </a:p>
          <a:p>
            <a:r>
              <a:rPr lang="en-US" dirty="0" smtClean="0"/>
              <a:t>“With </a:t>
            </a:r>
            <a:r>
              <a:rPr lang="en-US" dirty="0"/>
              <a:t>programmers worldwide writing classes and interfaces using the Java programming language, it is likely that many programmers will use the same name for different types. For instance, you can define a Rectangle class when there is already a Rectangle class in the </a:t>
            </a:r>
            <a:r>
              <a:rPr lang="en-US" dirty="0" err="1"/>
              <a:t>java.awt</a:t>
            </a:r>
            <a:r>
              <a:rPr lang="en-US" dirty="0"/>
              <a:t> package. Still, the compiler allows both classes to have the same name if they are in different packages. The fully qualified name of each Rectangle class includes the package name. That is, the fully qualified name of the Rectangle class in the graphics package is </a:t>
            </a:r>
            <a:r>
              <a:rPr lang="en-US" dirty="0" err="1"/>
              <a:t>graphics.Rectangle</a:t>
            </a:r>
            <a:r>
              <a:rPr lang="en-US" dirty="0"/>
              <a:t>, and the fully qualified name of the Rectangle class in the </a:t>
            </a:r>
            <a:r>
              <a:rPr lang="en-US" dirty="0" err="1"/>
              <a:t>java.awt</a:t>
            </a:r>
            <a:r>
              <a:rPr lang="en-US" dirty="0"/>
              <a:t> package is </a:t>
            </a:r>
            <a:r>
              <a:rPr lang="en-US" dirty="0" err="1"/>
              <a:t>java.awt.Rectangle</a:t>
            </a:r>
            <a:r>
              <a:rPr lang="en-US" dirty="0"/>
              <a:t>.</a:t>
            </a:r>
          </a:p>
          <a:p>
            <a:r>
              <a:rPr lang="en-US" dirty="0" smtClean="0"/>
              <a:t>This </a:t>
            </a:r>
            <a:r>
              <a:rPr lang="en-US" dirty="0"/>
              <a:t>works well unless two independent programmers use the same name for their packages. What prevents this problem? Convention.</a:t>
            </a:r>
          </a:p>
          <a:p>
            <a:r>
              <a:rPr lang="en-US" dirty="0" smtClean="0"/>
              <a:t>Naming </a:t>
            </a:r>
            <a:r>
              <a:rPr lang="en-US" dirty="0"/>
              <a:t>Conventions</a:t>
            </a:r>
          </a:p>
          <a:p>
            <a:r>
              <a:rPr lang="en-US" dirty="0" smtClean="0"/>
              <a:t>Package </a:t>
            </a:r>
            <a:r>
              <a:rPr lang="en-US" dirty="0"/>
              <a:t>names are written in all lower case to avoid conflict with the names of classes or interfaces.</a:t>
            </a:r>
          </a:p>
          <a:p>
            <a:r>
              <a:rPr lang="en-US" dirty="0" smtClean="0"/>
              <a:t>Companies </a:t>
            </a:r>
            <a:r>
              <a:rPr lang="en-US" dirty="0"/>
              <a:t>use their reversed Internet domain name to begin their package names—for example, </a:t>
            </a:r>
            <a:r>
              <a:rPr lang="en-US" dirty="0" err="1"/>
              <a:t>com.example.mypackage</a:t>
            </a:r>
            <a:r>
              <a:rPr lang="en-US" dirty="0"/>
              <a:t> for a package named </a:t>
            </a:r>
            <a:r>
              <a:rPr lang="en-US" dirty="0" err="1"/>
              <a:t>mypackage</a:t>
            </a:r>
            <a:r>
              <a:rPr lang="en-US" dirty="0"/>
              <a:t> created by a programmer at example.com.</a:t>
            </a:r>
          </a:p>
          <a:p>
            <a:r>
              <a:rPr lang="en-US" dirty="0" smtClean="0"/>
              <a:t>Name </a:t>
            </a:r>
            <a:r>
              <a:rPr lang="en-US" dirty="0"/>
              <a:t>collisions that occur within a single company need to be handled by convention within that company, perhaps by including the region or the project name after the company name (for example, </a:t>
            </a:r>
            <a:r>
              <a:rPr lang="en-US" dirty="0" err="1"/>
              <a:t>com.example.region.mypackage</a:t>
            </a:r>
            <a:r>
              <a:rPr lang="en-US" dirty="0" smtClean="0"/>
              <a:t>).”</a:t>
            </a:r>
          </a:p>
        </p:txBody>
      </p:sp>
      <p:sp>
        <p:nvSpPr>
          <p:cNvPr id="4" name="Footer Placeholder 3"/>
          <p:cNvSpPr>
            <a:spLocks noGrp="1"/>
          </p:cNvSpPr>
          <p:nvPr>
            <p:ph type="ftr" sz="quarter" idx="11"/>
          </p:nvPr>
        </p:nvSpPr>
        <p:spPr/>
        <p:txBody>
          <a:bodyPr/>
          <a:lstStyle/>
          <a:p>
            <a:r>
              <a:rPr lang="en-US" smtClean="0"/>
              <a:t>COMP1451 - Lesson 1</a:t>
            </a:r>
            <a:endParaRPr lang="en-US"/>
          </a:p>
        </p:txBody>
      </p:sp>
      <p:sp>
        <p:nvSpPr>
          <p:cNvPr id="5" name="Slide Number Placeholder 4"/>
          <p:cNvSpPr>
            <a:spLocks noGrp="1"/>
          </p:cNvSpPr>
          <p:nvPr>
            <p:ph type="sldNum" sz="quarter" idx="12"/>
          </p:nvPr>
        </p:nvSpPr>
        <p:spPr/>
        <p:txBody>
          <a:bodyPr/>
          <a:lstStyle/>
          <a:p>
            <a:fld id="{B1E1C6C2-72AD-4F79-8100-E9BAF9FA2556}" type="slidenum">
              <a:rPr lang="en-US" smtClean="0"/>
              <a:t>8</a:t>
            </a:fld>
            <a:endParaRPr lang="en-US"/>
          </a:p>
        </p:txBody>
      </p:sp>
    </p:spTree>
    <p:extLst>
      <p:ext uri="{BB962C8B-B14F-4D97-AF65-F5344CB8AC3E}">
        <p14:creationId xmlns:p14="http://schemas.microsoft.com/office/powerpoint/2010/main" val="21949402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public static void main() </a:t>
            </a:r>
            <a:r>
              <a:rPr lang="en-US" dirty="0" smtClean="0"/>
              <a:t>method</a:t>
            </a:r>
            <a:endParaRPr lang="en-US" dirty="0"/>
          </a:p>
        </p:txBody>
      </p:sp>
      <p:sp>
        <p:nvSpPr>
          <p:cNvPr id="3" name="Content Placeholder 2"/>
          <p:cNvSpPr>
            <a:spLocks noGrp="1"/>
          </p:cNvSpPr>
          <p:nvPr>
            <p:ph idx="1"/>
          </p:nvPr>
        </p:nvSpPr>
        <p:spPr/>
        <p:txBody>
          <a:bodyPr>
            <a:normAutofit fontScale="62500" lnSpcReduction="20000"/>
          </a:bodyPr>
          <a:lstStyle/>
          <a:p>
            <a:r>
              <a:rPr lang="en-US" dirty="0"/>
              <a:t>From the official Java documentation:</a:t>
            </a:r>
          </a:p>
          <a:p>
            <a:r>
              <a:rPr lang="en-US" dirty="0"/>
              <a:t>In the Java programming language, every application must contain a main method whose signature is:</a:t>
            </a:r>
          </a:p>
          <a:p>
            <a:r>
              <a:rPr lang="en-US" dirty="0" smtClean="0">
                <a:solidFill>
                  <a:srgbClr val="FF0000"/>
                </a:solidFill>
              </a:rPr>
              <a:t>public </a:t>
            </a:r>
            <a:r>
              <a:rPr lang="en-US" dirty="0">
                <a:solidFill>
                  <a:srgbClr val="FF0000"/>
                </a:solidFill>
              </a:rPr>
              <a:t>static void main(String[] </a:t>
            </a:r>
            <a:r>
              <a:rPr lang="en-US" dirty="0" err="1">
                <a:solidFill>
                  <a:srgbClr val="FF0000"/>
                </a:solidFill>
              </a:rPr>
              <a:t>args</a:t>
            </a:r>
            <a:r>
              <a:rPr lang="en-US" dirty="0">
                <a:solidFill>
                  <a:srgbClr val="FF0000"/>
                </a:solidFill>
              </a:rPr>
              <a:t>)</a:t>
            </a:r>
          </a:p>
          <a:p>
            <a:r>
              <a:rPr lang="en-US" dirty="0"/>
              <a:t>The modifiers public and static can be written in either order (public static or static public), but the convention is to use public static as shown above. You can name the argument anything you want, but most programmers choose "</a:t>
            </a:r>
            <a:r>
              <a:rPr lang="en-US" dirty="0" err="1"/>
              <a:t>args</a:t>
            </a:r>
            <a:r>
              <a:rPr lang="en-US" dirty="0"/>
              <a:t>" or "</a:t>
            </a:r>
            <a:r>
              <a:rPr lang="en-US" dirty="0" err="1"/>
              <a:t>argv</a:t>
            </a:r>
            <a:r>
              <a:rPr lang="en-US" dirty="0"/>
              <a:t>".</a:t>
            </a:r>
          </a:p>
          <a:p>
            <a:r>
              <a:rPr lang="en-US" dirty="0" smtClean="0"/>
              <a:t>The </a:t>
            </a:r>
            <a:r>
              <a:rPr lang="en-US" dirty="0"/>
              <a:t>main method is similar to the main function in C and C++; it's the entry point for your application and will subsequently invoke all the other methods required by your program.</a:t>
            </a:r>
          </a:p>
          <a:p>
            <a:r>
              <a:rPr lang="en-US" dirty="0" smtClean="0"/>
              <a:t>The </a:t>
            </a:r>
            <a:r>
              <a:rPr lang="en-US" dirty="0"/>
              <a:t>main method accepts a single argument: an array of elements of type String.</a:t>
            </a:r>
          </a:p>
          <a:p>
            <a:r>
              <a:rPr lang="en-US" dirty="0" smtClean="0"/>
              <a:t>public </a:t>
            </a:r>
            <a:r>
              <a:rPr lang="en-US" dirty="0"/>
              <a:t>static void main(String[] </a:t>
            </a:r>
            <a:r>
              <a:rPr lang="en-US" dirty="0" err="1"/>
              <a:t>args</a:t>
            </a:r>
            <a:r>
              <a:rPr lang="en-US" dirty="0"/>
              <a:t>)</a:t>
            </a:r>
          </a:p>
          <a:p>
            <a:r>
              <a:rPr lang="en-US" dirty="0"/>
              <a:t>This array is the mechanism through which the runtime system passes information to your application. For example:</a:t>
            </a:r>
          </a:p>
          <a:p>
            <a:r>
              <a:rPr lang="en-US" dirty="0" smtClean="0"/>
              <a:t>java </a:t>
            </a:r>
            <a:r>
              <a:rPr lang="en-US" dirty="0" err="1"/>
              <a:t>MyApp</a:t>
            </a:r>
            <a:r>
              <a:rPr lang="en-US" dirty="0"/>
              <a:t> arg1 arg2</a:t>
            </a:r>
          </a:p>
          <a:p>
            <a:r>
              <a:rPr lang="en-US" dirty="0"/>
              <a:t>Each string in the array is called a command-line argument. Command-line arguments let users affect the operation of the application without recompiling it.</a:t>
            </a:r>
          </a:p>
        </p:txBody>
      </p:sp>
      <p:sp>
        <p:nvSpPr>
          <p:cNvPr id="4" name="Footer Placeholder 3"/>
          <p:cNvSpPr>
            <a:spLocks noGrp="1"/>
          </p:cNvSpPr>
          <p:nvPr>
            <p:ph type="ftr" sz="quarter" idx="11"/>
          </p:nvPr>
        </p:nvSpPr>
        <p:spPr/>
        <p:txBody>
          <a:bodyPr/>
          <a:lstStyle/>
          <a:p>
            <a:r>
              <a:rPr lang="en-US" smtClean="0"/>
              <a:t>COMP1451 - Lesson 1</a:t>
            </a:r>
            <a:endParaRPr lang="en-US"/>
          </a:p>
        </p:txBody>
      </p:sp>
      <p:sp>
        <p:nvSpPr>
          <p:cNvPr id="5" name="Slide Number Placeholder 4"/>
          <p:cNvSpPr>
            <a:spLocks noGrp="1"/>
          </p:cNvSpPr>
          <p:nvPr>
            <p:ph type="sldNum" sz="quarter" idx="12"/>
          </p:nvPr>
        </p:nvSpPr>
        <p:spPr/>
        <p:txBody>
          <a:bodyPr/>
          <a:lstStyle/>
          <a:p>
            <a:fld id="{B1E1C6C2-72AD-4F79-8100-E9BAF9FA2556}" type="slidenum">
              <a:rPr lang="en-US" smtClean="0"/>
              <a:t>9</a:t>
            </a:fld>
            <a:endParaRPr lang="en-US"/>
          </a:p>
        </p:txBody>
      </p:sp>
    </p:spTree>
    <p:extLst>
      <p:ext uri="{BB962C8B-B14F-4D97-AF65-F5344CB8AC3E}">
        <p14:creationId xmlns:p14="http://schemas.microsoft.com/office/powerpoint/2010/main" val="24906910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3011</TotalTime>
  <Words>723</Words>
  <Application>Microsoft Office PowerPoint</Application>
  <PresentationFormat>Custom</PresentationFormat>
  <Paragraphs>95</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COMP1451: Introduction to Software Development II</vt:lpstr>
      <vt:lpstr>Learning Outcomes: Lesson 1</vt:lpstr>
      <vt:lpstr>Review: concepts from COMP 1409</vt:lpstr>
      <vt:lpstr>Introduction to Eclipse IDE</vt:lpstr>
      <vt:lpstr>Default/package-private visibility</vt:lpstr>
      <vt:lpstr>Default/package-private visibility</vt:lpstr>
      <vt:lpstr>Create our own packages</vt:lpstr>
      <vt:lpstr>Create our own packages</vt:lpstr>
      <vt:lpstr>public static void main() method</vt:lpstr>
      <vt:lpstr>Commandline arguments</vt:lpstr>
      <vt:lpstr>Commandline arguments</vt:lpstr>
      <vt:lpstr>Commandline arguments</vt:lpstr>
    </vt:vector>
  </TitlesOfParts>
  <Company>BCIT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COMP1409</dc:title>
  <dc:creator>Jason Harrison</dc:creator>
  <cp:lastModifiedBy>Hailey Wang</cp:lastModifiedBy>
  <cp:revision>47</cp:revision>
  <dcterms:created xsi:type="dcterms:W3CDTF">2016-07-22T21:00:11Z</dcterms:created>
  <dcterms:modified xsi:type="dcterms:W3CDTF">2020-06-11T06:40:46Z</dcterms:modified>
</cp:coreProperties>
</file>