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73" r:id="rId1"/>
    <p:sldMasterId id="2147484038" r:id="rId2"/>
  </p:sldMasterIdLst>
  <p:notesMasterIdLst>
    <p:notesMasterId r:id="rId10"/>
  </p:notesMasterIdLst>
  <p:sldIdLst>
    <p:sldId id="256" r:id="rId3"/>
    <p:sldId id="258" r:id="rId4"/>
    <p:sldId id="259" r:id="rId5"/>
    <p:sldId id="265" r:id="rId6"/>
    <p:sldId id="264" r:id="rId7"/>
    <p:sldId id="261" r:id="rId8"/>
    <p:sldId id="263" r:id="rId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Pct val="7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2662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Pct val="7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75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FB83DCCC-41E2-48B0-B3F5-1B423FC257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Objects First with Java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© David J. Barnes and Michael Kölling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1B09B1-2464-42CC-998C-F24CC5ADCB0A}" type="slidenum">
              <a:rPr lang="en-GB" altLang="en-US" smtClean="0"/>
              <a:pPr/>
              <a:t>1</a:t>
            </a:fld>
            <a:endParaRPr lang="en-GB" altLang="en-US" smtClean="0"/>
          </a:p>
        </p:txBody>
      </p:sp>
      <p:sp>
        <p:nvSpPr>
          <p:cNvPr id="276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4800"/>
          </a:xfrm>
          <a:noFill/>
          <a:ln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Objects First with Java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© David J. Barnes and Michael Kölling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F52D53-86B2-4864-829F-1ACB4911CB8C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  <p:sp>
        <p:nvSpPr>
          <p:cNvPr id="28677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2867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20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71961FD-1C11-4039-92E9-E63FA4065855}" type="slidenum">
              <a:rPr lang="en-GB" alt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GB" alt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86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19D380-6D80-4ECA-94F6-BE7BB9CD7532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D9B46EF-D9D4-4324-ADF1-3AD1D5AF12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048BFC-D273-4AB6-A1F5-2F6BA09AD089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7FB1A75-E328-45CD-917A-62133DE93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07A1E8-6493-44F2-B66F-5BE8F5409BEA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958325-8AD4-4E3A-91C6-32D86B5255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EDC80C-17AC-46EB-ADBE-630EE5EEF5CA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C12B6F4-33D0-4D33-96D9-B8B28C7DC8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E0065D-8A54-46C9-8DF0-B158CD5F07AA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2BC7E71-F1C6-4A66-8FA3-F49D6C3483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195CE3-47A5-4433-8FF4-4107C08C76AE}" type="datetime1">
              <a:rPr lang="en-US" smtClean="0"/>
              <a:pPr>
                <a:defRPr/>
              </a:pPr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CEE043-C80B-425C-AE6A-65D7D362FF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3B942B0-CFB1-46A8-B92C-B0B28E220E36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F89424-FD7F-4211-B991-260CA94D46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0FF46DA-8424-481C-BDD6-E3269CB2AE99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EFA9FA-38D8-4424-8FED-7394259268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02FEF7-EE15-4B3D-87C4-266F963D20E5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7A3FA1-85D3-400E-BE31-31D08FAD4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C3230-F7D0-408A-9FD1-A2E67AEE824F}" type="datetime1">
              <a:rPr lang="en-US" smtClean="0"/>
              <a:pPr>
                <a:defRPr/>
              </a:pPr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F9E042-A808-489B-86DF-2A282E2AB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3ACB70-A315-4F77-A593-DA2D7424BA9E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D20FF3-AAE8-41DF-9DBC-7458829A47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349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990600" cy="476250"/>
          </a:xfrm>
        </p:spPr>
        <p:txBody>
          <a:bodyPr/>
          <a:lstStyle/>
          <a:p>
            <a:pPr>
              <a:defRPr/>
            </a:pPr>
            <a:fld id="{675B08FD-3D20-4FB4-8235-813FB8CCC63C}" type="datetime1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1A696-EF5F-4361-9F66-83A8C22B3B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BB71EDD-AF00-430D-8521-92665D4AE9D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77ABD6F-9E0B-47B4-82CE-7672BD670C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3985" r:id="rId13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00257145@learn.bcit.ca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ide-java-developers/oxygen3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it.ca/files/cas/computingparttime/pdf/computing_pts_student_guide.pdf" TargetMode="External"/><Relationship Id="rId2" Type="http://schemas.openxmlformats.org/officeDocument/2006/relationships/hyperlink" Target="http://www.bcit.ca/study/outline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bcit.ca/cas/computingpartti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3588"/>
            <a:ext cx="7696200" cy="2105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solidFill>
                  <a:srgbClr val="007643"/>
                </a:solidFill>
              </a:rPr>
              <a:t>COMP 1451</a:t>
            </a:r>
            <a:br>
              <a:rPr lang="en-GB" altLang="en-US" smtClean="0">
                <a:solidFill>
                  <a:srgbClr val="007643"/>
                </a:solidFill>
              </a:rPr>
            </a:br>
            <a:r>
              <a:rPr lang="en-GB" altLang="en-US" smtClean="0">
                <a:solidFill>
                  <a:srgbClr val="007643"/>
                </a:solidFill>
              </a:rPr>
              <a:t>Introduction to Software Development 2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743200" y="41910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>
                <a:solidFill>
                  <a:srgbClr val="44AAC6"/>
                </a:solidFill>
                <a:latin typeface="Trebuchet MS" charset="0"/>
              </a:rPr>
              <a:t>Prerequisites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SzPct val="100000"/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rgbClr val="1A3170"/>
                </a:solidFill>
                <a:latin typeface="Trebuchet MS" charset="0"/>
              </a:rPr>
              <a:t>COMP 1409 is the prerequisite for this course.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SzPct val="100000"/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rgbClr val="1A3170"/>
                </a:solidFill>
                <a:latin typeface="Trebuchet MS" charset="0"/>
              </a:rPr>
              <a:t>You should not be taking COMP 1451 before you have successfully completed 1409.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SzPct val="100000"/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rgbClr val="1A3170"/>
                </a:solidFill>
                <a:latin typeface="Trebuchet MS" charset="0"/>
              </a:rPr>
              <a:t>1409 and 1451 are </a:t>
            </a:r>
            <a:r>
              <a:rPr lang="en-US" altLang="en-US" sz="3200" dirty="0" smtClean="0">
                <a:solidFill>
                  <a:srgbClr val="1A3170"/>
                </a:solidFill>
                <a:latin typeface="Trebuchet MS" charset="0"/>
              </a:rPr>
              <a:t>not </a:t>
            </a:r>
            <a:r>
              <a:rPr lang="en-US" altLang="en-US" sz="3200" dirty="0">
                <a:solidFill>
                  <a:srgbClr val="1A3170"/>
                </a:solidFill>
                <a:latin typeface="Trebuchet MS" charset="0"/>
              </a:rPr>
              <a:t>co-requisites, meaning they </a:t>
            </a:r>
            <a:r>
              <a:rPr lang="en-US" altLang="en-US" sz="3200" dirty="0" smtClean="0">
                <a:solidFill>
                  <a:srgbClr val="1A3170"/>
                </a:solidFill>
                <a:latin typeface="Trebuchet MS" charset="0"/>
              </a:rPr>
              <a:t>are </a:t>
            </a:r>
            <a:r>
              <a:rPr lang="en-US" altLang="en-US" sz="3200" u="sng" dirty="0">
                <a:solidFill>
                  <a:srgbClr val="1A3170"/>
                </a:solidFill>
                <a:latin typeface="Trebuchet MS" charset="0"/>
              </a:rPr>
              <a:t>not</a:t>
            </a:r>
            <a:r>
              <a:rPr lang="en-US" altLang="en-US" sz="3200" dirty="0">
                <a:solidFill>
                  <a:srgbClr val="1A3170"/>
                </a:solidFill>
                <a:latin typeface="Trebuchet MS" charset="0"/>
              </a:rPr>
              <a:t> </a:t>
            </a:r>
            <a:r>
              <a:rPr lang="en-US" altLang="en-US" sz="3200" dirty="0" smtClean="0">
                <a:solidFill>
                  <a:srgbClr val="1A3170"/>
                </a:solidFill>
                <a:latin typeface="Trebuchet MS" charset="0"/>
              </a:rPr>
              <a:t>to be </a:t>
            </a:r>
            <a:r>
              <a:rPr lang="en-US" altLang="en-US" sz="3200" dirty="0">
                <a:solidFill>
                  <a:srgbClr val="1A3170"/>
                </a:solidFill>
                <a:latin typeface="Trebuchet MS" charset="0"/>
              </a:rPr>
              <a:t>taken concurrently.</a:t>
            </a:r>
          </a:p>
          <a:p>
            <a:pPr marL="341313" indent="-341313" eaLnBrk="1" hangingPunct="1">
              <a:spcBef>
                <a:spcPts val="8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3200" dirty="0">
              <a:solidFill>
                <a:srgbClr val="1A3170"/>
              </a:solidFill>
              <a:latin typeface="Trebuchet MS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990600" cy="476250"/>
          </a:xfrm>
        </p:spPr>
        <p:txBody>
          <a:bodyPr/>
          <a:lstStyle/>
          <a:p>
            <a:pPr>
              <a:defRPr/>
            </a:pPr>
            <a:fld id="{44C9017A-1B71-42F8-8A4A-09F600E9869A}" type="datetime1">
              <a:rPr lang="en-US" smtClean="0"/>
              <a:pPr>
                <a:defRPr/>
              </a:pPr>
              <a:t>4/9/2018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email: pmills5@learn.bcit.ca</a:t>
            </a:r>
            <a:endParaRPr lang="en-GB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BA8435-7710-4848-A3C8-B281EAA524E6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Instructor Contact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Mills (instructor)</a:t>
            </a:r>
          </a:p>
          <a:p>
            <a:pPr lvl="1"/>
            <a:r>
              <a:rPr lang="en-US" dirty="0" smtClean="0">
                <a:hlinkClick r:id="rId2"/>
              </a:rPr>
              <a:t>pmills5@learn.bcit.ca</a:t>
            </a:r>
            <a:endParaRPr lang="en-US" dirty="0" smtClean="0"/>
          </a:p>
          <a:p>
            <a:r>
              <a:rPr lang="en-US" dirty="0" smtClean="0"/>
              <a:t>No office hours – availability Is flexible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488113"/>
            <a:ext cx="995363" cy="369887"/>
          </a:xfrm>
        </p:spPr>
        <p:txBody>
          <a:bodyPr/>
          <a:lstStyle/>
          <a:p>
            <a:pPr>
              <a:defRPr/>
            </a:pPr>
            <a:fld id="{EAE805C5-2405-4CF5-89FC-2C0FF58CE54D}" type="datetime1">
              <a:rPr lang="en-US" smtClean="0"/>
              <a:pPr>
                <a:defRPr/>
              </a:pPr>
              <a:t>4/9/2018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150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4FB430-2E59-4F4C-9176-99393297CDD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be noted that in order for me to promote any student they must demonstrate a solid ability to write program code. </a:t>
            </a:r>
          </a:p>
          <a:p>
            <a:r>
              <a:rPr lang="en-US" dirty="0" smtClean="0"/>
              <a:t>A passing grade will be awarded only if students have satisfied me that they understand concepts and can apply those concepts through practical exercises.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69075"/>
            <a:ext cx="990600" cy="288925"/>
          </a:xfrm>
        </p:spPr>
        <p:txBody>
          <a:bodyPr/>
          <a:lstStyle/>
          <a:p>
            <a:pPr>
              <a:defRPr/>
            </a:pPr>
            <a:fld id="{1D048BFC-D273-4AB6-A1F5-2F6BA09AD089}" type="datetime1">
              <a:rPr lang="en-US" smtClean="0"/>
              <a:pPr>
                <a:defRPr/>
              </a:pPr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817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email: pmills5@learn.bcit.ca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B1A75-E328-45CD-917A-62133DE9378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295400"/>
            <a:ext cx="6591985" cy="46158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Refrain and fly. Do it and die.</a:t>
            </a:r>
          </a:p>
          <a:p>
            <a:r>
              <a:rPr lang="en-US" dirty="0" smtClean="0"/>
              <a:t>No one learns by copying the work of others.</a:t>
            </a:r>
          </a:p>
          <a:p>
            <a:r>
              <a:rPr lang="en-US" dirty="0" smtClean="0"/>
              <a:t>ONLY in-class labs will be worked on with </a:t>
            </a:r>
            <a:r>
              <a:rPr lang="en-US" smtClean="0"/>
              <a:t>a lab partner</a:t>
            </a:r>
            <a:r>
              <a:rPr lang="en-US" dirty="0" smtClean="0"/>
              <a:t>.  All other work to be submitted for grades is to be done on your own.</a:t>
            </a:r>
          </a:p>
          <a:p>
            <a:r>
              <a:rPr lang="en-US" dirty="0" smtClean="0"/>
              <a:t>Code sharing IS plagiarism.</a:t>
            </a:r>
          </a:p>
          <a:p>
            <a:r>
              <a:rPr lang="en-US" dirty="0" smtClean="0"/>
              <a:t>Using code developed by study group tutors IS plagiarism.</a:t>
            </a:r>
          </a:p>
          <a:p>
            <a:r>
              <a:rPr lang="en-US" dirty="0" smtClean="0"/>
              <a:t>First occurrence of plagiarism will result in a mark of “0” for that evaluation for all parties. This means that both the one who copies and the one who supplies the code will be penalized.</a:t>
            </a:r>
          </a:p>
          <a:p>
            <a:r>
              <a:rPr lang="en-US" dirty="0" smtClean="0"/>
              <a:t>Further occurrences will result in course failure or removal from the course.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69075"/>
            <a:ext cx="990600" cy="288925"/>
          </a:xfrm>
        </p:spPr>
        <p:txBody>
          <a:bodyPr/>
          <a:lstStyle/>
          <a:p>
            <a:pPr>
              <a:defRPr/>
            </a:pPr>
            <a:fld id="{1D048BFC-D273-4AB6-A1F5-2F6BA09AD089}" type="datetime1">
              <a:rPr lang="en-US" smtClean="0"/>
              <a:pPr>
                <a:defRPr/>
              </a:pPr>
              <a:t>4/9/2018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B1A75-E328-45CD-917A-62133DE937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817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email: pmills5@learn.bcit.ca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 ver. 8</a:t>
            </a:r>
          </a:p>
          <a:p>
            <a:pPr lvl="1"/>
            <a:r>
              <a:rPr lang="en-US" dirty="0" smtClean="0">
                <a:hlinkClick r:id="rId2"/>
              </a:rPr>
              <a:t>download Java</a:t>
            </a:r>
            <a:endParaRPr lang="en-US" dirty="0" smtClean="0"/>
          </a:p>
          <a:p>
            <a:r>
              <a:rPr lang="en-US" dirty="0" smtClean="0"/>
              <a:t>Eclipse IDE</a:t>
            </a:r>
          </a:p>
          <a:p>
            <a:pPr lvl="1"/>
            <a:r>
              <a:rPr lang="en-US" dirty="0" smtClean="0">
                <a:hlinkClick r:id="rId3"/>
              </a:rPr>
              <a:t>download Eclipse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Web browser for lecture notes viewing, SDK documentation and research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" y="6488113"/>
            <a:ext cx="990600" cy="369887"/>
          </a:xfrm>
        </p:spPr>
        <p:txBody>
          <a:bodyPr/>
          <a:lstStyle/>
          <a:p>
            <a:pPr>
              <a:defRPr/>
            </a:pPr>
            <a:fld id="{C37875F5-AD30-402F-ACD4-7EAB3600BAC2}" type="datetime1">
              <a:rPr lang="en-US" smtClean="0"/>
              <a:pPr>
                <a:defRPr/>
              </a:pPr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4EB3F3-5408-4A21-A93F-9FD2252C580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Resources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65913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Course lecture schedule</a:t>
            </a:r>
          </a:p>
          <a:p>
            <a:pPr lvl="1"/>
            <a:r>
              <a:rPr lang="en-US" dirty="0" smtClean="0"/>
              <a:t>See PDF is COMP 1451 module</a:t>
            </a:r>
          </a:p>
          <a:p>
            <a:r>
              <a:rPr lang="en-US" dirty="0" smtClean="0"/>
              <a:t>Full course outline</a:t>
            </a:r>
          </a:p>
          <a:p>
            <a:pPr lvl="1"/>
            <a:r>
              <a:rPr lang="en-US" dirty="0" smtClean="0">
                <a:hlinkClick r:id="rId2"/>
              </a:rPr>
              <a:t>http://www.bcit.ca/study/outlines/</a:t>
            </a:r>
            <a:endParaRPr lang="en-US" dirty="0" smtClean="0"/>
          </a:p>
          <a:p>
            <a:r>
              <a:rPr lang="en-US" dirty="0" smtClean="0"/>
              <a:t>BCIT Student Guide</a:t>
            </a:r>
          </a:p>
          <a:p>
            <a:pPr lvl="1"/>
            <a:r>
              <a:rPr lang="en-US" dirty="0" smtClean="0">
                <a:hlinkClick r:id="rId3"/>
              </a:rPr>
              <a:t>http://www.bcit.ca/files/cas/computingparttime/pdf/computing_pts_student_guide.pdf</a:t>
            </a:r>
            <a:endParaRPr lang="en-US" dirty="0" smtClean="0"/>
          </a:p>
          <a:p>
            <a:r>
              <a:rPr lang="en-US" dirty="0" smtClean="0"/>
              <a:t>PTS Computing</a:t>
            </a:r>
          </a:p>
          <a:p>
            <a:pPr lvl="1"/>
            <a:r>
              <a:rPr lang="en-US" dirty="0" smtClean="0">
                <a:hlinkClick r:id="rId4"/>
              </a:rPr>
              <a:t>http://www.bcit.ca/cas/computingparttime/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" y="6488113"/>
            <a:ext cx="990600" cy="369887"/>
          </a:xfrm>
        </p:spPr>
        <p:txBody>
          <a:bodyPr/>
          <a:lstStyle/>
          <a:p>
            <a:pPr>
              <a:defRPr/>
            </a:pPr>
            <a:fld id="{1214D503-1272-4431-A020-95C43BBBF9B0}" type="datetime1">
              <a:rPr lang="en-US" smtClean="0"/>
              <a:pPr>
                <a:defRPr/>
              </a:pPr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9A7910-B72C-4CF2-803D-48819AC4F27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1419</TotalTime>
  <Words>346</Words>
  <Application>Microsoft Office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Solstice</vt:lpstr>
      <vt:lpstr>COMP 1451 Introduction to Software Development 2</vt:lpstr>
      <vt:lpstr>Slide 2</vt:lpstr>
      <vt:lpstr>Instructor Contact</vt:lpstr>
      <vt:lpstr>Evaluation…</vt:lpstr>
      <vt:lpstr>Plagiarism</vt:lpstr>
      <vt:lpstr>Software</vt:lpstr>
      <vt:lpstr>Other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5</dc:title>
  <dc:creator>David J. Barnes, Michael Kölling</dc:creator>
  <dc:description>Copyright © David J. Barnes, Michael Kölling</dc:description>
  <cp:lastModifiedBy>paul</cp:lastModifiedBy>
  <cp:revision>237</cp:revision>
  <cp:lastPrinted>2003-09-01T07:41:09Z</cp:lastPrinted>
  <dcterms:created xsi:type="dcterms:W3CDTF">2009-04-22T19:24:48Z</dcterms:created>
  <dcterms:modified xsi:type="dcterms:W3CDTF">2018-04-09T17:44:30Z</dcterms:modified>
</cp:coreProperties>
</file>