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79" r:id="rId5"/>
    <p:sldId id="283" r:id="rId6"/>
    <p:sldId id="281" r:id="rId7"/>
    <p:sldId id="273" r:id="rId8"/>
    <p:sldId id="286" r:id="rId9"/>
    <p:sldId id="275" r:id="rId10"/>
    <p:sldId id="285" r:id="rId11"/>
    <p:sldId id="282" r:id="rId12"/>
    <p:sldId id="277" r:id="rId13"/>
    <p:sldId id="27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94737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19-02-09T03:57:3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9499 0,'26'0'47,"-26"26"-32,0 27-15,0-27 16,27 27-16,-27-26 16,0 26-1,0-27-15,26 27 16,-26-26 0,0-1-1,0 0 1</inkml:trace>
  <inkml:trace contextRef="#ctx0" brushRef="#br0" timeOffset="1488.3736">14684 10081 0,'27'0'110,"-1"0"-95,1 0 1,-1 0 0,1 0-1,-1 0 16,27 0 1,-26 0-1,-27 26 47,0 1-62,0-1-1,0 0-15,0 1 16,0-1-16,0 27 16,0-26-1,0-1 1,-27-26-1,1 27-15,26-1 16,-27-26-16,1 27 16,-1-27-16,27 26 15,-26-26-15,26 27 16,-27-1 0,80-26 77,-26 0-77,-1 0-16,27 0 16,-26 0-16,-1 0 15,0 0 1,1 0-16,-1 0 15,1 0 1,-1 0 0,1 0 15</inkml:trace>
  <inkml:trace contextRef="#ctx0" brushRef="#br0" timeOffset="3528.5517">12912 10954 0,'0'0'0,"26"-27"16,-26 1-16,27-1 16,26-26-1,-1 27 1,-25 0 0,-27-1-16,26 27 15,1 0 32,-1 0-31,1 0-16,26 0 31,-27 0-15,1 0 15,-1 0-16,0 27 17,1-27 15,-1 26-32,-52 27 1,26-27-1,-53 27 1,27-26 0,-1-27-16,1 26 15,-1-26 1,1 27-16,-1-1 16,54-26 140,-1 0-156,1 0 31,-1 0-31,1 0 16,-1 0 15,0 27 0,-26-1-15,0 1-16,0-1 15,0 0-15,0 1 16,0-1 15,-79 1 1,79-1-32,-26-26 15,-1 0 48,27 27-48,-26-27-15,-1 26 16,27 1 0,-26-27-1,-1 26 1,-26-26-1,53 27-15,-52-27 16,25 0 0,1 0-1,-1 26 1,1-26-16,-1 26 16,1-26-16,-27 0 15,26 27 1</inkml:trace>
  <inkml:trace contextRef="#ctx0" brushRef="#br0" timeOffset="5369.2762">25665 11218 0,'0'27'93,"0"-1"-77,0 1-16,0 26 16,0-27-16,0 27 15,0 26-15,-27 1 16,27-27 0,0-27-1,0 1-15,0-1 16,0 1-1,0-1 1,0 0 0,-26 1 124</inkml:trace>
  <inkml:trace contextRef="#ctx0" brushRef="#br0" timeOffset="6407.8685">30083 10874 0,'27'0'62,"26"-26"-62,-1 26 16,54-27-16,79 27 16,1-26-16,-80 26 15,79-26-15,-79 26 16,-27-27-16,-53 27 16,-26 27 46,-79 52-62,-53 106 16,26-79-16,0 26 15,27-52-15,-54 25 16,54-52-16,0-26 16,52-1-16,-26 1 15,27-27-15,52 0 110,27 0-110,27 0 15,-28 0-15,107 0 16,-26 0-16,-81 0 15,54 0-15,-53 0 16,-26 0-16,26-27 16,-27 27-1,-26-26 1</inkml:trace>
  <inkml:trace contextRef="#ctx0" brushRef="#br0" timeOffset="7847.8924">26220 12171 0,'0'0'0,"106"-53"16,-27 26-16,80-78 16,0 52-16,79 0 15,-159 26-15,27 1 16,-79 26 0,-1 0-1,1 0 1,-1 0-16,1 0 15,-1 53 1,-26 0 0,0 0-1,0-27-15,0 1 16,0-1 0,0 0-16,0 1 15,-26-1-15,-1-26 16,27 27-16,-26-27 15,-1 0 1,-26 26-16,80-26 141,52 0-141,-52 0 15,25 27-15,-25-27 16,-1 53 0,27-53-16,-53 26 15,27 27-15,-27 0 16,53 0-1,-53-27-15,0 1 16,0-1-16,0 27 16,0-26-16,0-1 31,-53 27-31,26-53 16,-52 0-1,52 26 1,-25-26-16,-1 0 15,-27 0-15,27 0 16,0 0-16,-26 0 16,53 0-1,-27 0-15,0 0 16,26 0 0,1 0-16,-1 0 15,1 0 1,-1 0-1,1 0-15,0 0 16</inkml:trace>
  <inkml:trace contextRef="#ctx0" brushRef="#br0" timeOffset="10848.9524">27728 6800 0,'27'0'31,"52"0"-15,-26 0-16,26 0 15,1 0-15,-54 0 16,80 0-16,-53 0 15,-26 0-15,52-27 16,-53 27-16,1 0 16,26 0-16,0-26 15,-27 26-15,1 0 16,-1-27-16,0 27 219,-26 53-219,0-26 15,0 52-15,0 27 16,0-53-16,0 0 16,-26 53-16,26-27 15,0 0-15,-26-52 16,26 52-16,0 1 15,0-54-15,-27 27 16,27 0-16,-26 0 16,26-27-16,0 27 15,0 0-15,-27 0 16,27-26-16,0 25 16,0 1-16,0 27 15,0-54 32,0 1-31,0-1 15,-26 1 203,-1-27-218,-26 0 0,0 0-16,1 0 15,-28 0 1,-26 0-16,53 0 15,-26 0-15,-53 0 16,26 52-16,-53-25 16,53-27-16,-79 53 15,106 0-15,26-53 16,26 0-16</inkml:trace>
  <inkml:trace contextRef="#ctx0" brushRef="#br0" timeOffset="13552.472">28575 7699 0,'212'-53'63,"-54"27"-63,107 26 15,53 0-15,25 0 16,-25 0-16,-1 0 16,1 0-16,-53 0 15,-54 0 1,-52 0-16,-27 0 15,-52 0-15,-1 26 16,80 80-16,-106-79 16,53 26-16,-1 0 15,1 26-15,-26-26 16,-28 0-16,-25-27 16,52 54-16,-52-54 15,-1 1-15,80 25 16,-106-25-16,79 26 15,-52-27-15,52 107 16,-52-80-16,-1 52 16,27-78-16,-26 26 15,-1 26-15,27-26 16,-53 26-16,26 1 16,27 26-16,-53-80 15,27 1-15,-27 52 16,26 27-16,-26-80 15,53 54 1,-53-28 0,0-25-16,27 52 15,-27-52 1,26 26-16,-26 26 16,0-26-16,0 0 15,27 26-15,-27-26 16,0 0-16,0-26 15,0 25-15,0 1 16,0 0-16,0 0 16,0 27-16,0-1 15,0 0-15,0-52 16,0 79-16,0-27 16,26 27-16,-26-53 15,0 0-15,0 26 16,0 0-16,0 1 15,0-1-15,0 1 16,0-54-16,0 80 16,0-80-16,0 27 15,-26 27-15,-1-54 16,1 53-16,-27-26 16,26-26-16,1-1 15,-1 1-15,1-1 16,-1 27-16,1-53 15,-53 53 1,52-27-16,-26 27 16,27-53-16,-1 27 15,1 52-15,-1-52 16,1-1-16,-1 1 16,27-1-16,-52 27 15,25 0 1,-26-27 156,53 1-141,27-27 63,52 0-79,-53 0-15,1 0 16,-1 0-16,27 0 16,-26 0-1,-1 0 1,27 0-16,-26 0 15,-1 0 1,0 0-16,1 0 31,-1 0 16,-26 26 63,0 1-110,0 52 15,0-26-15,0 26 16,0-52-16,0 26 15,0 26-15,0-26 16,0 26-16,0 27 16,0 0-16,0-27 15,0-26-15,0 27 16,27 26-16,-27-27 16,26 0-1,-26-52-15,0 26 16,0-27-16,0 27 15,0-26-15,0-1 16,0 0 0,0 1 46,-26-1-31,-27-26 1,-26 0-17,52 0-15,-26 0 16,-26 0-16,26 0 16,-26 0-16,26 0 15,-27 0-15,-26 0 16,27 0-16,-53 0 15,26 53-15,27-26 16,52-27-16,-52 0 16,26 0-1,26 0-15,1 26 16,-1-26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1B2B-FB6F-4BEC-83D9-0AD936AAC692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42E1-B940-402A-B3C4-384A9DE5A9BD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489F-0094-4364-8D7B-21C9206CE72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479-A352-42A7-95A2-11609BA35981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79DD-E3B5-41D0-B0B2-2B9AE56CF77D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7425-895B-49C7-9176-801CCA1210C7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384C-D5A8-4D39-AE86-74890F0F6755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228D-1887-4015-8961-4867F57C6174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F60C-AE3E-430F-8D9A-DA4A3A01AE55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23E6-9247-4045-A772-57B71E45BC8B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CE00-9C53-44CF-BF2D-4C3220BBFDD6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9223-B49A-4E15-A486-B05E5552ACDB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COMP1451:</a:t>
            </a:r>
            <a:br>
              <a:rPr lang="en-US" dirty="0" smtClean="0"/>
            </a:br>
            <a:r>
              <a:rPr lang="en-US" dirty="0" smtClean="0"/>
              <a:t>Introduction to Software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</a:t>
            </a:r>
            <a:r>
              <a:rPr lang="en-US" dirty="0"/>
              <a:t>constructor (invisible but present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13072"/>
              </p:ext>
            </p:extLst>
          </p:nvPr>
        </p:nvGraphicFramePr>
        <p:xfrm>
          <a:off x="640080" y="1298349"/>
          <a:ext cx="10515600" cy="425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>
                  <a:extLst>
                    <a:ext uri="{9D8B030D-6E8A-4147-A177-3AD203B41FA5}">
                      <a16:colId xmlns:a16="http://schemas.microsoft.com/office/drawing/2014/main" xmlns="" val="1875098928"/>
                    </a:ext>
                  </a:extLst>
                </a:gridCol>
                <a:gridCol w="3644492">
                  <a:extLst>
                    <a:ext uri="{9D8B030D-6E8A-4147-A177-3AD203B41FA5}">
                      <a16:colId xmlns:a16="http://schemas.microsoft.com/office/drawing/2014/main" xmlns="" val="1422950985"/>
                    </a:ext>
                  </a:extLst>
                </a:gridCol>
                <a:gridCol w="4249828">
                  <a:extLst>
                    <a:ext uri="{9D8B030D-6E8A-4147-A177-3AD203B41FA5}">
                      <a16:colId xmlns:a16="http://schemas.microsoft.com/office/drawing/2014/main" xmlns="" val="1729225304"/>
                    </a:ext>
                  </a:extLst>
                </a:gridCol>
              </a:tblGrid>
              <a:tr h="503944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In these cases, a Dog’s child class (e.g. Pug) must call super() in its constructor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445309"/>
                  </a:ext>
                </a:extLst>
              </a:tr>
              <a:tr h="310650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endParaRPr lang="en-US" dirty="0" smtClean="0"/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class Dog extends Mammal{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endParaRPr lang="en-US" b="1" dirty="0" smtClean="0"/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Dog(){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</a:t>
                      </a:r>
                      <a:r>
                        <a:rPr lang="en-US" b="1" baseline="0" dirty="0" smtClean="0"/>
                        <a:t>      </a:t>
                      </a:r>
                      <a:r>
                        <a:rPr lang="en-US" b="1" dirty="0" smtClean="0"/>
                        <a:t>super();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}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endParaRPr lang="en-US" dirty="0" smtClean="0"/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class Dog extends Mammal{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}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0" dirty="0" smtClean="0"/>
                        <a:t>// also has the same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// constructor made for it</a:t>
                      </a:r>
                    </a:p>
                    <a:p>
                      <a:pPr marL="457200" lvl="1" indent="0">
                        <a:spcBef>
                          <a:spcPts val="0"/>
                        </a:spcBef>
                        <a:buNone/>
                      </a:pPr>
                      <a:r>
                        <a:rPr lang="en-US" b="0" dirty="0" smtClean="0"/>
                        <a:t>//</a:t>
                      </a:r>
                      <a:r>
                        <a:rPr lang="en-US" b="0" baseline="0" dirty="0" smtClean="0"/>
                        <a:t> as on the left </a:t>
                      </a:r>
                      <a:r>
                        <a:rPr lang="en-US" b="0" baseline="0" dirty="0" smtClean="0">
                          <a:sym typeface="Wingdings" panose="05000000000000000000" pitchFamily="2" charset="2"/>
                        </a:rPr>
                        <a:t></a:t>
                      </a:r>
                      <a:endParaRPr lang="en-US" b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class Dog extends Mammal{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Dog(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x){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</a:t>
                      </a: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// super() gets called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662564"/>
                  </a:ext>
                </a:extLst>
              </a:tr>
              <a:tr h="503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5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1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681908" cy="368458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class Vehicle{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double </a:t>
            </a:r>
            <a:r>
              <a:rPr lang="en-US" sz="1400" dirty="0" err="1"/>
              <a:t>weightKg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</a:t>
            </a:r>
            <a:r>
              <a:rPr lang="en-US" sz="1400" dirty="0" err="1"/>
              <a:t>int</a:t>
            </a:r>
            <a:r>
              <a:rPr lang="en-US" sz="1400" dirty="0"/>
              <a:t>    </a:t>
            </a:r>
            <a:r>
              <a:rPr lang="en-US" sz="1400" dirty="0" err="1"/>
              <a:t>numberOfPeopleCapacity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String manufacturer;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public Vehicle(double </a:t>
            </a:r>
            <a:r>
              <a:rPr lang="en-US" sz="1400" dirty="0" err="1"/>
              <a:t>weightKg</a:t>
            </a:r>
            <a:r>
              <a:rPr lang="en-US" sz="14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  </a:t>
            </a:r>
            <a:r>
              <a:rPr lang="en-US" sz="1400" dirty="0" err="1"/>
              <a:t>numberOfPeopleCapacity</a:t>
            </a:r>
            <a:r>
              <a:rPr lang="en-US" sz="14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               </a:t>
            </a:r>
            <a:r>
              <a:rPr lang="en-US" sz="1400" dirty="0" smtClean="0"/>
              <a:t>            String </a:t>
            </a:r>
            <a:r>
              <a:rPr lang="en-US" sz="1400" dirty="0"/>
              <a:t>manufacturer</a:t>
            </a:r>
            <a:r>
              <a:rPr lang="en-US" sz="1400" dirty="0" smtClean="0"/>
              <a:t>){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this.weightKg</a:t>
            </a:r>
            <a:r>
              <a:rPr lang="en-US" sz="1400" dirty="0"/>
              <a:t>               </a:t>
            </a:r>
            <a:r>
              <a:rPr lang="en-US" sz="1400" dirty="0" smtClean="0"/>
              <a:t>               = </a:t>
            </a:r>
            <a:r>
              <a:rPr lang="en-US" sz="1400" dirty="0" err="1"/>
              <a:t>weightKg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this.manufacturer</a:t>
            </a:r>
            <a:r>
              <a:rPr lang="en-US" sz="1400" dirty="0"/>
              <a:t>           </a:t>
            </a:r>
            <a:r>
              <a:rPr lang="en-US" sz="1400" dirty="0" smtClean="0"/>
              <a:t>           = </a:t>
            </a:r>
            <a:r>
              <a:rPr lang="en-US" sz="1400" dirty="0"/>
              <a:t>manufacturer</a:t>
            </a:r>
            <a:r>
              <a:rPr lang="en-US" sz="1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this.numberOfPeopleCapacity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numberOfPeopleCapacity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etc</a:t>
            </a: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51576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class Car extends Vehicle{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private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manualTransmission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private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numberOfDoors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public Car(double  </a:t>
            </a:r>
            <a:r>
              <a:rPr lang="en-US" dirty="0" err="1">
                <a:solidFill>
                  <a:srgbClr val="FF0000"/>
                </a:solidFill>
              </a:rPr>
              <a:t>weightKg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numberOfPeopleCapacity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           </a:t>
            </a:r>
            <a:r>
              <a:rPr lang="en-US" dirty="0" smtClean="0">
                <a:solidFill>
                  <a:srgbClr val="FF0000"/>
                </a:solidFill>
              </a:rPr>
              <a:t>	   String  </a:t>
            </a:r>
            <a:r>
              <a:rPr lang="en-US" dirty="0">
                <a:solidFill>
                  <a:srgbClr val="FF0000"/>
                </a:solidFill>
              </a:rPr>
              <a:t>manufacturer,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  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manualTransmission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           </a:t>
            </a:r>
            <a:r>
              <a:rPr lang="en-US" dirty="0" smtClean="0">
                <a:solidFill>
                  <a:srgbClr val="FF0000"/>
                </a:solidFill>
              </a:rPr>
              <a:t>		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numberOfDoors</a:t>
            </a:r>
            <a:r>
              <a:rPr lang="en-US" dirty="0">
                <a:solidFill>
                  <a:srgbClr val="FF0000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super(</a:t>
            </a:r>
            <a:r>
              <a:rPr lang="en-US" dirty="0" err="1"/>
              <a:t>weightKg</a:t>
            </a:r>
            <a:r>
              <a:rPr lang="en-US" dirty="0"/>
              <a:t>, </a:t>
            </a:r>
            <a:r>
              <a:rPr lang="en-US" dirty="0" err="1" smtClean="0"/>
              <a:t>numberOfPeopleCapacity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         manufacturer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this.manualTransmission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manualTransmission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this.numberOfDoors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numberOfDoors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600440" y="2419200"/>
              <a:ext cx="7410960" cy="2676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1080" y="2409840"/>
                <a:ext cx="7429680" cy="26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1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6070" cy="43513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When a variable is declared with its datatype (“static type”), in fact </a:t>
            </a:r>
            <a:r>
              <a:rPr lang="en-US" u="sng" dirty="0" smtClean="0"/>
              <a:t>any variable that is a subclass </a:t>
            </a:r>
            <a:r>
              <a:rPr lang="en-US" dirty="0" smtClean="0"/>
              <a:t>(“dynamic type”) is also possible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Car c = new Car();			yes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Boat b = new Boat();		yes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Vehicle v = new Vehicle</a:t>
            </a:r>
            <a:r>
              <a:rPr lang="en-US" dirty="0" smtClean="0"/>
              <a:t>();	</a:t>
            </a:r>
            <a:r>
              <a:rPr lang="en-US" dirty="0"/>
              <a:t>	yes</a:t>
            </a:r>
          </a:p>
          <a:p>
            <a:pPr>
              <a:spcBef>
                <a:spcPts val="0"/>
              </a:spcBef>
            </a:pPr>
            <a:r>
              <a:rPr lang="en-US" dirty="0"/>
              <a:t>Vehicle v = new Car();		yes!	This is substitution</a:t>
            </a:r>
          </a:p>
          <a:p>
            <a:pPr>
              <a:spcBef>
                <a:spcPts val="0"/>
              </a:spcBef>
            </a:pPr>
            <a:r>
              <a:rPr lang="en-US" dirty="0"/>
              <a:t>Vehicle v = new Boat();		yes!	This is substitution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Car c = new Boat();		no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Car c = (Car)</a:t>
            </a:r>
            <a:r>
              <a:rPr lang="en-US" dirty="0" err="1" smtClean="0"/>
              <a:t>vehicles.get</a:t>
            </a:r>
            <a:r>
              <a:rPr lang="en-US" smtClean="0"/>
              <a:t>(2);</a:t>
            </a:r>
            <a:r>
              <a:rPr lang="en-US" dirty="0" smtClean="0"/>
              <a:t>	maybe! This is ok IF the Vehicle is a Car,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and it gets casted Car c = </a:t>
            </a:r>
            <a:r>
              <a:rPr lang="en-US" dirty="0">
                <a:solidFill>
                  <a:srgbClr val="FF0000"/>
                </a:solidFill>
              </a:rPr>
              <a:t>(Car)</a:t>
            </a:r>
            <a:r>
              <a:rPr lang="en-US" dirty="0" smtClean="0"/>
              <a:t>(new Vehicle());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but it crashes at runtime if it’s not a type of Car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operator, </a:t>
            </a:r>
            <a:r>
              <a:rPr lang="en-US" dirty="0" err="1"/>
              <a:t>getClass</a:t>
            </a:r>
            <a:r>
              <a:rPr lang="en-US" dirty="0"/>
              <a:t>(), 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1"/>
            <a:ext cx="10878312" cy="50139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/>
              <a:t>Vehicle v = new Vehicle();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Car c = new Car();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 smtClean="0"/>
              <a:t>Vehicle v2 = new Car();			// substitution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Car c2 = new Vehicle(); 			// problem; needs more code to make it work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if(v3.getClass().</a:t>
            </a:r>
            <a:r>
              <a:rPr lang="en-US" sz="2200" dirty="0" err="1" smtClean="0"/>
              <a:t>getName</a:t>
            </a:r>
            <a:r>
              <a:rPr lang="en-US" sz="2200" dirty="0" smtClean="0"/>
              <a:t>().equals(“Car”)){	// this Vehicle is actually a Car</a:t>
            </a:r>
            <a:br>
              <a:rPr lang="en-US" sz="2200" dirty="0" smtClean="0"/>
            </a:br>
            <a:r>
              <a:rPr lang="en-US" sz="2200" dirty="0" smtClean="0"/>
              <a:t>	Car c3 = (Car)v3; 			// casting makes it work</a:t>
            </a:r>
            <a:br>
              <a:rPr lang="en-US" sz="2200" dirty="0" smtClean="0"/>
            </a:br>
            <a:r>
              <a:rPr lang="en-US" sz="2200" dirty="0" smtClean="0"/>
              <a:t>}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if(v4 </a:t>
            </a:r>
            <a:r>
              <a:rPr lang="en-US" sz="2200" dirty="0" err="1" smtClean="0"/>
              <a:t>instanceof</a:t>
            </a:r>
            <a:r>
              <a:rPr lang="en-US" sz="2200" dirty="0" smtClean="0"/>
              <a:t> Car){				// this Vehicle is a Car </a:t>
            </a:r>
            <a:r>
              <a:rPr lang="en-US" sz="2200" u="sng" dirty="0" smtClean="0"/>
              <a:t>or child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Car c4 = (Car)v4;			// e.g. class </a:t>
            </a:r>
            <a:r>
              <a:rPr lang="en-US" sz="2200" dirty="0" err="1" smtClean="0"/>
              <a:t>SportsCar</a:t>
            </a:r>
            <a:r>
              <a:rPr lang="en-US" sz="2200" dirty="0" smtClean="0"/>
              <a:t> extends Car</a:t>
            </a:r>
            <a:br>
              <a:rPr lang="en-US" sz="2200" dirty="0" smtClean="0"/>
            </a:b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operator, </a:t>
            </a:r>
            <a:r>
              <a:rPr lang="en-US" dirty="0" err="1"/>
              <a:t>getClass</a:t>
            </a:r>
            <a:r>
              <a:rPr lang="en-US" dirty="0"/>
              <a:t>(), 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55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We have an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&lt;Animal&gt; </a:t>
            </a:r>
            <a:r>
              <a:rPr lang="en-US" sz="2200" dirty="0"/>
              <a:t>of Animal references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Animal a1 = </a:t>
            </a:r>
            <a:r>
              <a:rPr lang="en-US" sz="2200" dirty="0" err="1"/>
              <a:t>animals.get</a:t>
            </a:r>
            <a:r>
              <a:rPr lang="en-US" sz="2200" dirty="0"/>
              <a:t>(0);	  </a:t>
            </a:r>
            <a:r>
              <a:rPr lang="en-US" sz="2200" dirty="0" smtClean="0"/>
              <a:t>	// </a:t>
            </a:r>
            <a:r>
              <a:rPr lang="en-US" sz="2200" dirty="0"/>
              <a:t>always ok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Bear   b1 = </a:t>
            </a:r>
            <a:r>
              <a:rPr lang="en-US" sz="2200" dirty="0" err="1" smtClean="0"/>
              <a:t>animals.get</a:t>
            </a:r>
            <a:r>
              <a:rPr lang="en-US" sz="2200" dirty="0" smtClean="0"/>
              <a:t>(0);</a:t>
            </a:r>
            <a:r>
              <a:rPr lang="en-US" sz="2200" dirty="0"/>
              <a:t>	  </a:t>
            </a:r>
            <a:r>
              <a:rPr lang="en-US" sz="2200" dirty="0" smtClean="0"/>
              <a:t>		// </a:t>
            </a:r>
            <a:r>
              <a:rPr lang="en-US" sz="2200" dirty="0"/>
              <a:t>never ok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Bear   b2 = (Bear)</a:t>
            </a:r>
            <a:r>
              <a:rPr lang="en-US" sz="2200" dirty="0" err="1"/>
              <a:t>animals.get</a:t>
            </a:r>
            <a:r>
              <a:rPr lang="en-US" sz="2200" dirty="0"/>
              <a:t>(0); </a:t>
            </a:r>
            <a:r>
              <a:rPr lang="en-US" sz="2200" dirty="0" smtClean="0"/>
              <a:t>	 	// </a:t>
            </a:r>
            <a:r>
              <a:rPr lang="en-US" sz="2200" dirty="0"/>
              <a:t>always compiles; crashes if not a Bear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if(</a:t>
            </a:r>
            <a:r>
              <a:rPr lang="en-US" sz="2200" dirty="0" err="1"/>
              <a:t>animals.get</a:t>
            </a:r>
            <a:r>
              <a:rPr lang="en-US" sz="2200" dirty="0"/>
              <a:t>(0) </a:t>
            </a:r>
            <a:r>
              <a:rPr lang="en-US" sz="2200" dirty="0" err="1"/>
              <a:t>instanceof</a:t>
            </a:r>
            <a:r>
              <a:rPr lang="en-US" sz="2200" dirty="0"/>
              <a:t> Bear){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Bear   b3 = (Bear)</a:t>
            </a:r>
            <a:r>
              <a:rPr lang="en-US" sz="2200" dirty="0" err="1"/>
              <a:t>animals.get</a:t>
            </a:r>
            <a:r>
              <a:rPr lang="en-US" sz="2200" dirty="0"/>
              <a:t>(0); </a:t>
            </a:r>
            <a:r>
              <a:rPr lang="en-US" sz="2200" dirty="0" smtClean="0"/>
              <a:t>	// </a:t>
            </a:r>
            <a:r>
              <a:rPr lang="en-US" sz="2200" dirty="0"/>
              <a:t>would work for Bears, </a:t>
            </a:r>
            <a:r>
              <a:rPr lang="en-US" sz="2200" dirty="0" err="1"/>
              <a:t>PolarBears</a:t>
            </a:r>
            <a:r>
              <a:rPr lang="en-US" sz="2200" dirty="0"/>
              <a:t>, etc</a:t>
            </a:r>
            <a:r>
              <a:rPr lang="en-US" sz="22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b3.hibernate(); 			// no problem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// would not be true for </a:t>
            </a:r>
            <a:r>
              <a:rPr lang="en-US" sz="2200" dirty="0" err="1"/>
              <a:t>PolarBear</a:t>
            </a:r>
            <a:r>
              <a:rPr lang="en-US" sz="2200" dirty="0"/>
              <a:t>, </a:t>
            </a:r>
            <a:r>
              <a:rPr lang="en-US" sz="2200" dirty="0" err="1"/>
              <a:t>GrizzlyBear</a:t>
            </a:r>
            <a:r>
              <a:rPr lang="en-US" sz="2200" dirty="0"/>
              <a:t> </a:t>
            </a:r>
            <a:r>
              <a:rPr lang="en-US" sz="2200" dirty="0" err="1"/>
              <a:t>etc</a:t>
            </a:r>
            <a:r>
              <a:rPr lang="en-US" sz="2200" dirty="0"/>
              <a:t> but works for Bear: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if(</a:t>
            </a:r>
            <a:r>
              <a:rPr lang="en-US" sz="2200" dirty="0" err="1"/>
              <a:t>animals.get</a:t>
            </a:r>
            <a:r>
              <a:rPr lang="en-US" sz="2200" dirty="0"/>
              <a:t>(0).</a:t>
            </a:r>
            <a:r>
              <a:rPr lang="en-US" sz="2200" dirty="0" err="1"/>
              <a:t>getClass</a:t>
            </a:r>
            <a:r>
              <a:rPr lang="en-US" sz="2200" dirty="0"/>
              <a:t>().</a:t>
            </a:r>
            <a:r>
              <a:rPr lang="en-US" sz="2200" dirty="0" err="1"/>
              <a:t>getName</a:t>
            </a:r>
            <a:r>
              <a:rPr lang="en-US" sz="2200" dirty="0"/>
              <a:t>().equals("Bear")){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Bear   b4 = (Bear)</a:t>
            </a:r>
            <a:r>
              <a:rPr lang="en-US" sz="2200" dirty="0" err="1"/>
              <a:t>animals.get</a:t>
            </a:r>
            <a:r>
              <a:rPr lang="en-US" sz="2200" dirty="0"/>
              <a:t>(0); // only runs for objects of exactly class "Bear" not its subclasses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Outcomes: Lesson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Default constructor</a:t>
            </a:r>
          </a:p>
          <a:p>
            <a:r>
              <a:rPr lang="en-US" dirty="0" smtClean="0"/>
              <a:t>super keyword</a:t>
            </a:r>
          </a:p>
          <a:p>
            <a:r>
              <a:rPr lang="en-US" dirty="0" smtClean="0"/>
              <a:t>Substitution</a:t>
            </a:r>
          </a:p>
          <a:p>
            <a:r>
              <a:rPr lang="en-US" dirty="0" err="1" smtClean="0"/>
              <a:t>instanceof</a:t>
            </a:r>
            <a:r>
              <a:rPr lang="en-US" dirty="0" smtClean="0"/>
              <a:t> operator, </a:t>
            </a:r>
            <a:r>
              <a:rPr lang="en-US" dirty="0" err="1"/>
              <a:t>getClass</a:t>
            </a:r>
            <a:r>
              <a:rPr lang="en-US" dirty="0"/>
              <a:t>(), casting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COMP1451 -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 Java, classes build upon other classes</a:t>
            </a:r>
          </a:p>
          <a:p>
            <a:pPr lvl="0"/>
            <a:r>
              <a:rPr lang="en-US" dirty="0" smtClean="0"/>
              <a:t>A parent class (“superclass”) defines common traits and methods</a:t>
            </a:r>
          </a:p>
          <a:p>
            <a:pPr lvl="0"/>
            <a:r>
              <a:rPr lang="en-US" dirty="0" smtClean="0"/>
              <a:t>A child class (“subclass”) defines more-specific traits and methods</a:t>
            </a:r>
          </a:p>
          <a:p>
            <a:pPr lvl="0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Canine could be a superclass (parent class) of Dog</a:t>
            </a:r>
          </a:p>
          <a:p>
            <a:pPr lvl="1"/>
            <a:r>
              <a:rPr lang="en-US" dirty="0" smtClean="0"/>
              <a:t>Dog and Wolf could be subclasses (child classes) of Canine</a:t>
            </a:r>
          </a:p>
          <a:p>
            <a:pPr lvl="1"/>
            <a:r>
              <a:rPr lang="en-US" dirty="0" smtClean="0"/>
              <a:t>German Shepherd and </a:t>
            </a:r>
            <a:r>
              <a:rPr lang="en-US" dirty="0" err="1" smtClean="0"/>
              <a:t>Pitbull</a:t>
            </a:r>
            <a:r>
              <a:rPr lang="en-US" dirty="0" smtClean="0"/>
              <a:t> could be subclasses of Dog</a:t>
            </a:r>
          </a:p>
          <a:p>
            <a:pPr lvl="0"/>
            <a:r>
              <a:rPr lang="en-US" dirty="0" smtClean="0"/>
              <a:t>In Java, each subclass can have </a:t>
            </a:r>
            <a:r>
              <a:rPr lang="en-US" b="1" dirty="0" smtClean="0"/>
              <a:t>only one</a:t>
            </a:r>
            <a:r>
              <a:rPr lang="en-US" dirty="0" smtClean="0"/>
              <a:t> parent class (“single inheritance”)</a:t>
            </a:r>
          </a:p>
          <a:p>
            <a:pPr lvl="0"/>
            <a:r>
              <a:rPr lang="en-US" dirty="0" smtClean="0"/>
              <a:t>Class “Object” is the ultimate ancestor class already.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6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773908"/>
            <a:ext cx="5157787" cy="823912"/>
          </a:xfrm>
        </p:spPr>
        <p:txBody>
          <a:bodyPr/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681163"/>
            <a:ext cx="10713720" cy="45085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class Vehicle{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private double </a:t>
            </a:r>
            <a:r>
              <a:rPr lang="en-US" sz="1600" dirty="0" err="1"/>
              <a:t>weightKg</a:t>
            </a:r>
            <a:r>
              <a:rPr lang="en-US" sz="16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private </a:t>
            </a:r>
            <a:r>
              <a:rPr lang="en-US" sz="1600" dirty="0" err="1"/>
              <a:t>int</a:t>
            </a:r>
            <a:r>
              <a:rPr lang="en-US" sz="1600" dirty="0"/>
              <a:t>    </a:t>
            </a:r>
            <a:r>
              <a:rPr lang="en-US" sz="1600" dirty="0" err="1"/>
              <a:t>numberOfPeopleCapacity</a:t>
            </a:r>
            <a:r>
              <a:rPr lang="en-US" sz="16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private String manufacturer</a:t>
            </a:r>
            <a:r>
              <a:rPr lang="en-US" sz="1600" dirty="0" smtClean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private String medium; // e.g. air, water, land, space….</a:t>
            </a: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public Vehicle(double </a:t>
            </a:r>
            <a:r>
              <a:rPr lang="en-US" sz="1600" dirty="0" err="1"/>
              <a:t>weightKg</a:t>
            </a:r>
            <a:r>
              <a:rPr lang="en-US" sz="16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	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   </a:t>
            </a:r>
            <a:r>
              <a:rPr lang="en-US" sz="1600" dirty="0" err="1"/>
              <a:t>numberOfPeopleCapacity</a:t>
            </a:r>
            <a:r>
              <a:rPr lang="en-US" sz="16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               </a:t>
            </a:r>
            <a:r>
              <a:rPr lang="en-US" sz="1600" dirty="0" smtClean="0"/>
              <a:t>            String manufacturer,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    String medium){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this.weightKg</a:t>
            </a:r>
            <a:r>
              <a:rPr lang="en-US" sz="1600" dirty="0"/>
              <a:t>               </a:t>
            </a:r>
            <a:r>
              <a:rPr lang="en-US" sz="1600" dirty="0" smtClean="0"/>
              <a:t>               = </a:t>
            </a:r>
            <a:r>
              <a:rPr lang="en-US" sz="1600" dirty="0" err="1"/>
              <a:t>weightKg</a:t>
            </a:r>
            <a:r>
              <a:rPr lang="en-US" sz="16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this.manufacturer</a:t>
            </a:r>
            <a:r>
              <a:rPr lang="en-US" sz="1600" dirty="0"/>
              <a:t>           </a:t>
            </a:r>
            <a:r>
              <a:rPr lang="en-US" sz="1600" dirty="0" smtClean="0"/>
              <a:t>           = </a:t>
            </a:r>
            <a:r>
              <a:rPr lang="en-US" sz="1600" dirty="0"/>
              <a:t>manufacturer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this.numberOfPeopleCapacity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numberOfPeopleCapacity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this.medium</a:t>
            </a:r>
            <a:r>
              <a:rPr lang="en-US" sz="1600" dirty="0" smtClean="0"/>
              <a:t>                                 = medium;</a:t>
            </a: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etc</a:t>
            </a:r>
            <a:endParaRPr lang="en-US" sz="1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/>
              <a:t>}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0612" y="950120"/>
            <a:ext cx="5183188" cy="823912"/>
          </a:xfrm>
        </p:spPr>
        <p:txBody>
          <a:bodyPr/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38800" y="1857375"/>
            <a:ext cx="6553200" cy="4332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class Car extends Vehicle{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private </a:t>
            </a:r>
            <a:r>
              <a:rPr lang="en-US" sz="1800" dirty="0" err="1">
                <a:solidFill>
                  <a:srgbClr val="FF0000"/>
                </a:solidFill>
              </a:rPr>
              <a:t>boolean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manualTransmission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private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    </a:t>
            </a:r>
            <a:r>
              <a:rPr lang="en-US" sz="1800" dirty="0" err="1">
                <a:solidFill>
                  <a:srgbClr val="FF0000"/>
                </a:solidFill>
              </a:rPr>
              <a:t>numberOfDoors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public Car(double  </a:t>
            </a:r>
            <a:r>
              <a:rPr lang="en-US" sz="1800" dirty="0" err="1">
                <a:solidFill>
                  <a:srgbClr val="FF0000"/>
                </a:solidFill>
              </a:rPr>
              <a:t>weightKg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  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    </a:t>
            </a:r>
            <a:r>
              <a:rPr lang="en-US" sz="1800" dirty="0" err="1">
                <a:solidFill>
                  <a:srgbClr val="FF0000"/>
                </a:solidFill>
              </a:rPr>
              <a:t>numberOfPeopleCapacity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           </a:t>
            </a:r>
            <a:r>
              <a:rPr lang="en-US" sz="1800" dirty="0" smtClean="0">
                <a:solidFill>
                  <a:srgbClr val="FF0000"/>
                </a:solidFill>
              </a:rPr>
              <a:t>	   String  </a:t>
            </a:r>
            <a:r>
              <a:rPr lang="en-US" sz="1800" dirty="0">
                <a:solidFill>
                  <a:srgbClr val="FF0000"/>
                </a:solidFill>
              </a:rPr>
              <a:t>manufacturer,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   </a:t>
            </a:r>
            <a:r>
              <a:rPr lang="en-US" sz="1800" dirty="0" err="1">
                <a:solidFill>
                  <a:srgbClr val="FF0000"/>
                </a:solidFill>
              </a:rPr>
              <a:t>boolean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manualTransmission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</a:t>
            </a:r>
            <a:r>
              <a:rPr lang="en-US" sz="1800" dirty="0" smtClean="0">
                <a:solidFill>
                  <a:srgbClr val="FF0000"/>
                </a:solidFill>
              </a:rPr>
              <a:t>		  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    </a:t>
            </a:r>
            <a:r>
              <a:rPr lang="en-US" sz="1800" dirty="0" err="1">
                <a:solidFill>
                  <a:srgbClr val="FF0000"/>
                </a:solidFill>
              </a:rPr>
              <a:t>numberOfDoors</a:t>
            </a:r>
            <a:r>
              <a:rPr lang="en-US" sz="1800" dirty="0">
                <a:solidFill>
                  <a:srgbClr val="FF0000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</a:t>
            </a:r>
            <a:r>
              <a:rPr lang="en-US" sz="1800" dirty="0" smtClean="0"/>
              <a:t>super(</a:t>
            </a:r>
            <a:r>
              <a:rPr lang="en-US" sz="1800" dirty="0" err="1" smtClean="0"/>
              <a:t>weightKg</a:t>
            </a:r>
            <a:r>
              <a:rPr lang="en-US" sz="1800" dirty="0" smtClean="0"/>
              <a:t>, </a:t>
            </a:r>
            <a:r>
              <a:rPr lang="en-US" sz="1800" dirty="0" err="1" smtClean="0"/>
              <a:t>numberOfPeopleCapacity</a:t>
            </a:r>
            <a:r>
              <a:rPr lang="en-US" sz="1800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            manufacturer, “roads”);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</a:t>
            </a:r>
            <a:r>
              <a:rPr lang="en-US" sz="1800" dirty="0" err="1">
                <a:solidFill>
                  <a:srgbClr val="FF0000"/>
                </a:solidFill>
              </a:rPr>
              <a:t>this.manualTransmission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manualTransmission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	</a:t>
            </a:r>
            <a:r>
              <a:rPr lang="en-US" sz="1800" dirty="0" err="1">
                <a:solidFill>
                  <a:srgbClr val="FF0000"/>
                </a:solidFill>
              </a:rPr>
              <a:t>this.numberOfDoors</a:t>
            </a:r>
            <a:r>
              <a:rPr lang="en-US" sz="1800" dirty="0">
                <a:solidFill>
                  <a:srgbClr val="FF0000"/>
                </a:solidFill>
              </a:rPr>
              <a:t>     </a:t>
            </a: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= </a:t>
            </a:r>
            <a:r>
              <a:rPr lang="en-US" sz="1800" dirty="0" err="1">
                <a:solidFill>
                  <a:srgbClr val="FF0000"/>
                </a:solidFill>
              </a:rPr>
              <a:t>numberOfDoors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856299"/>
            <a:ext cx="5157787" cy="823912"/>
          </a:xfrm>
        </p:spPr>
        <p:txBody>
          <a:bodyPr/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1680211"/>
            <a:ext cx="10216896" cy="450945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class Vehicle{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double </a:t>
            </a:r>
            <a:r>
              <a:rPr lang="en-US" sz="1400" dirty="0" err="1"/>
              <a:t>weightKg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</a:t>
            </a:r>
            <a:r>
              <a:rPr lang="en-US" sz="1400" dirty="0" err="1"/>
              <a:t>int</a:t>
            </a:r>
            <a:r>
              <a:rPr lang="en-US" sz="1400" dirty="0"/>
              <a:t>    </a:t>
            </a:r>
            <a:r>
              <a:rPr lang="en-US" sz="1400" dirty="0" err="1"/>
              <a:t>numberOfPeopleCapacity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private String manufacturer</a:t>
            </a:r>
            <a:r>
              <a:rPr lang="en-US" sz="1400" dirty="0" smtClean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 String medium; // e.g. air, water, land, space….</a:t>
            </a: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public Vehicle(double </a:t>
            </a:r>
            <a:r>
              <a:rPr lang="en-US" sz="1400" dirty="0" err="1"/>
              <a:t>weightKg</a:t>
            </a:r>
            <a:r>
              <a:rPr lang="en-US" sz="14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  </a:t>
            </a:r>
            <a:r>
              <a:rPr lang="en-US" sz="1400" dirty="0" err="1"/>
              <a:t>numberOfPeopleCapacity</a:t>
            </a:r>
            <a:r>
              <a:rPr lang="en-US" sz="1400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               </a:t>
            </a:r>
            <a:r>
              <a:rPr lang="en-US" sz="1400" dirty="0" smtClean="0"/>
              <a:t>            String manufacturer,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	    String medium){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this.weightKg</a:t>
            </a:r>
            <a:r>
              <a:rPr lang="en-US" sz="1400" dirty="0"/>
              <a:t>               </a:t>
            </a:r>
            <a:r>
              <a:rPr lang="en-US" sz="1400" dirty="0" smtClean="0"/>
              <a:t>               = </a:t>
            </a:r>
            <a:r>
              <a:rPr lang="en-US" sz="1400" dirty="0" err="1"/>
              <a:t>weightKg</a:t>
            </a:r>
            <a:r>
              <a:rPr lang="en-US" sz="14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this.manufacturer</a:t>
            </a:r>
            <a:r>
              <a:rPr lang="en-US" sz="1400" dirty="0"/>
              <a:t>           </a:t>
            </a:r>
            <a:r>
              <a:rPr lang="en-US" sz="1400" dirty="0" smtClean="0"/>
              <a:t>           = </a:t>
            </a:r>
            <a:r>
              <a:rPr lang="en-US" sz="1400" dirty="0"/>
              <a:t>manufacturer</a:t>
            </a:r>
            <a:r>
              <a:rPr lang="en-US" sz="1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this.numberOfPeopleCapacity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numberOfPeopleCapacity</a:t>
            </a:r>
            <a:r>
              <a:rPr lang="en-US" sz="1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this.medium</a:t>
            </a:r>
            <a:r>
              <a:rPr lang="en-US" sz="1400" dirty="0" smtClean="0"/>
              <a:t>                                 = medium;</a:t>
            </a: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etc</a:t>
            </a:r>
            <a:endParaRPr lang="en-US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0612" y="950120"/>
            <a:ext cx="5183188" cy="823912"/>
          </a:xfrm>
        </p:spPr>
        <p:txBody>
          <a:bodyPr/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0612" y="1857375"/>
            <a:ext cx="5753164" cy="4332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class </a:t>
            </a:r>
            <a:r>
              <a:rPr lang="en-US" sz="1400" dirty="0" smtClean="0">
                <a:solidFill>
                  <a:srgbClr val="FF0000"/>
                </a:solidFill>
              </a:rPr>
              <a:t>Airplane </a:t>
            </a:r>
            <a:r>
              <a:rPr lang="en-US" sz="1400" dirty="0">
                <a:solidFill>
                  <a:srgbClr val="FF0000"/>
                </a:solidFill>
              </a:rPr>
              <a:t>extends Vehicle{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private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 err="1" smtClean="0">
                <a:solidFill>
                  <a:srgbClr val="FF0000"/>
                </a:solidFill>
              </a:rPr>
              <a:t>numberOfEngines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public </a:t>
            </a:r>
            <a:r>
              <a:rPr lang="en-US" sz="1400" dirty="0" smtClean="0">
                <a:solidFill>
                  <a:srgbClr val="FF0000"/>
                </a:solidFill>
              </a:rPr>
              <a:t>Airplane(double  </a:t>
            </a:r>
            <a:r>
              <a:rPr lang="en-US" sz="1400" dirty="0" err="1">
                <a:solidFill>
                  <a:srgbClr val="FF0000"/>
                </a:solidFill>
              </a:rPr>
              <a:t>weightKg</a:t>
            </a:r>
            <a:r>
              <a:rPr lang="en-US" sz="1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 err="1">
                <a:solidFill>
                  <a:srgbClr val="FF0000"/>
                </a:solidFill>
              </a:rPr>
              <a:t>numberOfPeopleCapacity</a:t>
            </a:r>
            <a:r>
              <a:rPr lang="en-US" sz="1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           </a:t>
            </a:r>
            <a:r>
              <a:rPr lang="en-US" sz="1400" dirty="0" smtClean="0">
                <a:solidFill>
                  <a:srgbClr val="FF0000"/>
                </a:solidFill>
              </a:rPr>
              <a:t>	   String  </a:t>
            </a:r>
            <a:r>
              <a:rPr lang="en-US" sz="1400" dirty="0">
                <a:solidFill>
                  <a:srgbClr val="FF0000"/>
                </a:solidFill>
              </a:rPr>
              <a:t>manufacturer,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  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    </a:t>
            </a:r>
            <a:r>
              <a:rPr lang="en-US" sz="1400" dirty="0" err="1" smtClean="0">
                <a:solidFill>
                  <a:srgbClr val="FF0000"/>
                </a:solidFill>
              </a:rPr>
              <a:t>numberOfEngines</a:t>
            </a:r>
            <a:r>
              <a:rPr lang="en-US" sz="1400" dirty="0" smtClean="0">
                <a:solidFill>
                  <a:srgbClr val="FF0000"/>
                </a:solidFill>
              </a:rPr>
              <a:t>){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/>
              <a:t>super(</a:t>
            </a:r>
            <a:r>
              <a:rPr lang="en-US" sz="1400" dirty="0" err="1"/>
              <a:t>weightKg</a:t>
            </a:r>
            <a:r>
              <a:rPr lang="en-US" sz="1400" dirty="0"/>
              <a:t>, </a:t>
            </a:r>
            <a:r>
              <a:rPr lang="en-US" sz="1400" dirty="0" err="1" smtClean="0"/>
              <a:t>numberOfPeopleCapacity</a:t>
            </a:r>
            <a:r>
              <a:rPr lang="en-US" sz="1400" dirty="0"/>
              <a:t>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	            manufacturer, “air”);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this. </a:t>
            </a:r>
            <a:r>
              <a:rPr lang="en-US" sz="1400" dirty="0" err="1">
                <a:solidFill>
                  <a:srgbClr val="FF0000"/>
                </a:solidFill>
              </a:rPr>
              <a:t>numberOfEngines</a:t>
            </a:r>
            <a:r>
              <a:rPr lang="en-US" sz="1400" dirty="0">
                <a:solidFill>
                  <a:srgbClr val="FF0000"/>
                </a:solidFill>
              </a:rPr>
              <a:t>         = </a:t>
            </a:r>
            <a:r>
              <a:rPr lang="en-US" sz="1400" dirty="0" err="1" smtClean="0">
                <a:solidFill>
                  <a:srgbClr val="FF0000"/>
                </a:solidFill>
              </a:rPr>
              <a:t>numberOfEngines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child class often needs to accept parameters in its constructor </a:t>
            </a:r>
            <a:r>
              <a:rPr lang="en-US" i="1" dirty="0" smtClean="0"/>
              <a:t>for its parent</a:t>
            </a:r>
            <a:r>
              <a:rPr lang="en-US" dirty="0" smtClean="0"/>
              <a:t> (in addition to its own parameters)</a:t>
            </a:r>
          </a:p>
          <a:p>
            <a:pPr lvl="0"/>
            <a:r>
              <a:rPr lang="en-US" b="1" dirty="0" smtClean="0"/>
              <a:t>The first instruction in the child constructor must be a call to the parent constructor, using the word “super”: </a:t>
            </a:r>
            <a:r>
              <a:rPr lang="en-US" dirty="0" smtClean="0"/>
              <a:t>a parent must be constructed before its child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 child must call super with the appropriate arguments for a parent constructor</a:t>
            </a:r>
          </a:p>
          <a:p>
            <a:pPr lvl="0"/>
            <a:r>
              <a:rPr lang="en-US" dirty="0" smtClean="0"/>
              <a:t>Note that a parent class may have a number of constructors; the child class’s </a:t>
            </a:r>
            <a:r>
              <a:rPr lang="en-US" b="1" dirty="0" smtClean="0"/>
              <a:t>super()</a:t>
            </a:r>
            <a:r>
              <a:rPr lang="en-US" dirty="0" smtClean="0"/>
              <a:t> call must match one of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constructor with no arguments is called simply a “no-</a:t>
            </a:r>
            <a:r>
              <a:rPr lang="en-US" dirty="0" err="1" smtClean="0"/>
              <a:t>arg</a:t>
            </a:r>
            <a:r>
              <a:rPr lang="en-US" dirty="0" smtClean="0"/>
              <a:t>” constructor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public class Dog extends Mammal{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public Dog(){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// may be code here, or not…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public class Dog extends Mammal{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/* java compiler made this for you (invisibly):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public Dog(){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super(); // calls Mammal constructor with no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Note: 	Java will create this for you if and only if you do not provide any 	constructor at all yourself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255776"/>
            <a:ext cx="11289792" cy="546569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If and only if you do not provide any constructors, the Java compiler will provide one for you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If you DO provide (any) constructor, Java will not make you one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The default </a:t>
            </a:r>
            <a:r>
              <a:rPr lang="en-US" dirty="0"/>
              <a:t>constructor (i.e., the one that Java makes for you) takes </a:t>
            </a:r>
            <a:r>
              <a:rPr lang="en-US" dirty="0" smtClean="0"/>
              <a:t>zero arguments and calls super() with zero arguments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Beware that a child without an explicit constructor will actually have one made, with no arguments, </a:t>
            </a:r>
            <a:r>
              <a:rPr lang="en-US" u="sng" dirty="0" smtClean="0"/>
              <a:t>and it will call super() as its first instruction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Beware that a parent without a constructor will actually have one made, with no arguments, and any children will have to call super() with no arguments in order to compile.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COMP1451 -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9841</TotalTime>
  <Words>585</Words>
  <Application>Microsoft Office PowerPoint</Application>
  <PresentationFormat>Custom</PresentationFormat>
  <Paragraphs>261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COMP1451: Introduction to Software Development II</vt:lpstr>
      <vt:lpstr>Learning Outcomes: Lesson 5</vt:lpstr>
      <vt:lpstr>Inheritance</vt:lpstr>
      <vt:lpstr>Inheritance</vt:lpstr>
      <vt:lpstr>Inheritance</vt:lpstr>
      <vt:lpstr>Inheritance</vt:lpstr>
      <vt:lpstr>No-arg constructor</vt:lpstr>
      <vt:lpstr>Default constructor</vt:lpstr>
      <vt:lpstr>Default constructor</vt:lpstr>
      <vt:lpstr>Default constructor (invisible but present) </vt:lpstr>
      <vt:lpstr>super</vt:lpstr>
      <vt:lpstr>Substitution</vt:lpstr>
      <vt:lpstr>instanceof operator, getClass(), casting</vt:lpstr>
      <vt:lpstr>instanceOf operator, getClass(), casting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Hailey Wang</cp:lastModifiedBy>
  <cp:revision>194</cp:revision>
  <dcterms:created xsi:type="dcterms:W3CDTF">2016-07-22T21:00:11Z</dcterms:created>
  <dcterms:modified xsi:type="dcterms:W3CDTF">2020-06-27T01:38:22Z</dcterms:modified>
</cp:coreProperties>
</file>