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73" r:id="rId5"/>
    <p:sldId id="274" r:id="rId6"/>
    <p:sldId id="272" r:id="rId7"/>
    <p:sldId id="265" r:id="rId8"/>
    <p:sldId id="271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57BC-57B9-4434-B46D-EE329A257D5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4D7D-27EA-4DB5-A70F-80D64170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5C00-6613-4BB4-80F2-2A66D422A47A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AF96-3D1A-4427-AABF-B2B5E2C1F61E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8DC2-E088-497B-9406-85B33C0E1687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5FEC-DDB9-45E3-8C37-D9AB22EC6E4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46D3-F4E9-4CF3-B6F8-EFA6FA0922E3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7334-5426-4631-BF08-94F6D963A8EE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8F91-28AC-4C18-A137-E514B7FF0206}" type="datetime1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CA9B-1273-455B-8F6E-FAAE7AA6541E}" type="datetime1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82B8-1AF2-44D2-AF8C-4ABA5CA9803B}" type="datetime1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E176-DDA5-43E9-91E8-BBAC9D2083CC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DD7D-0406-4C67-A2D0-F2F7FD6BB040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6367-5ED5-40AE-A9DD-DB6E79AB39E4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COMP1451:</a:t>
            </a:r>
            <a:br>
              <a:rPr lang="en-US" dirty="0" smtClean="0"/>
            </a:br>
            <a:r>
              <a:rPr lang="en-US" dirty="0" smtClean="0"/>
              <a:t>Introduction to Software Development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Outcomes: Lesson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Scanner </a:t>
            </a:r>
            <a:r>
              <a:rPr lang="en-US" dirty="0"/>
              <a:t>class; </a:t>
            </a:r>
            <a:r>
              <a:rPr lang="en-US" dirty="0" smtClean="0"/>
              <a:t>keyboard</a:t>
            </a:r>
          </a:p>
          <a:p>
            <a:r>
              <a:rPr lang="en-US" dirty="0" smtClean="0"/>
              <a:t>Coupling </a:t>
            </a:r>
            <a:r>
              <a:rPr lang="en-US" dirty="0"/>
              <a:t>and </a:t>
            </a:r>
            <a:r>
              <a:rPr lang="en-US" dirty="0" smtClean="0"/>
              <a:t>cohesion</a:t>
            </a:r>
          </a:p>
          <a:p>
            <a:r>
              <a:rPr lang="en-US" dirty="0" smtClean="0"/>
              <a:t>Random </a:t>
            </a:r>
            <a:r>
              <a:rPr lang="en-US" dirty="0"/>
              <a:t>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Single return statement per method</a:t>
            </a:r>
          </a:p>
          <a:p>
            <a:pPr lvl="0"/>
            <a:r>
              <a:rPr lang="en-US" dirty="0" smtClean="0"/>
              <a:t>Don’t nest and nest and nest (maximum three levels deep)</a:t>
            </a:r>
          </a:p>
          <a:p>
            <a:pPr lvl="0"/>
            <a:r>
              <a:rPr lang="en-US" dirty="0" smtClean="0"/>
              <a:t>Loops should call methods (test methods once)</a:t>
            </a:r>
          </a:p>
          <a:p>
            <a:pPr lvl="0"/>
            <a:r>
              <a:rPr lang="en-US" dirty="0" smtClean="0"/>
              <a:t>Code wants to be named</a:t>
            </a:r>
          </a:p>
          <a:p>
            <a:pPr lvl="0"/>
            <a:r>
              <a:rPr lang="en-US" dirty="0" smtClean="0"/>
              <a:t>Reuse code (e.g. put it in a class or method and re-use that over and over)</a:t>
            </a:r>
          </a:p>
          <a:p>
            <a:pPr lvl="0"/>
            <a:r>
              <a:rPr lang="en-US" dirty="0" smtClean="0"/>
              <a:t>Don’t repeat code (e.g. copy pasting)</a:t>
            </a:r>
          </a:p>
          <a:p>
            <a:pPr lvl="0"/>
            <a:r>
              <a:rPr lang="en-US" dirty="0" smtClean="0"/>
              <a:t>By default: everything should be made private and final</a:t>
            </a:r>
          </a:p>
          <a:p>
            <a:pPr lvl="0"/>
            <a:r>
              <a:rPr lang="en-US" dirty="0" smtClean="0"/>
              <a:t>Cohesion</a:t>
            </a:r>
          </a:p>
          <a:p>
            <a:pPr lvl="0"/>
            <a:r>
              <a:rPr lang="en-US" dirty="0" smtClean="0"/>
              <a:t>Coupling </a:t>
            </a:r>
          </a:p>
          <a:p>
            <a:pPr lvl="0"/>
            <a:r>
              <a:rPr lang="en-US" dirty="0" smtClean="0"/>
              <a:t>Law of Demeter</a:t>
            </a:r>
          </a:p>
          <a:p>
            <a:pPr lvl="0"/>
            <a:r>
              <a:rPr lang="en-US" dirty="0" smtClean="0"/>
              <a:t>S.O.L.I.D.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passed(</a:t>
            </a:r>
            <a:r>
              <a:rPr lang="en-US" dirty="0" err="1" smtClean="0"/>
              <a:t>int</a:t>
            </a:r>
            <a:r>
              <a:rPr lang="en-US" dirty="0" smtClean="0"/>
              <a:t> percent){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if(percent &gt;= 50){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}else{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false;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passed(</a:t>
            </a:r>
            <a:r>
              <a:rPr lang="en-US" dirty="0" err="1"/>
              <a:t>int</a:t>
            </a:r>
            <a:r>
              <a:rPr lang="en-US" dirty="0"/>
              <a:t> percent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didPass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if(percent &gt;= 50){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didPass</a:t>
            </a:r>
            <a:r>
              <a:rPr lang="en-US" dirty="0" smtClean="0"/>
              <a:t> = true;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}else{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didPass</a:t>
            </a:r>
            <a:r>
              <a:rPr lang="en-US" dirty="0" smtClean="0"/>
              <a:t> = false;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didPass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255"/>
            <a:ext cx="10515600" cy="65552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package ca.bcit.comp1451.winter2017.jasonharrison;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import </a:t>
            </a:r>
            <a:r>
              <a:rPr lang="en-US" sz="1000" b="1" dirty="0" err="1"/>
              <a:t>java.util.Random</a:t>
            </a:r>
            <a:r>
              <a:rPr lang="en-US" sz="10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import </a:t>
            </a:r>
            <a:r>
              <a:rPr lang="en-US" sz="1000" b="1" dirty="0" err="1"/>
              <a:t>java.util.Scanner</a:t>
            </a:r>
            <a:r>
              <a:rPr lang="en-US" sz="10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public class Game2 {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public static void main(String[] </a:t>
            </a:r>
            <a:r>
              <a:rPr lang="en-US" sz="1000" b="1" dirty="0" err="1"/>
              <a:t>args</a:t>
            </a:r>
            <a:r>
              <a:rPr lang="en-US" sz="10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Random r = new Random();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Scanner scan = new Scanner(System.in);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</a:t>
            </a:r>
            <a:r>
              <a:rPr lang="en-US" sz="1000" b="1" dirty="0" err="1"/>
              <a:t>int</a:t>
            </a:r>
            <a:r>
              <a:rPr lang="en-US" sz="1000" b="1" dirty="0"/>
              <a:t> </a:t>
            </a:r>
            <a:r>
              <a:rPr lang="en-US" sz="1000" b="1" dirty="0" err="1"/>
              <a:t>randomInt</a:t>
            </a:r>
            <a:r>
              <a:rPr lang="en-US" sz="1000" b="1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</a:t>
            </a:r>
            <a:r>
              <a:rPr lang="en-US" sz="1000" b="1" dirty="0" err="1"/>
              <a:t>int</a:t>
            </a:r>
            <a:r>
              <a:rPr lang="en-US" sz="1000" b="1" dirty="0"/>
              <a:t> </a:t>
            </a:r>
            <a:r>
              <a:rPr lang="en-US" sz="1000" b="1" dirty="0" err="1"/>
              <a:t>userGuess</a:t>
            </a:r>
            <a:r>
              <a:rPr lang="en-US" sz="1000" b="1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String </a:t>
            </a:r>
            <a:r>
              <a:rPr lang="en-US" sz="1000" b="1" dirty="0" err="1"/>
              <a:t>userInput</a:t>
            </a:r>
            <a:r>
              <a:rPr lang="en-US" sz="1000" b="1" dirty="0"/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</a:t>
            </a:r>
            <a:r>
              <a:rPr lang="en-US" sz="1000" b="1" dirty="0" err="1"/>
              <a:t>boolean</a:t>
            </a:r>
            <a:r>
              <a:rPr lang="en-US" sz="1000" b="1" dirty="0"/>
              <a:t> </a:t>
            </a:r>
            <a:r>
              <a:rPr lang="en-US" sz="1000" b="1" dirty="0" err="1"/>
              <a:t>keepPlaying</a:t>
            </a:r>
            <a:r>
              <a:rPr lang="en-US" sz="1000" b="1" dirty="0"/>
              <a:t> = true;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while (</a:t>
            </a:r>
            <a:r>
              <a:rPr lang="en-US" sz="1000" b="1" dirty="0" err="1"/>
              <a:t>keepPlaying</a:t>
            </a:r>
            <a:r>
              <a:rPr lang="en-US" sz="10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</a:t>
            </a:r>
            <a:r>
              <a:rPr lang="en-US" sz="1000" b="1" dirty="0" err="1"/>
              <a:t>randomInt</a:t>
            </a:r>
            <a:r>
              <a:rPr lang="en-US" sz="1000" b="1" dirty="0"/>
              <a:t> = 1 + </a:t>
            </a:r>
            <a:r>
              <a:rPr lang="en-US" sz="1000" b="1" dirty="0" err="1"/>
              <a:t>r.nextInt</a:t>
            </a:r>
            <a:r>
              <a:rPr lang="en-US" sz="1000" b="1" dirty="0"/>
              <a:t>(5);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</a:t>
            </a:r>
            <a:r>
              <a:rPr lang="en-US" sz="1000" b="1" dirty="0" err="1"/>
              <a:t>System.out.print</a:t>
            </a:r>
            <a:r>
              <a:rPr lang="en-US" sz="1000" b="1" dirty="0"/>
              <a:t>("enter 1-5 or type EXIT: 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if (</a:t>
            </a:r>
            <a:r>
              <a:rPr lang="en-US" sz="1000" b="1" dirty="0" err="1"/>
              <a:t>scan.hasNext</a:t>
            </a:r>
            <a:r>
              <a:rPr lang="en-US" sz="1000" b="1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if (</a:t>
            </a:r>
            <a:r>
              <a:rPr lang="en-US" sz="1000" b="1" dirty="0" err="1"/>
              <a:t>scan.hasNextInt</a:t>
            </a:r>
            <a:r>
              <a:rPr lang="en-US" sz="1000" b="1" dirty="0"/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</a:t>
            </a:r>
            <a:r>
              <a:rPr lang="en-US" sz="1000" b="1" dirty="0" err="1"/>
              <a:t>userGuess</a:t>
            </a:r>
            <a:r>
              <a:rPr lang="en-US" sz="1000" b="1" dirty="0"/>
              <a:t> = </a:t>
            </a:r>
            <a:r>
              <a:rPr lang="en-US" sz="1000" b="1" dirty="0" err="1"/>
              <a:t>scan.nextInt</a:t>
            </a:r>
            <a:r>
              <a:rPr lang="en-US" sz="10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if (</a:t>
            </a:r>
            <a:r>
              <a:rPr lang="en-US" sz="1000" b="1" dirty="0" err="1"/>
              <a:t>userGuess</a:t>
            </a:r>
            <a:r>
              <a:rPr lang="en-US" sz="1000" b="1" dirty="0"/>
              <a:t> == </a:t>
            </a:r>
            <a:r>
              <a:rPr lang="en-US" sz="1000" b="1" dirty="0" err="1"/>
              <a:t>randomInt</a:t>
            </a:r>
            <a:r>
              <a:rPr lang="en-US" sz="10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 </a:t>
            </a:r>
            <a:r>
              <a:rPr lang="en-US" sz="1000" b="1" dirty="0" err="1"/>
              <a:t>System.out.println</a:t>
            </a:r>
            <a:r>
              <a:rPr lang="en-US" sz="1000" b="1" dirty="0"/>
              <a:t>("match!");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} else if (</a:t>
            </a:r>
            <a:r>
              <a:rPr lang="en-US" sz="1000" b="1" dirty="0" err="1"/>
              <a:t>userGuess</a:t>
            </a:r>
            <a:r>
              <a:rPr lang="en-US" sz="1000" b="1" dirty="0"/>
              <a:t> &gt; 5 || </a:t>
            </a:r>
            <a:r>
              <a:rPr lang="en-US" sz="1000" b="1" dirty="0" err="1"/>
              <a:t>userGuess</a:t>
            </a:r>
            <a:r>
              <a:rPr lang="en-US" sz="1000" b="1" dirty="0"/>
              <a:t> &lt;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 </a:t>
            </a:r>
            <a:r>
              <a:rPr lang="en-US" sz="1000" b="1" dirty="0" err="1"/>
              <a:t>System.out.println</a:t>
            </a:r>
            <a:r>
              <a:rPr lang="en-US" sz="1000" b="1" dirty="0"/>
              <a:t>("out of bounds");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 </a:t>
            </a:r>
            <a:r>
              <a:rPr lang="en-US" sz="1000" b="1" dirty="0" err="1"/>
              <a:t>System.out.println</a:t>
            </a:r>
            <a:r>
              <a:rPr lang="en-US" sz="1000" b="1" dirty="0"/>
              <a:t>("wrong; the number was " + </a:t>
            </a:r>
            <a:r>
              <a:rPr lang="en-US" sz="1000" b="1" dirty="0" err="1"/>
              <a:t>randomInt</a:t>
            </a:r>
            <a:r>
              <a:rPr lang="en-US" sz="1000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</a:t>
            </a:r>
            <a:r>
              <a:rPr lang="en-US" sz="1000" b="1" dirty="0" err="1"/>
              <a:t>userInput</a:t>
            </a:r>
            <a:r>
              <a:rPr lang="en-US" sz="1000" b="1" dirty="0"/>
              <a:t> = </a:t>
            </a:r>
            <a:r>
              <a:rPr lang="en-US" sz="1000" b="1" dirty="0" err="1"/>
              <a:t>scan.next</a:t>
            </a:r>
            <a:r>
              <a:rPr lang="en-US" sz="10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if (</a:t>
            </a:r>
            <a:r>
              <a:rPr lang="en-US" sz="1000" b="1" dirty="0" err="1"/>
              <a:t>userInput.equalsIgnoreCase</a:t>
            </a:r>
            <a:r>
              <a:rPr lang="en-US" sz="1000" b="1" dirty="0"/>
              <a:t>("EXIT"))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 </a:t>
            </a:r>
            <a:r>
              <a:rPr lang="en-US" sz="1000" b="1" dirty="0" err="1"/>
              <a:t>System.out.println</a:t>
            </a:r>
            <a:r>
              <a:rPr lang="en-US" sz="1000" b="1" dirty="0"/>
              <a:t>("bye");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 </a:t>
            </a:r>
            <a:r>
              <a:rPr lang="en-US" sz="1000" b="1" dirty="0" err="1"/>
              <a:t>keepPlaying</a:t>
            </a:r>
            <a:r>
              <a:rPr lang="en-US" sz="1000" b="1" dirty="0"/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 </a:t>
            </a:r>
            <a:r>
              <a:rPr lang="en-US" sz="1000" b="1" dirty="0" err="1"/>
              <a:t>System.out.println</a:t>
            </a:r>
            <a:r>
              <a:rPr lang="en-US" sz="1000" b="1" dirty="0"/>
              <a:t>("invalid: " + </a:t>
            </a:r>
            <a:r>
              <a:rPr lang="en-US" sz="1000" b="1" dirty="0" err="1"/>
              <a:t>userInput</a:t>
            </a:r>
            <a:r>
              <a:rPr lang="en-US" sz="1000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}</a:t>
            </a:r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aim for </a:t>
            </a:r>
            <a:r>
              <a:rPr lang="en-US" u="sng" dirty="0" smtClean="0"/>
              <a:t>high</a:t>
            </a:r>
            <a:r>
              <a:rPr lang="en-US" dirty="0" smtClean="0"/>
              <a:t> cohesion in software development</a:t>
            </a:r>
          </a:p>
          <a:p>
            <a:r>
              <a:rPr lang="en-US" dirty="0" smtClean="0"/>
              <a:t>Cohesion means that a single module is tightly focused on its task</a:t>
            </a:r>
          </a:p>
          <a:p>
            <a:r>
              <a:rPr lang="en-US" dirty="0" smtClean="0"/>
              <a:t>For instance, the methods and data within a class should be strongly related to one another in functionality</a:t>
            </a:r>
          </a:p>
          <a:p>
            <a:r>
              <a:rPr lang="en-US" dirty="0" smtClean="0"/>
              <a:t>For example: </a:t>
            </a:r>
            <a:br>
              <a:rPr lang="en-US" dirty="0" smtClean="0"/>
            </a:br>
            <a:r>
              <a:rPr lang="en-US" dirty="0" smtClean="0"/>
              <a:t>- a </a:t>
            </a:r>
            <a:r>
              <a:rPr lang="en-US" dirty="0" err="1" smtClean="0"/>
              <a:t>RubiksCube</a:t>
            </a:r>
            <a:r>
              <a:rPr lang="en-US" dirty="0" smtClean="0"/>
              <a:t> class should have only data and methods related to </a:t>
            </a:r>
            <a:r>
              <a:rPr lang="en-US" dirty="0" err="1" smtClean="0"/>
              <a:t>RubiksCubes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a Puzzle package should have only classes related to puzzles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aim for </a:t>
            </a:r>
            <a:r>
              <a:rPr lang="en-US" u="sng" dirty="0" smtClean="0"/>
              <a:t>low</a:t>
            </a:r>
            <a:r>
              <a:rPr lang="en-US" dirty="0" smtClean="0"/>
              <a:t> coupling </a:t>
            </a:r>
            <a:r>
              <a:rPr lang="en-US" dirty="0"/>
              <a:t>in software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Coupling refers to how intertwined two modules are</a:t>
            </a:r>
          </a:p>
          <a:p>
            <a:r>
              <a:rPr lang="en-US" dirty="0" smtClean="0"/>
              <a:t>For example, two classes can be heavily dependent on one another</a:t>
            </a:r>
          </a:p>
          <a:p>
            <a:r>
              <a:rPr lang="en-US" dirty="0" smtClean="0"/>
              <a:t>If classes are too tightly coupled, it could mean that any changes made to </a:t>
            </a:r>
            <a:r>
              <a:rPr lang="en-US" u="sng" dirty="0" smtClean="0"/>
              <a:t>one</a:t>
            </a:r>
            <a:r>
              <a:rPr lang="en-US" dirty="0" smtClean="0"/>
              <a:t> of them will necessarily result in changes to others (this is bad)</a:t>
            </a:r>
          </a:p>
          <a:p>
            <a:r>
              <a:rPr lang="en-US" dirty="0" smtClean="0"/>
              <a:t>A uses B; B changes; A should not have to change: low coupling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a </a:t>
            </a:r>
            <a:r>
              <a:rPr lang="en-US" dirty="0" err="1" smtClean="0"/>
              <a:t>java.util.Random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It can take a single </a:t>
            </a:r>
            <a:r>
              <a:rPr lang="en-US" dirty="0" err="1" smtClean="0"/>
              <a:t>int</a:t>
            </a:r>
            <a:r>
              <a:rPr lang="en-US" dirty="0" smtClean="0"/>
              <a:t> as a parameter to its </a:t>
            </a:r>
            <a:r>
              <a:rPr lang="en-US" dirty="0" err="1" smtClean="0"/>
              <a:t>nextInt</a:t>
            </a:r>
            <a:r>
              <a:rPr lang="en-US" dirty="0" smtClean="0"/>
              <a:t>() method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Random r = new Random();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r.nextInt</a:t>
            </a:r>
            <a:r>
              <a:rPr lang="en-US" b="1" dirty="0" smtClean="0"/>
              <a:t>(50);</a:t>
            </a:r>
          </a:p>
          <a:p>
            <a:r>
              <a:rPr lang="en-US" dirty="0" smtClean="0"/>
              <a:t>This would return a (pseudo-) random integer between 0 and 49 inclusive</a:t>
            </a:r>
          </a:p>
          <a:p>
            <a:r>
              <a:rPr lang="en-US" dirty="0" smtClean="0"/>
              <a:t>To get a (pseudo-) random integer between, say, 60 and 75, we can do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Random r = new Random();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/* </a:t>
            </a:r>
            <a:r>
              <a:rPr lang="en-US" b="1" dirty="0" err="1" smtClean="0"/>
              <a:t>r.nextInt</a:t>
            </a:r>
            <a:r>
              <a:rPr lang="en-US" b="1" dirty="0" smtClean="0"/>
              <a:t>(16);	0 to 15 inclusive */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r.nextInt</a:t>
            </a:r>
            <a:r>
              <a:rPr lang="en-US" b="1" dirty="0" smtClean="0"/>
              <a:t>(16) + 60;	/* shifted up by 60; 0-15 becomes 60-75 */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Demeter:</a:t>
            </a:r>
          </a:p>
          <a:p>
            <a:pPr lvl="1"/>
            <a:r>
              <a:rPr lang="en-US" dirty="0" smtClean="0"/>
              <a:t>When a friend asks to borrow a pen, you can give them the pen, but not also your backpack, bank PIN, pencil, etc…</a:t>
            </a:r>
          </a:p>
          <a:p>
            <a:pPr lvl="1"/>
            <a:r>
              <a:rPr lang="en-US" dirty="0" smtClean="0"/>
              <a:t>When a friend wants a pen from your friend (they are strangers to each other), the friend must ask you, and you ask your friend; strangers do not lend to each other</a:t>
            </a:r>
          </a:p>
          <a:p>
            <a:r>
              <a:rPr lang="en-US" dirty="0" smtClean="0"/>
              <a:t>http</a:t>
            </a:r>
            <a:r>
              <a:rPr lang="en-US" dirty="0"/>
              <a:t>://deviq.com/solid/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562</Words>
  <Application>Microsoft Office PowerPoint</Application>
  <PresentationFormat>Widescreen</PresentationFormat>
  <Paragraphs>126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COMP1451: Introduction to Software Development II</vt:lpstr>
      <vt:lpstr>Learning Outcomes: Lesson 2</vt:lpstr>
      <vt:lpstr>Code organization</vt:lpstr>
      <vt:lpstr>Examples</vt:lpstr>
      <vt:lpstr>Scanner</vt:lpstr>
      <vt:lpstr>Cohesion</vt:lpstr>
      <vt:lpstr>Coupling </vt:lpstr>
      <vt:lpstr>Random class</vt:lpstr>
      <vt:lpstr>PowerPoint Presentation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COMP1409</dc:title>
  <dc:creator>Jason Harrison</dc:creator>
  <cp:lastModifiedBy>Jason Harrison</cp:lastModifiedBy>
  <cp:revision>72</cp:revision>
  <dcterms:created xsi:type="dcterms:W3CDTF">2016-07-22T21:00:11Z</dcterms:created>
  <dcterms:modified xsi:type="dcterms:W3CDTF">2017-06-16T23:01:36Z</dcterms:modified>
</cp:coreProperties>
</file>