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63" r:id="rId10"/>
    <p:sldId id="294" r:id="rId11"/>
    <p:sldId id="279" r:id="rId12"/>
    <p:sldId id="281" r:id="rId13"/>
    <p:sldId id="282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57BC-57B9-4434-B46D-EE329A257D5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D7D-27EA-4DB5-A70F-80D64170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8A4F-E875-4D8B-B57F-E53E52A48162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1E78-B710-46EA-A0CB-77DA12A980B3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5AF6-FDF5-42DA-AB8F-337054AC8EA5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2F4D-89F2-4FA8-ABA4-1330A65D8620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A0E-C78A-46F2-9B30-6F52E9C43EF3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36C-5377-493C-A877-117A3A147993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DC81-11B1-4A35-B72A-82577E117012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423A-548D-4CA2-BC58-E49671F79354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2483-D11F-4F9A-AF6D-F6E9DA4CD0AF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825-CFC2-4432-9013-1CB8632AF9E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98D-08AB-4C4B-A409-00179151A52E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301A-F0D0-43D7-8D1A-C951F7DC927B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COMP1451:</a:t>
            </a:r>
            <a:br>
              <a:rPr lang="en-US" dirty="0" smtClean="0"/>
            </a:br>
            <a:r>
              <a:rPr lang="en-US" dirty="0" smtClean="0"/>
              <a:t>Introduction to Software Development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66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Test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testGetFirstNull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try{</a:t>
            </a:r>
          </a:p>
          <a:p>
            <a:pPr marL="0" indent="0">
              <a:buNone/>
            </a:pPr>
            <a:r>
              <a:rPr lang="en-US" dirty="0"/>
              <a:t>		name = new Name(null, "</a:t>
            </a:r>
            <a:r>
              <a:rPr lang="en-US" dirty="0" err="1"/>
              <a:t>shEEn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fail("first name should not be null");</a:t>
            </a:r>
          </a:p>
          <a:p>
            <a:pPr marL="0" indent="0">
              <a:buNone/>
            </a:pPr>
            <a:r>
              <a:rPr lang="en-US" dirty="0"/>
              <a:t>	}catch(</a:t>
            </a:r>
            <a:r>
              <a:rPr lang="en-US" dirty="0" err="1"/>
              <a:t>IllegalNameException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("null is not a valid first </a:t>
            </a:r>
            <a:r>
              <a:rPr lang="en-US" dirty="0" smtClean="0"/>
              <a:t>name!", 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}catch(Exception e){</a:t>
            </a:r>
          </a:p>
          <a:p>
            <a:pPr marL="0" indent="0">
              <a:buNone/>
            </a:pPr>
            <a:r>
              <a:rPr lang="en-US" dirty="0"/>
              <a:t>		fail("expected </a:t>
            </a:r>
            <a:r>
              <a:rPr lang="en-US" dirty="0" err="1"/>
              <a:t>IllegalNameException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inal classes cannot be extended</a:t>
            </a:r>
          </a:p>
          <a:p>
            <a:r>
              <a:rPr lang="en-US" dirty="0" smtClean="0"/>
              <a:t>No child classes are possible</a:t>
            </a:r>
          </a:p>
          <a:p>
            <a:r>
              <a:rPr lang="en-US" dirty="0" smtClean="0"/>
              <a:t>Try extending the String class: get an Error</a:t>
            </a:r>
          </a:p>
          <a:p>
            <a:endParaRPr lang="en-US" dirty="0"/>
          </a:p>
          <a:p>
            <a:r>
              <a:rPr lang="en-US" dirty="0" smtClean="0"/>
              <a:t>final abstract class A{}	// illegal combination</a:t>
            </a:r>
          </a:p>
          <a:p>
            <a:endParaRPr lang="en-US" dirty="0"/>
          </a:p>
          <a:p>
            <a:r>
              <a:rPr lang="en-US" dirty="0" smtClean="0"/>
              <a:t>Eventually, most of your classes should be final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be overridden</a:t>
            </a:r>
          </a:p>
          <a:p>
            <a:r>
              <a:rPr lang="en-US" dirty="0" smtClean="0"/>
              <a:t>Try overriding a final method: get an error</a:t>
            </a:r>
          </a:p>
          <a:p>
            <a:endParaRPr lang="en-US" dirty="0"/>
          </a:p>
          <a:p>
            <a:r>
              <a:rPr lang="en-US" dirty="0"/>
              <a:t>Eventually, </a:t>
            </a:r>
            <a:r>
              <a:rPr lang="en-US" dirty="0" smtClean="0"/>
              <a:t>most </a:t>
            </a:r>
            <a:r>
              <a:rPr lang="en-US" dirty="0"/>
              <a:t>of your </a:t>
            </a:r>
            <a:r>
              <a:rPr lang="en-US" dirty="0" smtClean="0"/>
              <a:t>methods should </a:t>
            </a:r>
            <a:r>
              <a:rPr lang="en-US" dirty="0"/>
              <a:t>be </a:t>
            </a:r>
            <a:r>
              <a:rPr lang="en-US" dirty="0" smtClean="0"/>
              <a:t>final</a:t>
            </a:r>
          </a:p>
          <a:p>
            <a:endParaRPr lang="en-US" dirty="0"/>
          </a:p>
          <a:p>
            <a:r>
              <a:rPr lang="en-US" dirty="0" smtClean="0"/>
              <a:t>Note: most </a:t>
            </a:r>
            <a:r>
              <a:rPr lang="en-US" dirty="0"/>
              <a:t>of your </a:t>
            </a:r>
            <a:r>
              <a:rPr lang="en-US" dirty="0" smtClean="0"/>
              <a:t>data should </a:t>
            </a:r>
            <a:r>
              <a:rPr lang="en-US" dirty="0"/>
              <a:t>be </a:t>
            </a:r>
            <a:r>
              <a:rPr lang="en-US" dirty="0" smtClean="0"/>
              <a:t>final too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</a:t>
            </a:r>
            <a:r>
              <a:rPr lang="en-US" dirty="0"/>
              <a:t>visibility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p</a:t>
            </a:r>
            <a:r>
              <a:rPr lang="en-US" sz="2400" dirty="0" smtClean="0"/>
              <a:t>rivate:	accessible only in that class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default:	accessible in that class and in that package (“package-private”)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protected:	accessible in that class, that package, and to child classes (whether</a:t>
            </a:r>
            <a:br>
              <a:rPr lang="en-US" sz="2400" dirty="0" smtClean="0"/>
            </a:br>
            <a:r>
              <a:rPr lang="en-US" sz="2400" dirty="0" smtClean="0"/>
              <a:t>		the child classes are in that package or another package)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public:	accessible anywhere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rotected </a:t>
            </a:r>
            <a:r>
              <a:rPr lang="en-US" dirty="0"/>
              <a:t>visibility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4906428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class X</a:t>
            </a:r>
            <a:r>
              <a:rPr lang="en-US" altLang="en-US" dirty="0" smtClean="0"/>
              <a:t>{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protected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x;	// terrible; instead, use </a:t>
            </a:r>
            <a:r>
              <a:rPr lang="en-US" altLang="en-US" b="1" dirty="0" smtClean="0"/>
              <a:t>private </a:t>
            </a:r>
            <a:r>
              <a:rPr lang="en-US" altLang="en-US" b="1" dirty="0" err="1" smtClean="0"/>
              <a:t>int</a:t>
            </a:r>
            <a:r>
              <a:rPr lang="en-US" altLang="en-US" b="1" dirty="0" smtClean="0"/>
              <a:t> x</a:t>
            </a:r>
            <a:r>
              <a:rPr lang="en-US" altLang="en-US" dirty="0" smtClean="0"/>
              <a:t> along with </a:t>
            </a:r>
            <a:r>
              <a:rPr lang="en-US" altLang="en-US" b="1" dirty="0" smtClean="0"/>
              <a:t>protected void </a:t>
            </a:r>
            <a:r>
              <a:rPr lang="en-US" altLang="en-US" b="1" dirty="0" err="1" smtClean="0"/>
              <a:t>setX</a:t>
            </a:r>
            <a:r>
              <a:rPr lang="en-US" altLang="en-US" b="1" dirty="0" smtClean="0"/>
              <a:t>()</a:t>
            </a:r>
            <a:endParaRPr lang="en-US" altLang="en-US" b="1" dirty="0"/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en-US" dirty="0"/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private </a:t>
            </a:r>
            <a:r>
              <a:rPr lang="en-US" altLang="en-US" dirty="0" smtClean="0"/>
              <a:t>void </a:t>
            </a:r>
            <a:r>
              <a:rPr lang="en-US" altLang="en-US" dirty="0"/>
              <a:t>a(){}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protected void b(){}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public </a:t>
            </a:r>
            <a:r>
              <a:rPr lang="en-US" altLang="en-US" dirty="0" smtClean="0"/>
              <a:t>void </a:t>
            </a:r>
            <a:r>
              <a:rPr lang="en-US" altLang="en-US" dirty="0"/>
              <a:t>c</a:t>
            </a:r>
            <a:r>
              <a:rPr lang="en-US" altLang="en-US" dirty="0" smtClean="0"/>
              <a:t>(){}</a:t>
            </a:r>
            <a:endParaRPr lang="en-US" altLang="en-US" dirty="0"/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 smtClean="0"/>
              <a:t>}</a:t>
            </a: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en-US" dirty="0"/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class Y extends X{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@Override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public void b(){}	</a:t>
            </a:r>
            <a:r>
              <a:rPr lang="en-US" altLang="en-US" dirty="0" smtClean="0"/>
              <a:t>	// </a:t>
            </a:r>
            <a:r>
              <a:rPr lang="en-US" altLang="en-US" dirty="0"/>
              <a:t>OK: you can widen the visibility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@Override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    protected void c(){}	// NO</a:t>
            </a:r>
            <a:r>
              <a:rPr lang="en-US" altLang="en-US"/>
              <a:t>: </a:t>
            </a:r>
            <a:r>
              <a:rPr lang="en-US" altLang="en-US" smtClean="0"/>
              <a:t>cannot </a:t>
            </a:r>
            <a:r>
              <a:rPr lang="en-US" altLang="en-US" dirty="0"/>
              <a:t>reduce the visibility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Outcomes: Lesson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handling: our own and J</a:t>
            </a:r>
            <a:r>
              <a:rPr lang="en-US" dirty="0" smtClean="0"/>
              <a:t>ava's</a:t>
            </a:r>
          </a:p>
          <a:p>
            <a:r>
              <a:rPr lang="en-US" dirty="0" smtClean="0"/>
              <a:t>try/catch/finally/throw</a:t>
            </a:r>
          </a:p>
          <a:p>
            <a:r>
              <a:rPr lang="en-US" dirty="0" smtClean="0"/>
              <a:t>Checked </a:t>
            </a:r>
            <a:r>
              <a:rPr lang="en-US" dirty="0"/>
              <a:t>vs. </a:t>
            </a:r>
            <a:r>
              <a:rPr lang="en-US" dirty="0" smtClean="0"/>
              <a:t>unchecked</a:t>
            </a:r>
          </a:p>
          <a:p>
            <a:r>
              <a:rPr lang="en-US" dirty="0" smtClean="0"/>
              <a:t>Unit tests and </a:t>
            </a:r>
            <a:r>
              <a:rPr lang="en-US" dirty="0" smtClean="0"/>
              <a:t>exceptions</a:t>
            </a:r>
          </a:p>
          <a:p>
            <a:endParaRPr lang="en-US" dirty="0" smtClean="0"/>
          </a:p>
          <a:p>
            <a:r>
              <a:rPr lang="en-US" dirty="0"/>
              <a:t>final classes</a:t>
            </a:r>
          </a:p>
          <a:p>
            <a:r>
              <a:rPr lang="en-US" dirty="0" smtClean="0"/>
              <a:t>final methods</a:t>
            </a:r>
          </a:p>
          <a:p>
            <a:r>
              <a:rPr lang="en-US" dirty="0" smtClean="0"/>
              <a:t>protected </a:t>
            </a:r>
            <a:r>
              <a:rPr lang="en-US" dirty="0"/>
              <a:t>visibility modifier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handling: our own and </a:t>
            </a:r>
            <a:r>
              <a:rPr lang="en-US" dirty="0" smtClean="0"/>
              <a:t>java's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Java has a class Exception (whose parent is </a:t>
            </a:r>
            <a:r>
              <a:rPr lang="en-US" dirty="0" err="1"/>
              <a:t>Throwable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With some useful </a:t>
            </a:r>
            <a:r>
              <a:rPr lang="en-US" dirty="0" smtClean="0"/>
              <a:t>methods (for debugging):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- </a:t>
            </a:r>
            <a:r>
              <a:rPr lang="en-US" dirty="0" err="1" smtClean="0"/>
              <a:t>printStackTrace</a:t>
            </a:r>
            <a:r>
              <a:rPr lang="en-US" dirty="0" smtClean="0"/>
              <a:t>()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- </a:t>
            </a:r>
            <a:r>
              <a:rPr lang="en-US" dirty="0" err="1"/>
              <a:t>getMessage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When you call a constructor (i.e. create a "new" object), you are guaranteed to get a new Object back OR an Exception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Exceptions are expensive: they slow things down, they can cause incredibly high COUPLING, </a:t>
            </a:r>
            <a:r>
              <a:rPr lang="en-US" dirty="0" smtClean="0"/>
              <a:t>leave code smells, break encapsulation, and confuse </a:t>
            </a:r>
            <a:r>
              <a:rPr lang="en-US" dirty="0"/>
              <a:t>the code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Exceptions must be used only in exceptional cases, like an ejection seat in an airplane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Exception has many, many subclasses. e.g. </a:t>
            </a:r>
            <a:r>
              <a:rPr lang="en-US" dirty="0" err="1"/>
              <a:t>IllegalArgumentException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of these subclasses </a:t>
            </a:r>
            <a:r>
              <a:rPr lang="en-US" dirty="0" smtClean="0"/>
              <a:t>merely extend </a:t>
            </a:r>
            <a:r>
              <a:rPr lang="en-US" dirty="0"/>
              <a:t>Exception and do nothing </a:t>
            </a:r>
            <a:r>
              <a:rPr lang="en-US" dirty="0" smtClean="0"/>
              <a:t>else. </a:t>
            </a:r>
            <a:r>
              <a:rPr lang="en-US" dirty="0"/>
              <a:t>The purpose of having this subclass is basically more-readable </a:t>
            </a:r>
            <a:r>
              <a:rPr lang="en-US" dirty="0" smtClean="0"/>
              <a:t>code.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handling: our own and </a:t>
            </a:r>
            <a:r>
              <a:rPr lang="en-US" dirty="0" smtClean="0"/>
              <a:t>java's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extend Exception too and create your own Exception subclasses e.g.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 smtClean="0"/>
              <a:t>IllegalBankAccountNumberException</a:t>
            </a:r>
            <a:r>
              <a:rPr lang="en-US" dirty="0" smtClean="0"/>
              <a:t> extends </a:t>
            </a:r>
            <a:r>
              <a:rPr lang="en-US" dirty="0"/>
              <a:t>Exception{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public </a:t>
            </a:r>
            <a:r>
              <a:rPr lang="en-US" dirty="0" err="1" smtClean="0"/>
              <a:t>IllegalBankAccountNumberException</a:t>
            </a:r>
            <a:r>
              <a:rPr lang="en-US" dirty="0" smtClean="0"/>
              <a:t>(String </a:t>
            </a:r>
            <a:r>
              <a:rPr lang="en-US" dirty="0"/>
              <a:t>m){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super(m);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purpose of doing that is more-readable code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do this, your code is getting more-tightly coupled, and other developers will have to "learn" your Exceptions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</a:t>
            </a:r>
            <a:r>
              <a:rPr lang="en-US" dirty="0"/>
              <a:t>may want to just stick with the normal Java Exception subclasses (e.g. </a:t>
            </a:r>
            <a:r>
              <a:rPr lang="en-US" dirty="0" err="1"/>
              <a:t>IllegalArgumentException</a:t>
            </a:r>
            <a:r>
              <a:rPr lang="en-US" dirty="0"/>
              <a:t>), </a:t>
            </a:r>
            <a:r>
              <a:rPr lang="en-US" dirty="0" smtClean="0"/>
              <a:t>with which </a:t>
            </a:r>
            <a:r>
              <a:rPr lang="en-US" dirty="0"/>
              <a:t>everyone is familiar </a:t>
            </a:r>
            <a:r>
              <a:rPr lang="en-US" dirty="0" smtClean="0"/>
              <a:t>already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handling: our own and </a:t>
            </a:r>
            <a:r>
              <a:rPr lang="en-US" dirty="0" smtClean="0"/>
              <a:t>java's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Can also identify the Exceptions your methods throw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/** </a:t>
            </a:r>
            <a:r>
              <a:rPr lang="en-US" dirty="0" err="1"/>
              <a:t>javadoc</a:t>
            </a:r>
            <a:r>
              <a:rPr lang="en-US" dirty="0"/>
              <a:t> comments: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@</a:t>
            </a:r>
            <a:r>
              <a:rPr lang="en-US" dirty="0" err="1"/>
              <a:t>param</a:t>
            </a:r>
            <a:r>
              <a:rPr lang="en-US" dirty="0"/>
              <a:t> non-null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@throws </a:t>
            </a:r>
            <a:r>
              <a:rPr lang="en-US" dirty="0" err="1">
                <a:solidFill>
                  <a:srgbClr val="FF0000"/>
                </a:solidFill>
              </a:rPr>
              <a:t>IllegalBankAccountNumberException</a:t>
            </a:r>
            <a:r>
              <a:rPr lang="en-US" dirty="0"/>
              <a:t> if parameter is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public </a:t>
            </a:r>
            <a:r>
              <a:rPr lang="en-US" dirty="0" err="1"/>
              <a:t>BankAccount</a:t>
            </a:r>
            <a:r>
              <a:rPr lang="en-US" dirty="0"/>
              <a:t>(double </a:t>
            </a:r>
            <a:r>
              <a:rPr lang="en-US" dirty="0" err="1"/>
              <a:t>balanceDollars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PIN, </a:t>
            </a:r>
          </a:p>
          <a:p>
            <a:pPr marL="0" indent="0">
              <a:buNone/>
            </a:pPr>
            <a:r>
              <a:rPr lang="en-US" dirty="0"/>
              <a:t>                       String </a:t>
            </a:r>
            <a:r>
              <a:rPr lang="en-US" dirty="0" err="1"/>
              <a:t>accountNumber</a:t>
            </a:r>
            <a:r>
              <a:rPr lang="en-US" dirty="0" smtClean="0"/>
              <a:t>)    </a:t>
            </a:r>
            <a:r>
              <a:rPr lang="en-US" dirty="0">
                <a:solidFill>
                  <a:srgbClr val="FF0000"/>
                </a:solidFill>
              </a:rPr>
              <a:t>throws </a:t>
            </a:r>
            <a:r>
              <a:rPr lang="en-US" dirty="0" err="1">
                <a:solidFill>
                  <a:srgbClr val="FF0000"/>
                </a:solidFill>
              </a:rPr>
              <a:t>IllegalBankAccountNumberException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{...}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try </a:t>
            </a:r>
            <a:r>
              <a:rPr lang="en-US" dirty="0" smtClean="0"/>
              <a:t>must </a:t>
            </a:r>
            <a:r>
              <a:rPr lang="en-US" dirty="0"/>
              <a:t>have 1 or more catches, listed from top to bottom in order of "most specific type of Exception" to "least"</a:t>
            </a:r>
          </a:p>
          <a:p>
            <a:pPr marL="0" indent="0">
              <a:buNone/>
            </a:pPr>
            <a:r>
              <a:rPr lang="en-US" dirty="0"/>
              <a:t>after those catches, you may have 0 or 1 finally blocks. the code in the finally block is ALWAYS </a:t>
            </a:r>
            <a:r>
              <a:rPr lang="en-US" dirty="0" smtClean="0"/>
              <a:t>executed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IllegalJerseyNumberException</a:t>
            </a:r>
            <a:r>
              <a:rPr lang="en-US" dirty="0"/>
              <a:t> extends Exception{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IllegalJerseyNumberException</a:t>
            </a:r>
            <a:r>
              <a:rPr lang="en-US" dirty="0"/>
              <a:t>(String m){</a:t>
            </a:r>
          </a:p>
          <a:p>
            <a:pPr marL="0" indent="0">
              <a:buNone/>
            </a:pPr>
            <a:r>
              <a:rPr lang="en-US" dirty="0"/>
              <a:t>		super(m);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handling: our own and </a:t>
            </a:r>
            <a:r>
              <a:rPr lang="en-US" dirty="0" smtClean="0"/>
              <a:t>java's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/** </a:t>
            </a:r>
          </a:p>
          <a:p>
            <a:pPr marL="0" indent="0">
              <a:buNone/>
            </a:pPr>
            <a:r>
              <a:rPr lang="en-US" dirty="0"/>
              <a:t>     * @throws </a:t>
            </a:r>
            <a:r>
              <a:rPr lang="en-US" dirty="0" err="1"/>
              <a:t>IllegalJerseyNumberException</a:t>
            </a:r>
            <a:r>
              <a:rPr lang="en-US" dirty="0"/>
              <a:t> if </a:t>
            </a:r>
            <a:r>
              <a:rPr lang="en-US" dirty="0" err="1"/>
              <a:t>jerseyNumber</a:t>
            </a:r>
            <a:r>
              <a:rPr lang="en-US" dirty="0"/>
              <a:t> not 0 - 99 inclusive</a:t>
            </a:r>
          </a:p>
          <a:p>
            <a:pPr marL="0" indent="0">
              <a:buNone/>
            </a:pPr>
            <a:r>
              <a:rPr lang="en-US" dirty="0"/>
              <a:t>     */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HockeyPlayer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jerseyNumber</a:t>
            </a:r>
            <a:r>
              <a:rPr lang="en-US" dirty="0" smtClean="0"/>
              <a:t>) throws </a:t>
            </a:r>
            <a:r>
              <a:rPr lang="en-US" dirty="0" err="1"/>
              <a:t>IllegalJerseyNumberException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if((</a:t>
            </a:r>
            <a:r>
              <a:rPr lang="en-US" dirty="0" err="1"/>
              <a:t>jerseyNumber</a:t>
            </a:r>
            <a:r>
              <a:rPr lang="en-US" dirty="0"/>
              <a:t> &lt;= 99) &amp;&amp; (</a:t>
            </a:r>
            <a:r>
              <a:rPr lang="en-US" dirty="0" err="1"/>
              <a:t>jerseyNumber</a:t>
            </a:r>
            <a:r>
              <a:rPr lang="en-US" dirty="0"/>
              <a:t> &gt;= 0)){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this.jerseyNumber</a:t>
            </a:r>
            <a:r>
              <a:rPr lang="en-US" dirty="0"/>
              <a:t> = </a:t>
            </a:r>
            <a:r>
              <a:rPr lang="en-US" dirty="0" err="1"/>
              <a:t>jerseyNumber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}else{</a:t>
            </a:r>
          </a:p>
          <a:p>
            <a:pPr marL="0" indent="0">
              <a:buNone/>
            </a:pPr>
            <a:r>
              <a:rPr lang="en-US" dirty="0"/>
              <a:t>            throw new </a:t>
            </a:r>
            <a:r>
              <a:rPr lang="en-US" dirty="0" err="1"/>
              <a:t>IllegalJerseyNumberException</a:t>
            </a:r>
            <a:r>
              <a:rPr lang="en-US" dirty="0"/>
              <a:t>(</a:t>
            </a:r>
            <a:r>
              <a:rPr lang="en-US" dirty="0" err="1"/>
              <a:t>jerseyNumber</a:t>
            </a:r>
            <a:r>
              <a:rPr lang="en-US" dirty="0"/>
              <a:t> + " is not a valid jersey number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// throw also TERMINATES the 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handling: our own and </a:t>
            </a:r>
            <a:r>
              <a:rPr lang="en-US" dirty="0" smtClean="0"/>
              <a:t>java's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504"/>
            <a:ext cx="10515600" cy="481145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by declaring the "throws </a:t>
            </a:r>
            <a:r>
              <a:rPr lang="en-US" dirty="0" err="1"/>
              <a:t>IllegalJerseyNumberException</a:t>
            </a:r>
            <a:r>
              <a:rPr lang="en-US" dirty="0"/>
              <a:t>" after the method signature, the compiler will check code which </a:t>
            </a:r>
            <a:r>
              <a:rPr lang="en-US" dirty="0" err="1"/>
              <a:t>trys</a:t>
            </a:r>
            <a:r>
              <a:rPr lang="en-US" dirty="0"/>
              <a:t> to execute this method; if the try block doesn't have a catch block matching </a:t>
            </a:r>
            <a:r>
              <a:rPr lang="en-US" dirty="0" err="1"/>
              <a:t>IllegalJerseyNumberException</a:t>
            </a:r>
            <a:r>
              <a:rPr lang="en-US" dirty="0"/>
              <a:t>, it will complain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try{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HockeyPlayer</a:t>
            </a:r>
            <a:r>
              <a:rPr lang="en-US" dirty="0"/>
              <a:t> h = new </a:t>
            </a:r>
            <a:r>
              <a:rPr lang="en-US" dirty="0" err="1"/>
              <a:t>HockeyPlayer</a:t>
            </a:r>
            <a:r>
              <a:rPr lang="en-US" dirty="0"/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}catch(</a:t>
            </a:r>
            <a:r>
              <a:rPr lang="en-US" dirty="0" err="1"/>
              <a:t>IllegalJerseyNumberException</a:t>
            </a:r>
            <a:r>
              <a:rPr lang="en-US" dirty="0"/>
              <a:t>(e){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 // no </a:t>
            </a:r>
            <a:r>
              <a:rPr lang="en-US" dirty="0" err="1"/>
              <a:t>HockeyPlayer</a:t>
            </a:r>
            <a:r>
              <a:rPr lang="en-US" dirty="0"/>
              <a:t>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}catch(</a:t>
            </a:r>
            <a:r>
              <a:rPr lang="en-US" dirty="0" err="1"/>
              <a:t>IllegalArgumentException</a:t>
            </a:r>
            <a:r>
              <a:rPr lang="en-US" dirty="0"/>
              <a:t> f){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f.getMessage</a:t>
            </a:r>
            <a:r>
              <a:rPr lang="en-US" dirty="0"/>
              <a:t>()); // no </a:t>
            </a:r>
            <a:r>
              <a:rPr lang="en-US" dirty="0" err="1"/>
              <a:t>HockeyPlayer</a:t>
            </a:r>
            <a:r>
              <a:rPr lang="en-US" dirty="0"/>
              <a:t>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}catch(Exception g){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g.getMessage</a:t>
            </a:r>
            <a:r>
              <a:rPr lang="en-US" dirty="0"/>
              <a:t>()); // no </a:t>
            </a:r>
            <a:r>
              <a:rPr lang="en-US" dirty="0" err="1"/>
              <a:t>HockeyPlayer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g.printStackTrace</a:t>
            </a:r>
            <a:r>
              <a:rPr lang="en-US" dirty="0" smtClean="0">
                <a:solidFill>
                  <a:srgbClr val="FF0000"/>
                </a:solidFill>
              </a:rPr>
              <a:t>(); 		            // what happened?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}finally{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// this code is ALWAYS executed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handling: our own and </a:t>
            </a:r>
            <a:r>
              <a:rPr lang="en-US" dirty="0" smtClean="0"/>
              <a:t>java's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Checked </a:t>
            </a:r>
            <a:r>
              <a:rPr lang="en-US" dirty="0" smtClean="0"/>
              <a:t>exceptions: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Subclass of Exception</a:t>
            </a:r>
          </a:p>
          <a:p>
            <a:pPr>
              <a:spcBef>
                <a:spcPts val="0"/>
              </a:spcBef>
            </a:pPr>
            <a:r>
              <a:rPr lang="en-US" dirty="0"/>
              <a:t>Use for anticipated </a:t>
            </a:r>
            <a:r>
              <a:rPr lang="en-US" dirty="0" smtClean="0"/>
              <a:t>failures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Where recovery may be </a:t>
            </a:r>
            <a:r>
              <a:rPr lang="en-US" dirty="0" smtClean="0"/>
              <a:t>possible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Analogy: before driving far, check your gas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Unchecked </a:t>
            </a:r>
            <a:r>
              <a:rPr lang="en-US" dirty="0" smtClean="0"/>
              <a:t>exceptions: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Subclass of </a:t>
            </a:r>
            <a:r>
              <a:rPr lang="en-US" dirty="0" err="1"/>
              <a:t>RuntimeException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Use for unanticipated </a:t>
            </a:r>
            <a:r>
              <a:rPr lang="en-US" dirty="0" smtClean="0"/>
              <a:t>failures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Where recovery is </a:t>
            </a:r>
            <a:r>
              <a:rPr lang="en-US" dirty="0" smtClean="0"/>
              <a:t>unlikely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Analogy: before driving to work, take apart the engine and ensure it’s ok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Methods </a:t>
            </a:r>
            <a:r>
              <a:rPr lang="en-US" dirty="0"/>
              <a:t>throwing a *checked* exception must include a throws clause </a:t>
            </a:r>
            <a:r>
              <a:rPr lang="en-US" dirty="0" smtClean="0"/>
              <a:t>in the signature </a:t>
            </a:r>
            <a:r>
              <a:rPr lang="en-US" smtClean="0"/>
              <a:t>of the method/constructor </a:t>
            </a:r>
            <a:r>
              <a:rPr lang="en-US" dirty="0" smtClean="0"/>
              <a:t>AND </a:t>
            </a:r>
            <a:r>
              <a:rPr lang="en-US" dirty="0"/>
              <a:t>ALSO MUST HAVE A </a:t>
            </a:r>
            <a:r>
              <a:rPr lang="en-US" dirty="0" smtClean="0"/>
              <a:t>TRY/CATCH </a:t>
            </a:r>
            <a:r>
              <a:rPr lang="en-US" dirty="0"/>
              <a:t>BLOCK IN THE CALLER: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void </a:t>
            </a:r>
            <a:r>
              <a:rPr lang="en-US" dirty="0" err="1" smtClean="0"/>
              <a:t>setJerseyNumber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number) throws </a:t>
            </a:r>
            <a:r>
              <a:rPr lang="en-US" dirty="0" err="1" smtClean="0"/>
              <a:t>IllegalJerseyNumberException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try/catch/finally/throw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447800"/>
            <a:ext cx="5157787" cy="466725"/>
          </a:xfrm>
        </p:spPr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857375"/>
            <a:ext cx="7770812" cy="36845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class Person{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private double </a:t>
            </a:r>
            <a:r>
              <a:rPr lang="en-US" sz="1600" dirty="0" err="1"/>
              <a:t>weightKg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weightKg</a:t>
            </a:r>
            <a:r>
              <a:rPr lang="en-US" sz="1600" dirty="0"/>
              <a:t> the weight of Person in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* @throws </a:t>
            </a:r>
            <a:r>
              <a:rPr lang="en-US" sz="1600" dirty="0" err="1"/>
              <a:t>IllegalWeightException</a:t>
            </a:r>
            <a:r>
              <a:rPr lang="en-US" sz="1600" dirty="0"/>
              <a:t> if </a:t>
            </a:r>
            <a:r>
              <a:rPr lang="en-US" sz="1600" dirty="0" err="1"/>
              <a:t>weightKg</a:t>
            </a:r>
            <a:r>
              <a:rPr lang="en-US" sz="1600" dirty="0"/>
              <a:t> &lt;=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public Person(double </a:t>
            </a:r>
            <a:r>
              <a:rPr lang="en-US" sz="1600" dirty="0" err="1"/>
              <a:t>weightKg</a:t>
            </a:r>
            <a:r>
              <a:rPr lang="en-US" sz="1600" dirty="0"/>
              <a:t>) throws </a:t>
            </a:r>
            <a:r>
              <a:rPr lang="en-US" sz="1600" dirty="0" err="1"/>
              <a:t>IllegalWeightException</a:t>
            </a:r>
            <a:r>
              <a:rPr lang="en-US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if(</a:t>
            </a:r>
            <a:r>
              <a:rPr lang="en-US" sz="1600" dirty="0" err="1"/>
              <a:t>weightKg</a:t>
            </a:r>
            <a:r>
              <a:rPr lang="en-US" sz="1600" dirty="0"/>
              <a:t> &lt;= 0.0){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throw new </a:t>
            </a:r>
            <a:r>
              <a:rPr lang="en-US" sz="1600" dirty="0" err="1"/>
              <a:t>IllegalWeightException</a:t>
            </a:r>
            <a:r>
              <a:rPr lang="en-US" sz="1600" dirty="0"/>
              <a:t>(</a:t>
            </a:r>
            <a:r>
              <a:rPr lang="en-US" sz="1600" dirty="0" err="1"/>
              <a:t>weightKg</a:t>
            </a:r>
            <a:r>
              <a:rPr lang="en-US" sz="1600" dirty="0"/>
              <a:t> + " is not a valid weight");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this.weightKg</a:t>
            </a:r>
            <a:r>
              <a:rPr lang="en-US" sz="1600" dirty="0"/>
              <a:t> = </a:t>
            </a:r>
            <a:r>
              <a:rPr lang="en-US" sz="1600" dirty="0" err="1"/>
              <a:t>weightKg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59512" y="1090613"/>
            <a:ext cx="5183188" cy="823912"/>
          </a:xfrm>
        </p:spPr>
        <p:txBody>
          <a:bodyPr/>
          <a:lstStyle/>
          <a:p>
            <a:r>
              <a:rPr lang="en-US" dirty="0" smtClean="0"/>
              <a:t>try/catch/finally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462838" y="1914525"/>
            <a:ext cx="4114800" cy="36845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class School</a:t>
            </a:r>
            <a:r>
              <a:rPr lang="en-US" sz="1600" dirty="0" smtClean="0">
                <a:solidFill>
                  <a:srgbClr val="FF0000"/>
                </a:solidFill>
              </a:rPr>
              <a:t>{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public </a:t>
            </a:r>
            <a:r>
              <a:rPr lang="en-US" sz="1600" dirty="0">
                <a:solidFill>
                  <a:srgbClr val="FF0000"/>
                </a:solidFill>
              </a:rPr>
              <a:t>School</a:t>
            </a:r>
            <a:r>
              <a:rPr lang="en-US" sz="1600" dirty="0" smtClean="0">
                <a:solidFill>
                  <a:srgbClr val="FF0000"/>
                </a:solidFill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try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Person teacher = new Person(-3);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}catch(</a:t>
            </a:r>
            <a:r>
              <a:rPr lang="en-US" sz="1600" dirty="0" err="1">
                <a:solidFill>
                  <a:srgbClr val="FF0000"/>
                </a:solidFill>
              </a:rPr>
              <a:t>IllegalWeightException</a:t>
            </a:r>
            <a:r>
              <a:rPr lang="en-US" sz="1600" dirty="0">
                <a:solidFill>
                  <a:srgbClr val="FF0000"/>
                </a:solidFill>
              </a:rPr>
              <a:t> 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e.getMessage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}catch(Exception 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("ERROR</a:t>
            </a:r>
            <a:r>
              <a:rPr lang="en-US" sz="1600" dirty="0" smtClean="0">
                <a:solidFill>
                  <a:srgbClr val="FF0000"/>
                </a:solidFill>
              </a:rPr>
              <a:t>!!!!!");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</a:rPr>
              <a:t>e.printStackTrace</a:t>
            </a:r>
            <a:r>
              <a:rPr lang="en-US" sz="1600" dirty="0" smtClean="0">
                <a:solidFill>
                  <a:srgbClr val="FF0000"/>
                </a:solidFill>
              </a:rPr>
              <a:t>(); // ??????	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}finally{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("always");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10518</TotalTime>
  <Words>767</Words>
  <Application>Microsoft Office PowerPoint</Application>
  <PresentationFormat>Widescreen</PresentationFormat>
  <Paragraphs>214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COMP1451: Introduction to Software Development II</vt:lpstr>
      <vt:lpstr>Learning Outcomes: Lesson 9</vt:lpstr>
      <vt:lpstr>Exception handling: our own and java's</vt:lpstr>
      <vt:lpstr>Exception handling: our own and java's</vt:lpstr>
      <vt:lpstr>Exception handling: our own and java's</vt:lpstr>
      <vt:lpstr>Exception handling: our own and java's</vt:lpstr>
      <vt:lpstr>Exception handling: our own and java's</vt:lpstr>
      <vt:lpstr>Exception handling: our own and java's</vt:lpstr>
      <vt:lpstr>try/catch/finally/throw</vt:lpstr>
      <vt:lpstr>Unit Tests Revisited</vt:lpstr>
      <vt:lpstr>final classes</vt:lpstr>
      <vt:lpstr>final methods</vt:lpstr>
      <vt:lpstr>protected visibility modifier</vt:lpstr>
      <vt:lpstr>protected visibility modifier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COMP1409</dc:title>
  <dc:creator>Jason Harrison</dc:creator>
  <cp:lastModifiedBy>BCIT</cp:lastModifiedBy>
  <cp:revision>192</cp:revision>
  <dcterms:created xsi:type="dcterms:W3CDTF">2016-07-22T21:00:11Z</dcterms:created>
  <dcterms:modified xsi:type="dcterms:W3CDTF">2018-07-11T22:25:20Z</dcterms:modified>
</cp:coreProperties>
</file>