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80" r:id="rId7"/>
    <p:sldId id="281" r:id="rId8"/>
    <p:sldId id="266" r:id="rId9"/>
    <p:sldId id="267" r:id="rId10"/>
    <p:sldId id="268" r:id="rId11"/>
    <p:sldId id="269" r:id="rId12"/>
    <p:sldId id="270" r:id="rId13"/>
    <p:sldId id="273" r:id="rId14"/>
    <p:sldId id="272" r:id="rId15"/>
    <p:sldId id="275" r:id="rId16"/>
    <p:sldId id="271" r:id="rId17"/>
    <p:sldId id="274" r:id="rId18"/>
    <p:sldId id="276" r:id="rId19"/>
    <p:sldId id="277" r:id="rId20"/>
    <p:sldId id="278" r:id="rId21"/>
    <p:sldId id="287" r:id="rId22"/>
    <p:sldId id="283" r:id="rId23"/>
    <p:sldId id="286" r:id="rId24"/>
    <p:sldId id="282" r:id="rId25"/>
    <p:sldId id="288" r:id="rId26"/>
    <p:sldId id="284" r:id="rId27"/>
    <p:sldId id="279" r:id="rId28"/>
    <p:sldId id="265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35" autoAdjust="0"/>
  </p:normalViewPr>
  <p:slideViewPr>
    <p:cSldViewPr>
      <p:cViewPr varScale="1">
        <p:scale>
          <a:sx n="69" d="100"/>
          <a:sy n="69" d="100"/>
        </p:scale>
        <p:origin x="-18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7C3B9-F5B7-41C4-BA82-BD2DBA3578C3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F3A1D-1CB9-41EE-AA84-2B6F8C20B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Plan: </a:t>
            </a:r>
          </a:p>
          <a:p>
            <a:r>
              <a:rPr lang="en-US" dirty="0" smtClean="0"/>
              <a:t> - introduce myself</a:t>
            </a:r>
          </a:p>
          <a:p>
            <a:r>
              <a:rPr lang="en-US" dirty="0" smtClean="0"/>
              <a:t> - introduce apache </a:t>
            </a:r>
            <a:r>
              <a:rPr lang="en-US" dirty="0" err="1" smtClean="0"/>
              <a:t>cxf</a:t>
            </a:r>
            <a:endParaRPr lang="en-US" dirty="0" smtClean="0"/>
          </a:p>
          <a:p>
            <a:r>
              <a:rPr lang="en-US" baseline="0" dirty="0" smtClean="0"/>
              <a:t> - introduce apache </a:t>
            </a:r>
            <a:r>
              <a:rPr lang="en-US" baseline="0" dirty="0" err="1" smtClean="0"/>
              <a:t>tika</a:t>
            </a:r>
            <a:endParaRPr lang="en-US" baseline="0" dirty="0" smtClean="0"/>
          </a:p>
          <a:p>
            <a:r>
              <a:rPr lang="en-US" baseline="0" dirty="0" smtClean="0"/>
              <a:t> - introduce </a:t>
            </a:r>
            <a:r>
              <a:rPr lang="en-US" baseline="0" dirty="0" err="1" smtClean="0"/>
              <a:t>lucene</a:t>
            </a:r>
            <a:endParaRPr lang="en-US" baseline="0" dirty="0" smtClean="0"/>
          </a:p>
          <a:p>
            <a:r>
              <a:rPr lang="en-US" baseline="0" dirty="0" smtClean="0"/>
              <a:t> - describe </a:t>
            </a:r>
            <a:r>
              <a:rPr lang="en-US" baseline="0" smtClean="0"/>
              <a:t>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TikaContent</a:t>
            </a:r>
            <a:r>
              <a:rPr lang="en-US" baseline="0" dirty="0" smtClean="0"/>
              <a:t> is generic representation of raw text and metadata, extracted form the file</a:t>
            </a:r>
          </a:p>
          <a:p>
            <a:r>
              <a:rPr lang="en-US" baseline="0" dirty="0" err="1" smtClean="0"/>
              <a:t>TikaLucene</a:t>
            </a:r>
            <a:r>
              <a:rPr lang="en-US" dirty="0" err="1" smtClean="0"/>
              <a:t>ContentExtractor</a:t>
            </a:r>
            <a:r>
              <a:rPr lang="en-US" baseline="0" dirty="0" smtClean="0"/>
              <a:t> returns ready to use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document, which could be indexed right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[Draft]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access to TCK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[Draft]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[Draft]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</a:t>
            </a:r>
            <a:r>
              <a:rPr lang="en-US" baseline="0" dirty="0" smtClean="0"/>
              <a:t> about type-safety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 sure this query works!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this query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ta" TargetMode="External"/><Relationship Id="rId2" Type="http://schemas.openxmlformats.org/officeDocument/2006/relationships/hyperlink" Target="http://aredko.blogspot.c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ta/ApacheConNA201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.c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ucene.apache.org/solr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" TargetMode="External"/><Relationship Id="rId2" Type="http://schemas.openxmlformats.org/officeDocument/2006/relationships/hyperlink" Target="http://cxf.apache.org/docs/jax-rs-searc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edko.blogspot.ca/2014/12/beyond-jax-rs-spec-apache-cxf-search.html" TargetMode="External"/><Relationship Id="rId5" Type="http://schemas.openxmlformats.org/officeDocument/2006/relationships/hyperlink" Target="http://olingo.apache.org/" TargetMode="External"/><Relationship Id="rId4" Type="http://schemas.openxmlformats.org/officeDocument/2006/relationships/hyperlink" Target="http://tika.apache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documentation/odata-version-2-0" TargetMode="External"/><Relationship Id="rId2" Type="http://schemas.openxmlformats.org/officeDocument/2006/relationships/hyperlink" Target="http://tools.ietf.org/html/draft-nottingham-atompub-fiql-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nottingham-atompub-fiql-0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documentation/odata-version-2-0/uri-conven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Apache CXF, </a:t>
            </a:r>
            <a:r>
              <a:rPr lang="en-US" b="1" dirty="0" err="1" smtClean="0"/>
              <a:t>Tika</a:t>
            </a:r>
            <a:r>
              <a:rPr lang="en-US" b="1" dirty="0" smtClean="0"/>
              <a:t> and </a:t>
            </a:r>
            <a:r>
              <a:rPr lang="en-US" b="1" dirty="0" err="1" smtClean="0"/>
              <a:t>Lucene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power of search the JAX-RS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35624"/>
            <a:ext cx="6400800" cy="697632"/>
          </a:xfrm>
        </p:spPr>
        <p:txBody>
          <a:bodyPr>
            <a:normAutofit/>
          </a:bodyPr>
          <a:lstStyle/>
          <a:p>
            <a:r>
              <a:rPr lang="en-US" dirty="0" err="1" smtClean="0"/>
              <a:t>Andriy</a:t>
            </a:r>
            <a:r>
              <a:rPr lang="en-US" dirty="0" smtClean="0"/>
              <a:t> </a:t>
            </a:r>
            <a:r>
              <a:rPr lang="en-US" dirty="0" err="1" smtClean="0"/>
              <a:t>Redko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89040"/>
            <a:ext cx="12668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9479" y="3753182"/>
            <a:ext cx="1928625" cy="66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1299" y="3933056"/>
            <a:ext cx="197507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698579"/>
            <a:ext cx="177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 Search Extension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LuceneQueryVisitor</a:t>
            </a:r>
            <a:r>
              <a:rPr lang="en-US" dirty="0" smtClean="0"/>
              <a:t> maps the search/filter expression into Apache </a:t>
            </a:r>
            <a:r>
              <a:rPr lang="en-US" dirty="0" err="1" smtClean="0"/>
              <a:t>Lucene</a:t>
            </a:r>
            <a:r>
              <a:rPr lang="en-US" dirty="0" smtClean="0"/>
              <a:t> query</a:t>
            </a:r>
          </a:p>
          <a:p>
            <a:r>
              <a:rPr lang="en-US" dirty="0" smtClean="0"/>
              <a:t>Uses </a:t>
            </a:r>
            <a:r>
              <a:rPr lang="en-US" b="1" dirty="0" err="1" smtClean="0"/>
              <a:t>QueryBuilder</a:t>
            </a:r>
            <a:r>
              <a:rPr lang="en-US" b="1" dirty="0" smtClean="0"/>
              <a:t> </a:t>
            </a:r>
            <a:r>
              <a:rPr lang="en-US" dirty="0" smtClean="0"/>
              <a:t>and is analyzer-aware (means stemming, stop words, lower case, … apply if configured)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b="1" dirty="0" smtClean="0"/>
              <a:t>4.7+</a:t>
            </a:r>
            <a:r>
              <a:rPr lang="en-US" dirty="0" smtClean="0"/>
              <a:t> is required (</a:t>
            </a:r>
            <a:r>
              <a:rPr lang="en-US" b="1" dirty="0" smtClean="0"/>
              <a:t>4.9</a:t>
            </a:r>
            <a:r>
              <a:rPr lang="en-US" dirty="0" smtClean="0"/>
              <a:t>+ recommended)</a:t>
            </a:r>
          </a:p>
          <a:p>
            <a:r>
              <a:rPr lang="en-US" b="1" u="sng" dirty="0" smtClean="0"/>
              <a:t>Subset</a:t>
            </a:r>
            <a:r>
              <a:rPr lang="en-US" dirty="0" smtClean="0"/>
              <a:t> of Apache </a:t>
            </a:r>
            <a:r>
              <a:rPr lang="en-US" dirty="0" err="1" smtClean="0"/>
              <a:t>Lucene</a:t>
            </a:r>
            <a:r>
              <a:rPr lang="en-US" dirty="0" smtClean="0"/>
              <a:t> queries is supported (many improvements in upcoming </a:t>
            </a:r>
            <a:r>
              <a:rPr lang="en-US" b="1" dirty="0" smtClean="0"/>
              <a:t>3.1</a:t>
            </a:r>
            <a:r>
              <a:rPr lang="en-US" dirty="0" smtClean="0"/>
              <a:t> release)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Query Visitor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n-US" dirty="0" smtClean="0"/>
              <a:t>Is type-safe but supports regular key/value map (aka 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SearchBean</a:t>
            </a:r>
            <a:r>
              <a:rPr lang="en-US" dirty="0" smtClean="0"/>
              <a:t>) to simplify the usage</a:t>
            </a:r>
          </a:p>
          <a:p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584" y="2697882"/>
            <a:ext cx="756084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@GET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@Produces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 {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MediaType.</a:t>
            </a:r>
            <a:r>
              <a:rPr kumimoji="0" lang="en-US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APPLICATION_JSON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} 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Response search(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@Context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SearchContext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context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LuceneQueryVisitor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&lt;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SearchBean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&gt;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LuceneQueryVisitor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&lt;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SearchBean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&gt;(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analyzer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.visit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context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.getCondition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SearchBean.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));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IndexReader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reader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...;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IndexSearcher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IndexSearcher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reader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);     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Query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query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.getQuery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();     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TopDocs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topDocs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searcher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.search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query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, 10);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...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</a:t>
            </a:r>
            <a:r>
              <a:rPr lang="en-US" dirty="0" err="1" smtClean="0"/>
              <a:t>Lucene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TermQuery</a:t>
            </a:r>
            <a:endParaRPr lang="en-US" b="1" dirty="0" smtClean="0"/>
          </a:p>
          <a:p>
            <a:r>
              <a:rPr lang="en-US" b="1" dirty="0" err="1" smtClean="0"/>
              <a:t>PhraseQuery</a:t>
            </a:r>
            <a:endParaRPr lang="en-US" b="1" dirty="0" smtClean="0"/>
          </a:p>
          <a:p>
            <a:r>
              <a:rPr lang="en-US" b="1" dirty="0" err="1" smtClean="0"/>
              <a:t>WildcardQuery</a:t>
            </a:r>
            <a:endParaRPr lang="en-US" b="1" dirty="0" smtClean="0"/>
          </a:p>
          <a:p>
            <a:r>
              <a:rPr lang="en-US" b="1" dirty="0" err="1" smtClean="0"/>
              <a:t>NumericRangeQuery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/ long / double / float)</a:t>
            </a:r>
          </a:p>
          <a:p>
            <a:r>
              <a:rPr lang="en-US" b="1" dirty="0" err="1" smtClean="0"/>
              <a:t>TermRangeQuery</a:t>
            </a:r>
            <a:r>
              <a:rPr lang="en-US" dirty="0" smtClean="0"/>
              <a:t> (date)</a:t>
            </a:r>
          </a:p>
          <a:p>
            <a:r>
              <a:rPr lang="en-US" b="1" dirty="0" err="1" smtClean="0"/>
              <a:t>BooleanQuery</a:t>
            </a:r>
            <a:r>
              <a:rPr lang="en-US" dirty="0" smtClean="0"/>
              <a:t> (or / and)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_search=</a:t>
            </a:r>
            <a:r>
              <a:rPr lang="en-US" b="1" dirty="0" err="1" smtClean="0"/>
              <a:t>firstName</a:t>
            </a:r>
            <a:r>
              <a:rPr lang="en-US" b="1" dirty="0" smtClean="0"/>
              <a:t>==Bob</a:t>
            </a:r>
          </a:p>
          <a:p>
            <a:pPr algn="ctr">
              <a:buNone/>
            </a:pPr>
            <a:r>
              <a:rPr lang="en-US" b="1" dirty="0" smtClean="0"/>
              <a:t>_search="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eq</a:t>
            </a:r>
            <a:r>
              <a:rPr lang="en-US" b="1" dirty="0" smtClean="0"/>
              <a:t> 'Bob'"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firstName:bob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PhraseQuery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     _search=content=='</a:t>
            </a:r>
            <a:r>
              <a:rPr lang="en-US" b="1" dirty="0" err="1" smtClean="0"/>
              <a:t>Lucene</a:t>
            </a:r>
            <a:r>
              <a:rPr lang="en-US" b="1" dirty="0" smtClean="0"/>
              <a:t> in Action'</a:t>
            </a:r>
          </a:p>
          <a:p>
            <a:pPr algn="ctr">
              <a:buNone/>
            </a:pPr>
            <a:r>
              <a:rPr lang="en-US" b="1" dirty="0" smtClean="0"/>
              <a:t>      _search="content </a:t>
            </a:r>
            <a:r>
              <a:rPr lang="en-US" b="1" dirty="0" err="1" smtClean="0"/>
              <a:t>eq</a:t>
            </a:r>
            <a:r>
              <a:rPr lang="en-US" b="1" dirty="0" smtClean="0"/>
              <a:t> '</a:t>
            </a:r>
            <a:r>
              <a:rPr lang="en-US" b="1" dirty="0" err="1" smtClean="0"/>
              <a:t>Lucene</a:t>
            </a:r>
            <a:r>
              <a:rPr lang="en-US" b="1" dirty="0" smtClean="0"/>
              <a:t> in Action'"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content: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lucene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 ? actio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n"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14" name="Rounded Rectangle 13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9944" y="5611887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*</a:t>
            </a:r>
            <a:r>
              <a:rPr lang="en-US" sz="3200" b="1" dirty="0" smtClean="0">
                <a:solidFill>
                  <a:srgbClr val="FF0000"/>
                </a:solidFill>
              </a:rPr>
              <a:t> in</a:t>
            </a:r>
            <a:r>
              <a:rPr lang="en-US" sz="3200" b="1" dirty="0" smtClean="0"/>
              <a:t> </a:t>
            </a:r>
            <a:r>
              <a:rPr lang="en-US" sz="3200" dirty="0" smtClean="0"/>
              <a:t>is typically a </a:t>
            </a:r>
            <a:r>
              <a:rPr lang="en-US" sz="3200" dirty="0" err="1" smtClean="0"/>
              <a:t>stopword</a:t>
            </a:r>
            <a:r>
              <a:rPr lang="en-US" sz="3200" dirty="0" smtClean="0"/>
              <a:t> and is replaced by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WildcardQuery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_search=</a:t>
            </a:r>
            <a:r>
              <a:rPr lang="en-US" b="1" dirty="0" err="1" smtClean="0"/>
              <a:t>firstName</a:t>
            </a:r>
            <a:r>
              <a:rPr lang="en-US" b="1" dirty="0" smtClean="0"/>
              <a:t>==Bo*</a:t>
            </a:r>
          </a:p>
          <a:p>
            <a:pPr algn="ctr">
              <a:buNone/>
            </a:pPr>
            <a:r>
              <a:rPr lang="en-US" b="1" dirty="0" smtClean="0"/>
              <a:t>_search="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eq</a:t>
            </a:r>
            <a:r>
              <a:rPr lang="en-US" b="1" dirty="0" smtClean="0"/>
              <a:t> 'Bo*'"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firstName:Bo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NumericRangeQuery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_search=age=</a:t>
            </a:r>
            <a:r>
              <a:rPr lang="en-US" b="1" dirty="0" err="1" smtClean="0"/>
              <a:t>gt</a:t>
            </a:r>
            <a:r>
              <a:rPr lang="en-US" b="1" dirty="0" smtClean="0"/>
              <a:t>=35</a:t>
            </a:r>
          </a:p>
          <a:p>
            <a:pPr algn="ctr">
              <a:buNone/>
            </a:pPr>
            <a:r>
              <a:rPr lang="en-US" b="1" dirty="0" smtClean="0"/>
              <a:t>_search= "age </a:t>
            </a:r>
            <a:r>
              <a:rPr lang="en-US" b="1" dirty="0" err="1" smtClean="0"/>
              <a:t>gt</a:t>
            </a:r>
            <a:r>
              <a:rPr lang="en-US" b="1" dirty="0" smtClean="0"/>
              <a:t> 35"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age:{35 TO *}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3568" y="5826750"/>
            <a:ext cx="781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.setPrimitiveFieldTypeMap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singletonMap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"age"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Integer.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560" y="5220489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*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the type of </a:t>
            </a:r>
            <a:r>
              <a:rPr lang="en-US" sz="3200" b="1" dirty="0" smtClean="0"/>
              <a:t>age</a:t>
            </a:r>
            <a:r>
              <a:rPr lang="en-US" sz="3200" dirty="0" smtClean="0"/>
              <a:t> property should be numeric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TermRangeQuery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_search=modified=</a:t>
            </a:r>
            <a:r>
              <a:rPr lang="en-US" b="1" dirty="0" err="1" smtClean="0"/>
              <a:t>lt</a:t>
            </a:r>
            <a:r>
              <a:rPr lang="en-US" b="1" dirty="0" smtClean="0"/>
              <a:t>=2015-10-25</a:t>
            </a:r>
          </a:p>
          <a:p>
            <a:pPr algn="ctr">
              <a:buNone/>
            </a:pPr>
            <a:r>
              <a:rPr lang="en-US" b="1" dirty="0" smtClean="0"/>
              <a:t>_search= "modified </a:t>
            </a:r>
            <a:r>
              <a:rPr lang="en-US" b="1" dirty="0" err="1" smtClean="0"/>
              <a:t>lt</a:t>
            </a:r>
            <a:r>
              <a:rPr lang="en-US" b="1" dirty="0" smtClean="0"/>
              <a:t> '2015-10-25'"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4243735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modified:{* TO 20151025040000000}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3568" y="5826750"/>
            <a:ext cx="80393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.setPrimitiveFieldTypeMap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singletonMap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“modified"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Date.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0" y="5220489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*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the type of </a:t>
            </a:r>
            <a:r>
              <a:rPr lang="en-US" sz="3000" b="1" dirty="0" smtClean="0"/>
              <a:t>modified </a:t>
            </a:r>
            <a:r>
              <a:rPr lang="en-US" sz="3000" dirty="0" smtClean="0"/>
              <a:t>property should be date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BooleanQuery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_search=</a:t>
            </a:r>
            <a:r>
              <a:rPr lang="en-US" b="1" dirty="0" err="1" smtClean="0"/>
              <a:t>firstName</a:t>
            </a:r>
            <a:r>
              <a:rPr lang="en-US" b="1" dirty="0" smtClean="0"/>
              <a:t>==</a:t>
            </a:r>
            <a:r>
              <a:rPr lang="en-US" b="1" dirty="0" err="1" smtClean="0"/>
              <a:t>Bob;age</a:t>
            </a:r>
            <a:r>
              <a:rPr lang="en-US" b="1" dirty="0" smtClean="0"/>
              <a:t>=</a:t>
            </a:r>
            <a:r>
              <a:rPr lang="en-US" b="1" dirty="0" err="1" smtClean="0"/>
              <a:t>gt</a:t>
            </a:r>
            <a:r>
              <a:rPr lang="en-US" b="1" dirty="0" smtClean="0"/>
              <a:t>=35</a:t>
            </a:r>
          </a:p>
          <a:p>
            <a:pPr algn="ctr">
              <a:buNone/>
            </a:pPr>
            <a:r>
              <a:rPr lang="en-US" b="1" dirty="0" smtClean="0"/>
              <a:t>_search= "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eq</a:t>
            </a:r>
            <a:r>
              <a:rPr lang="en-US" b="1" dirty="0" smtClean="0"/>
              <a:t> 'Bob' and </a:t>
            </a:r>
          </a:p>
          <a:p>
            <a:pPr algn="ctr">
              <a:buNone/>
            </a:pPr>
            <a:r>
              <a:rPr lang="en-US" b="1" dirty="0" smtClean="0"/>
              <a:t>age </a:t>
            </a:r>
            <a:r>
              <a:rPr lang="en-US" b="1" dirty="0" err="1" smtClean="0"/>
              <a:t>gt</a:t>
            </a:r>
            <a:r>
              <a:rPr lang="en-US" b="1" dirty="0" smtClean="0"/>
              <a:t> 35"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firstName:bob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 +age:{35 TO *}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“How …” to “What …”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Files are still the most widespread source of valuable data </a:t>
            </a:r>
          </a:p>
          <a:p>
            <a:r>
              <a:rPr lang="en-US" dirty="0" smtClean="0"/>
              <a:t>However, most of file formats are either binary </a:t>
            </a:r>
            <a:r>
              <a:rPr lang="en-US" b="1" dirty="0" smtClean="0"/>
              <a:t>(*.pdf, *.doc, …)</a:t>
            </a:r>
            <a:r>
              <a:rPr lang="en-US" dirty="0" smtClean="0"/>
              <a:t> or use some kind of markup </a:t>
            </a:r>
            <a:r>
              <a:rPr lang="en-US" b="1" dirty="0" smtClean="0"/>
              <a:t>(*.html, *.xml, *.</a:t>
            </a:r>
            <a:r>
              <a:rPr lang="en-US" b="1" dirty="0" err="1" smtClean="0"/>
              <a:t>md</a:t>
            </a:r>
            <a:r>
              <a:rPr lang="en-US" b="1" dirty="0" smtClean="0"/>
              <a:t>, …)</a:t>
            </a:r>
            <a:endParaRPr lang="en-US" dirty="0" smtClean="0"/>
          </a:p>
          <a:p>
            <a:r>
              <a:rPr lang="en-US" dirty="0" smtClean="0"/>
              <a:t>It makes the search a difficult problem as the raw text has to be extracted and only then indexed / searched against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Passionate Software Developer since 1999</a:t>
            </a:r>
          </a:p>
          <a:p>
            <a:r>
              <a:rPr lang="en-CA" dirty="0" smtClean="0"/>
              <a:t>On Java since 2006</a:t>
            </a:r>
          </a:p>
          <a:p>
            <a:r>
              <a:rPr lang="en-CA" dirty="0" smtClean="0"/>
              <a:t>Currently employed by </a:t>
            </a:r>
            <a:r>
              <a:rPr lang="en-CA" b="1" dirty="0" err="1" smtClean="0"/>
              <a:t>AppDirect</a:t>
            </a:r>
            <a:r>
              <a:rPr lang="en-CA" dirty="0" smtClean="0"/>
              <a:t> in Montreal</a:t>
            </a:r>
          </a:p>
          <a:p>
            <a:r>
              <a:rPr lang="en-CA" dirty="0" smtClean="0"/>
              <a:t>Contributing to </a:t>
            </a:r>
            <a:r>
              <a:rPr lang="en-CA" b="1" dirty="0" smtClean="0"/>
              <a:t>Apache CXF</a:t>
            </a:r>
            <a:r>
              <a:rPr lang="en-CA" dirty="0" smtClean="0"/>
              <a:t> project since 2013</a:t>
            </a:r>
          </a:p>
          <a:p>
            <a:endParaRPr lang="en-US" sz="1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smtClean="0">
                <a:hlinkClick r:id="rId2"/>
              </a:rPr>
              <a:t>http://aredko.blogspot.ca/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3"/>
              </a:rPr>
              <a:t>https://github.com/reta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Metadata </a:t>
            </a:r>
            <a:r>
              <a:rPr lang="en-US" dirty="0" smtClean="0"/>
              <a:t>and </a:t>
            </a:r>
            <a:r>
              <a:rPr lang="en-US" b="1" dirty="0" smtClean="0"/>
              <a:t>text </a:t>
            </a:r>
            <a:r>
              <a:rPr lang="en-US" dirty="0" smtClean="0"/>
              <a:t>extraction engine</a:t>
            </a:r>
          </a:p>
          <a:p>
            <a:r>
              <a:rPr lang="en-US" dirty="0" smtClean="0"/>
              <a:t>Supports myriad of different file formats</a:t>
            </a:r>
          </a:p>
          <a:p>
            <a:r>
              <a:rPr lang="en-US" dirty="0" smtClean="0"/>
              <a:t>Pluggable modules (parsers), include only what you really need</a:t>
            </a:r>
          </a:p>
          <a:p>
            <a:r>
              <a:rPr lang="en-US" dirty="0" smtClean="0"/>
              <a:t>Extremely easy to ramp up and use</a:t>
            </a:r>
          </a:p>
          <a:p>
            <a:r>
              <a:rPr lang="en-US" dirty="0" smtClean="0"/>
              <a:t>Current release branch is </a:t>
            </a:r>
            <a:r>
              <a:rPr lang="en-US" b="1" dirty="0" smtClean="0"/>
              <a:t>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Tika</a:t>
            </a:r>
            <a:r>
              <a:rPr lang="en-US" dirty="0" smtClean="0"/>
              <a:t> in Nutshell</a:t>
            </a:r>
            <a:endParaRPr lang="en-US" dirty="0"/>
          </a:p>
        </p:txBody>
      </p:sp>
      <p:pic>
        <p:nvPicPr>
          <p:cNvPr id="1029" name="Picture 5" descr="C:\Users\reta\Downloads\apache-tike-nutshell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704856" cy="4789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Extraction in 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generic </a:t>
            </a:r>
            <a:r>
              <a:rPr lang="en-US" b="1" dirty="0" err="1" smtClean="0"/>
              <a:t>TikaContentExtractor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dirty="0" smtClean="0"/>
              <a:t>Also has specialization for Apache </a:t>
            </a:r>
            <a:r>
              <a:rPr lang="en-US" dirty="0" err="1" smtClean="0"/>
              <a:t>Lucene</a:t>
            </a:r>
            <a:r>
              <a:rPr lang="en-US" dirty="0" smtClean="0"/>
              <a:t>, </a:t>
            </a:r>
            <a:r>
              <a:rPr lang="en-US" b="1" dirty="0" err="1" smtClean="0"/>
              <a:t>TikaLuceneContentExtractor</a:t>
            </a:r>
            <a:endParaRPr lang="en-US" b="1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827584" y="2204864"/>
            <a:ext cx="74888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TikaContentExtractor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extract(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27584" y="4769857"/>
            <a:ext cx="79208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TikaLuceneContentExtractor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Document extract(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finally, indexing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text</a:t>
            </a:r>
            <a:r>
              <a:rPr lang="en-US" dirty="0" smtClean="0"/>
              <a:t> and </a:t>
            </a:r>
            <a:r>
              <a:rPr lang="en-US" b="1" dirty="0" smtClean="0"/>
              <a:t>metadata</a:t>
            </a:r>
            <a:r>
              <a:rPr lang="en-US" dirty="0" smtClean="0"/>
              <a:t> extracted from the file could be added straight to </a:t>
            </a:r>
            <a:r>
              <a:rPr lang="en-US" dirty="0" err="1" smtClean="0"/>
              <a:t>Lucene</a:t>
            </a:r>
            <a:r>
              <a:rPr lang="en-US" dirty="0" smtClean="0"/>
              <a:t> index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2780928"/>
            <a:ext cx="806489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TikaLuceneContentExtractor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TikaLuceneContentExtractor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PDFParser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Document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extractor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.extract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IndexWriter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...;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                                           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.addDocument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.commit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finally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.close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2"/>
              </a:rPr>
              <a:t>https://github.com/reta/ApacheConNA2015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Gluing All Parts Together …</a:t>
            </a:r>
            <a:endParaRPr lang="en-US" dirty="0"/>
          </a:p>
        </p:txBody>
      </p:sp>
      <p:pic>
        <p:nvPicPr>
          <p:cNvPr id="1026" name="Picture 2" descr="C:\Users\reta\Downloads\all-parts-toget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431213" cy="336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 Search Extension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Configuring expressions parser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search.parser.class</a:t>
            </a:r>
            <a:r>
              <a:rPr lang="en-US" b="1" dirty="0" smtClean="0"/>
              <a:t>=</a:t>
            </a:r>
            <a:r>
              <a:rPr lang="en-US" b="1" dirty="0" err="1" smtClean="0"/>
              <a:t>ODataParser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search.parser</a:t>
            </a:r>
            <a:r>
              <a:rPr lang="en-US" b="1" dirty="0" smtClean="0"/>
              <a:t>=new </a:t>
            </a:r>
            <a:r>
              <a:rPr lang="en-US" b="1" dirty="0" err="1" smtClean="0"/>
              <a:t>ODataParser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Configuring query parameter name</a:t>
            </a:r>
          </a:p>
          <a:p>
            <a:pPr>
              <a:buNone/>
            </a:pPr>
            <a:r>
              <a:rPr lang="en-US" b="1" dirty="0" smtClean="0"/>
              <a:t>    search.query.parameter.name=$filter</a:t>
            </a:r>
          </a:p>
          <a:p>
            <a:r>
              <a:rPr lang="en-US" dirty="0" smtClean="0"/>
              <a:t>Configuring date format</a:t>
            </a:r>
          </a:p>
          <a:p>
            <a:pPr>
              <a:buNone/>
            </a:pPr>
            <a:r>
              <a:rPr lang="en-CA" dirty="0" smtClean="0"/>
              <a:t>    </a:t>
            </a:r>
            <a:r>
              <a:rPr lang="en-US" b="1" dirty="0" err="1" smtClean="0"/>
              <a:t>search.date</a:t>
            </a:r>
            <a:r>
              <a:rPr lang="en-US" b="1" dirty="0" smtClean="0"/>
              <a:t>-format=</a:t>
            </a:r>
            <a:r>
              <a:rPr lang="en-US" b="1" dirty="0" err="1" smtClean="0"/>
              <a:t>yyyy</a:t>
            </a:r>
            <a:r>
              <a:rPr lang="en-US" b="1" dirty="0" smtClean="0"/>
              <a:t>/MM/</a:t>
            </a:r>
            <a:r>
              <a:rPr lang="en-US" b="1" dirty="0" err="1" smtClean="0"/>
              <a:t>dd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ElasticSearch</a:t>
            </a:r>
            <a:r>
              <a:rPr lang="en-US" dirty="0" smtClean="0"/>
              <a:t>: is a highly scalable open-source full-text search and analytics engine (</a:t>
            </a:r>
            <a:r>
              <a:rPr lang="en-US" dirty="0" smtClean="0">
                <a:hlinkClick r:id="rId3"/>
              </a:rPr>
              <a:t>http://www.elastic.co/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Apache </a:t>
            </a:r>
            <a:r>
              <a:rPr lang="en-US" b="1" dirty="0" err="1" smtClean="0"/>
              <a:t>Solr</a:t>
            </a:r>
            <a:r>
              <a:rPr lang="en-US" dirty="0" smtClean="0"/>
              <a:t>: highly reliable, scalable and fault tolerant open-source enterprise search platform (</a:t>
            </a:r>
            <a:r>
              <a:rPr lang="en-US" dirty="0" smtClean="0">
                <a:hlinkClick r:id="rId4"/>
              </a:rPr>
              <a:t>http://lucene.apache.org/solr/</a:t>
            </a:r>
            <a:r>
              <a:rPr lang="en-US" dirty="0" smtClean="0"/>
              <a:t>)</a:t>
            </a:r>
          </a:p>
          <a:p>
            <a:pPr algn="ctr">
              <a:buNone/>
            </a:pPr>
            <a:r>
              <a:rPr lang="en-US" sz="3400" b="1" dirty="0" smtClean="0"/>
              <a:t>These are dedicated, best in class solutions for solving difficult search problems.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http://cxf.apache.org/docs/jax-rs-search.html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http://lucene.apache.org/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http://tika.apache.org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http://olingo.apache.org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http://aredko.blogspot.ca/2014/12/beyond-jax-rs-spec-apache-cxf-search.html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6000" dirty="0" smtClean="0"/>
              <a:t>Thank you!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4400" dirty="0" smtClean="0"/>
              <a:t>Many thanks to </a:t>
            </a:r>
            <a:r>
              <a:rPr lang="en-US" sz="4400" b="1" dirty="0" smtClean="0"/>
              <a:t>Apache Software Foundation</a:t>
            </a:r>
            <a:r>
              <a:rPr lang="en-US" sz="4400" dirty="0" smtClean="0"/>
              <a:t> and </a:t>
            </a:r>
            <a:r>
              <a:rPr lang="en-US" sz="4400" b="1" dirty="0" err="1" smtClean="0"/>
              <a:t>AppDirect</a:t>
            </a:r>
            <a:r>
              <a:rPr lang="en-US" sz="4400" dirty="0" smtClean="0"/>
              <a:t> for the chance to be here</a:t>
            </a:r>
          </a:p>
          <a:p>
            <a:pPr algn="ctr"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talk is about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web APIs are everywhere</a:t>
            </a:r>
          </a:p>
          <a:p>
            <a:r>
              <a:rPr lang="en-US" dirty="0" smtClean="0"/>
              <a:t>JSR-339 / JAX-RS 2.0 is a standard way to build </a:t>
            </a:r>
            <a:r>
              <a:rPr lang="en-US" dirty="0" err="1" smtClean="0"/>
              <a:t>RESTful</a:t>
            </a:r>
            <a:r>
              <a:rPr lang="en-US" dirty="0" smtClean="0"/>
              <a:t> web services on JVM</a:t>
            </a:r>
          </a:p>
          <a:p>
            <a:r>
              <a:rPr lang="en-US" dirty="0" smtClean="0"/>
              <a:t>Search/Filtering capabilities in one form or another are required by most of web APIs out there</a:t>
            </a:r>
          </a:p>
          <a:p>
            <a:r>
              <a:rPr lang="en-US" dirty="0" smtClean="0"/>
              <a:t>So why not to bundle search/filtering into REST apps in generic, easy to use way?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Apache CXF is very popular open source framework to develop services and web APIs on JVM platform</a:t>
            </a:r>
          </a:p>
          <a:p>
            <a:r>
              <a:rPr lang="en-US" dirty="0" smtClean="0"/>
              <a:t>The latest </a:t>
            </a:r>
            <a:r>
              <a:rPr lang="en-US" b="1" dirty="0" smtClean="0"/>
              <a:t>3.0</a:t>
            </a:r>
            <a:r>
              <a:rPr lang="en-US" dirty="0" smtClean="0"/>
              <a:t> release is (as complete as possible) JAX-RS 2.0 compliant implementation</a:t>
            </a:r>
          </a:p>
          <a:p>
            <a:r>
              <a:rPr lang="en-CA" dirty="0" smtClean="0"/>
              <a:t>Vibrant community, complete documentation and plenty of examples make it a great choice</a:t>
            </a:r>
          </a:p>
          <a:p>
            <a:endParaRPr 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 Search Extension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Very simple concept build around customizable </a:t>
            </a:r>
            <a:r>
              <a:rPr lang="en-US" b="1" dirty="0" smtClean="0"/>
              <a:t>_s / _search</a:t>
            </a:r>
            <a:r>
              <a:rPr lang="en-US" dirty="0" smtClean="0"/>
              <a:t> query parameter </a:t>
            </a:r>
          </a:p>
          <a:p>
            <a:r>
              <a:rPr lang="en-US" dirty="0" smtClean="0"/>
              <a:t>At the moment, supports </a:t>
            </a:r>
            <a:r>
              <a:rPr lang="en-US" dirty="0" smtClean="0">
                <a:hlinkClick r:id="rId2"/>
              </a:rPr>
              <a:t>Feed Item Query Language</a:t>
            </a:r>
            <a:r>
              <a:rPr lang="en-US" dirty="0" smtClean="0"/>
              <a:t> (FIQL) expressions and </a:t>
            </a:r>
            <a:r>
              <a:rPr lang="en-US" dirty="0" smtClean="0">
                <a:hlinkClick r:id="rId3"/>
              </a:rPr>
              <a:t>OData 2.0</a:t>
            </a:r>
            <a:r>
              <a:rPr lang="en-US" dirty="0" smtClean="0"/>
              <a:t> URI filter expressions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http://my.host:9000/api/people</a:t>
            </a:r>
            <a:r>
              <a:rPr lang="en-US" b="1" dirty="0" smtClean="0">
                <a:solidFill>
                  <a:srgbClr val="C00000"/>
                </a:solidFill>
              </a:rPr>
              <a:t>?_search=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"</a:t>
            </a:r>
            <a:r>
              <a:rPr lang="en-US" b="1" dirty="0" err="1" smtClean="0">
                <a:solidFill>
                  <a:srgbClr val="C00000"/>
                </a:solidFill>
              </a:rPr>
              <a:t>firstName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eq</a:t>
            </a:r>
            <a:r>
              <a:rPr lang="en-US" b="1" dirty="0" smtClean="0">
                <a:solidFill>
                  <a:srgbClr val="C00000"/>
                </a:solidFill>
              </a:rPr>
              <a:t> 'Bob' and age </a:t>
            </a:r>
            <a:r>
              <a:rPr lang="en-US" b="1" dirty="0" err="1" smtClean="0">
                <a:solidFill>
                  <a:srgbClr val="C00000"/>
                </a:solidFill>
              </a:rPr>
              <a:t>gt</a:t>
            </a:r>
            <a:r>
              <a:rPr lang="en-US" b="1" dirty="0" smtClean="0">
                <a:solidFill>
                  <a:srgbClr val="C00000"/>
                </a:solidFill>
              </a:rPr>
              <a:t> 35"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Feed Item Query Language</a:t>
            </a:r>
          </a:p>
          <a:p>
            <a:r>
              <a:rPr lang="en-US" dirty="0" smtClean="0"/>
              <a:t>IETF draft submitted by M. Nottingham on December 12, 2007 </a:t>
            </a:r>
            <a:r>
              <a:rPr lang="en-US" dirty="0" smtClean="0">
                <a:hlinkClick r:id="rId3"/>
              </a:rPr>
              <a:t>https://tools.ietf.org/html/draft-nottingham-atompub-fiql-00</a:t>
            </a:r>
            <a:endParaRPr lang="en-US" dirty="0" smtClean="0"/>
          </a:p>
          <a:p>
            <a:r>
              <a:rPr lang="en-US" dirty="0" smtClean="0"/>
              <a:t>Fully supported by Apache CXF</a:t>
            </a:r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b="1" dirty="0" smtClean="0"/>
              <a:t>_search=</a:t>
            </a:r>
            <a:r>
              <a:rPr lang="en-US" b="1" dirty="0" err="1" smtClean="0"/>
              <a:t>firstName</a:t>
            </a:r>
            <a:r>
              <a:rPr lang="en-US" b="1" dirty="0" smtClean="0"/>
              <a:t>==</a:t>
            </a:r>
            <a:r>
              <a:rPr lang="en-US" b="1" dirty="0" err="1" smtClean="0"/>
              <a:t>Bob;age</a:t>
            </a:r>
            <a:r>
              <a:rPr lang="en-US" b="1" dirty="0" smtClean="0"/>
              <a:t>=</a:t>
            </a:r>
            <a:r>
              <a:rPr lang="en-US" b="1" dirty="0" err="1" smtClean="0"/>
              <a:t>gt</a:t>
            </a:r>
            <a:r>
              <a:rPr lang="en-US" b="1" dirty="0" smtClean="0"/>
              <a:t>=35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2.0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OData</a:t>
            </a:r>
            <a:r>
              <a:rPr lang="en-US" dirty="0" smtClean="0"/>
              <a:t> URI </a:t>
            </a:r>
            <a:r>
              <a:rPr lang="en-US" b="1" dirty="0" smtClean="0"/>
              <a:t>$filter</a:t>
            </a:r>
            <a:r>
              <a:rPr lang="en-US" dirty="0" smtClean="0"/>
              <a:t> system query option </a:t>
            </a:r>
            <a:r>
              <a:rPr lang="en-US" dirty="0" smtClean="0">
                <a:hlinkClick r:id="rId3"/>
              </a:rPr>
              <a:t>http://www.odata.org/documentation/odata-version-2-0/uri-conventions</a:t>
            </a:r>
            <a:endParaRPr lang="en-US" dirty="0" smtClean="0"/>
          </a:p>
          <a:p>
            <a:r>
              <a:rPr lang="en-US" dirty="0" smtClean="0"/>
              <a:t>Built on top of </a:t>
            </a:r>
            <a:r>
              <a:rPr lang="en-US" b="1" dirty="0" smtClean="0"/>
              <a:t>Apache </a:t>
            </a:r>
            <a:r>
              <a:rPr lang="en-US" b="1" dirty="0" err="1" smtClean="0"/>
              <a:t>Olingo</a:t>
            </a:r>
            <a:r>
              <a:rPr lang="en-US" dirty="0" smtClean="0"/>
              <a:t> and its </a:t>
            </a:r>
            <a:r>
              <a:rPr lang="en-US" b="1" dirty="0" err="1" smtClean="0"/>
              <a:t>FilterParser</a:t>
            </a:r>
            <a:r>
              <a:rPr lang="en-US" b="1" dirty="0" smtClean="0"/>
              <a:t> </a:t>
            </a:r>
            <a:r>
              <a:rPr lang="en-US" dirty="0" smtClean="0"/>
              <a:t>implementation</a:t>
            </a:r>
            <a:endParaRPr lang="en-US" b="1" dirty="0" smtClean="0"/>
          </a:p>
          <a:p>
            <a:r>
              <a:rPr lang="en-US" dirty="0" smtClean="0"/>
              <a:t>Only </a:t>
            </a:r>
            <a:r>
              <a:rPr lang="en-US" b="1" u="sng" dirty="0" smtClean="0"/>
              <a:t>subset</a:t>
            </a:r>
            <a:r>
              <a:rPr lang="en-US" b="1" dirty="0" smtClean="0"/>
              <a:t> </a:t>
            </a:r>
            <a:r>
              <a:rPr lang="en-US" dirty="0" smtClean="0"/>
              <a:t>of the operators is supported (matching the </a:t>
            </a:r>
            <a:r>
              <a:rPr lang="en-US" b="1" dirty="0" smtClean="0"/>
              <a:t>FIQL</a:t>
            </a:r>
            <a:r>
              <a:rPr lang="en-US" dirty="0" smtClean="0"/>
              <a:t> expressions set)</a:t>
            </a:r>
            <a:br>
              <a:rPr lang="en-US" dirty="0" smtClean="0"/>
            </a:br>
            <a:endParaRPr lang="en-US" sz="1200" dirty="0" smtClean="0"/>
          </a:p>
          <a:p>
            <a:pPr algn="ctr">
              <a:buNone/>
            </a:pPr>
            <a:r>
              <a:rPr lang="en-US" b="1" dirty="0" smtClean="0"/>
              <a:t>_search="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eq</a:t>
            </a:r>
            <a:r>
              <a:rPr lang="en-US" b="1" dirty="0" smtClean="0"/>
              <a:t> 'Bob' and age </a:t>
            </a:r>
            <a:r>
              <a:rPr lang="en-US" b="1" dirty="0" err="1" smtClean="0"/>
              <a:t>gt</a:t>
            </a:r>
            <a:r>
              <a:rPr lang="en-US" b="1" dirty="0" smtClean="0"/>
              <a:t> 35"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 Search Extension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en-US" dirty="0" smtClean="0"/>
              <a:t>Under the hood …</a:t>
            </a:r>
            <a:endParaRPr lang="en-US" dirty="0"/>
          </a:p>
        </p:txBody>
      </p:sp>
      <p:pic>
        <p:nvPicPr>
          <p:cNvPr id="1029" name="Picture 5" descr="C:\Users\reta\Downloads\parsers-conditions-visitors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7"/>
            <a:ext cx="7992888" cy="2787831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9552" y="5057889"/>
            <a:ext cx="64807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@Produces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{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MediaType.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APPLICATION_JSON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 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 search(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SearchContext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...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en-US" dirty="0" smtClean="0"/>
              <a:t> In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Leading, battle-tested, high-performance, full-featured text search engine</a:t>
            </a:r>
          </a:p>
          <a:p>
            <a:r>
              <a:rPr lang="en-US" dirty="0" smtClean="0"/>
              <a:t>Written purely in Java</a:t>
            </a:r>
          </a:p>
          <a:p>
            <a:r>
              <a:rPr lang="en-US" dirty="0" smtClean="0"/>
              <a:t>Foundation of many specialized and general-purpose search solutions (including </a:t>
            </a:r>
            <a:r>
              <a:rPr lang="en-US" dirty="0" err="1" smtClean="0"/>
              <a:t>Solr</a:t>
            </a:r>
            <a:r>
              <a:rPr lang="en-US" dirty="0" smtClean="0"/>
              <a:t> and Elastic Search)</a:t>
            </a:r>
          </a:p>
          <a:p>
            <a:r>
              <a:rPr lang="en-US" dirty="0" smtClean="0"/>
              <a:t>Current major release branch is </a:t>
            </a:r>
            <a:r>
              <a:rPr lang="en-US" b="1" dirty="0" smtClean="0"/>
              <a:t>5.x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1124</Words>
  <Application>Microsoft Office PowerPoint</Application>
  <PresentationFormat>On-screen Show (4:3)</PresentationFormat>
  <Paragraphs>215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Apache CXF, Tika and Lucene The power of search the JAX-RS way</vt:lpstr>
      <vt:lpstr>About myself</vt:lpstr>
      <vt:lpstr>What this talk is about …</vt:lpstr>
      <vt:lpstr>Meet Apache CXF</vt:lpstr>
      <vt:lpstr>Apache CXF Search Extension (I)</vt:lpstr>
      <vt:lpstr>FIQL</vt:lpstr>
      <vt:lpstr>OData 2.0 </vt:lpstr>
      <vt:lpstr>Apache CXF Search Extension (II)</vt:lpstr>
      <vt:lpstr>Apache Lucene In Nutshell</vt:lpstr>
      <vt:lpstr>Apache CXF Search Extension (III)</vt:lpstr>
      <vt:lpstr>Lucene Query Visitor</vt:lpstr>
      <vt:lpstr>Supported Lucene Queries</vt:lpstr>
      <vt:lpstr>TermQuery Example</vt:lpstr>
      <vt:lpstr>PhraseQuery Example</vt:lpstr>
      <vt:lpstr>WildcardQuery Example</vt:lpstr>
      <vt:lpstr>NumericRangeQuery Example</vt:lpstr>
      <vt:lpstr>TermRangeQuery Example</vt:lpstr>
      <vt:lpstr>BooleanQuery Example</vt:lpstr>
      <vt:lpstr>From “How …” to “What …”</vt:lpstr>
      <vt:lpstr>Apache Tika</vt:lpstr>
      <vt:lpstr>Apache Tika in Nutshell</vt:lpstr>
      <vt:lpstr>Text Extraction in Apache CXF</vt:lpstr>
      <vt:lpstr>And finally, indexing …</vt:lpstr>
      <vt:lpstr>Demo</vt:lpstr>
      <vt:lpstr>Demo: Gluing All Parts Together …</vt:lpstr>
      <vt:lpstr>Apache CXF Search Extension (IV)</vt:lpstr>
      <vt:lpstr>Alternatives</vt:lpstr>
      <vt:lpstr>Useful links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CXF, Tika and Lucene The power of search the JAX-RS way</dc:title>
  <dc:creator>reta</dc:creator>
  <cp:lastModifiedBy>reta</cp:lastModifiedBy>
  <cp:revision>513</cp:revision>
  <dcterms:created xsi:type="dcterms:W3CDTF">2015-03-11T15:57:42Z</dcterms:created>
  <dcterms:modified xsi:type="dcterms:W3CDTF">2015-04-04T22:50:00Z</dcterms:modified>
</cp:coreProperties>
</file>