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2" r:id="rId6"/>
    <p:sldId id="280" r:id="rId7"/>
    <p:sldId id="281" r:id="rId8"/>
    <p:sldId id="266" r:id="rId9"/>
    <p:sldId id="267" r:id="rId10"/>
    <p:sldId id="268" r:id="rId11"/>
    <p:sldId id="269" r:id="rId12"/>
    <p:sldId id="270" r:id="rId13"/>
    <p:sldId id="273" r:id="rId14"/>
    <p:sldId id="272" r:id="rId15"/>
    <p:sldId id="275" r:id="rId16"/>
    <p:sldId id="271" r:id="rId17"/>
    <p:sldId id="274" r:id="rId18"/>
    <p:sldId id="276" r:id="rId19"/>
    <p:sldId id="277" r:id="rId20"/>
    <p:sldId id="278" r:id="rId21"/>
    <p:sldId id="287" r:id="rId22"/>
    <p:sldId id="283" r:id="rId23"/>
    <p:sldId id="286" r:id="rId24"/>
    <p:sldId id="282" r:id="rId25"/>
    <p:sldId id="288" r:id="rId26"/>
    <p:sldId id="284" r:id="rId27"/>
    <p:sldId id="279" r:id="rId28"/>
    <p:sldId id="265" r:id="rId29"/>
    <p:sldId id="26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435" autoAdjust="0"/>
  </p:normalViewPr>
  <p:slideViewPr>
    <p:cSldViewPr>
      <p:cViewPr varScale="1">
        <p:scale>
          <a:sx n="69" d="100"/>
          <a:sy n="69" d="100"/>
        </p:scale>
        <p:origin x="-1824"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47C3B9-F5B7-41C4-BA82-BD2DBA3578C3}" type="datetimeFigureOut">
              <a:rPr lang="en-US" smtClean="0"/>
              <a:pPr/>
              <a:t>4/11/2015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F3A1D-1CB9-41EE-AA84-2B6F8C20BD3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Welcome</a:t>
            </a:r>
            <a:r>
              <a:rPr lang="en-US" baseline="0" dirty="0" smtClean="0"/>
              <a:t> everyone to my talk. </a:t>
            </a:r>
            <a:r>
              <a:rPr lang="en-US" dirty="0" smtClean="0"/>
              <a:t>This</a:t>
            </a:r>
            <a:r>
              <a:rPr lang="en-US" baseline="0" dirty="0" smtClean="0"/>
              <a:t> talk is about a quick and easy way of integrating full-fledged search capabilities into typical JAX-RS applications, built on top of excellent Apache CXF framework. This talk assumes that you have some basic knowledge of JAX-RS services and Apache </a:t>
            </a:r>
            <a:r>
              <a:rPr lang="en-US" baseline="0" dirty="0" err="1" smtClean="0"/>
              <a:t>Lucene</a:t>
            </a:r>
            <a:r>
              <a:rPr lang="en-US" baseline="0" dirty="0" smtClean="0"/>
              <a:t> library.</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a:t>
            </a:r>
            <a:r>
              <a:rPr lang="en-CA" baseline="0" dirty="0" smtClean="0"/>
              <a:t> search conditions implementation is type-safe and can be applied to arbitrary classes and collections (internally the respective property values are retrieved through reflection calls). But regular key</a:t>
            </a:r>
            <a:r>
              <a:rPr lang="en-US" baseline="0" dirty="0" smtClean="0"/>
              <a:t>/value map (</a:t>
            </a:r>
            <a:r>
              <a:rPr lang="en-US" b="1" baseline="0" dirty="0" err="1" smtClean="0"/>
              <a:t>SearchBean</a:t>
            </a:r>
            <a:r>
              <a:rPr lang="en-US" baseline="0" dirty="0" smtClean="0"/>
              <a:t>) is also supported which makes it very easy to project the search conditions to </a:t>
            </a:r>
            <a:r>
              <a:rPr lang="en-US" baseline="0" dirty="0" err="1" smtClean="0"/>
              <a:t>Lucene</a:t>
            </a:r>
            <a:r>
              <a:rPr lang="en-US" baseline="0" dirty="0" smtClean="0"/>
              <a:t> queries,  JPA criteria, SQL, HBASE filters, … without creating tons of supplementary classes. </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Apache </a:t>
            </a:r>
            <a:r>
              <a:rPr lang="en-US" dirty="0" err="1" smtClean="0"/>
              <a:t>Lucene</a:t>
            </a:r>
            <a:r>
              <a:rPr lang="en-US" dirty="0" smtClean="0"/>
              <a:t> has</a:t>
            </a:r>
            <a:r>
              <a:rPr lang="en-US" baseline="0" dirty="0" smtClean="0"/>
              <a:t> a very rich set of query types and their compositions. But Apache CXF search extension uses the subset of the most commonly used ones which nonetheless is quite enough to cover the demands of many applications. On the next couple of slides we are going to see the examples of how FIQL/</a:t>
            </a:r>
            <a:r>
              <a:rPr lang="en-US" baseline="0" dirty="0" err="1" smtClean="0"/>
              <a:t>OData</a:t>
            </a:r>
            <a:r>
              <a:rPr lang="en-US" baseline="0" dirty="0" smtClean="0"/>
              <a:t> filters are mapped into one of those queries.</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TermQuery</a:t>
            </a:r>
            <a:r>
              <a:rPr lang="en-US" dirty="0" smtClean="0"/>
              <a:t> is the most basic</a:t>
            </a:r>
            <a:r>
              <a:rPr lang="en-US" baseline="0" dirty="0" smtClean="0"/>
              <a:t> one and looks for documents which contain the single term. In this example, the </a:t>
            </a:r>
            <a:r>
              <a:rPr lang="en-US" b="1" baseline="0" dirty="0" err="1" smtClean="0"/>
              <a:t>StandardAnalyzer</a:t>
            </a:r>
            <a:r>
              <a:rPr lang="en-US" b="1" baseline="0" dirty="0" smtClean="0"/>
              <a:t> </a:t>
            </a:r>
            <a:r>
              <a:rPr lang="en-US" b="0" baseline="0" dirty="0" smtClean="0"/>
              <a:t>has been used which leads to conversion of the term into lower case while building Apache </a:t>
            </a:r>
            <a:r>
              <a:rPr lang="en-US" b="0" baseline="0" dirty="0" err="1" smtClean="0"/>
              <a:t>Lucene</a:t>
            </a:r>
            <a:r>
              <a:rPr lang="en-US" b="0" baseline="0" dirty="0" smtClean="0"/>
              <a:t> query.</a:t>
            </a:r>
            <a:endParaRPr lang="en-US" b="1"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PhraseQuery</a:t>
            </a:r>
            <a:r>
              <a:rPr lang="en-US" dirty="0" smtClean="0"/>
              <a:t> is somewhat</a:t>
            </a:r>
            <a:r>
              <a:rPr lang="en-US" baseline="0" dirty="0" smtClean="0"/>
              <a:t> similar to </a:t>
            </a:r>
            <a:r>
              <a:rPr lang="en-US" baseline="0" dirty="0" err="1" smtClean="0"/>
              <a:t>TermQuery</a:t>
            </a:r>
            <a:r>
              <a:rPr lang="en-US" baseline="0" dirty="0" smtClean="0"/>
              <a:t> but instead of single term it uses a phrase as a search criteria. In this example, the </a:t>
            </a:r>
            <a:r>
              <a:rPr lang="en-US" b="1" baseline="0" dirty="0" err="1" smtClean="0"/>
              <a:t>StandardAnalyzer</a:t>
            </a:r>
            <a:r>
              <a:rPr lang="en-US" b="1" baseline="0" dirty="0" smtClean="0"/>
              <a:t> </a:t>
            </a:r>
            <a:r>
              <a:rPr lang="en-US" b="0" baseline="0" dirty="0" smtClean="0"/>
              <a:t>has been used which leads to stop word elimination (and lower-casing) while building Apache </a:t>
            </a:r>
            <a:r>
              <a:rPr lang="en-US" b="0" baseline="0" dirty="0" err="1" smtClean="0"/>
              <a:t>Lucene</a:t>
            </a:r>
            <a:r>
              <a:rPr lang="en-US" b="0" baseline="0" dirty="0" smtClean="0"/>
              <a:t> query.</a:t>
            </a:r>
            <a:endParaRPr lang="en-US" b="1" dirty="0" smtClean="0"/>
          </a:p>
          <a:p>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WildcardQuery</a:t>
            </a:r>
            <a:r>
              <a:rPr lang="en-US" dirty="0" smtClean="0"/>
              <a:t> searches</a:t>
            </a:r>
            <a:r>
              <a:rPr lang="en-US" baseline="0" dirty="0" smtClean="0"/>
              <a:t> by partial matches (leading or trailing wildcards). In contrast to other types of queries, they are build “as-is” (analyzer independent) and could be really inefficient.</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NumericRangeQuery</a:t>
            </a:r>
            <a:r>
              <a:rPr lang="en-US" dirty="0" smtClean="0"/>
              <a:t> is used to perform</a:t>
            </a:r>
            <a:r>
              <a:rPr lang="en-US" baseline="0" dirty="0" smtClean="0"/>
              <a:t> efficient search for numeric field ranges. As </a:t>
            </a:r>
            <a:r>
              <a:rPr lang="en-US" baseline="0" dirty="0" err="1" smtClean="0"/>
              <a:t>LuceneQueryVisitor</a:t>
            </a:r>
            <a:r>
              <a:rPr lang="en-US" baseline="0" dirty="0" smtClean="0"/>
              <a:t> is generic and does not have the intrinsic knowledge about types of properties used in FIQL/</a:t>
            </a:r>
            <a:r>
              <a:rPr lang="en-US" baseline="0" dirty="0" err="1" smtClean="0"/>
              <a:t>OData</a:t>
            </a:r>
            <a:r>
              <a:rPr lang="en-US" baseline="0" dirty="0" smtClean="0"/>
              <a:t> filters, it needs to be hinted about numeric nature and exact types of those. </a:t>
            </a:r>
            <a:r>
              <a:rPr lang="en-US" baseline="0" dirty="0" err="1" smtClean="0"/>
              <a:t>Luckly</a:t>
            </a:r>
            <a:r>
              <a:rPr lang="en-US" baseline="0" dirty="0" smtClean="0"/>
              <a:t>, it is very easy to do using </a:t>
            </a:r>
            <a:r>
              <a:rPr kumimoji="0" lang="en-US" sz="1200" b="1" i="0" u="none" strike="noStrike" cap="none" normalizeH="0" baseline="0" dirty="0" err="1" smtClean="0">
                <a:ln>
                  <a:noFill/>
                </a:ln>
                <a:solidFill>
                  <a:srgbClr val="000000"/>
                </a:solidFill>
                <a:effectLst/>
                <a:latin typeface="Consolas" pitchFamily="49" charset="0"/>
                <a:cs typeface="Consolas" pitchFamily="49" charset="0"/>
              </a:rPr>
              <a:t>p</a:t>
            </a:r>
            <a:r>
              <a:rPr kumimoji="0" lang="en-US" sz="1200" b="1"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rimitiveFieldTypeMap</a:t>
            </a:r>
            <a:r>
              <a:rPr kumimoji="0" lang="en-US" sz="12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Similarly to </a:t>
            </a:r>
            <a:r>
              <a:rPr lang="en-US" dirty="0" err="1" smtClean="0"/>
              <a:t>NumericRangeQuery</a:t>
            </a:r>
            <a:r>
              <a:rPr lang="en-US" dirty="0" smtClean="0"/>
              <a:t>, </a:t>
            </a:r>
            <a:r>
              <a:rPr lang="en-US" dirty="0" err="1" smtClean="0"/>
              <a:t>TermRangeQuery</a:t>
            </a:r>
            <a:r>
              <a:rPr lang="en-US" dirty="0" smtClean="0"/>
              <a:t> is used to perform</a:t>
            </a:r>
            <a:r>
              <a:rPr lang="en-US" baseline="0" dirty="0" smtClean="0"/>
              <a:t> efficient search across term ranges. It is currently used to search the date fields. The </a:t>
            </a:r>
            <a:r>
              <a:rPr lang="en-US" baseline="0" dirty="0" err="1" smtClean="0"/>
              <a:t>LuceneQueryVisitor</a:t>
            </a:r>
            <a:r>
              <a:rPr lang="en-US" baseline="0" dirty="0" smtClean="0"/>
              <a:t> also needs to be hinted about temporal nature of the properties using </a:t>
            </a:r>
            <a:r>
              <a:rPr kumimoji="0" lang="en-US" sz="1200" b="1" i="0" u="none" strike="noStrike" cap="none" normalizeH="0" baseline="0" dirty="0" err="1" smtClean="0">
                <a:ln>
                  <a:noFill/>
                </a:ln>
                <a:solidFill>
                  <a:srgbClr val="000000"/>
                </a:solidFill>
                <a:effectLst/>
                <a:latin typeface="Consolas" pitchFamily="49" charset="0"/>
                <a:cs typeface="Consolas" pitchFamily="49" charset="0"/>
              </a:rPr>
              <a:t>p</a:t>
            </a:r>
            <a:r>
              <a:rPr kumimoji="0" lang="en-US" sz="1200" b="1"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rimitiveFieldTypeMap</a:t>
            </a:r>
            <a:r>
              <a:rPr kumimoji="0" lang="en-US" sz="12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BooleanQuery</a:t>
            </a:r>
            <a:r>
              <a:rPr lang="en-US" baseline="0" dirty="0" smtClean="0"/>
              <a:t> is the compositional one, which is used to combine other queries with </a:t>
            </a:r>
            <a:r>
              <a:rPr lang="en-US" b="1" baseline="0" dirty="0" smtClean="0"/>
              <a:t>and / or </a:t>
            </a:r>
            <a:r>
              <a:rPr lang="en-US" baseline="0" dirty="0" smtClean="0"/>
              <a:t>conditions.</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far</a:t>
            </a:r>
            <a:r>
              <a:rPr lang="en-US" baseline="0" dirty="0" smtClean="0"/>
              <a:t> we talked about search, different types of queries and their combination. But every search query should be run against the index which is built using the real data. We are switching gears a bit from the “How to search …” topic to “What data we are going to search against …”. </a:t>
            </a:r>
          </a:p>
          <a:p>
            <a:endParaRPr lang="en-US" baseline="0" dirty="0" smtClean="0"/>
          </a:p>
          <a:p>
            <a:r>
              <a:rPr lang="en-US" baseline="0" dirty="0" smtClean="0"/>
              <a:t>In general, indexing raw binary files as-is is not very good idea. And though files with markup (like XML, HTML) are human-readable and could be indexed as-is, they introduce a lot of noise (tags) which should better be removed before polluting the index.</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Apache </a:t>
            </a:r>
            <a:r>
              <a:rPr lang="en-US" dirty="0" err="1" smtClean="0"/>
              <a:t>Tika</a:t>
            </a:r>
            <a:r>
              <a:rPr lang="en-US" dirty="0" smtClean="0"/>
              <a:t> is metadat</a:t>
            </a:r>
            <a:r>
              <a:rPr lang="en-US" baseline="0" dirty="0" smtClean="0"/>
              <a:t>a and text extraction engine. Its features are not limited only by extraction but this is what we are going to look closely at. The list of supported file formats is very impressive. Due to pluggable parser architecture, you are not required to bundle everything, pick the ones you really need now and easily add more later on. </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Media</a:t>
            </a:r>
            <a:r>
              <a:rPr lang="en-US" baseline="0" dirty="0" smtClean="0"/>
              <a:t> Type Detector is a powerful tool which tries its best to detect the real file format. It uses a combination of techniques, not relying solely on file extension. Once the media type is detected, the respective parser could be pin-pointed (if it is available). Most of the parsers extract content (often just raw text) and also metadata (author, modification/creation dates, number of pages, …).</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Apache CXF,</a:t>
            </a:r>
            <a:r>
              <a:rPr lang="en-US" baseline="0" dirty="0" smtClean="0"/>
              <a:t> the text and metadata extraction using Apache </a:t>
            </a:r>
            <a:r>
              <a:rPr lang="en-US" baseline="0" dirty="0" err="1" smtClean="0"/>
              <a:t>Tika</a:t>
            </a:r>
            <a:r>
              <a:rPr lang="en-US" baseline="0" dirty="0" smtClean="0"/>
              <a:t> is encapsulated inside </a:t>
            </a:r>
            <a:r>
              <a:rPr lang="en-US" b="1" dirty="0" err="1" smtClean="0"/>
              <a:t>TikaContentExtractor</a:t>
            </a:r>
            <a:r>
              <a:rPr lang="en-US" dirty="0" smtClean="0"/>
              <a:t> class</a:t>
            </a:r>
            <a:r>
              <a:rPr lang="en-US" baseline="0" dirty="0" smtClean="0"/>
              <a:t> (with </a:t>
            </a:r>
            <a:r>
              <a:rPr lang="en-US" b="1" dirty="0" err="1" smtClean="0"/>
              <a:t>TikaContent</a:t>
            </a:r>
            <a:r>
              <a:rPr lang="en-US" baseline="0" dirty="0" smtClean="0"/>
              <a:t> class being generic representation of raw text and metadata, extracted from the file). </a:t>
            </a:r>
            <a:r>
              <a:rPr lang="en-US" b="1" baseline="0" dirty="0" err="1" smtClean="0"/>
              <a:t>TikaLucene</a:t>
            </a:r>
            <a:r>
              <a:rPr lang="en-US" b="1" dirty="0" err="1" smtClean="0"/>
              <a:t>ContentExtractor</a:t>
            </a:r>
            <a:r>
              <a:rPr lang="en-US" baseline="0" dirty="0" smtClean="0"/>
              <a:t> is built on top of </a:t>
            </a:r>
            <a:r>
              <a:rPr lang="en-US" b="1" dirty="0" err="1" smtClean="0"/>
              <a:t>TikaContentExtractor</a:t>
            </a:r>
            <a:r>
              <a:rPr lang="en-US" dirty="0" smtClean="0"/>
              <a:t> and</a:t>
            </a:r>
            <a:r>
              <a:rPr lang="en-US" baseline="0" dirty="0" smtClean="0"/>
              <a:t> returns prepared Apache </a:t>
            </a:r>
            <a:r>
              <a:rPr lang="en-US" baseline="0" dirty="0" err="1" smtClean="0"/>
              <a:t>Lucene</a:t>
            </a:r>
            <a:r>
              <a:rPr lang="en-US" baseline="0" dirty="0" smtClean="0"/>
              <a:t> document, which could be indexed right away (however document could be </a:t>
            </a:r>
            <a:r>
              <a:rPr lang="en-US" baseline="0" smtClean="0"/>
              <a:t>customized/modified before).</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Lastly, with text and</a:t>
            </a:r>
            <a:r>
              <a:rPr lang="en-US" baseline="0" dirty="0" smtClean="0"/>
              <a:t> metadata extracted and wrapped into Apache </a:t>
            </a:r>
            <a:r>
              <a:rPr lang="en-US" baseline="0" dirty="0" err="1" smtClean="0"/>
              <a:t>Lucene</a:t>
            </a:r>
            <a:r>
              <a:rPr lang="en-US" baseline="0" dirty="0" smtClean="0"/>
              <a:t> document, it is time to feed it into index. With that, the demo time!</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search extension is highly configurable</a:t>
            </a:r>
            <a:r>
              <a:rPr lang="en-US" baseline="0" dirty="0" smtClean="0"/>
              <a:t>. The customizations points include (but not limited to) the parser to be used (</a:t>
            </a:r>
            <a:r>
              <a:rPr lang="en-US" b="1" baseline="0" dirty="0" err="1" smtClean="0"/>
              <a:t>ODataParser</a:t>
            </a:r>
            <a:r>
              <a:rPr lang="en-US" baseline="0" dirty="0" smtClean="0"/>
              <a:t> or </a:t>
            </a:r>
            <a:r>
              <a:rPr lang="en-US" b="1" baseline="0" dirty="0" err="1" smtClean="0"/>
              <a:t>FIQLParser</a:t>
            </a:r>
            <a:r>
              <a:rPr lang="en-US" baseline="0" dirty="0" smtClean="0"/>
              <a:t>), the name of query string parameter (by default </a:t>
            </a:r>
            <a:r>
              <a:rPr lang="en-US" b="1" baseline="0" dirty="0" smtClean="0"/>
              <a:t>_s</a:t>
            </a:r>
            <a:r>
              <a:rPr lang="en-US" baseline="0" dirty="0" smtClean="0"/>
              <a:t> or </a:t>
            </a:r>
            <a:r>
              <a:rPr lang="en-US" b="1" baseline="0" dirty="0" smtClean="0"/>
              <a:t>_search</a:t>
            </a:r>
            <a:r>
              <a:rPr lang="en-US" baseline="0" dirty="0" smtClean="0"/>
              <a:t>), date/time format.</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err="1" smtClean="0"/>
              <a:t>ElasticSearch</a:t>
            </a:r>
            <a:r>
              <a:rPr lang="en-US" baseline="0" dirty="0" smtClean="0"/>
              <a:t> got a lot of traction in last couple of years and has become a very popular choice nowadays as full-fledge and scalable search engine. </a:t>
            </a:r>
            <a:r>
              <a:rPr lang="en-US" b="1" baseline="0" dirty="0" smtClean="0"/>
              <a:t>Apache </a:t>
            </a:r>
            <a:r>
              <a:rPr lang="en-US" b="1" baseline="0" dirty="0" err="1" smtClean="0"/>
              <a:t>Solr</a:t>
            </a:r>
            <a:r>
              <a:rPr lang="en-US" baseline="0" dirty="0" smtClean="0"/>
              <a:t> is an old kind on the block: quite mature and well-known search platform of enterprise level. Both products have a very rich set of features and built on top of </a:t>
            </a:r>
            <a:r>
              <a:rPr lang="en-US" b="1" baseline="0" dirty="0" smtClean="0"/>
              <a:t>Apache </a:t>
            </a:r>
            <a:r>
              <a:rPr lang="en-US" b="1" baseline="0" dirty="0" err="1" smtClean="0"/>
              <a:t>Lucene</a:t>
            </a:r>
            <a:r>
              <a:rPr lang="en-US" baseline="0" dirty="0" smtClean="0"/>
              <a:t> though among the similarities there are differences. Those are best in class solutions, but they come at a cost of maintaining own infrastructure which is not always necessary. Not every application really needs this power.</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are going to talk about REST</a:t>
            </a:r>
            <a:r>
              <a:rPr lang="en-US" baseline="0" dirty="0" smtClean="0"/>
              <a:t> APIs in Java world, more specifically about applications which are using JAX-RS 2.0 / JSR-339 as the foundation. Nowadays, it is quite rare to encounter an API which does not support any kind of search or filtering functionality over the resources it manages (for example, users, customers, invoices, companies, …). For sure, the needs of every API are quite domain specific, however in the essence it narrows down to very similar search / filtering implementations. Why not to come up with a generic, JAX-RS friendly implementation of this feature so any API could immediately benefit from that?</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where Apache</a:t>
            </a:r>
            <a:r>
              <a:rPr lang="en-US" baseline="0" dirty="0" smtClean="0"/>
              <a:t> CXF comes on the rescue. </a:t>
            </a:r>
            <a:r>
              <a:rPr lang="en-US" dirty="0" smtClean="0"/>
              <a:t>Apache</a:t>
            </a:r>
            <a:r>
              <a:rPr lang="en-US" baseline="0" dirty="0" smtClean="0"/>
              <a:t> CXF is as complete as possible JAX-RS 2.0 compliant but because Apache has no </a:t>
            </a:r>
            <a:r>
              <a:rPr lang="en-US" dirty="0" smtClean="0"/>
              <a:t>access to TCK, the “full compliance” cannot</a:t>
            </a:r>
            <a:r>
              <a:rPr lang="en-US" baseline="0" dirty="0" smtClean="0"/>
              <a:t> be claimed. The project is very mature and is actively evolving, adding more and more features with every single release.</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Apache CXF search extension is a</a:t>
            </a:r>
            <a:r>
              <a:rPr lang="en-US" baseline="0" dirty="0" smtClean="0"/>
              <a:t> generic search feature implementation, provided and exposed in JAX-RS friendly way. It is build around additional query string parameter which contains an expressions to perform the search over REST resources. Currently, the two expression dialects are support: FIQL and </a:t>
            </a:r>
            <a:r>
              <a:rPr lang="en-US" baseline="0" dirty="0" err="1" smtClean="0"/>
              <a:t>OData</a:t>
            </a:r>
            <a:r>
              <a:rPr lang="en-US" baseline="0" dirty="0" smtClean="0"/>
              <a:t> 2.0 URI filters. Here is a quick example to taste.</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Few words about FIQL. It is</a:t>
            </a:r>
            <a:r>
              <a:rPr lang="en-US" baseline="0" dirty="0" smtClean="0"/>
              <a:t> quite simple and uses the ‘equal’ sign to denote operators, ‘;’ as and condition, ‘,’ as or condition and brackets to </a:t>
            </a:r>
            <a:r>
              <a:rPr lang="en-US" baseline="0" smtClean="0"/>
              <a:t>group expressions. </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OData</a:t>
            </a:r>
            <a:r>
              <a:rPr lang="en-US" dirty="0" smtClean="0"/>
              <a:t> is a very well known</a:t>
            </a:r>
            <a:r>
              <a:rPr lang="en-US" baseline="0" dirty="0" smtClean="0"/>
              <a:t> and widely used </a:t>
            </a:r>
            <a:r>
              <a:rPr lang="en-US" baseline="0" dirty="0" err="1" smtClean="0"/>
              <a:t>RESTful</a:t>
            </a:r>
            <a:r>
              <a:rPr lang="en-US" baseline="0" dirty="0" smtClean="0"/>
              <a:t> data access protocol (current version is 4). It has a lot of things to offer, but one of the very interesting features is URI query options (like </a:t>
            </a:r>
            <a:r>
              <a:rPr lang="en-US" b="1" baseline="0" dirty="0" smtClean="0"/>
              <a:t>$</a:t>
            </a:r>
            <a:r>
              <a:rPr lang="en-US" b="1" baseline="0" dirty="0" err="1" smtClean="0"/>
              <a:t>orderby</a:t>
            </a:r>
            <a:r>
              <a:rPr lang="en-US" baseline="0" dirty="0" smtClean="0"/>
              <a:t>, </a:t>
            </a:r>
            <a:r>
              <a:rPr lang="en-US" b="1" baseline="0" dirty="0" smtClean="0"/>
              <a:t>$filter</a:t>
            </a:r>
            <a:r>
              <a:rPr lang="en-US" baseline="0" dirty="0" smtClean="0"/>
              <a:t>, …). Apache CXF search extension supports </a:t>
            </a:r>
            <a:r>
              <a:rPr lang="en-US" b="1" baseline="0" dirty="0" smtClean="0"/>
              <a:t>$filter</a:t>
            </a:r>
            <a:r>
              <a:rPr lang="en-US" baseline="0" dirty="0" smtClean="0"/>
              <a:t> query option which allows to use subset of </a:t>
            </a:r>
            <a:r>
              <a:rPr lang="en-US" baseline="0" dirty="0" err="1" smtClean="0"/>
              <a:t>OData</a:t>
            </a:r>
            <a:r>
              <a:rPr lang="en-US" baseline="0" dirty="0" smtClean="0"/>
              <a:t> filtering expressions and operators. At the moment, </a:t>
            </a:r>
            <a:r>
              <a:rPr lang="en-US" baseline="0" dirty="0" err="1" smtClean="0"/>
              <a:t>OData</a:t>
            </a:r>
            <a:r>
              <a:rPr lang="en-US" baseline="0" dirty="0" smtClean="0"/>
              <a:t> 2.0 version is supported however </a:t>
            </a:r>
            <a:r>
              <a:rPr lang="en-US" baseline="0" dirty="0" err="1" smtClean="0"/>
              <a:t>OData</a:t>
            </a:r>
            <a:r>
              <a:rPr lang="en-US" baseline="0" dirty="0" smtClean="0"/>
              <a:t> 4.0 is on the list as well.</a:t>
            </a:r>
          </a:p>
          <a:p>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Apache</a:t>
            </a:r>
            <a:r>
              <a:rPr lang="en-CA" baseline="0" dirty="0" smtClean="0"/>
              <a:t> </a:t>
            </a:r>
            <a:r>
              <a:rPr lang="en-CA" dirty="0" err="1" smtClean="0"/>
              <a:t>Lucene</a:t>
            </a:r>
            <a:r>
              <a:rPr lang="en-CA" dirty="0" smtClean="0"/>
              <a:t> is the search library</a:t>
            </a:r>
            <a:r>
              <a:rPr lang="en-CA" baseline="0" dirty="0" smtClean="0"/>
              <a:t> for JVM-based applications and services.</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Knowing</a:t>
            </a:r>
            <a:r>
              <a:rPr lang="en-US" baseline="0" dirty="0" smtClean="0"/>
              <a:t> how good and popular Apache </a:t>
            </a:r>
            <a:r>
              <a:rPr lang="en-US" baseline="0" dirty="0" err="1" smtClean="0"/>
              <a:t>Lucene</a:t>
            </a:r>
            <a:r>
              <a:rPr lang="en-US" baseline="0" dirty="0" smtClean="0"/>
              <a:t>, it comes with no surprise that Apache CXF search extension has a visitor implementation which converts the search / filter expression (FIQL, </a:t>
            </a:r>
            <a:r>
              <a:rPr lang="en-US" baseline="0" dirty="0" err="1" smtClean="0"/>
              <a:t>OData</a:t>
            </a:r>
            <a:r>
              <a:rPr lang="en-US" baseline="0" dirty="0" smtClean="0"/>
              <a:t>) into full-fledge Apache </a:t>
            </a:r>
            <a:r>
              <a:rPr lang="en-US" baseline="0" dirty="0" err="1" smtClean="0"/>
              <a:t>Lucene</a:t>
            </a:r>
            <a:r>
              <a:rPr lang="en-US" baseline="0" dirty="0" smtClean="0"/>
              <a:t> query. There are so many different types of queries which </a:t>
            </a:r>
            <a:r>
              <a:rPr lang="en-US" baseline="0" dirty="0" err="1" smtClean="0"/>
              <a:t>Lucene</a:t>
            </a:r>
            <a:r>
              <a:rPr lang="en-US" baseline="0" dirty="0" smtClean="0"/>
              <a:t> supports that only a subset is being support by the visitor. We are going to talk about all those queries shortly.</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741119-32A3-4418-858A-E69B4A2E804A}" type="datetimeFigureOut">
              <a:rPr lang="en-US" smtClean="0"/>
              <a:pPr/>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741119-32A3-4418-858A-E69B4A2E804A}" type="datetimeFigureOut">
              <a:rPr lang="en-US" smtClean="0"/>
              <a:pPr/>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741119-32A3-4418-858A-E69B4A2E804A}" type="datetimeFigureOut">
              <a:rPr lang="en-US" smtClean="0"/>
              <a:pPr/>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741119-32A3-4418-858A-E69B4A2E804A}" type="datetimeFigureOut">
              <a:rPr lang="en-US" smtClean="0"/>
              <a:pPr/>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741119-32A3-4418-858A-E69B4A2E804A}" type="datetimeFigureOut">
              <a:rPr lang="en-US" smtClean="0"/>
              <a:pPr/>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741119-32A3-4418-858A-E69B4A2E804A}" type="datetimeFigureOut">
              <a:rPr lang="en-US" smtClean="0"/>
              <a:pPr/>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741119-32A3-4418-858A-E69B4A2E804A}" type="datetimeFigureOut">
              <a:rPr lang="en-US" smtClean="0"/>
              <a:pPr/>
              <a:t>4/11/2015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741119-32A3-4418-858A-E69B4A2E804A}" type="datetimeFigureOut">
              <a:rPr lang="en-US" smtClean="0"/>
              <a:pPr/>
              <a:t>4/11/2015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741119-32A3-4418-858A-E69B4A2E804A}" type="datetimeFigureOut">
              <a:rPr lang="en-US" smtClean="0"/>
              <a:pPr/>
              <a:t>4/11/2015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741119-32A3-4418-858A-E69B4A2E804A}" type="datetimeFigureOut">
              <a:rPr lang="en-US" smtClean="0"/>
              <a:pPr/>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741119-32A3-4418-858A-E69B4A2E804A}" type="datetimeFigureOut">
              <a:rPr lang="en-US" smtClean="0"/>
              <a:pPr/>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741119-32A3-4418-858A-E69B4A2E804A}" type="datetimeFigureOut">
              <a:rPr lang="en-US" smtClean="0"/>
              <a:pPr/>
              <a:t>4/11/2015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FBE70-D385-4DB2-A2FF-2CE0F509F36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aredko.blogspot.c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ret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reta/ApacheConNA2015"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elastic.co/"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lucene.apache.org/solr/"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lucene.apache.org/" TargetMode="External"/><Relationship Id="rId7" Type="http://schemas.openxmlformats.org/officeDocument/2006/relationships/hyperlink" Target="http://jaxenter.com/tutorial-smarter-search-with-fiql-and-apache-cxf-106000.html" TargetMode="External"/><Relationship Id="rId2" Type="http://schemas.openxmlformats.org/officeDocument/2006/relationships/hyperlink" Target="http://cxf.apache.org/docs/jax-rs-search.html" TargetMode="External"/><Relationship Id="rId1" Type="http://schemas.openxmlformats.org/officeDocument/2006/relationships/slideLayout" Target="../slideLayouts/slideLayout2.xml"/><Relationship Id="rId6" Type="http://schemas.openxmlformats.org/officeDocument/2006/relationships/hyperlink" Target="http://aredko.blogspot.ca/2014/12/beyond-jax-rs-spec-apache-cxf-search.html" TargetMode="External"/><Relationship Id="rId5" Type="http://schemas.openxmlformats.org/officeDocument/2006/relationships/hyperlink" Target="http://olingo.apache.org/" TargetMode="External"/><Relationship Id="rId4" Type="http://schemas.openxmlformats.org/officeDocument/2006/relationships/hyperlink" Target="http://tika.apache.or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tools.ietf.org/html/draft-nottingham-atompub-fiql-0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odata.org/documentation/odata-version-2-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tools.ietf.org/html/draft-nottingham-atompub-fiql-00"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odata.org/documentation/odata-version-2-0/uri-convention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628800"/>
            <a:ext cx="7772400" cy="1470025"/>
          </a:xfrm>
        </p:spPr>
        <p:txBody>
          <a:bodyPr>
            <a:normAutofit fontScale="90000"/>
          </a:bodyPr>
          <a:lstStyle/>
          <a:p>
            <a:r>
              <a:rPr lang="en-US" b="1" dirty="0" smtClean="0"/>
              <a:t>Apache CXF, </a:t>
            </a:r>
            <a:r>
              <a:rPr lang="en-US" b="1" dirty="0" err="1" smtClean="0"/>
              <a:t>Tika</a:t>
            </a:r>
            <a:r>
              <a:rPr lang="en-US" b="1" dirty="0" smtClean="0"/>
              <a:t> and </a:t>
            </a:r>
            <a:r>
              <a:rPr lang="en-US" b="1" dirty="0" err="1" smtClean="0"/>
              <a:t>Lucene</a:t>
            </a:r>
            <a:r>
              <a:rPr lang="en-US" dirty="0" smtClean="0"/>
              <a:t/>
            </a:r>
            <a:br>
              <a:rPr lang="en-US" dirty="0" smtClean="0"/>
            </a:br>
            <a:r>
              <a:rPr lang="en-US" dirty="0" smtClean="0"/>
              <a:t>The power of search the JAX-RS way</a:t>
            </a:r>
            <a:endParaRPr lang="en-US" dirty="0"/>
          </a:p>
        </p:txBody>
      </p:sp>
      <p:sp>
        <p:nvSpPr>
          <p:cNvPr id="3" name="Subtitle 2"/>
          <p:cNvSpPr>
            <a:spLocks noGrp="1"/>
          </p:cNvSpPr>
          <p:nvPr>
            <p:ph type="subTitle" idx="1"/>
          </p:nvPr>
        </p:nvSpPr>
        <p:spPr>
          <a:xfrm>
            <a:off x="1371600" y="5035624"/>
            <a:ext cx="6400800" cy="697632"/>
          </a:xfrm>
        </p:spPr>
        <p:txBody>
          <a:bodyPr>
            <a:normAutofit/>
          </a:bodyPr>
          <a:lstStyle/>
          <a:p>
            <a:r>
              <a:rPr lang="en-US" dirty="0" err="1" smtClean="0"/>
              <a:t>Andriy</a:t>
            </a:r>
            <a:r>
              <a:rPr lang="en-US" dirty="0" smtClean="0"/>
              <a:t> </a:t>
            </a:r>
            <a:r>
              <a:rPr lang="en-US" dirty="0" err="1" smtClean="0"/>
              <a:t>Redko</a:t>
            </a:r>
            <a:endParaRPr lang="en-US" dirty="0" smtClean="0"/>
          </a:p>
        </p:txBody>
      </p:sp>
      <p:pic>
        <p:nvPicPr>
          <p:cNvPr id="1026" name="Picture 2"/>
          <p:cNvPicPr>
            <a:picLocks noChangeAspect="1" noChangeArrowheads="1"/>
          </p:cNvPicPr>
          <p:nvPr/>
        </p:nvPicPr>
        <p:blipFill>
          <a:blip r:embed="rId3" cstate="print"/>
          <a:srcRect/>
          <a:stretch>
            <a:fillRect/>
          </a:stretch>
        </p:blipFill>
        <p:spPr bwMode="auto">
          <a:xfrm>
            <a:off x="1475656" y="3789040"/>
            <a:ext cx="1266825" cy="66675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3579479" y="3753182"/>
            <a:ext cx="1928625" cy="66600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5981299" y="3933056"/>
            <a:ext cx="1975077" cy="288032"/>
          </a:xfrm>
          <a:prstGeom prst="rect">
            <a:avLst/>
          </a:prstGeom>
          <a:noFill/>
          <a:ln w="9525">
            <a:noFill/>
            <a:miter lim="800000"/>
            <a:headEnd/>
            <a:tailEnd/>
          </a:ln>
        </p:spPr>
      </p:pic>
      <p:pic>
        <p:nvPicPr>
          <p:cNvPr id="4" name="Picture 2"/>
          <p:cNvPicPr>
            <a:picLocks noChangeAspect="1" noChangeArrowheads="1"/>
          </p:cNvPicPr>
          <p:nvPr/>
        </p:nvPicPr>
        <p:blipFill>
          <a:blip r:embed="rId6" cstate="print"/>
          <a:srcRect/>
          <a:stretch>
            <a:fillRect/>
          </a:stretch>
        </p:blipFill>
        <p:spPr bwMode="auto">
          <a:xfrm>
            <a:off x="3707904" y="5698579"/>
            <a:ext cx="1771650" cy="466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CXF Search Extension (III)</a:t>
            </a:r>
            <a:endParaRPr lang="en-US" dirty="0"/>
          </a:p>
        </p:txBody>
      </p:sp>
      <p:sp>
        <p:nvSpPr>
          <p:cNvPr id="3" name="Content Placeholder 2"/>
          <p:cNvSpPr>
            <a:spLocks noGrp="1"/>
          </p:cNvSpPr>
          <p:nvPr>
            <p:ph idx="1"/>
          </p:nvPr>
        </p:nvSpPr>
        <p:spPr>
          <a:xfrm>
            <a:off x="457200" y="1600200"/>
            <a:ext cx="8229600" cy="4853136"/>
          </a:xfrm>
        </p:spPr>
        <p:txBody>
          <a:bodyPr>
            <a:normAutofit/>
          </a:bodyPr>
          <a:lstStyle/>
          <a:p>
            <a:r>
              <a:rPr lang="en-US" b="1" dirty="0" err="1" smtClean="0"/>
              <a:t>LuceneQueryVisitor</a:t>
            </a:r>
            <a:r>
              <a:rPr lang="en-US" dirty="0" smtClean="0"/>
              <a:t> maps the search/filter expression into Apache </a:t>
            </a:r>
            <a:r>
              <a:rPr lang="en-US" dirty="0" err="1" smtClean="0"/>
              <a:t>Lucene</a:t>
            </a:r>
            <a:r>
              <a:rPr lang="en-US" dirty="0" smtClean="0"/>
              <a:t> query</a:t>
            </a:r>
          </a:p>
          <a:p>
            <a:r>
              <a:rPr lang="en-US" dirty="0" smtClean="0"/>
              <a:t>Uses </a:t>
            </a:r>
            <a:r>
              <a:rPr lang="en-US" b="1" dirty="0" err="1" smtClean="0"/>
              <a:t>QueryBuilder</a:t>
            </a:r>
            <a:r>
              <a:rPr lang="en-US" b="1" dirty="0" smtClean="0"/>
              <a:t> </a:t>
            </a:r>
            <a:r>
              <a:rPr lang="en-US" dirty="0" smtClean="0"/>
              <a:t>and is analyzer-aware (means stemming, stop words, lower case, … apply if configured)</a:t>
            </a:r>
          </a:p>
          <a:p>
            <a:r>
              <a:rPr lang="en-US" dirty="0" smtClean="0"/>
              <a:t>Apache </a:t>
            </a:r>
            <a:r>
              <a:rPr lang="en-US" dirty="0" err="1" smtClean="0"/>
              <a:t>Lucene</a:t>
            </a:r>
            <a:r>
              <a:rPr lang="en-US" dirty="0" smtClean="0"/>
              <a:t> </a:t>
            </a:r>
            <a:r>
              <a:rPr lang="en-US" b="1" dirty="0" smtClean="0"/>
              <a:t>4.7+</a:t>
            </a:r>
            <a:r>
              <a:rPr lang="en-US" dirty="0" smtClean="0"/>
              <a:t> is required (</a:t>
            </a:r>
            <a:r>
              <a:rPr lang="en-US" b="1" dirty="0" smtClean="0"/>
              <a:t>4.9</a:t>
            </a:r>
            <a:r>
              <a:rPr lang="en-US" dirty="0" smtClean="0"/>
              <a:t>+ recommended)</a:t>
            </a:r>
          </a:p>
          <a:p>
            <a:r>
              <a:rPr lang="en-US" b="1" u="sng" dirty="0" smtClean="0"/>
              <a:t>Subset</a:t>
            </a:r>
            <a:r>
              <a:rPr lang="en-US" dirty="0" smtClean="0"/>
              <a:t> of Apache </a:t>
            </a:r>
            <a:r>
              <a:rPr lang="en-US" dirty="0" err="1" smtClean="0"/>
              <a:t>Lucene</a:t>
            </a:r>
            <a:r>
              <a:rPr lang="en-US" dirty="0" smtClean="0"/>
              <a:t> queries is supported (many improvements in upcoming </a:t>
            </a:r>
            <a:r>
              <a:rPr lang="en-US" b="1" dirty="0" smtClean="0"/>
              <a:t>3.1</a:t>
            </a:r>
            <a:r>
              <a:rPr lang="en-US" dirty="0" smtClean="0"/>
              <a:t> release)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Lucene</a:t>
            </a:r>
            <a:r>
              <a:rPr lang="en-US" dirty="0" smtClean="0"/>
              <a:t> Query Visitor</a:t>
            </a:r>
            <a:endParaRPr lang="en-US" dirty="0"/>
          </a:p>
        </p:txBody>
      </p:sp>
      <p:sp>
        <p:nvSpPr>
          <p:cNvPr id="6" name="Content Placeholder 5"/>
          <p:cNvSpPr>
            <a:spLocks noGrp="1"/>
          </p:cNvSpPr>
          <p:nvPr>
            <p:ph idx="1"/>
          </p:nvPr>
        </p:nvSpPr>
        <p:spPr>
          <a:xfrm>
            <a:off x="457200" y="1600200"/>
            <a:ext cx="8229600" cy="4709120"/>
          </a:xfrm>
        </p:spPr>
        <p:txBody>
          <a:bodyPr/>
          <a:lstStyle/>
          <a:p>
            <a:r>
              <a:rPr lang="en-US" dirty="0" smtClean="0"/>
              <a:t>Search conditions are type-safe but also support key/value map (aka </a:t>
            </a:r>
            <a:r>
              <a:rPr lang="en-US" b="1" dirty="0" err="1" smtClean="0">
                <a:solidFill>
                  <a:srgbClr val="000000"/>
                </a:solidFill>
                <a:latin typeface="Consolas" pitchFamily="49" charset="0"/>
                <a:ea typeface="Calibri" pitchFamily="34" charset="0"/>
                <a:cs typeface="Consolas" pitchFamily="49" charset="0"/>
              </a:rPr>
              <a:t>SearchBean</a:t>
            </a:r>
            <a:r>
              <a:rPr lang="en-US" dirty="0" smtClean="0"/>
              <a:t>)</a:t>
            </a:r>
          </a:p>
          <a:p>
            <a:endParaRPr lang="en-US" dirty="0"/>
          </a:p>
        </p:txBody>
      </p:sp>
      <p:sp>
        <p:nvSpPr>
          <p:cNvPr id="7" name="Rectangle 2"/>
          <p:cNvSpPr txBox="1">
            <a:spLocks noChangeArrowheads="1"/>
          </p:cNvSpPr>
          <p:nvPr/>
        </p:nvSpPr>
        <p:spPr bwMode="auto">
          <a:xfrm>
            <a:off x="827584" y="2697882"/>
            <a:ext cx="7560840" cy="3539430"/>
          </a:xfrm>
          <a:prstGeom prst="rect">
            <a:avLst/>
          </a:prstGeom>
          <a:noFill/>
          <a:ln w="9525">
            <a:noFill/>
            <a:miter lim="800000"/>
            <a:headEnd/>
            <a:tailEnd/>
          </a:ln>
          <a:effectLst/>
        </p:spPr>
        <p:txBody>
          <a:bodyPr vert="horz" wrap="square" lIns="91440" tIns="45720" rIns="91440" bIns="45720" numCol="1" rtlCol="0"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646464"/>
                </a:solidFill>
                <a:effectLst/>
                <a:uLnTx/>
                <a:uFillTx/>
                <a:latin typeface="Consolas" pitchFamily="49" charset="0"/>
                <a:ea typeface="Calibri" pitchFamily="34" charset="0"/>
                <a:cs typeface="Consolas" pitchFamily="49" charset="0"/>
              </a:rPr>
              <a:t>@GET</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endPar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646464"/>
                </a:solidFill>
                <a:effectLst/>
                <a:uLnTx/>
                <a:uFillTx/>
                <a:latin typeface="Consolas" pitchFamily="49" charset="0"/>
                <a:ea typeface="Calibri" pitchFamily="34" charset="0"/>
                <a:cs typeface="Consolas" pitchFamily="49" charset="0"/>
              </a:rPr>
              <a:t>@Produces</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 </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MediaType.</a:t>
            </a:r>
            <a:r>
              <a:rPr kumimoji="0" lang="en-US" sz="1600" b="1" i="1" u="none" strike="noStrike" kern="1200" cap="none" spc="0" normalizeH="0" baseline="0" noProof="0" dirty="0" err="1" smtClean="0">
                <a:ln>
                  <a:noFill/>
                </a:ln>
                <a:solidFill>
                  <a:srgbClr val="0000C0"/>
                </a:solidFill>
                <a:effectLst/>
                <a:uLnTx/>
                <a:uFillTx/>
                <a:latin typeface="Consolas" pitchFamily="49" charset="0"/>
                <a:ea typeface="Calibri" pitchFamily="34" charset="0"/>
                <a:cs typeface="Consolas" pitchFamily="49" charset="0"/>
              </a:rPr>
              <a:t>APPLICATION_JSON</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 )</a:t>
            </a:r>
            <a:endPar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smtClean="0">
                <a:ln>
                  <a:noFill/>
                </a:ln>
                <a:solidFill>
                  <a:srgbClr val="7F0055"/>
                </a:solidFill>
                <a:effectLst/>
                <a:uLnTx/>
                <a:uFillTx/>
                <a:latin typeface="Consolas" pitchFamily="49" charset="0"/>
                <a:ea typeface="Calibri" pitchFamily="34" charset="0"/>
                <a:cs typeface="Consolas" pitchFamily="49" charset="0"/>
              </a:rPr>
              <a:t>public</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Response search(</a:t>
            </a:r>
            <a:r>
              <a:rPr kumimoji="0" lang="en-US" sz="1600" b="0" i="0" u="none" strike="noStrike" kern="1200" cap="none" spc="0" normalizeH="0" baseline="0" noProof="0" dirty="0" smtClean="0">
                <a:ln>
                  <a:noFill/>
                </a:ln>
                <a:solidFill>
                  <a:srgbClr val="646464"/>
                </a:solidFill>
                <a:effectLst/>
                <a:uLnTx/>
                <a:uFillTx/>
                <a:latin typeface="Consolas" pitchFamily="49" charset="0"/>
                <a:ea typeface="Calibri" pitchFamily="34" charset="0"/>
                <a:cs typeface="Consolas" pitchFamily="49" charset="0"/>
              </a:rPr>
              <a:t>@Context</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SearchContext</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smtClean="0">
                <a:ln>
                  <a:noFill/>
                </a:ln>
                <a:solidFill>
                  <a:srgbClr val="6A3E3E"/>
                </a:solidFill>
                <a:effectLst/>
                <a:uLnTx/>
                <a:uFillTx/>
                <a:latin typeface="Consolas" pitchFamily="49" charset="0"/>
                <a:ea typeface="Calibri" pitchFamily="34" charset="0"/>
                <a:cs typeface="Consolas" pitchFamily="49" charset="0"/>
              </a:rPr>
              <a:t>context</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endPar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lvl="0" eaLnBrk="0" fontAlgn="base" hangingPunct="0">
              <a:spcBef>
                <a:spcPct val="0"/>
              </a:spcBef>
              <a:spcAft>
                <a:spcPct val="0"/>
              </a:spcAft>
            </a:pP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lang="en-US" sz="1600" b="1" dirty="0" smtClean="0">
                <a:solidFill>
                  <a:srgbClr val="7F0055"/>
                </a:solidFill>
                <a:latin typeface="Consolas" pitchFamily="49" charset="0"/>
                <a:ea typeface="Calibri" pitchFamily="34" charset="0"/>
                <a:cs typeface="Consolas" pitchFamily="49" charset="0"/>
              </a:rPr>
              <a:t>final</a:t>
            </a:r>
            <a:r>
              <a:rPr lang="en-US" sz="1600" dirty="0" smtClean="0">
                <a:solidFill>
                  <a:srgbClr val="000000"/>
                </a:solidFill>
                <a:latin typeface="Consolas" pitchFamily="49" charset="0"/>
                <a:ea typeface="Calibri" pitchFamily="34" charset="0"/>
                <a:cs typeface="Consolas" pitchFamily="49" charset="0"/>
              </a:rPr>
              <a:t> </a:t>
            </a:r>
            <a:r>
              <a:rPr lang="en-US" sz="1600" dirty="0" err="1" smtClean="0">
                <a:solidFill>
                  <a:srgbClr val="000000"/>
                </a:solidFill>
                <a:latin typeface="Consolas" pitchFamily="49" charset="0"/>
                <a:ea typeface="Calibri" pitchFamily="34" charset="0"/>
                <a:cs typeface="Consolas" pitchFamily="49" charset="0"/>
              </a:rPr>
              <a:t>LuceneQueryVisitor</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&lt; </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SearchBean</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&gt; </a:t>
            </a:r>
            <a:r>
              <a:rPr kumimoji="0" lang="en-US" sz="1600" b="0" i="0" u="none" strike="noStrike" kern="1200" cap="none" spc="0" normalizeH="0" baseline="0" noProof="0" dirty="0" smtClean="0">
                <a:ln>
                  <a:noFill/>
                </a:ln>
                <a:solidFill>
                  <a:srgbClr val="6A3E3E"/>
                </a:solidFill>
                <a:effectLst/>
                <a:uLnTx/>
                <a:uFillTx/>
                <a:latin typeface="Consolas" pitchFamily="49" charset="0"/>
                <a:ea typeface="Calibri" pitchFamily="34" charset="0"/>
                <a:cs typeface="Consolas" pitchFamily="49" charset="0"/>
              </a:rPr>
              <a:t>visitor</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1" i="0" u="none" strike="noStrike" kern="1200" cap="none" spc="0" normalizeH="0" baseline="0" noProof="0" dirty="0" smtClean="0">
                <a:ln>
                  <a:noFill/>
                </a:ln>
                <a:solidFill>
                  <a:srgbClr val="7F0055"/>
                </a:solidFill>
                <a:effectLst/>
                <a:uLnTx/>
                <a:uFillTx/>
                <a:latin typeface="Consolas" pitchFamily="49" charset="0"/>
                <a:ea typeface="Calibri" pitchFamily="34" charset="0"/>
                <a:cs typeface="Consolas" pitchFamily="49" charset="0"/>
              </a:rPr>
              <a:t>new</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LuceneQueryVisitor</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&lt; </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SearchBean</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&gt;(</a:t>
            </a:r>
            <a:r>
              <a:rPr kumimoji="0" lang="en-US" sz="1600" b="0" i="0" u="none" strike="noStrike" kern="1200" cap="none" spc="0" normalizeH="0" baseline="0" noProof="0" dirty="0" smtClean="0">
                <a:ln>
                  <a:noFill/>
                </a:ln>
                <a:solidFill>
                  <a:srgbClr val="0000C0"/>
                </a:solidFill>
                <a:effectLst/>
                <a:uLnTx/>
                <a:uFillTx/>
                <a:latin typeface="Consolas" pitchFamily="49" charset="0"/>
                <a:ea typeface="Calibri" pitchFamily="34" charset="0"/>
                <a:cs typeface="Consolas" pitchFamily="49" charset="0"/>
              </a:rPr>
              <a:t>analyzer</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a:t>
            </a:r>
            <a:endPar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err="1" smtClean="0">
                <a:ln>
                  <a:noFill/>
                </a:ln>
                <a:solidFill>
                  <a:srgbClr val="6A3E3E"/>
                </a:solidFill>
                <a:effectLst/>
                <a:uLnTx/>
                <a:uFillTx/>
                <a:latin typeface="Consolas" pitchFamily="49" charset="0"/>
                <a:ea typeface="Calibri" pitchFamily="34" charset="0"/>
                <a:cs typeface="Consolas" pitchFamily="49" charset="0"/>
              </a:rPr>
              <a:t>visitor</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.visit</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a:t>
            </a:r>
            <a:r>
              <a:rPr kumimoji="0" lang="en-US" sz="1600" b="0" i="0" u="none" strike="noStrike" kern="1200" cap="none" spc="0" normalizeH="0" baseline="0" noProof="0" dirty="0" err="1" smtClean="0">
                <a:ln>
                  <a:noFill/>
                </a:ln>
                <a:solidFill>
                  <a:srgbClr val="6A3E3E"/>
                </a:solidFill>
                <a:effectLst/>
                <a:uLnTx/>
                <a:uFillTx/>
                <a:latin typeface="Consolas" pitchFamily="49" charset="0"/>
                <a:ea typeface="Calibri" pitchFamily="34" charset="0"/>
                <a:cs typeface="Consolas" pitchFamily="49" charset="0"/>
              </a:rPr>
              <a:t>context</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.getCondition</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SearchBean.</a:t>
            </a:r>
            <a:r>
              <a:rPr kumimoji="0" lang="en-US" sz="1600" b="1" i="0" u="none" strike="noStrike" kern="1200" cap="none" spc="0" normalizeH="0" baseline="0" noProof="0" dirty="0" err="1" smtClean="0">
                <a:ln>
                  <a:noFill/>
                </a:ln>
                <a:solidFill>
                  <a:srgbClr val="7F0055"/>
                </a:solidFill>
                <a:effectLst/>
                <a:uLnTx/>
                <a:uFillTx/>
                <a:latin typeface="Consolas" pitchFamily="49" charset="0"/>
                <a:ea typeface="Calibri" pitchFamily="34" charset="0"/>
                <a:cs typeface="Consolas" pitchFamily="49" charset="0"/>
              </a:rPr>
              <a:t>class</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1" i="0" u="none" strike="noStrike" kern="1200" cap="none" spc="0" normalizeH="0" baseline="0" noProof="0" dirty="0" smtClean="0">
                <a:ln>
                  <a:noFill/>
                </a:ln>
                <a:solidFill>
                  <a:srgbClr val="7F0055"/>
                </a:solidFill>
                <a:effectLst/>
                <a:uLnTx/>
                <a:uFillTx/>
                <a:latin typeface="Consolas" pitchFamily="49" charset="0"/>
                <a:ea typeface="Calibri" pitchFamily="34" charset="0"/>
                <a:cs typeface="Consolas" pitchFamily="49" charset="0"/>
              </a:rPr>
              <a:t>final</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IndexReader</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smtClean="0">
                <a:ln>
                  <a:noFill/>
                </a:ln>
                <a:solidFill>
                  <a:srgbClr val="6A3E3E"/>
                </a:solidFill>
                <a:effectLst/>
                <a:uLnTx/>
                <a:uFillTx/>
                <a:latin typeface="Consolas" pitchFamily="49" charset="0"/>
                <a:ea typeface="Calibri" pitchFamily="34" charset="0"/>
                <a:cs typeface="Consolas" pitchFamily="49" charset="0"/>
              </a:rPr>
              <a:t>reader</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 ...;</a:t>
            </a:r>
            <a:endPar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1" i="0" u="none" strike="noStrike" kern="1200" cap="none" spc="0" normalizeH="0" baseline="0" noProof="0" dirty="0" smtClean="0">
                <a:ln>
                  <a:noFill/>
                </a:ln>
                <a:solidFill>
                  <a:srgbClr val="7F0055"/>
                </a:solidFill>
                <a:effectLst/>
                <a:uLnTx/>
                <a:uFillTx/>
                <a:latin typeface="Consolas" pitchFamily="49" charset="0"/>
                <a:ea typeface="Calibri" pitchFamily="34" charset="0"/>
                <a:cs typeface="Consolas" pitchFamily="49" charset="0"/>
              </a:rPr>
              <a:t>final</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IndexSearcher</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smtClean="0">
                <a:ln>
                  <a:noFill/>
                </a:ln>
                <a:solidFill>
                  <a:srgbClr val="6A3E3E"/>
                </a:solidFill>
                <a:effectLst/>
                <a:uLnTx/>
                <a:uFillTx/>
                <a:latin typeface="Consolas" pitchFamily="49" charset="0"/>
                <a:ea typeface="Calibri" pitchFamily="34" charset="0"/>
                <a:cs typeface="Consolas" pitchFamily="49" charset="0"/>
              </a:rPr>
              <a:t>searcher</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 </a:t>
            </a:r>
            <a:r>
              <a:rPr kumimoji="0" lang="en-US" sz="1600" b="1" i="0" u="none" strike="noStrike" kern="1200" cap="none" spc="0" normalizeH="0" baseline="0" noProof="0" dirty="0" smtClean="0">
                <a:ln>
                  <a:noFill/>
                </a:ln>
                <a:solidFill>
                  <a:srgbClr val="7F0055"/>
                </a:solidFill>
                <a:effectLst/>
                <a:uLnTx/>
                <a:uFillTx/>
                <a:latin typeface="Consolas" pitchFamily="49" charset="0"/>
                <a:ea typeface="Calibri" pitchFamily="34" charset="0"/>
                <a:cs typeface="Consolas" pitchFamily="49" charset="0"/>
              </a:rPr>
              <a:t>new</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IndexSearcher</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a:t>
            </a:r>
            <a:r>
              <a:rPr kumimoji="0" lang="en-US" sz="1600" b="0" i="0" u="none" strike="noStrike" kern="1200" cap="none" spc="0" normalizeH="0" baseline="0" noProof="0" dirty="0" smtClean="0">
                <a:ln>
                  <a:noFill/>
                </a:ln>
                <a:solidFill>
                  <a:srgbClr val="6A3E3E"/>
                </a:solidFill>
                <a:effectLst/>
                <a:uLnTx/>
                <a:uFillTx/>
                <a:latin typeface="Consolas" pitchFamily="49" charset="0"/>
                <a:ea typeface="Calibri" pitchFamily="34" charset="0"/>
                <a:cs typeface="Consolas" pitchFamily="49" charset="0"/>
              </a:rPr>
              <a:t>reader</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endPar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1" i="0" u="none" strike="noStrike" kern="1200" cap="none" spc="0" normalizeH="0" baseline="0" noProof="0" dirty="0" smtClean="0">
                <a:ln>
                  <a:noFill/>
                </a:ln>
                <a:solidFill>
                  <a:srgbClr val="7F0055"/>
                </a:solidFill>
                <a:effectLst/>
                <a:uLnTx/>
                <a:uFillTx/>
                <a:latin typeface="Consolas" pitchFamily="49" charset="0"/>
                <a:ea typeface="Calibri" pitchFamily="34" charset="0"/>
                <a:cs typeface="Consolas" pitchFamily="49" charset="0"/>
              </a:rPr>
              <a:t>final</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Query </a:t>
            </a:r>
            <a:r>
              <a:rPr kumimoji="0" lang="en-US" sz="1600" b="0" i="0" u="none" strike="noStrike" kern="1200" cap="none" spc="0" normalizeH="0" baseline="0" noProof="0" dirty="0" err="1" smtClean="0">
                <a:ln>
                  <a:noFill/>
                </a:ln>
                <a:solidFill>
                  <a:srgbClr val="6A3E3E"/>
                </a:solidFill>
                <a:effectLst/>
                <a:uLnTx/>
                <a:uFillTx/>
                <a:latin typeface="Consolas" pitchFamily="49" charset="0"/>
                <a:ea typeface="Calibri" pitchFamily="34" charset="0"/>
                <a:cs typeface="Consolas" pitchFamily="49" charset="0"/>
              </a:rPr>
              <a:t>query</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 </a:t>
            </a:r>
            <a:r>
              <a:rPr kumimoji="0" lang="en-US" sz="1600" b="0" i="0" u="none" strike="noStrike" kern="1200" cap="none" spc="0" normalizeH="0" baseline="0" noProof="0" dirty="0" err="1" smtClean="0">
                <a:ln>
                  <a:noFill/>
                </a:ln>
                <a:solidFill>
                  <a:srgbClr val="6A3E3E"/>
                </a:solidFill>
                <a:effectLst/>
                <a:uLnTx/>
                <a:uFillTx/>
                <a:latin typeface="Consolas" pitchFamily="49" charset="0"/>
                <a:ea typeface="Calibri" pitchFamily="34" charset="0"/>
                <a:cs typeface="Consolas" pitchFamily="49" charset="0"/>
              </a:rPr>
              <a:t>visitor</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.getQuery</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endPar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endPar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1" i="0" u="none" strike="noStrike" kern="1200" cap="none" spc="0" normalizeH="0" baseline="0" noProof="0" dirty="0" smtClean="0">
                <a:ln>
                  <a:noFill/>
                </a:ln>
                <a:solidFill>
                  <a:srgbClr val="7F0055"/>
                </a:solidFill>
                <a:effectLst/>
                <a:uLnTx/>
                <a:uFillTx/>
                <a:latin typeface="Consolas" pitchFamily="49" charset="0"/>
                <a:ea typeface="Calibri" pitchFamily="34" charset="0"/>
                <a:cs typeface="Consolas" pitchFamily="49" charset="0"/>
              </a:rPr>
              <a:t>final</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TopDocs</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err="1" smtClean="0">
                <a:ln>
                  <a:noFill/>
                </a:ln>
                <a:solidFill>
                  <a:srgbClr val="6A3E3E"/>
                </a:solidFill>
                <a:effectLst/>
                <a:uLnTx/>
                <a:uFillTx/>
                <a:latin typeface="Consolas" pitchFamily="49" charset="0"/>
                <a:ea typeface="Calibri" pitchFamily="34" charset="0"/>
                <a:cs typeface="Consolas" pitchFamily="49" charset="0"/>
              </a:rPr>
              <a:t>topDocs</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 </a:t>
            </a:r>
            <a:r>
              <a:rPr kumimoji="0" lang="en-US" sz="1600" b="0" i="0" u="none" strike="noStrike" kern="1200" cap="none" spc="0" normalizeH="0" baseline="0" noProof="0" dirty="0" err="1" smtClean="0">
                <a:ln>
                  <a:noFill/>
                </a:ln>
                <a:solidFill>
                  <a:srgbClr val="6A3E3E"/>
                </a:solidFill>
                <a:effectLst/>
                <a:uLnTx/>
                <a:uFillTx/>
                <a:latin typeface="Consolas" pitchFamily="49" charset="0"/>
                <a:ea typeface="Calibri" pitchFamily="34" charset="0"/>
                <a:cs typeface="Consolas" pitchFamily="49" charset="0"/>
              </a:rPr>
              <a:t>searcher</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.search</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a:t>
            </a:r>
            <a:r>
              <a:rPr kumimoji="0" lang="en-US" sz="1600" b="0" i="0" u="none" strike="noStrike" kern="1200" cap="none" spc="0" normalizeH="0" baseline="0" noProof="0" dirty="0" smtClean="0">
                <a:ln>
                  <a:noFill/>
                </a:ln>
                <a:solidFill>
                  <a:srgbClr val="6A3E3E"/>
                </a:solidFill>
                <a:effectLst/>
                <a:uLnTx/>
                <a:uFillTx/>
                <a:latin typeface="Consolas" pitchFamily="49" charset="0"/>
                <a:ea typeface="Calibri" pitchFamily="34" charset="0"/>
                <a:cs typeface="Consolas" pitchFamily="49" charset="0"/>
              </a:rPr>
              <a:t>query</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10);</a:t>
            </a:r>
            <a:endPar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a:t>
            </a:r>
            <a:r>
              <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a:t>
            </a:r>
            <a:r>
              <a:rPr lang="en-US" dirty="0" err="1" smtClean="0"/>
              <a:t>Lucene</a:t>
            </a:r>
            <a:r>
              <a:rPr lang="en-US" dirty="0" smtClean="0"/>
              <a:t> Queries</a:t>
            </a:r>
            <a:endParaRPr lang="en-US" dirty="0"/>
          </a:p>
        </p:txBody>
      </p:sp>
      <p:sp>
        <p:nvSpPr>
          <p:cNvPr id="3" name="Content Placeholder 2"/>
          <p:cNvSpPr>
            <a:spLocks noGrp="1"/>
          </p:cNvSpPr>
          <p:nvPr>
            <p:ph idx="1"/>
          </p:nvPr>
        </p:nvSpPr>
        <p:spPr/>
        <p:txBody>
          <a:bodyPr>
            <a:normAutofit/>
          </a:bodyPr>
          <a:lstStyle/>
          <a:p>
            <a:r>
              <a:rPr lang="en-US" b="1" dirty="0" err="1" smtClean="0"/>
              <a:t>TermQuery</a:t>
            </a:r>
            <a:endParaRPr lang="en-US" b="1" dirty="0" smtClean="0"/>
          </a:p>
          <a:p>
            <a:r>
              <a:rPr lang="en-US" b="1" dirty="0" err="1" smtClean="0"/>
              <a:t>PhraseQuery</a:t>
            </a:r>
            <a:endParaRPr lang="en-US" b="1" dirty="0" smtClean="0"/>
          </a:p>
          <a:p>
            <a:r>
              <a:rPr lang="en-US" b="1" dirty="0" err="1" smtClean="0"/>
              <a:t>WildcardQuery</a:t>
            </a:r>
            <a:endParaRPr lang="en-US" b="1" dirty="0" smtClean="0"/>
          </a:p>
          <a:p>
            <a:r>
              <a:rPr lang="en-US" b="1" dirty="0" err="1" smtClean="0"/>
              <a:t>NumericRangeQuery</a:t>
            </a:r>
            <a:r>
              <a:rPr lang="en-US" dirty="0" smtClean="0"/>
              <a:t> (</a:t>
            </a:r>
            <a:r>
              <a:rPr lang="en-US" dirty="0" err="1" smtClean="0"/>
              <a:t>int</a:t>
            </a:r>
            <a:r>
              <a:rPr lang="en-US" dirty="0" smtClean="0"/>
              <a:t> / long / double / float)</a:t>
            </a:r>
          </a:p>
          <a:p>
            <a:r>
              <a:rPr lang="en-US" b="1" dirty="0" err="1" smtClean="0"/>
              <a:t>TermRangeQuery</a:t>
            </a:r>
            <a:r>
              <a:rPr lang="en-US" dirty="0" smtClean="0"/>
              <a:t> (date)</a:t>
            </a:r>
          </a:p>
          <a:p>
            <a:r>
              <a:rPr lang="en-US" b="1" dirty="0" err="1" smtClean="0"/>
              <a:t>BooleanQuery</a:t>
            </a:r>
            <a:r>
              <a:rPr lang="en-US" dirty="0" smtClean="0"/>
              <a:t> (or / and)</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TermQuery</a:t>
            </a:r>
            <a:r>
              <a:rPr lang="en-US" dirty="0" smtClean="0"/>
              <a:t> Example</a:t>
            </a:r>
            <a:endParaRPr lang="en-US" dirty="0"/>
          </a:p>
        </p:txBody>
      </p:sp>
      <p:sp>
        <p:nvSpPr>
          <p:cNvPr id="3" name="Content Placeholder 2"/>
          <p:cNvSpPr>
            <a:spLocks noGrp="1"/>
          </p:cNvSpPr>
          <p:nvPr>
            <p:ph idx="1"/>
          </p:nvPr>
        </p:nvSpPr>
        <p:spPr/>
        <p:txBody>
          <a:bodyPr/>
          <a:lstStyle/>
          <a:p>
            <a:pPr algn="ctr">
              <a:buNone/>
            </a:pPr>
            <a:r>
              <a:rPr lang="en-US" b="1" dirty="0" smtClean="0"/>
              <a:t>_search=</a:t>
            </a:r>
            <a:r>
              <a:rPr lang="en-US" b="1" dirty="0" err="1" smtClean="0"/>
              <a:t>firstName</a:t>
            </a:r>
            <a:r>
              <a:rPr lang="en-US" b="1" dirty="0" smtClean="0"/>
              <a:t>==Bob</a:t>
            </a:r>
          </a:p>
          <a:p>
            <a:pPr algn="ctr">
              <a:buNone/>
            </a:pPr>
            <a:r>
              <a:rPr lang="en-US" b="1" dirty="0" smtClean="0"/>
              <a:t>_search="</a:t>
            </a:r>
            <a:r>
              <a:rPr lang="en-US" b="1" dirty="0" err="1" smtClean="0"/>
              <a:t>firstName</a:t>
            </a:r>
            <a:r>
              <a:rPr lang="en-US" b="1" dirty="0" smtClean="0"/>
              <a:t> </a:t>
            </a:r>
            <a:r>
              <a:rPr lang="en-US" b="1" dirty="0" err="1" smtClean="0"/>
              <a:t>eq</a:t>
            </a:r>
            <a:r>
              <a:rPr lang="en-US" b="1" dirty="0" smtClean="0"/>
              <a:t> 'Bob'"</a:t>
            </a:r>
          </a:p>
        </p:txBody>
      </p:sp>
      <p:sp>
        <p:nvSpPr>
          <p:cNvPr id="5" name="Rectangle 4"/>
          <p:cNvSpPr/>
          <p:nvPr/>
        </p:nvSpPr>
        <p:spPr>
          <a:xfrm>
            <a:off x="467544" y="4243735"/>
            <a:ext cx="8208912" cy="769441"/>
          </a:xfrm>
          <a:prstGeom prst="rect">
            <a:avLst/>
          </a:prstGeom>
        </p:spPr>
        <p:txBody>
          <a:bodyPr wrap="square">
            <a:spAutoFit/>
          </a:bodyPr>
          <a:lstStyle/>
          <a:p>
            <a:pPr algn="ctr"/>
            <a:r>
              <a:rPr lang="en-US" sz="4400" b="1" dirty="0" err="1" smtClean="0">
                <a:solidFill>
                  <a:schemeClr val="accent1">
                    <a:lumMod val="50000"/>
                  </a:schemeClr>
                </a:solidFill>
              </a:rPr>
              <a:t>firstName:bob</a:t>
            </a:r>
            <a:endParaRPr lang="en-US" sz="4400" b="1" dirty="0">
              <a:solidFill>
                <a:schemeClr val="accent1">
                  <a:lumMod val="50000"/>
                </a:schemeClr>
              </a:solidFill>
            </a:endParaRPr>
          </a:p>
        </p:txBody>
      </p:sp>
      <p:pic>
        <p:nvPicPr>
          <p:cNvPr id="1027" name="Picture 3" descr="C:\Users\reta\Downloads\Untitled Diagram(1).png"/>
          <p:cNvPicPr>
            <a:picLocks noChangeAspect="1" noChangeArrowheads="1"/>
          </p:cNvPicPr>
          <p:nvPr/>
        </p:nvPicPr>
        <p:blipFill>
          <a:blip r:embed="rId3" cstate="print"/>
          <a:srcRect/>
          <a:stretch>
            <a:fillRect/>
          </a:stretch>
        </p:blipFill>
        <p:spPr bwMode="auto">
          <a:xfrm>
            <a:off x="4258940" y="3140968"/>
            <a:ext cx="673100" cy="1473200"/>
          </a:xfrm>
          <a:prstGeom prst="rect">
            <a:avLst/>
          </a:prstGeom>
          <a:noFill/>
        </p:spPr>
      </p:pic>
      <p:sp>
        <p:nvSpPr>
          <p:cNvPr id="8" name="Rounded Rectangle 7"/>
          <p:cNvSpPr/>
          <p:nvPr/>
        </p:nvSpPr>
        <p:spPr>
          <a:xfrm>
            <a:off x="467544" y="2204864"/>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OData</a:t>
            </a:r>
            <a:endParaRPr lang="en-US" sz="2000" b="1" dirty="0">
              <a:solidFill>
                <a:schemeClr val="tx1"/>
              </a:solidFill>
            </a:endParaRPr>
          </a:p>
        </p:txBody>
      </p:sp>
      <p:sp>
        <p:nvSpPr>
          <p:cNvPr id="9" name="Rounded Rectangle 8"/>
          <p:cNvSpPr/>
          <p:nvPr/>
        </p:nvSpPr>
        <p:spPr>
          <a:xfrm>
            <a:off x="467544" y="1628800"/>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FIQL</a:t>
            </a:r>
            <a:endParaRPr lang="en-US" sz="2000" b="1" dirty="0">
              <a:solidFill>
                <a:schemeClr val="tx1"/>
              </a:solidFill>
            </a:endParaRPr>
          </a:p>
        </p:txBody>
      </p:sp>
      <p:sp>
        <p:nvSpPr>
          <p:cNvPr id="10" name="Rectangle 9"/>
          <p:cNvSpPr/>
          <p:nvPr/>
        </p:nvSpPr>
        <p:spPr>
          <a:xfrm>
            <a:off x="619944" y="5611887"/>
            <a:ext cx="8208912" cy="584775"/>
          </a:xfrm>
          <a:prstGeom prst="rect">
            <a:avLst/>
          </a:prstGeom>
        </p:spPr>
        <p:txBody>
          <a:bodyPr wrap="square">
            <a:spAutoFit/>
          </a:bodyPr>
          <a:lstStyle/>
          <a:p>
            <a:r>
              <a:rPr lang="en-US" sz="3200" b="1" dirty="0" smtClean="0"/>
              <a:t>*</a:t>
            </a:r>
            <a:r>
              <a:rPr lang="en-US" sz="3200" b="1" dirty="0" smtClean="0">
                <a:solidFill>
                  <a:srgbClr val="FF0000"/>
                </a:solidFill>
              </a:rPr>
              <a:t> </a:t>
            </a:r>
            <a:r>
              <a:rPr lang="en-US" sz="3200" dirty="0" smtClean="0"/>
              <a:t>the term is </a:t>
            </a:r>
            <a:r>
              <a:rPr lang="en-US" sz="3200" b="1" dirty="0" smtClean="0">
                <a:solidFill>
                  <a:srgbClr val="FF0000"/>
                </a:solidFill>
              </a:rPr>
              <a:t>lower-cased</a:t>
            </a:r>
            <a:r>
              <a:rPr lang="en-US" sz="3200" dirty="0" smtClean="0"/>
              <a:t> (analyzer dependent)</a:t>
            </a:r>
            <a:endParaRPr lang="en-US" sz="32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PhraseQuery</a:t>
            </a:r>
            <a:r>
              <a:rPr lang="en-US" dirty="0" smtClean="0"/>
              <a:t> Example</a:t>
            </a:r>
            <a:endParaRPr lang="en-US" dirty="0"/>
          </a:p>
        </p:txBody>
      </p:sp>
      <p:sp>
        <p:nvSpPr>
          <p:cNvPr id="9" name="Content Placeholder 2"/>
          <p:cNvSpPr>
            <a:spLocks noGrp="1"/>
          </p:cNvSpPr>
          <p:nvPr>
            <p:ph idx="1"/>
          </p:nvPr>
        </p:nvSpPr>
        <p:spPr>
          <a:xfrm>
            <a:off x="457200" y="1600200"/>
            <a:ext cx="8229600" cy="4525963"/>
          </a:xfrm>
        </p:spPr>
        <p:txBody>
          <a:bodyPr/>
          <a:lstStyle/>
          <a:p>
            <a:pPr algn="ctr">
              <a:buNone/>
            </a:pPr>
            <a:r>
              <a:rPr lang="en-US" b="1" dirty="0" smtClean="0"/>
              <a:t>     _search=content=='</a:t>
            </a:r>
            <a:r>
              <a:rPr lang="en-US" b="1" dirty="0" err="1" smtClean="0"/>
              <a:t>Lucene</a:t>
            </a:r>
            <a:r>
              <a:rPr lang="en-US" b="1" dirty="0" smtClean="0"/>
              <a:t> in Action'</a:t>
            </a:r>
          </a:p>
          <a:p>
            <a:pPr algn="ctr">
              <a:buNone/>
            </a:pPr>
            <a:r>
              <a:rPr lang="en-US" b="1" dirty="0" smtClean="0"/>
              <a:t>      _search="content </a:t>
            </a:r>
            <a:r>
              <a:rPr lang="en-US" b="1" dirty="0" err="1" smtClean="0"/>
              <a:t>eq</a:t>
            </a:r>
            <a:r>
              <a:rPr lang="en-US" b="1" dirty="0" smtClean="0"/>
              <a:t> '</a:t>
            </a:r>
            <a:r>
              <a:rPr lang="en-US" b="1" dirty="0" err="1" smtClean="0"/>
              <a:t>Lucene</a:t>
            </a:r>
            <a:r>
              <a:rPr lang="en-US" b="1" dirty="0" smtClean="0"/>
              <a:t> in Action'"</a:t>
            </a:r>
          </a:p>
        </p:txBody>
      </p:sp>
      <p:sp>
        <p:nvSpPr>
          <p:cNvPr id="10" name="Rectangle 9"/>
          <p:cNvSpPr/>
          <p:nvPr/>
        </p:nvSpPr>
        <p:spPr>
          <a:xfrm>
            <a:off x="467544" y="4243735"/>
            <a:ext cx="8208912" cy="769441"/>
          </a:xfrm>
          <a:prstGeom prst="rect">
            <a:avLst/>
          </a:prstGeom>
        </p:spPr>
        <p:txBody>
          <a:bodyPr wrap="square">
            <a:spAutoFit/>
          </a:bodyPr>
          <a:lstStyle/>
          <a:p>
            <a:pPr algn="ctr"/>
            <a:r>
              <a:rPr lang="en-US" sz="4400" b="1" dirty="0" smtClean="0">
                <a:solidFill>
                  <a:schemeClr val="accent1">
                    <a:lumMod val="50000"/>
                  </a:schemeClr>
                </a:solidFill>
              </a:rPr>
              <a:t>content:</a:t>
            </a:r>
            <a:r>
              <a:rPr lang="en-US" sz="4400" b="1" dirty="0" smtClean="0">
                <a:solidFill>
                  <a:schemeClr val="tx2">
                    <a:lumMod val="75000"/>
                  </a:schemeClr>
                </a:solidFill>
              </a:rPr>
              <a:t>"</a:t>
            </a:r>
            <a:r>
              <a:rPr lang="en-US" sz="4400" b="1" dirty="0" err="1" smtClean="0">
                <a:solidFill>
                  <a:schemeClr val="accent1">
                    <a:lumMod val="50000"/>
                  </a:schemeClr>
                </a:solidFill>
              </a:rPr>
              <a:t>lucene</a:t>
            </a:r>
            <a:r>
              <a:rPr lang="en-US" sz="4400" b="1" dirty="0" smtClean="0">
                <a:solidFill>
                  <a:schemeClr val="accent1">
                    <a:lumMod val="50000"/>
                  </a:schemeClr>
                </a:solidFill>
              </a:rPr>
              <a:t> ? actio</a:t>
            </a:r>
            <a:r>
              <a:rPr lang="en-US" sz="4400" b="1" dirty="0" smtClean="0">
                <a:solidFill>
                  <a:schemeClr val="tx2">
                    <a:lumMod val="75000"/>
                  </a:schemeClr>
                </a:solidFill>
              </a:rPr>
              <a:t>n"</a:t>
            </a:r>
            <a:endParaRPr lang="en-US" sz="4400" b="1" dirty="0">
              <a:solidFill>
                <a:schemeClr val="tx2">
                  <a:lumMod val="75000"/>
                </a:schemeClr>
              </a:solidFill>
            </a:endParaRPr>
          </a:p>
        </p:txBody>
      </p:sp>
      <p:pic>
        <p:nvPicPr>
          <p:cNvPr id="11" name="Picture 3" descr="C:\Users\reta\Downloads\Untitled Diagram(1).png"/>
          <p:cNvPicPr>
            <a:picLocks noChangeAspect="1" noChangeArrowheads="1"/>
          </p:cNvPicPr>
          <p:nvPr/>
        </p:nvPicPr>
        <p:blipFill>
          <a:blip r:embed="rId3" cstate="print"/>
          <a:srcRect/>
          <a:stretch>
            <a:fillRect/>
          </a:stretch>
        </p:blipFill>
        <p:spPr bwMode="auto">
          <a:xfrm>
            <a:off x="4258940" y="3140968"/>
            <a:ext cx="673100" cy="1473200"/>
          </a:xfrm>
          <a:prstGeom prst="rect">
            <a:avLst/>
          </a:prstGeom>
          <a:noFill/>
        </p:spPr>
      </p:pic>
      <p:sp>
        <p:nvSpPr>
          <p:cNvPr id="14" name="Rounded Rectangle 13"/>
          <p:cNvSpPr/>
          <p:nvPr/>
        </p:nvSpPr>
        <p:spPr>
          <a:xfrm>
            <a:off x="467544" y="2204864"/>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OData</a:t>
            </a:r>
            <a:endParaRPr lang="en-US" sz="2000" b="1" dirty="0">
              <a:solidFill>
                <a:schemeClr val="tx1"/>
              </a:solidFill>
            </a:endParaRPr>
          </a:p>
        </p:txBody>
      </p:sp>
      <p:sp>
        <p:nvSpPr>
          <p:cNvPr id="15" name="Rounded Rectangle 14"/>
          <p:cNvSpPr/>
          <p:nvPr/>
        </p:nvSpPr>
        <p:spPr>
          <a:xfrm>
            <a:off x="467544" y="1628800"/>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FIQL</a:t>
            </a:r>
            <a:endParaRPr lang="en-US" sz="2000" b="1" dirty="0">
              <a:solidFill>
                <a:schemeClr val="tx1"/>
              </a:solidFill>
            </a:endParaRPr>
          </a:p>
        </p:txBody>
      </p:sp>
      <p:sp>
        <p:nvSpPr>
          <p:cNvPr id="18" name="Rectangle 17"/>
          <p:cNvSpPr/>
          <p:nvPr/>
        </p:nvSpPr>
        <p:spPr>
          <a:xfrm>
            <a:off x="619944" y="5611887"/>
            <a:ext cx="8208912" cy="584775"/>
          </a:xfrm>
          <a:prstGeom prst="rect">
            <a:avLst/>
          </a:prstGeom>
        </p:spPr>
        <p:txBody>
          <a:bodyPr wrap="square">
            <a:spAutoFit/>
          </a:bodyPr>
          <a:lstStyle/>
          <a:p>
            <a:r>
              <a:rPr lang="en-US" sz="3200" b="1" dirty="0" smtClean="0"/>
              <a:t>*</a:t>
            </a:r>
            <a:r>
              <a:rPr lang="en-US" sz="3200" b="1" dirty="0" smtClean="0">
                <a:solidFill>
                  <a:srgbClr val="FF0000"/>
                </a:solidFill>
              </a:rPr>
              <a:t> in</a:t>
            </a:r>
            <a:r>
              <a:rPr lang="en-US" sz="3200" b="1" dirty="0" smtClean="0"/>
              <a:t> </a:t>
            </a:r>
            <a:r>
              <a:rPr lang="en-US" sz="3200" dirty="0" smtClean="0"/>
              <a:t>is typically a </a:t>
            </a:r>
            <a:r>
              <a:rPr lang="en-US" sz="3200" dirty="0" err="1" smtClean="0"/>
              <a:t>stopword</a:t>
            </a:r>
            <a:r>
              <a:rPr lang="en-US" sz="3200" dirty="0" smtClean="0"/>
              <a:t> and is replaced by </a:t>
            </a:r>
            <a:r>
              <a:rPr lang="en-US" sz="3200" b="1" dirty="0" smtClean="0"/>
              <a:t>?</a:t>
            </a:r>
            <a:endParaRPr lang="en-US" sz="32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WildcardQuery</a:t>
            </a:r>
            <a:r>
              <a:rPr lang="en-US" dirty="0" smtClean="0"/>
              <a:t> Example</a:t>
            </a:r>
            <a:endParaRPr lang="en-US" dirty="0"/>
          </a:p>
        </p:txBody>
      </p:sp>
      <p:sp>
        <p:nvSpPr>
          <p:cNvPr id="14" name="Content Placeholder 2"/>
          <p:cNvSpPr>
            <a:spLocks noGrp="1"/>
          </p:cNvSpPr>
          <p:nvPr>
            <p:ph idx="1"/>
          </p:nvPr>
        </p:nvSpPr>
        <p:spPr>
          <a:xfrm>
            <a:off x="457200" y="1600200"/>
            <a:ext cx="8229600" cy="4525963"/>
          </a:xfrm>
        </p:spPr>
        <p:txBody>
          <a:bodyPr/>
          <a:lstStyle/>
          <a:p>
            <a:pPr algn="ctr">
              <a:buNone/>
            </a:pPr>
            <a:r>
              <a:rPr lang="en-US" b="1" dirty="0" smtClean="0"/>
              <a:t>_search=</a:t>
            </a:r>
            <a:r>
              <a:rPr lang="en-US" b="1" dirty="0" err="1" smtClean="0"/>
              <a:t>firstName</a:t>
            </a:r>
            <a:r>
              <a:rPr lang="en-US" b="1" dirty="0" smtClean="0"/>
              <a:t>==Bo*</a:t>
            </a:r>
          </a:p>
          <a:p>
            <a:pPr algn="ctr">
              <a:buNone/>
            </a:pPr>
            <a:r>
              <a:rPr lang="en-US" b="1" dirty="0" smtClean="0"/>
              <a:t>_search="</a:t>
            </a:r>
            <a:r>
              <a:rPr lang="en-US" b="1" dirty="0" err="1" smtClean="0"/>
              <a:t>firstName</a:t>
            </a:r>
            <a:r>
              <a:rPr lang="en-US" b="1" dirty="0" smtClean="0"/>
              <a:t> </a:t>
            </a:r>
            <a:r>
              <a:rPr lang="en-US" b="1" dirty="0" err="1" smtClean="0"/>
              <a:t>eq</a:t>
            </a:r>
            <a:r>
              <a:rPr lang="en-US" b="1" dirty="0" smtClean="0"/>
              <a:t> 'Bo*'"</a:t>
            </a:r>
          </a:p>
        </p:txBody>
      </p:sp>
      <p:sp>
        <p:nvSpPr>
          <p:cNvPr id="15" name="Rectangle 14"/>
          <p:cNvSpPr/>
          <p:nvPr/>
        </p:nvSpPr>
        <p:spPr>
          <a:xfrm>
            <a:off x="467544" y="4243735"/>
            <a:ext cx="8208912" cy="769441"/>
          </a:xfrm>
          <a:prstGeom prst="rect">
            <a:avLst/>
          </a:prstGeom>
        </p:spPr>
        <p:txBody>
          <a:bodyPr wrap="square">
            <a:spAutoFit/>
          </a:bodyPr>
          <a:lstStyle/>
          <a:p>
            <a:pPr algn="ctr"/>
            <a:r>
              <a:rPr lang="en-US" sz="4400" b="1" dirty="0" err="1" smtClean="0">
                <a:solidFill>
                  <a:schemeClr val="accent1">
                    <a:lumMod val="50000"/>
                  </a:schemeClr>
                </a:solidFill>
              </a:rPr>
              <a:t>firstName:Bo</a:t>
            </a:r>
            <a:r>
              <a:rPr lang="en-US" sz="4400" b="1" dirty="0" smtClean="0">
                <a:solidFill>
                  <a:schemeClr val="accent1">
                    <a:lumMod val="50000"/>
                  </a:schemeClr>
                </a:solidFill>
              </a:rPr>
              <a:t>*</a:t>
            </a:r>
            <a:endParaRPr lang="en-US" sz="4400" b="1" dirty="0">
              <a:solidFill>
                <a:schemeClr val="accent1">
                  <a:lumMod val="50000"/>
                </a:schemeClr>
              </a:solidFill>
            </a:endParaRPr>
          </a:p>
        </p:txBody>
      </p:sp>
      <p:pic>
        <p:nvPicPr>
          <p:cNvPr id="16" name="Picture 3" descr="C:\Users\reta\Downloads\Untitled Diagram(1).png"/>
          <p:cNvPicPr>
            <a:picLocks noChangeAspect="1" noChangeArrowheads="1"/>
          </p:cNvPicPr>
          <p:nvPr/>
        </p:nvPicPr>
        <p:blipFill>
          <a:blip r:embed="rId3" cstate="print"/>
          <a:srcRect/>
          <a:stretch>
            <a:fillRect/>
          </a:stretch>
        </p:blipFill>
        <p:spPr bwMode="auto">
          <a:xfrm>
            <a:off x="4258940" y="3140968"/>
            <a:ext cx="673100" cy="1473200"/>
          </a:xfrm>
          <a:prstGeom prst="rect">
            <a:avLst/>
          </a:prstGeom>
          <a:noFill/>
        </p:spPr>
      </p:pic>
      <p:sp>
        <p:nvSpPr>
          <p:cNvPr id="17" name="Rounded Rectangle 16"/>
          <p:cNvSpPr/>
          <p:nvPr/>
        </p:nvSpPr>
        <p:spPr>
          <a:xfrm>
            <a:off x="467544" y="2204864"/>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OData</a:t>
            </a:r>
            <a:endParaRPr lang="en-US" sz="2000" b="1" dirty="0">
              <a:solidFill>
                <a:schemeClr val="tx1"/>
              </a:solidFill>
            </a:endParaRPr>
          </a:p>
        </p:txBody>
      </p:sp>
      <p:sp>
        <p:nvSpPr>
          <p:cNvPr id="18" name="Rounded Rectangle 17"/>
          <p:cNvSpPr/>
          <p:nvPr/>
        </p:nvSpPr>
        <p:spPr>
          <a:xfrm>
            <a:off x="467544" y="1628800"/>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FIQL</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NumericRangeQuery</a:t>
            </a:r>
            <a:r>
              <a:rPr lang="en-US" dirty="0" smtClean="0"/>
              <a:t> Example</a:t>
            </a:r>
            <a:endParaRPr lang="en-US" dirty="0"/>
          </a:p>
        </p:txBody>
      </p:sp>
      <p:sp>
        <p:nvSpPr>
          <p:cNvPr id="9" name="Content Placeholder 2"/>
          <p:cNvSpPr>
            <a:spLocks noGrp="1"/>
          </p:cNvSpPr>
          <p:nvPr>
            <p:ph idx="1"/>
          </p:nvPr>
        </p:nvSpPr>
        <p:spPr>
          <a:xfrm>
            <a:off x="457200" y="1600200"/>
            <a:ext cx="8229600" cy="4525963"/>
          </a:xfrm>
        </p:spPr>
        <p:txBody>
          <a:bodyPr/>
          <a:lstStyle/>
          <a:p>
            <a:pPr algn="ctr">
              <a:buNone/>
            </a:pPr>
            <a:r>
              <a:rPr lang="en-US" b="1" dirty="0" smtClean="0"/>
              <a:t>_search=age=</a:t>
            </a:r>
            <a:r>
              <a:rPr lang="en-US" b="1" dirty="0" err="1" smtClean="0"/>
              <a:t>gt</a:t>
            </a:r>
            <a:r>
              <a:rPr lang="en-US" b="1" dirty="0" smtClean="0"/>
              <a:t>=35</a:t>
            </a:r>
          </a:p>
          <a:p>
            <a:pPr algn="ctr">
              <a:buNone/>
            </a:pPr>
            <a:r>
              <a:rPr lang="en-US" b="1" dirty="0" smtClean="0"/>
              <a:t>_search= "age </a:t>
            </a:r>
            <a:r>
              <a:rPr lang="en-US" b="1" dirty="0" err="1" smtClean="0"/>
              <a:t>gt</a:t>
            </a:r>
            <a:r>
              <a:rPr lang="en-US" b="1" dirty="0" smtClean="0"/>
              <a:t> 35"</a:t>
            </a:r>
          </a:p>
        </p:txBody>
      </p:sp>
      <p:sp>
        <p:nvSpPr>
          <p:cNvPr id="10" name="Rectangle 9"/>
          <p:cNvSpPr/>
          <p:nvPr/>
        </p:nvSpPr>
        <p:spPr>
          <a:xfrm>
            <a:off x="467544" y="4243735"/>
            <a:ext cx="8208912" cy="769441"/>
          </a:xfrm>
          <a:prstGeom prst="rect">
            <a:avLst/>
          </a:prstGeom>
        </p:spPr>
        <p:txBody>
          <a:bodyPr wrap="square">
            <a:spAutoFit/>
          </a:bodyPr>
          <a:lstStyle/>
          <a:p>
            <a:pPr algn="ctr"/>
            <a:r>
              <a:rPr lang="en-US" sz="4400" b="1" dirty="0" smtClean="0">
                <a:solidFill>
                  <a:schemeClr val="accent1">
                    <a:lumMod val="50000"/>
                  </a:schemeClr>
                </a:solidFill>
              </a:rPr>
              <a:t>age:{35 TO *}</a:t>
            </a:r>
            <a:endParaRPr lang="en-US" sz="4400" b="1" dirty="0">
              <a:solidFill>
                <a:schemeClr val="accent1">
                  <a:lumMod val="50000"/>
                </a:schemeClr>
              </a:solidFill>
            </a:endParaRPr>
          </a:p>
        </p:txBody>
      </p:sp>
      <p:pic>
        <p:nvPicPr>
          <p:cNvPr id="11" name="Picture 3" descr="C:\Users\reta\Downloads\Untitled Diagram(1).png"/>
          <p:cNvPicPr>
            <a:picLocks noChangeAspect="1" noChangeArrowheads="1"/>
          </p:cNvPicPr>
          <p:nvPr/>
        </p:nvPicPr>
        <p:blipFill>
          <a:blip r:embed="rId3" cstate="print"/>
          <a:srcRect/>
          <a:stretch>
            <a:fillRect/>
          </a:stretch>
        </p:blipFill>
        <p:spPr bwMode="auto">
          <a:xfrm>
            <a:off x="4258940" y="3140968"/>
            <a:ext cx="673100" cy="1473200"/>
          </a:xfrm>
          <a:prstGeom prst="rect">
            <a:avLst/>
          </a:prstGeom>
          <a:noFill/>
        </p:spPr>
      </p:pic>
      <p:sp>
        <p:nvSpPr>
          <p:cNvPr id="12" name="Rounded Rectangle 11"/>
          <p:cNvSpPr/>
          <p:nvPr/>
        </p:nvSpPr>
        <p:spPr>
          <a:xfrm>
            <a:off x="467544" y="2204864"/>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OData</a:t>
            </a:r>
            <a:endParaRPr lang="en-US" sz="2000" b="1" dirty="0">
              <a:solidFill>
                <a:schemeClr val="tx1"/>
              </a:solidFill>
            </a:endParaRPr>
          </a:p>
        </p:txBody>
      </p:sp>
      <p:sp>
        <p:nvSpPr>
          <p:cNvPr id="13" name="Rounded Rectangle 12"/>
          <p:cNvSpPr/>
          <p:nvPr/>
        </p:nvSpPr>
        <p:spPr>
          <a:xfrm>
            <a:off x="467544" y="1628800"/>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FIQL</a:t>
            </a:r>
            <a:endParaRPr lang="en-US" sz="2000" b="1" dirty="0">
              <a:solidFill>
                <a:schemeClr val="tx1"/>
              </a:solidFill>
            </a:endParaRPr>
          </a:p>
        </p:txBody>
      </p:sp>
      <p:sp>
        <p:nvSpPr>
          <p:cNvPr id="7170" name="Rectangle 2"/>
          <p:cNvSpPr>
            <a:spLocks noChangeArrowheads="1"/>
          </p:cNvSpPr>
          <p:nvPr/>
        </p:nvSpPr>
        <p:spPr bwMode="auto">
          <a:xfrm>
            <a:off x="683568" y="5826750"/>
            <a:ext cx="7814960"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C0"/>
                </a:solidFill>
                <a:effectLst/>
                <a:latin typeface="Consolas" pitchFamily="49" charset="0"/>
                <a:ea typeface="Calibri" pitchFamily="34" charset="0"/>
                <a:cs typeface="Consolas" pitchFamily="49" charset="0"/>
              </a:rPr>
              <a:t>visitor</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.setPrimitiveFieldTypeMap</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r>
              <a:rPr kumimoji="0" lang="en-US" sz="1600" b="0" i="1"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singletonMap</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r>
              <a:rPr kumimoji="0" lang="en-US" sz="1600" b="0" i="0" u="none" strike="noStrike" cap="none" normalizeH="0" baseline="0" dirty="0" smtClean="0">
                <a:ln>
                  <a:noFill/>
                </a:ln>
                <a:solidFill>
                  <a:srgbClr val="2A00FF"/>
                </a:solidFill>
                <a:effectLst/>
                <a:latin typeface="Consolas" pitchFamily="49" charset="0"/>
                <a:ea typeface="Calibri" pitchFamily="34" charset="0"/>
                <a:cs typeface="Consolas" pitchFamily="49" charset="0"/>
              </a:rPr>
              <a:t>"age"</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Integer.</a:t>
            </a:r>
            <a:r>
              <a:rPr kumimoji="0" lang="en-US" sz="1600" b="1" i="0" u="none" strike="noStrike" cap="none" normalizeH="0" baseline="0" dirty="0" err="1" smtClean="0">
                <a:ln>
                  <a:noFill/>
                </a:ln>
                <a:solidFill>
                  <a:srgbClr val="7F0055"/>
                </a:solidFill>
                <a:effectLst/>
                <a:latin typeface="Consolas" pitchFamily="49" charset="0"/>
                <a:ea typeface="Calibri" pitchFamily="34"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5"/>
          <p:cNvSpPr/>
          <p:nvPr/>
        </p:nvSpPr>
        <p:spPr>
          <a:xfrm>
            <a:off x="611560" y="5220489"/>
            <a:ext cx="8208912" cy="584775"/>
          </a:xfrm>
          <a:prstGeom prst="rect">
            <a:avLst/>
          </a:prstGeom>
        </p:spPr>
        <p:txBody>
          <a:bodyPr wrap="square">
            <a:spAutoFit/>
          </a:bodyPr>
          <a:lstStyle/>
          <a:p>
            <a:r>
              <a:rPr lang="en-US" sz="3200" b="1" dirty="0" smtClean="0"/>
              <a:t>*</a:t>
            </a:r>
            <a:r>
              <a:rPr lang="en-US" sz="3200" b="1" dirty="0" smtClean="0">
                <a:solidFill>
                  <a:srgbClr val="FF0000"/>
                </a:solidFill>
              </a:rPr>
              <a:t> </a:t>
            </a:r>
            <a:r>
              <a:rPr lang="en-US" sz="3200" dirty="0" smtClean="0"/>
              <a:t>the type of </a:t>
            </a:r>
            <a:r>
              <a:rPr lang="en-US" sz="3200" b="1" dirty="0" smtClean="0"/>
              <a:t>age</a:t>
            </a:r>
            <a:r>
              <a:rPr lang="en-US" sz="3200" dirty="0" smtClean="0"/>
              <a:t> property should be numeric</a:t>
            </a:r>
            <a:endParaRPr lang="en-US" sz="32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TermRangeQuery</a:t>
            </a:r>
            <a:r>
              <a:rPr lang="en-US" dirty="0" smtClean="0"/>
              <a:t> Example</a:t>
            </a:r>
            <a:endParaRPr lang="en-US" dirty="0"/>
          </a:p>
        </p:txBody>
      </p:sp>
      <p:sp>
        <p:nvSpPr>
          <p:cNvPr id="4" name="Content Placeholder 2"/>
          <p:cNvSpPr>
            <a:spLocks noGrp="1"/>
          </p:cNvSpPr>
          <p:nvPr>
            <p:ph idx="1"/>
          </p:nvPr>
        </p:nvSpPr>
        <p:spPr>
          <a:xfrm>
            <a:off x="457200" y="1600200"/>
            <a:ext cx="8229600" cy="4525963"/>
          </a:xfrm>
        </p:spPr>
        <p:txBody>
          <a:bodyPr/>
          <a:lstStyle/>
          <a:p>
            <a:pPr algn="ctr">
              <a:buNone/>
            </a:pPr>
            <a:r>
              <a:rPr lang="en-US" b="1" dirty="0" smtClean="0"/>
              <a:t>_search=modified=</a:t>
            </a:r>
            <a:r>
              <a:rPr lang="en-US" b="1" dirty="0" err="1" smtClean="0"/>
              <a:t>lt</a:t>
            </a:r>
            <a:r>
              <a:rPr lang="en-US" b="1" dirty="0" smtClean="0"/>
              <a:t>=2015-10-25</a:t>
            </a:r>
          </a:p>
          <a:p>
            <a:pPr algn="ctr">
              <a:buNone/>
            </a:pPr>
            <a:r>
              <a:rPr lang="en-US" b="1" dirty="0" smtClean="0"/>
              <a:t>_search= "modified </a:t>
            </a:r>
            <a:r>
              <a:rPr lang="en-US" b="1" dirty="0" err="1" smtClean="0"/>
              <a:t>lt</a:t>
            </a:r>
            <a:r>
              <a:rPr lang="en-US" b="1" dirty="0" smtClean="0"/>
              <a:t> '2015-10-25'"</a:t>
            </a:r>
          </a:p>
        </p:txBody>
      </p:sp>
      <p:sp>
        <p:nvSpPr>
          <p:cNvPr id="5" name="Rectangle 4"/>
          <p:cNvSpPr/>
          <p:nvPr/>
        </p:nvSpPr>
        <p:spPr>
          <a:xfrm>
            <a:off x="467544" y="4243735"/>
            <a:ext cx="8208912" cy="707886"/>
          </a:xfrm>
          <a:prstGeom prst="rect">
            <a:avLst/>
          </a:prstGeom>
        </p:spPr>
        <p:txBody>
          <a:bodyPr wrap="square">
            <a:spAutoFit/>
          </a:bodyPr>
          <a:lstStyle/>
          <a:p>
            <a:pPr algn="ctr"/>
            <a:r>
              <a:rPr lang="en-US" sz="4000" b="1" dirty="0" smtClean="0">
                <a:solidFill>
                  <a:schemeClr val="accent1">
                    <a:lumMod val="50000"/>
                  </a:schemeClr>
                </a:solidFill>
              </a:rPr>
              <a:t>modified:{* TO 20151025040000000}</a:t>
            </a:r>
            <a:endParaRPr lang="en-US" sz="4000" b="1" dirty="0">
              <a:solidFill>
                <a:schemeClr val="accent1">
                  <a:lumMod val="50000"/>
                </a:schemeClr>
              </a:solidFill>
            </a:endParaRPr>
          </a:p>
        </p:txBody>
      </p:sp>
      <p:pic>
        <p:nvPicPr>
          <p:cNvPr id="6" name="Picture 3" descr="C:\Users\reta\Downloads\Untitled Diagram(1).png"/>
          <p:cNvPicPr>
            <a:picLocks noChangeAspect="1" noChangeArrowheads="1"/>
          </p:cNvPicPr>
          <p:nvPr/>
        </p:nvPicPr>
        <p:blipFill>
          <a:blip r:embed="rId3" cstate="print"/>
          <a:srcRect/>
          <a:stretch>
            <a:fillRect/>
          </a:stretch>
        </p:blipFill>
        <p:spPr bwMode="auto">
          <a:xfrm>
            <a:off x="4258940" y="3140968"/>
            <a:ext cx="673100" cy="1473200"/>
          </a:xfrm>
          <a:prstGeom prst="rect">
            <a:avLst/>
          </a:prstGeom>
          <a:noFill/>
        </p:spPr>
      </p:pic>
      <p:sp>
        <p:nvSpPr>
          <p:cNvPr id="7" name="Rounded Rectangle 6"/>
          <p:cNvSpPr/>
          <p:nvPr/>
        </p:nvSpPr>
        <p:spPr>
          <a:xfrm>
            <a:off x="467544" y="2204864"/>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OData</a:t>
            </a:r>
            <a:endParaRPr lang="en-US" sz="2000" b="1" dirty="0">
              <a:solidFill>
                <a:schemeClr val="tx1"/>
              </a:solidFill>
            </a:endParaRPr>
          </a:p>
        </p:txBody>
      </p:sp>
      <p:sp>
        <p:nvSpPr>
          <p:cNvPr id="8" name="Rounded Rectangle 7"/>
          <p:cNvSpPr/>
          <p:nvPr/>
        </p:nvSpPr>
        <p:spPr>
          <a:xfrm>
            <a:off x="467544" y="1628800"/>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FIQL</a:t>
            </a:r>
            <a:endParaRPr lang="en-US" sz="2000" b="1" dirty="0">
              <a:solidFill>
                <a:schemeClr val="tx1"/>
              </a:solidFill>
            </a:endParaRPr>
          </a:p>
        </p:txBody>
      </p:sp>
      <p:sp>
        <p:nvSpPr>
          <p:cNvPr id="9" name="Rectangle 2"/>
          <p:cNvSpPr>
            <a:spLocks noChangeArrowheads="1"/>
          </p:cNvSpPr>
          <p:nvPr/>
        </p:nvSpPr>
        <p:spPr bwMode="auto">
          <a:xfrm>
            <a:off x="683568" y="5826750"/>
            <a:ext cx="8039380"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C0"/>
                </a:solidFill>
                <a:effectLst/>
                <a:latin typeface="Consolas" pitchFamily="49" charset="0"/>
                <a:ea typeface="Calibri" pitchFamily="34" charset="0"/>
                <a:cs typeface="Consolas" pitchFamily="49" charset="0"/>
              </a:rPr>
              <a:t>visitor</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.setPrimitiveFieldTypeMap</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r>
              <a:rPr kumimoji="0" lang="en-US" sz="1600" b="0" i="1"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singletonMap</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r>
              <a:rPr kumimoji="0" lang="en-US" sz="1600" b="0" i="0" u="none" strike="noStrike" cap="none" normalizeH="0" baseline="0" dirty="0" smtClean="0">
                <a:ln>
                  <a:noFill/>
                </a:ln>
                <a:solidFill>
                  <a:srgbClr val="2A00FF"/>
                </a:solidFill>
                <a:effectLst/>
                <a:latin typeface="Consolas" pitchFamily="49" charset="0"/>
                <a:ea typeface="Calibri" pitchFamily="34" charset="0"/>
                <a:cs typeface="Consolas" pitchFamily="49" charset="0"/>
              </a:rPr>
              <a:t>“modified"</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Date.</a:t>
            </a:r>
            <a:r>
              <a:rPr kumimoji="0" lang="en-US" sz="1600" b="1" i="0" u="none" strike="noStrike" cap="none" normalizeH="0" baseline="0" dirty="0" err="1" smtClean="0">
                <a:ln>
                  <a:noFill/>
                </a:ln>
                <a:solidFill>
                  <a:srgbClr val="7F0055"/>
                </a:solidFill>
                <a:effectLst/>
                <a:latin typeface="Consolas" pitchFamily="49" charset="0"/>
                <a:ea typeface="Calibri" pitchFamily="34"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9"/>
          <p:cNvSpPr/>
          <p:nvPr/>
        </p:nvSpPr>
        <p:spPr>
          <a:xfrm>
            <a:off x="611560" y="5220489"/>
            <a:ext cx="8208912" cy="584775"/>
          </a:xfrm>
          <a:prstGeom prst="rect">
            <a:avLst/>
          </a:prstGeom>
        </p:spPr>
        <p:txBody>
          <a:bodyPr wrap="square">
            <a:spAutoFit/>
          </a:bodyPr>
          <a:lstStyle/>
          <a:p>
            <a:r>
              <a:rPr lang="en-US" sz="3200" b="1" dirty="0" smtClean="0"/>
              <a:t>*</a:t>
            </a:r>
            <a:r>
              <a:rPr lang="en-US" sz="3200" b="1" dirty="0" smtClean="0">
                <a:solidFill>
                  <a:srgbClr val="FF0000"/>
                </a:solidFill>
              </a:rPr>
              <a:t> </a:t>
            </a:r>
            <a:r>
              <a:rPr lang="en-US" sz="3000" dirty="0" smtClean="0"/>
              <a:t>the type of </a:t>
            </a:r>
            <a:r>
              <a:rPr lang="en-US" sz="3000" b="1" dirty="0" smtClean="0"/>
              <a:t>modified </a:t>
            </a:r>
            <a:r>
              <a:rPr lang="en-US" sz="3000" dirty="0" smtClean="0"/>
              <a:t>property should be date</a:t>
            </a:r>
            <a:endParaRPr lang="en-US" sz="30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BooleanQuery</a:t>
            </a:r>
            <a:r>
              <a:rPr lang="en-US" dirty="0" smtClean="0"/>
              <a:t> Example</a:t>
            </a:r>
            <a:endParaRPr lang="en-US" dirty="0"/>
          </a:p>
        </p:txBody>
      </p:sp>
      <p:sp>
        <p:nvSpPr>
          <p:cNvPr id="9" name="Content Placeholder 2"/>
          <p:cNvSpPr>
            <a:spLocks noGrp="1"/>
          </p:cNvSpPr>
          <p:nvPr>
            <p:ph idx="1"/>
          </p:nvPr>
        </p:nvSpPr>
        <p:spPr>
          <a:xfrm>
            <a:off x="457200" y="1600200"/>
            <a:ext cx="8229600" cy="4525963"/>
          </a:xfrm>
        </p:spPr>
        <p:txBody>
          <a:bodyPr/>
          <a:lstStyle/>
          <a:p>
            <a:pPr algn="ctr">
              <a:buNone/>
            </a:pPr>
            <a:r>
              <a:rPr lang="en-US" b="1" dirty="0" smtClean="0"/>
              <a:t>_search=</a:t>
            </a:r>
            <a:r>
              <a:rPr lang="en-US" b="1" dirty="0" err="1" smtClean="0"/>
              <a:t>firstName</a:t>
            </a:r>
            <a:r>
              <a:rPr lang="en-US" b="1" dirty="0" smtClean="0"/>
              <a:t>==</a:t>
            </a:r>
            <a:r>
              <a:rPr lang="en-US" b="1" dirty="0" err="1" smtClean="0"/>
              <a:t>Bob;age</a:t>
            </a:r>
            <a:r>
              <a:rPr lang="en-US" b="1" dirty="0" smtClean="0"/>
              <a:t>=</a:t>
            </a:r>
            <a:r>
              <a:rPr lang="en-US" b="1" dirty="0" err="1" smtClean="0"/>
              <a:t>gt</a:t>
            </a:r>
            <a:r>
              <a:rPr lang="en-US" b="1" dirty="0" smtClean="0"/>
              <a:t>=35</a:t>
            </a:r>
          </a:p>
          <a:p>
            <a:pPr algn="ctr">
              <a:buNone/>
            </a:pPr>
            <a:r>
              <a:rPr lang="en-US" b="1" dirty="0" smtClean="0"/>
              <a:t>_search= "</a:t>
            </a:r>
            <a:r>
              <a:rPr lang="en-US" b="1" dirty="0" err="1" smtClean="0"/>
              <a:t>firstName</a:t>
            </a:r>
            <a:r>
              <a:rPr lang="en-US" b="1" dirty="0" smtClean="0"/>
              <a:t> </a:t>
            </a:r>
            <a:r>
              <a:rPr lang="en-US" b="1" dirty="0" err="1" smtClean="0"/>
              <a:t>eq</a:t>
            </a:r>
            <a:r>
              <a:rPr lang="en-US" b="1" dirty="0" smtClean="0"/>
              <a:t> 'Bob' and </a:t>
            </a:r>
          </a:p>
          <a:p>
            <a:pPr algn="ctr">
              <a:buNone/>
            </a:pPr>
            <a:r>
              <a:rPr lang="en-US" b="1" dirty="0" smtClean="0"/>
              <a:t>age </a:t>
            </a:r>
            <a:r>
              <a:rPr lang="en-US" b="1" dirty="0" err="1" smtClean="0"/>
              <a:t>gt</a:t>
            </a:r>
            <a:r>
              <a:rPr lang="en-US" b="1" dirty="0" smtClean="0"/>
              <a:t> 35"</a:t>
            </a:r>
          </a:p>
        </p:txBody>
      </p:sp>
      <p:sp>
        <p:nvSpPr>
          <p:cNvPr id="10" name="Rectangle 9"/>
          <p:cNvSpPr/>
          <p:nvPr/>
        </p:nvSpPr>
        <p:spPr>
          <a:xfrm>
            <a:off x="467544" y="4243735"/>
            <a:ext cx="8208912" cy="769441"/>
          </a:xfrm>
          <a:prstGeom prst="rect">
            <a:avLst/>
          </a:prstGeom>
        </p:spPr>
        <p:txBody>
          <a:bodyPr wrap="square">
            <a:spAutoFit/>
          </a:bodyPr>
          <a:lstStyle/>
          <a:p>
            <a:pPr algn="ctr"/>
            <a:r>
              <a:rPr lang="en-US" sz="4400" b="1" dirty="0" smtClean="0">
                <a:solidFill>
                  <a:schemeClr val="accent1">
                    <a:lumMod val="50000"/>
                  </a:schemeClr>
                </a:solidFill>
              </a:rPr>
              <a:t>+</a:t>
            </a:r>
            <a:r>
              <a:rPr lang="en-US" sz="4400" b="1" dirty="0" err="1" smtClean="0">
                <a:solidFill>
                  <a:schemeClr val="accent1">
                    <a:lumMod val="50000"/>
                  </a:schemeClr>
                </a:solidFill>
              </a:rPr>
              <a:t>firstName:bob</a:t>
            </a:r>
            <a:r>
              <a:rPr lang="en-US" sz="4400" b="1" dirty="0" smtClean="0">
                <a:solidFill>
                  <a:schemeClr val="accent1">
                    <a:lumMod val="50000"/>
                  </a:schemeClr>
                </a:solidFill>
              </a:rPr>
              <a:t> +age:{35 TO *}</a:t>
            </a:r>
            <a:endParaRPr lang="en-US" sz="4400" b="1" dirty="0">
              <a:solidFill>
                <a:schemeClr val="accent1">
                  <a:lumMod val="50000"/>
                </a:schemeClr>
              </a:solidFill>
            </a:endParaRPr>
          </a:p>
        </p:txBody>
      </p:sp>
      <p:pic>
        <p:nvPicPr>
          <p:cNvPr id="11" name="Picture 3" descr="C:\Users\reta\Downloads\Untitled Diagram(1).png"/>
          <p:cNvPicPr>
            <a:picLocks noChangeAspect="1" noChangeArrowheads="1"/>
          </p:cNvPicPr>
          <p:nvPr/>
        </p:nvPicPr>
        <p:blipFill>
          <a:blip r:embed="rId3" cstate="print"/>
          <a:srcRect/>
          <a:stretch>
            <a:fillRect/>
          </a:stretch>
        </p:blipFill>
        <p:spPr bwMode="auto">
          <a:xfrm>
            <a:off x="4258940" y="3140968"/>
            <a:ext cx="673100" cy="1473200"/>
          </a:xfrm>
          <a:prstGeom prst="rect">
            <a:avLst/>
          </a:prstGeom>
          <a:noFill/>
        </p:spPr>
      </p:pic>
      <p:sp>
        <p:nvSpPr>
          <p:cNvPr id="12" name="Rounded Rectangle 11"/>
          <p:cNvSpPr/>
          <p:nvPr/>
        </p:nvSpPr>
        <p:spPr>
          <a:xfrm>
            <a:off x="467544" y="2204864"/>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OData</a:t>
            </a:r>
            <a:endParaRPr lang="en-US" sz="2000" b="1" dirty="0">
              <a:solidFill>
                <a:schemeClr val="tx1"/>
              </a:solidFill>
            </a:endParaRPr>
          </a:p>
        </p:txBody>
      </p:sp>
      <p:sp>
        <p:nvSpPr>
          <p:cNvPr id="13" name="Rounded Rectangle 12"/>
          <p:cNvSpPr/>
          <p:nvPr/>
        </p:nvSpPr>
        <p:spPr>
          <a:xfrm>
            <a:off x="467544" y="1628800"/>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FIQL</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“How …” to “What …”</a:t>
            </a:r>
            <a:endParaRPr lang="en-US" dirty="0"/>
          </a:p>
        </p:txBody>
      </p:sp>
      <p:sp>
        <p:nvSpPr>
          <p:cNvPr id="3" name="Content Placeholder 2"/>
          <p:cNvSpPr>
            <a:spLocks noGrp="1"/>
          </p:cNvSpPr>
          <p:nvPr>
            <p:ph idx="1"/>
          </p:nvPr>
        </p:nvSpPr>
        <p:spPr>
          <a:xfrm>
            <a:off x="446856" y="1600200"/>
            <a:ext cx="8229600" cy="4525963"/>
          </a:xfrm>
        </p:spPr>
        <p:txBody>
          <a:bodyPr/>
          <a:lstStyle/>
          <a:p>
            <a:r>
              <a:rPr lang="en-US" dirty="0" smtClean="0"/>
              <a:t>Files are still the most widespread source of valuable data </a:t>
            </a:r>
          </a:p>
          <a:p>
            <a:r>
              <a:rPr lang="en-US" dirty="0" smtClean="0"/>
              <a:t>However, most of file formats are either binary </a:t>
            </a:r>
            <a:r>
              <a:rPr lang="en-US" b="1" dirty="0" smtClean="0"/>
              <a:t>(*.pdf, *.doc, …)</a:t>
            </a:r>
            <a:r>
              <a:rPr lang="en-US" dirty="0" smtClean="0"/>
              <a:t> or use some kind of markup </a:t>
            </a:r>
            <a:r>
              <a:rPr lang="en-US" b="1" dirty="0" smtClean="0"/>
              <a:t>(*.html, *.xml, *.</a:t>
            </a:r>
            <a:r>
              <a:rPr lang="en-US" b="1" dirty="0" err="1" smtClean="0"/>
              <a:t>md</a:t>
            </a:r>
            <a:r>
              <a:rPr lang="en-US" b="1" dirty="0" smtClean="0"/>
              <a:t>, …)</a:t>
            </a:r>
            <a:endParaRPr lang="en-US" dirty="0" smtClean="0"/>
          </a:p>
          <a:p>
            <a:r>
              <a:rPr lang="en-US" dirty="0" smtClean="0"/>
              <a:t>It makes the search a difficult problem as the raw text has to be extracted and only then indexed / searched against</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About myself</a:t>
            </a:r>
            <a:endParaRPr lang="en-US" dirty="0"/>
          </a:p>
        </p:txBody>
      </p:sp>
      <p:sp>
        <p:nvSpPr>
          <p:cNvPr id="3" name="Content Placeholder 2"/>
          <p:cNvSpPr>
            <a:spLocks noGrp="1"/>
          </p:cNvSpPr>
          <p:nvPr>
            <p:ph idx="1"/>
          </p:nvPr>
        </p:nvSpPr>
        <p:spPr/>
        <p:txBody>
          <a:bodyPr>
            <a:normAutofit/>
          </a:bodyPr>
          <a:lstStyle/>
          <a:p>
            <a:r>
              <a:rPr lang="en-CA" dirty="0" smtClean="0"/>
              <a:t>Passionate Software Developer since 1999</a:t>
            </a:r>
          </a:p>
          <a:p>
            <a:r>
              <a:rPr lang="en-CA" dirty="0" smtClean="0"/>
              <a:t>On Java since 2006</a:t>
            </a:r>
          </a:p>
          <a:p>
            <a:r>
              <a:rPr lang="en-CA" dirty="0" smtClean="0"/>
              <a:t>Currently employed by </a:t>
            </a:r>
            <a:r>
              <a:rPr lang="en-CA" b="1" dirty="0" err="1" smtClean="0"/>
              <a:t>AppDirect</a:t>
            </a:r>
            <a:r>
              <a:rPr lang="en-CA" dirty="0" smtClean="0"/>
              <a:t> in Montreal</a:t>
            </a:r>
          </a:p>
          <a:p>
            <a:r>
              <a:rPr lang="en-CA" dirty="0" smtClean="0"/>
              <a:t>Contributing to </a:t>
            </a:r>
            <a:r>
              <a:rPr lang="en-CA" b="1" dirty="0" smtClean="0"/>
              <a:t>Apache CXF</a:t>
            </a:r>
            <a:r>
              <a:rPr lang="en-CA" dirty="0" smtClean="0"/>
              <a:t> project since 2013</a:t>
            </a:r>
          </a:p>
          <a:p>
            <a:endParaRPr lang="en-US" sz="1000" dirty="0" smtClean="0"/>
          </a:p>
          <a:p>
            <a:pPr>
              <a:buNone/>
            </a:pPr>
            <a:endParaRPr lang="en-US" dirty="0" smtClean="0"/>
          </a:p>
          <a:p>
            <a:pPr>
              <a:buNone/>
            </a:pPr>
            <a:r>
              <a:rPr lang="en-US" dirty="0" smtClean="0"/>
              <a:t>                   </a:t>
            </a:r>
            <a:r>
              <a:rPr lang="en-US" dirty="0" smtClean="0">
                <a:hlinkClick r:id="rId3"/>
              </a:rPr>
              <a:t>http://aredko.blogspot.ca/</a:t>
            </a:r>
            <a:endParaRPr lang="en-US" dirty="0" smtClean="0"/>
          </a:p>
          <a:p>
            <a:pPr algn="ctr">
              <a:buNone/>
            </a:pPr>
            <a:r>
              <a:rPr lang="en-US" dirty="0" smtClean="0">
                <a:hlinkClick r:id="rId4"/>
              </a:rPr>
              <a:t>https://github.com/reta</a:t>
            </a: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a:t>
            </a:r>
            <a:r>
              <a:rPr lang="en-US" dirty="0" err="1" smtClean="0"/>
              <a:t>Tika</a:t>
            </a:r>
            <a:endParaRPr lang="en-US" dirty="0"/>
          </a:p>
        </p:txBody>
      </p:sp>
      <p:sp>
        <p:nvSpPr>
          <p:cNvPr id="3" name="Content Placeholder 2"/>
          <p:cNvSpPr>
            <a:spLocks noGrp="1"/>
          </p:cNvSpPr>
          <p:nvPr>
            <p:ph idx="1"/>
          </p:nvPr>
        </p:nvSpPr>
        <p:spPr/>
        <p:txBody>
          <a:bodyPr/>
          <a:lstStyle/>
          <a:p>
            <a:r>
              <a:rPr lang="en-US" b="1" dirty="0" smtClean="0"/>
              <a:t>Metadata </a:t>
            </a:r>
            <a:r>
              <a:rPr lang="en-US" dirty="0" smtClean="0"/>
              <a:t>and </a:t>
            </a:r>
            <a:r>
              <a:rPr lang="en-US" b="1" dirty="0" smtClean="0"/>
              <a:t>text </a:t>
            </a:r>
            <a:r>
              <a:rPr lang="en-US" dirty="0" smtClean="0"/>
              <a:t>extraction engine</a:t>
            </a:r>
          </a:p>
          <a:p>
            <a:r>
              <a:rPr lang="en-US" dirty="0" smtClean="0"/>
              <a:t>Supports myriad of different file formats</a:t>
            </a:r>
          </a:p>
          <a:p>
            <a:r>
              <a:rPr lang="en-US" dirty="0" smtClean="0"/>
              <a:t>Pluggable modules (parsers), include only what you really need</a:t>
            </a:r>
          </a:p>
          <a:p>
            <a:r>
              <a:rPr lang="en-US" dirty="0" smtClean="0"/>
              <a:t>Extremely easy to ramp up and use</a:t>
            </a:r>
          </a:p>
          <a:p>
            <a:r>
              <a:rPr lang="en-US" dirty="0" smtClean="0"/>
              <a:t>Current release branch is </a:t>
            </a:r>
            <a:r>
              <a:rPr lang="en-US" b="1" dirty="0" smtClean="0"/>
              <a:t>1.7</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a:t>
            </a:r>
            <a:r>
              <a:rPr lang="en-US" dirty="0" err="1" smtClean="0"/>
              <a:t>Tika</a:t>
            </a:r>
            <a:r>
              <a:rPr lang="en-US" dirty="0" smtClean="0"/>
              <a:t> in Nutshell</a:t>
            </a:r>
            <a:endParaRPr lang="en-US" dirty="0"/>
          </a:p>
        </p:txBody>
      </p:sp>
      <p:pic>
        <p:nvPicPr>
          <p:cNvPr id="1029" name="Picture 5" descr="C:\Users\reta\Downloads\apache-tike-nutshell(4).png"/>
          <p:cNvPicPr>
            <a:picLocks noChangeAspect="1" noChangeArrowheads="1"/>
          </p:cNvPicPr>
          <p:nvPr/>
        </p:nvPicPr>
        <p:blipFill>
          <a:blip r:embed="rId3" cstate="print"/>
          <a:srcRect/>
          <a:stretch>
            <a:fillRect/>
          </a:stretch>
        </p:blipFill>
        <p:spPr bwMode="auto">
          <a:xfrm>
            <a:off x="827584" y="1412776"/>
            <a:ext cx="7704856" cy="4789057"/>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Extraction in Apache CXF</a:t>
            </a:r>
            <a:endParaRPr lang="en-US" dirty="0"/>
          </a:p>
        </p:txBody>
      </p:sp>
      <p:sp>
        <p:nvSpPr>
          <p:cNvPr id="3" name="Content Placeholder 2"/>
          <p:cNvSpPr>
            <a:spLocks noGrp="1"/>
          </p:cNvSpPr>
          <p:nvPr>
            <p:ph idx="1"/>
          </p:nvPr>
        </p:nvSpPr>
        <p:spPr/>
        <p:txBody>
          <a:bodyPr/>
          <a:lstStyle/>
          <a:p>
            <a:r>
              <a:rPr lang="en-US" dirty="0" smtClean="0"/>
              <a:t>Provides generic </a:t>
            </a:r>
            <a:r>
              <a:rPr lang="en-US" b="1" dirty="0" err="1" smtClean="0"/>
              <a:t>TikaContentExtractor</a:t>
            </a:r>
            <a:endParaRPr lang="en-US" b="1" dirty="0" smtClean="0"/>
          </a:p>
          <a:p>
            <a:endParaRPr lang="en-US" b="1" dirty="0" smtClean="0"/>
          </a:p>
          <a:p>
            <a:pPr>
              <a:buNone/>
            </a:pPr>
            <a:endParaRPr lang="en-US" b="1" dirty="0" smtClean="0"/>
          </a:p>
          <a:p>
            <a:pPr>
              <a:buNone/>
            </a:pPr>
            <a:endParaRPr lang="en-US" sz="1600" dirty="0" smtClean="0"/>
          </a:p>
          <a:p>
            <a:r>
              <a:rPr lang="en-US" dirty="0" smtClean="0"/>
              <a:t>Also has specialization for Apache </a:t>
            </a:r>
            <a:r>
              <a:rPr lang="en-US" dirty="0" err="1" smtClean="0"/>
              <a:t>Lucene</a:t>
            </a:r>
            <a:r>
              <a:rPr lang="en-US" dirty="0" smtClean="0"/>
              <a:t>, </a:t>
            </a:r>
            <a:r>
              <a:rPr lang="en-US" b="1" dirty="0" err="1" smtClean="0"/>
              <a:t>TikaLuceneContentExtractor</a:t>
            </a:r>
            <a:endParaRPr lang="en-US" b="1" dirty="0" smtClean="0"/>
          </a:p>
          <a:p>
            <a:endParaRPr lang="en-US" dirty="0" smtClean="0"/>
          </a:p>
          <a:p>
            <a:endParaRPr lang="en-US" b="1" dirty="0"/>
          </a:p>
        </p:txBody>
      </p:sp>
      <p:sp>
        <p:nvSpPr>
          <p:cNvPr id="7169" name="Rectangle 1"/>
          <p:cNvSpPr>
            <a:spLocks noChangeArrowheads="1"/>
          </p:cNvSpPr>
          <p:nvPr/>
        </p:nvSpPr>
        <p:spPr bwMode="auto">
          <a:xfrm>
            <a:off x="827584" y="2204864"/>
            <a:ext cx="7488832"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TikaContentExtractor</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TikaContent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extract(</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final</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InputStream</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smtClean="0">
                <a:ln>
                  <a:noFill/>
                </a:ln>
                <a:solidFill>
                  <a:srgbClr val="6A3E3E"/>
                </a:solidFill>
                <a:effectLst/>
                <a:latin typeface="Consolas" pitchFamily="49" charset="0"/>
                <a:ea typeface="Calibri" pitchFamily="34" charset="0"/>
                <a:cs typeface="Consolas" pitchFamily="49" charset="0"/>
              </a:rPr>
              <a:t>in</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7170" name="Rectangle 2"/>
          <p:cNvSpPr>
            <a:spLocks noChangeArrowheads="1"/>
          </p:cNvSpPr>
          <p:nvPr/>
        </p:nvSpPr>
        <p:spPr bwMode="auto">
          <a:xfrm>
            <a:off x="827584" y="4769857"/>
            <a:ext cx="792088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TikaLuceneContentExtractor</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Document extract(</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final</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InputStream</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smtClean="0">
                <a:ln>
                  <a:noFill/>
                </a:ln>
                <a:solidFill>
                  <a:srgbClr val="6A3E3E"/>
                </a:solidFill>
                <a:effectLst/>
                <a:latin typeface="Consolas" pitchFamily="49" charset="0"/>
                <a:ea typeface="Calibri" pitchFamily="34" charset="0"/>
                <a:cs typeface="Consolas" pitchFamily="49" charset="0"/>
              </a:rPr>
              <a:t>in</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finally, indexing …</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text</a:t>
            </a:r>
            <a:r>
              <a:rPr lang="en-US" dirty="0" smtClean="0"/>
              <a:t> and </a:t>
            </a:r>
            <a:r>
              <a:rPr lang="en-US" b="1" dirty="0" smtClean="0"/>
              <a:t>metadata</a:t>
            </a:r>
            <a:r>
              <a:rPr lang="en-US" dirty="0" smtClean="0"/>
              <a:t> extracted from the file could be added straight to </a:t>
            </a:r>
            <a:r>
              <a:rPr lang="en-US" dirty="0" err="1" smtClean="0"/>
              <a:t>Lucene</a:t>
            </a:r>
            <a:r>
              <a:rPr lang="en-US" dirty="0" smtClean="0"/>
              <a:t> index</a:t>
            </a:r>
          </a:p>
        </p:txBody>
      </p:sp>
      <p:sp>
        <p:nvSpPr>
          <p:cNvPr id="4" name="Rectangle 1"/>
          <p:cNvSpPr>
            <a:spLocks noChangeArrowheads="1"/>
          </p:cNvSpPr>
          <p:nvPr/>
        </p:nvSpPr>
        <p:spPr bwMode="auto">
          <a:xfrm>
            <a:off x="827584" y="2657818"/>
            <a:ext cx="8064896" cy="32932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final</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TikaLuceneContentExtractor</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smtClean="0">
                <a:ln>
                  <a:noFill/>
                </a:ln>
                <a:solidFill>
                  <a:srgbClr val="0000C0"/>
                </a:solidFill>
                <a:effectLst/>
                <a:latin typeface="Consolas" pitchFamily="49" charset="0"/>
                <a:ea typeface="Calibri" pitchFamily="34" charset="0"/>
                <a:cs typeface="Consolas" pitchFamily="49" charset="0"/>
              </a:rPr>
              <a:t>extractor</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ea typeface="Calibri" pitchFamily="34"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new</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TikaLuceneContentExtractor</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new</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PDFParser</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eaLnBrk="0" fontAlgn="base" hangingPunct="0">
              <a:spcBef>
                <a:spcPct val="0"/>
              </a:spcBef>
              <a:spcAft>
                <a:spcPct val="0"/>
              </a:spcAft>
            </a:pPr>
            <a:r>
              <a:rPr lang="en-US" sz="1600" b="1" dirty="0" smtClean="0">
                <a:solidFill>
                  <a:srgbClr val="7F0055"/>
                </a:solidFill>
                <a:latin typeface="Consolas" pitchFamily="49" charset="0"/>
                <a:ea typeface="Calibri" pitchFamily="34" charset="0"/>
                <a:cs typeface="Consolas" pitchFamily="49" charset="0"/>
              </a:rPr>
              <a:t>final</a:t>
            </a:r>
            <a:r>
              <a:rPr lang="en-US" sz="1600" dirty="0" smtClean="0">
                <a:solidFill>
                  <a:srgbClr val="000000"/>
                </a:solidFill>
                <a:latin typeface="Consolas" pitchFamily="49" charset="0"/>
                <a:ea typeface="Calibri" pitchFamily="34" charset="0"/>
                <a:cs typeface="Consolas" pitchFamily="49" charset="0"/>
              </a:rPr>
              <a:t> </a:t>
            </a:r>
            <a:r>
              <a:rPr lang="en-US" sz="1600" dirty="0" err="1" smtClean="0">
                <a:solidFill>
                  <a:srgbClr val="000000"/>
                </a:solidFill>
                <a:latin typeface="Consolas" pitchFamily="49" charset="0"/>
                <a:ea typeface="Calibri" pitchFamily="34" charset="0"/>
                <a:cs typeface="Consolas" pitchFamily="49" charset="0"/>
              </a:rPr>
              <a:t>InputStream</a:t>
            </a:r>
            <a:r>
              <a:rPr lang="en-US" sz="1600" dirty="0" smtClean="0">
                <a:solidFill>
                  <a:srgbClr val="000000"/>
                </a:solidFill>
                <a:latin typeface="Consolas" pitchFamily="49" charset="0"/>
                <a:ea typeface="Calibri" pitchFamily="34" charset="0"/>
                <a:cs typeface="Consolas" pitchFamily="49" charset="0"/>
              </a:rPr>
              <a:t> </a:t>
            </a:r>
            <a:r>
              <a:rPr lang="en-US" sz="1600" dirty="0" smtClean="0">
                <a:solidFill>
                  <a:srgbClr val="6A3E3E"/>
                </a:solidFill>
                <a:latin typeface="Consolas" pitchFamily="49" charset="0"/>
                <a:ea typeface="Calibri" pitchFamily="34" charset="0"/>
                <a:cs typeface="Consolas" pitchFamily="49" charset="0"/>
              </a:rPr>
              <a:t>in</a:t>
            </a:r>
            <a:r>
              <a:rPr lang="en-US" sz="1600" dirty="0" smtClean="0">
                <a:solidFill>
                  <a:srgbClr val="000000"/>
                </a:solidFill>
                <a:latin typeface="Consolas" pitchFamily="49" charset="0"/>
                <a:ea typeface="Calibri" pitchFamily="34" charset="0"/>
                <a:cs typeface="Consolas" pitchFamily="49" charset="0"/>
              </a:rPr>
              <a:t> </a:t>
            </a:r>
            <a:r>
              <a:rPr lang="en-US" sz="1600" dirty="0" smtClean="0">
                <a:solidFill>
                  <a:srgbClr val="000000"/>
                </a:solidFill>
                <a:latin typeface="Consolas" pitchFamily="49" charset="0"/>
                <a:ea typeface="Calibri" pitchFamily="34" charset="0"/>
                <a:cs typeface="Consolas" pitchFamily="49" charset="0"/>
              </a:rPr>
              <a:t>= </a:t>
            </a:r>
            <a:r>
              <a:rPr lang="en-US" sz="1600" dirty="0" smtClean="0">
                <a:solidFill>
                  <a:srgbClr val="000000"/>
                </a:solidFill>
                <a:latin typeface="Consolas" pitchFamily="49" charset="0"/>
                <a:ea typeface="Calibri" pitchFamily="34" charset="0"/>
                <a:cs typeface="Consolas" pitchFamily="49" charset="0"/>
              </a:rPr>
              <a:t>...;</a:t>
            </a:r>
            <a:endPar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final</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Document </a:t>
            </a:r>
            <a:r>
              <a:rPr kumimoji="0" lang="en-US" sz="1600" b="0" i="0" u="none" strike="noStrike" cap="none" normalizeH="0" baseline="0" dirty="0" err="1" smtClean="0">
                <a:ln>
                  <a:noFill/>
                </a:ln>
                <a:solidFill>
                  <a:srgbClr val="6A3E3E"/>
                </a:solidFill>
                <a:effectLst/>
                <a:latin typeface="Consolas" pitchFamily="49" charset="0"/>
                <a:ea typeface="Calibri" pitchFamily="34" charset="0"/>
                <a:cs typeface="Consolas" pitchFamily="49" charset="0"/>
              </a:rPr>
              <a:t>document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 </a:t>
            </a:r>
            <a:r>
              <a:rPr kumimoji="0" lang="en-US" sz="1600" b="0" i="0" u="none" strike="noStrike" cap="none" normalizeH="0" baseline="0" dirty="0" err="1" smtClean="0">
                <a:ln>
                  <a:noFill/>
                </a:ln>
                <a:solidFill>
                  <a:srgbClr val="0000C0"/>
                </a:solidFill>
                <a:effectLst/>
                <a:latin typeface="Consolas" pitchFamily="49" charset="0"/>
                <a:ea typeface="Calibri" pitchFamily="34" charset="0"/>
                <a:cs typeface="Consolas" pitchFamily="49" charset="0"/>
              </a:rPr>
              <a:t>extractor</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.extract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r>
              <a:rPr kumimoji="0" lang="en-US" sz="1600" b="0" i="0" u="none" strike="noStrike" cap="none" normalizeH="0" baseline="0" dirty="0" smtClean="0">
                <a:ln>
                  <a:noFill/>
                </a:ln>
                <a:solidFill>
                  <a:srgbClr val="6A3E3E"/>
                </a:solidFill>
                <a:effectLst/>
                <a:latin typeface="Consolas" pitchFamily="49" charset="0"/>
                <a:ea typeface="Calibri" pitchFamily="34" charset="0"/>
                <a:cs typeface="Consolas" pitchFamily="49" charset="0"/>
              </a:rPr>
              <a:t>in</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final</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IndexWriter</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smtClean="0">
                <a:ln>
                  <a:noFill/>
                </a:ln>
                <a:solidFill>
                  <a:srgbClr val="6A3E3E"/>
                </a:solidFill>
                <a:effectLst/>
                <a:latin typeface="Consolas" pitchFamily="49" charset="0"/>
                <a:ea typeface="Calibri" pitchFamily="34" charset="0"/>
                <a:cs typeface="Consolas" pitchFamily="49" charset="0"/>
              </a:rPr>
              <a:t>writer</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try</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6A3E3E"/>
                </a:solidFill>
                <a:effectLst/>
                <a:latin typeface="Consolas" pitchFamily="49" charset="0"/>
                <a:ea typeface="Calibri" pitchFamily="34" charset="0"/>
                <a:cs typeface="Consolas" pitchFamily="49" charset="0"/>
              </a:rPr>
              <a:t>writer</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.addDocument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r>
              <a:rPr kumimoji="0" lang="en-US" sz="1600" b="0" i="0" u="none" strike="noStrike" cap="none" normalizeH="0" baseline="0" dirty="0" smtClean="0">
                <a:ln>
                  <a:noFill/>
                </a:ln>
                <a:solidFill>
                  <a:srgbClr val="6A3E3E"/>
                </a:solidFill>
                <a:effectLst/>
                <a:latin typeface="Consolas" pitchFamily="49" charset="0"/>
                <a:ea typeface="Calibri" pitchFamily="34" charset="0"/>
                <a:cs typeface="Consolas" pitchFamily="49" charset="0"/>
              </a:rPr>
              <a:t>document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6A3E3E"/>
                </a:solidFill>
                <a:effectLst/>
                <a:latin typeface="Consolas" pitchFamily="49" charset="0"/>
                <a:ea typeface="Calibri" pitchFamily="34" charset="0"/>
                <a:cs typeface="Consolas" pitchFamily="49" charset="0"/>
              </a:rPr>
              <a:t>writer</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.commit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finally</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6A3E3E"/>
                </a:solidFill>
                <a:effectLst/>
                <a:latin typeface="Consolas" pitchFamily="49" charset="0"/>
                <a:ea typeface="Calibri" pitchFamily="34" charset="0"/>
                <a:cs typeface="Consolas" pitchFamily="49" charset="0"/>
              </a:rPr>
              <a:t>writer</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.close</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algn="ctr">
              <a:buNone/>
            </a:pPr>
            <a:endParaRPr lang="en-US" dirty="0" smtClean="0"/>
          </a:p>
          <a:p>
            <a:pPr algn="ctr">
              <a:buNone/>
            </a:pPr>
            <a:endParaRPr lang="en-US" dirty="0" smtClean="0"/>
          </a:p>
          <a:p>
            <a:pPr algn="ctr">
              <a:buNone/>
            </a:pPr>
            <a:endParaRPr lang="en-US" dirty="0" smtClean="0"/>
          </a:p>
          <a:p>
            <a:pPr algn="ctr">
              <a:buNone/>
            </a:pPr>
            <a:r>
              <a:rPr lang="en-US" dirty="0" smtClean="0">
                <a:hlinkClick r:id="rId2"/>
              </a:rPr>
              <a:t>https://github.com/reta/ApacheConNA2015</a:t>
            </a:r>
            <a:endParaRPr lang="en-US" dirty="0" smtClean="0"/>
          </a:p>
          <a:p>
            <a:pPr algn="ct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Gluing All Parts Together …</a:t>
            </a:r>
            <a:endParaRPr lang="en-US" dirty="0"/>
          </a:p>
        </p:txBody>
      </p:sp>
      <p:pic>
        <p:nvPicPr>
          <p:cNvPr id="1026" name="Picture 2" descr="C:\Users\reta\Downloads\all-parts-together.png"/>
          <p:cNvPicPr>
            <a:picLocks noChangeAspect="1" noChangeArrowheads="1"/>
          </p:cNvPicPr>
          <p:nvPr/>
        </p:nvPicPr>
        <p:blipFill>
          <a:blip r:embed="rId2" cstate="print"/>
          <a:srcRect/>
          <a:stretch>
            <a:fillRect/>
          </a:stretch>
        </p:blipFill>
        <p:spPr bwMode="auto">
          <a:xfrm>
            <a:off x="323528" y="2204864"/>
            <a:ext cx="8431213" cy="33655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CXF Search Extension (IV)</a:t>
            </a:r>
            <a:endParaRPr lang="en-US" dirty="0"/>
          </a:p>
        </p:txBody>
      </p:sp>
      <p:sp>
        <p:nvSpPr>
          <p:cNvPr id="3" name="Content Placeholder 2"/>
          <p:cNvSpPr>
            <a:spLocks noGrp="1"/>
          </p:cNvSpPr>
          <p:nvPr>
            <p:ph idx="1"/>
          </p:nvPr>
        </p:nvSpPr>
        <p:spPr/>
        <p:txBody>
          <a:bodyPr/>
          <a:lstStyle/>
          <a:p>
            <a:r>
              <a:rPr lang="en-US" dirty="0" smtClean="0"/>
              <a:t>Configuring expressions parser</a:t>
            </a:r>
          </a:p>
          <a:p>
            <a:pPr>
              <a:buNone/>
            </a:pPr>
            <a:r>
              <a:rPr lang="en-US" dirty="0" smtClean="0"/>
              <a:t>    </a:t>
            </a:r>
            <a:r>
              <a:rPr lang="en-US" b="1" dirty="0" err="1" smtClean="0"/>
              <a:t>search.parser.class</a:t>
            </a:r>
            <a:r>
              <a:rPr lang="en-US" b="1" dirty="0" smtClean="0"/>
              <a:t>=</a:t>
            </a:r>
            <a:r>
              <a:rPr lang="en-US" b="1" dirty="0" err="1" smtClean="0"/>
              <a:t>ODataParser</a:t>
            </a:r>
            <a:endParaRPr lang="en-US" b="1" dirty="0" smtClean="0"/>
          </a:p>
          <a:p>
            <a:pPr>
              <a:buNone/>
            </a:pPr>
            <a:r>
              <a:rPr lang="en-US" b="1" dirty="0" smtClean="0"/>
              <a:t>    </a:t>
            </a:r>
            <a:r>
              <a:rPr lang="en-US" b="1" dirty="0" err="1" smtClean="0"/>
              <a:t>search.parser</a:t>
            </a:r>
            <a:r>
              <a:rPr lang="en-US" b="1" dirty="0" smtClean="0"/>
              <a:t>=new </a:t>
            </a:r>
            <a:r>
              <a:rPr lang="en-US" b="1" dirty="0" err="1" smtClean="0"/>
              <a:t>ODataParser</a:t>
            </a:r>
            <a:r>
              <a:rPr lang="en-US" b="1" dirty="0" smtClean="0"/>
              <a:t>()</a:t>
            </a:r>
          </a:p>
          <a:p>
            <a:r>
              <a:rPr lang="en-US" dirty="0" smtClean="0"/>
              <a:t>Configuring query parameter name</a:t>
            </a:r>
          </a:p>
          <a:p>
            <a:pPr>
              <a:buNone/>
            </a:pPr>
            <a:r>
              <a:rPr lang="en-US" b="1" dirty="0" smtClean="0"/>
              <a:t>    search.query.parameter.name=$filter</a:t>
            </a:r>
          </a:p>
          <a:p>
            <a:r>
              <a:rPr lang="en-US" dirty="0" smtClean="0"/>
              <a:t>Configuring date format</a:t>
            </a:r>
          </a:p>
          <a:p>
            <a:pPr>
              <a:buNone/>
            </a:pPr>
            <a:r>
              <a:rPr lang="en-CA" dirty="0" smtClean="0"/>
              <a:t>    </a:t>
            </a:r>
            <a:r>
              <a:rPr lang="en-US" b="1" dirty="0" err="1" smtClean="0"/>
              <a:t>search.date</a:t>
            </a:r>
            <a:r>
              <a:rPr lang="en-US" b="1" dirty="0" smtClean="0"/>
              <a:t>-format=</a:t>
            </a:r>
            <a:r>
              <a:rPr lang="en-US" b="1" dirty="0" err="1" smtClean="0"/>
              <a:t>yyyy</a:t>
            </a:r>
            <a:r>
              <a:rPr lang="en-US" b="1" dirty="0" smtClean="0"/>
              <a:t>/MM/</a:t>
            </a:r>
            <a:r>
              <a:rPr lang="en-US" b="1" dirty="0" err="1" smtClean="0"/>
              <a:t>dd</a:t>
            </a:r>
            <a:endParaRPr lang="en-US"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US" dirty="0" smtClean="0"/>
              <a:t>Alternatives</a:t>
            </a:r>
            <a:endParaRPr lang="en-US" dirty="0"/>
          </a:p>
        </p:txBody>
      </p:sp>
      <p:sp>
        <p:nvSpPr>
          <p:cNvPr id="3" name="Content Placeholder 2"/>
          <p:cNvSpPr>
            <a:spLocks noGrp="1"/>
          </p:cNvSpPr>
          <p:nvPr>
            <p:ph idx="1"/>
          </p:nvPr>
        </p:nvSpPr>
        <p:spPr/>
        <p:txBody>
          <a:bodyPr>
            <a:normAutofit/>
          </a:bodyPr>
          <a:lstStyle/>
          <a:p>
            <a:r>
              <a:rPr lang="en-US" b="1" dirty="0" err="1" smtClean="0"/>
              <a:t>ElasticSearch</a:t>
            </a:r>
            <a:r>
              <a:rPr lang="en-US" dirty="0" smtClean="0"/>
              <a:t>: is a highly scalable open-source full-text search and analytics engine (</a:t>
            </a:r>
            <a:r>
              <a:rPr lang="en-US" dirty="0" smtClean="0">
                <a:hlinkClick r:id="rId3"/>
              </a:rPr>
              <a:t>http://www.elastic.co/</a:t>
            </a:r>
            <a:r>
              <a:rPr lang="en-US" dirty="0" smtClean="0"/>
              <a:t>)</a:t>
            </a:r>
          </a:p>
          <a:p>
            <a:r>
              <a:rPr lang="en-US" b="1" dirty="0" smtClean="0"/>
              <a:t>Apache </a:t>
            </a:r>
            <a:r>
              <a:rPr lang="en-US" b="1" dirty="0" err="1" smtClean="0"/>
              <a:t>Solr</a:t>
            </a:r>
            <a:r>
              <a:rPr lang="en-US" dirty="0" smtClean="0"/>
              <a:t>: highly reliable, scalable and fault tolerant open-source enterprise search platform (</a:t>
            </a:r>
            <a:r>
              <a:rPr lang="en-US" dirty="0" smtClean="0">
                <a:hlinkClick r:id="rId4"/>
              </a:rPr>
              <a:t>http://lucene.apache.org/solr/</a:t>
            </a:r>
            <a:r>
              <a:rPr lang="en-US" dirty="0" smtClean="0"/>
              <a:t>)</a:t>
            </a:r>
          </a:p>
          <a:p>
            <a:pPr algn="ctr">
              <a:buNone/>
            </a:pPr>
            <a:r>
              <a:rPr lang="en-US" sz="3400" b="1" dirty="0" smtClean="0"/>
              <a:t>These are dedicated, best in class solutions for solving difficult search problems.</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hlinkClick r:id="rId2"/>
              </a:rPr>
              <a:t>http://cxf.apache.org/docs/jax-rs-search.html</a:t>
            </a:r>
            <a:endParaRPr lang="en-US" dirty="0" smtClean="0"/>
          </a:p>
          <a:p>
            <a:r>
              <a:rPr lang="en-US" dirty="0" smtClean="0">
                <a:hlinkClick r:id="rId3"/>
              </a:rPr>
              <a:t>http://lucene.apache.org/</a:t>
            </a:r>
            <a:endParaRPr lang="en-US" dirty="0" smtClean="0"/>
          </a:p>
          <a:p>
            <a:r>
              <a:rPr lang="en-US" dirty="0" smtClean="0">
                <a:hlinkClick r:id="rId4"/>
              </a:rPr>
              <a:t>http://tika.apache.org/</a:t>
            </a:r>
            <a:endParaRPr lang="en-US" dirty="0" smtClean="0"/>
          </a:p>
          <a:p>
            <a:r>
              <a:rPr lang="en-US" dirty="0" smtClean="0">
                <a:hlinkClick r:id="rId5"/>
              </a:rPr>
              <a:t>http://olingo.apache.org/</a:t>
            </a:r>
            <a:endParaRPr lang="en-US" dirty="0" smtClean="0"/>
          </a:p>
          <a:p>
            <a:endParaRPr lang="en-US" sz="3500" dirty="0" smtClean="0"/>
          </a:p>
          <a:p>
            <a:r>
              <a:rPr lang="en-US" dirty="0" smtClean="0">
                <a:hlinkClick r:id="rId6"/>
              </a:rPr>
              <a:t>http://aredko.blogspot.ca/2014/12/beyond-jax-rs-spec-apache-cxf-search.html</a:t>
            </a:r>
            <a:endParaRPr lang="en-US" dirty="0" smtClean="0"/>
          </a:p>
          <a:p>
            <a:r>
              <a:rPr lang="en-US" dirty="0" smtClean="0">
                <a:hlinkClick r:id="rId7"/>
              </a:rPr>
              <a:t>http://</a:t>
            </a:r>
            <a:r>
              <a:rPr lang="en-US" dirty="0" smtClean="0">
                <a:hlinkClick r:id="rId7"/>
              </a:rPr>
              <a:t>jaxenter.com/tutorial-smarter-search-with-fiql-and-apache-cxf-106000.html</a:t>
            </a:r>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a:xfrm>
            <a:off x="457200" y="692696"/>
            <a:ext cx="8229600" cy="5433467"/>
          </a:xfrm>
        </p:spPr>
        <p:txBody>
          <a:bodyPr>
            <a:normAutofit/>
          </a:bodyPr>
          <a:lstStyle/>
          <a:p>
            <a:pPr algn="ctr">
              <a:buNone/>
            </a:pPr>
            <a:endParaRPr lang="en-US" sz="4000" dirty="0" smtClean="0"/>
          </a:p>
          <a:p>
            <a:pPr algn="ctr">
              <a:buNone/>
            </a:pPr>
            <a:r>
              <a:rPr lang="en-US" sz="6000" dirty="0" smtClean="0"/>
              <a:t>Thank you!</a:t>
            </a:r>
          </a:p>
          <a:p>
            <a:pPr algn="ctr">
              <a:buNone/>
            </a:pPr>
            <a:endParaRPr lang="en-US" sz="5400" dirty="0" smtClean="0"/>
          </a:p>
          <a:p>
            <a:pPr algn="ctr">
              <a:buNone/>
            </a:pPr>
            <a:r>
              <a:rPr lang="en-US" sz="4400" dirty="0" smtClean="0"/>
              <a:t>Many thanks to </a:t>
            </a:r>
            <a:r>
              <a:rPr lang="en-US" sz="4400" b="1" dirty="0" smtClean="0"/>
              <a:t>Apache Software Foundation</a:t>
            </a:r>
            <a:r>
              <a:rPr lang="en-US" sz="4400" dirty="0" smtClean="0"/>
              <a:t> and </a:t>
            </a:r>
            <a:r>
              <a:rPr lang="en-US" sz="4400" b="1" dirty="0" err="1" smtClean="0"/>
              <a:t>AppDirect</a:t>
            </a:r>
            <a:r>
              <a:rPr lang="en-US" sz="4400" dirty="0" smtClean="0"/>
              <a:t> for the chance to be here</a:t>
            </a:r>
          </a:p>
          <a:p>
            <a:pPr algn="ctr">
              <a:buNone/>
            </a:pPr>
            <a:endParaRPr lang="en-US" sz="4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this talk is about …</a:t>
            </a:r>
            <a:endParaRPr lang="en-US" dirty="0"/>
          </a:p>
        </p:txBody>
      </p:sp>
      <p:sp>
        <p:nvSpPr>
          <p:cNvPr id="3" name="Content Placeholder 2"/>
          <p:cNvSpPr>
            <a:spLocks noGrp="1"/>
          </p:cNvSpPr>
          <p:nvPr>
            <p:ph idx="1"/>
          </p:nvPr>
        </p:nvSpPr>
        <p:spPr/>
        <p:txBody>
          <a:bodyPr>
            <a:normAutofit/>
          </a:bodyPr>
          <a:lstStyle/>
          <a:p>
            <a:r>
              <a:rPr lang="en-US" dirty="0" smtClean="0"/>
              <a:t>REST web APIs are everywhere</a:t>
            </a:r>
          </a:p>
          <a:p>
            <a:r>
              <a:rPr lang="en-US" dirty="0" smtClean="0"/>
              <a:t>JSR-339 / JAX-RS 2.0 is a standard way to build </a:t>
            </a:r>
            <a:r>
              <a:rPr lang="en-US" dirty="0" err="1" smtClean="0"/>
              <a:t>RESTful</a:t>
            </a:r>
            <a:r>
              <a:rPr lang="en-US" dirty="0" smtClean="0"/>
              <a:t> web services on JVM</a:t>
            </a:r>
          </a:p>
          <a:p>
            <a:r>
              <a:rPr lang="en-US" dirty="0" smtClean="0"/>
              <a:t>Search/Filtering capabilities in one form or another are required by most of web APIs out there</a:t>
            </a:r>
          </a:p>
          <a:p>
            <a:r>
              <a:rPr lang="en-US" dirty="0" smtClean="0"/>
              <a:t>So why not to bundle search/filtering into REST apps in generic, easy to use way?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Apache CXF</a:t>
            </a:r>
            <a:endParaRPr lang="en-US" dirty="0"/>
          </a:p>
        </p:txBody>
      </p:sp>
      <p:sp>
        <p:nvSpPr>
          <p:cNvPr id="3" name="Content Placeholder 2"/>
          <p:cNvSpPr>
            <a:spLocks noGrp="1"/>
          </p:cNvSpPr>
          <p:nvPr>
            <p:ph idx="1"/>
          </p:nvPr>
        </p:nvSpPr>
        <p:spPr>
          <a:xfrm>
            <a:off x="457200" y="1600200"/>
            <a:ext cx="8229600" cy="4925144"/>
          </a:xfrm>
        </p:spPr>
        <p:txBody>
          <a:bodyPr/>
          <a:lstStyle/>
          <a:p>
            <a:r>
              <a:rPr lang="en-US" dirty="0" smtClean="0"/>
              <a:t>Apache CXF is very popular open source framework to develop services and web APIs on JVM platform</a:t>
            </a:r>
          </a:p>
          <a:p>
            <a:r>
              <a:rPr lang="en-US" dirty="0" smtClean="0"/>
              <a:t>The latest </a:t>
            </a:r>
            <a:r>
              <a:rPr lang="en-US" b="1" dirty="0" smtClean="0"/>
              <a:t>3.0</a:t>
            </a:r>
            <a:r>
              <a:rPr lang="en-US" dirty="0" smtClean="0"/>
              <a:t> release is (as complete as possible) JAX-RS 2.0 compliant implementation</a:t>
            </a:r>
          </a:p>
          <a:p>
            <a:r>
              <a:rPr lang="en-CA" dirty="0" smtClean="0"/>
              <a:t>Vibrant community, complete documentation and plenty of examples make it a great choice</a:t>
            </a:r>
          </a:p>
          <a:p>
            <a:endParaRPr lang="en-US" dirty="0" smtClean="0"/>
          </a:p>
          <a:p>
            <a:pPr>
              <a:buNone/>
            </a:pP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CXF Search Extension (I)</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Very simple concept build around customizable </a:t>
            </a:r>
            <a:r>
              <a:rPr lang="en-US" b="1" dirty="0" smtClean="0"/>
              <a:t>_s / _search</a:t>
            </a:r>
            <a:r>
              <a:rPr lang="en-US" dirty="0" smtClean="0"/>
              <a:t> query parameter </a:t>
            </a:r>
          </a:p>
          <a:p>
            <a:r>
              <a:rPr lang="en-US" dirty="0" smtClean="0"/>
              <a:t>At the moment, supports </a:t>
            </a:r>
            <a:r>
              <a:rPr lang="en-US" dirty="0" smtClean="0">
                <a:hlinkClick r:id="rId3"/>
              </a:rPr>
              <a:t>Feed Item Query Language</a:t>
            </a:r>
            <a:r>
              <a:rPr lang="en-US" dirty="0" smtClean="0"/>
              <a:t> (FIQL) expressions and </a:t>
            </a:r>
            <a:r>
              <a:rPr lang="en-US" dirty="0" smtClean="0">
                <a:hlinkClick r:id="rId4"/>
              </a:rPr>
              <a:t>OData 2.0</a:t>
            </a:r>
            <a:r>
              <a:rPr lang="en-US" dirty="0" smtClean="0"/>
              <a:t> URI filter expressions </a:t>
            </a:r>
          </a:p>
          <a:p>
            <a:pPr>
              <a:buNone/>
            </a:pPr>
            <a:endParaRPr lang="en-US" dirty="0" smtClean="0"/>
          </a:p>
          <a:p>
            <a:pPr algn="ctr">
              <a:buNone/>
            </a:pPr>
            <a:r>
              <a:rPr lang="en-US" b="1" dirty="0" smtClean="0"/>
              <a:t>http://my.host:9000/api/people</a:t>
            </a:r>
            <a:r>
              <a:rPr lang="en-US" b="1" dirty="0" smtClean="0">
                <a:solidFill>
                  <a:srgbClr val="C00000"/>
                </a:solidFill>
              </a:rPr>
              <a:t>?_search=</a:t>
            </a:r>
          </a:p>
          <a:p>
            <a:pPr algn="ctr">
              <a:buNone/>
            </a:pPr>
            <a:r>
              <a:rPr lang="en-US" b="1" dirty="0" smtClean="0">
                <a:solidFill>
                  <a:srgbClr val="C00000"/>
                </a:solidFill>
              </a:rPr>
              <a:t>"</a:t>
            </a:r>
            <a:r>
              <a:rPr lang="en-US" b="1" dirty="0" err="1" smtClean="0">
                <a:solidFill>
                  <a:srgbClr val="C00000"/>
                </a:solidFill>
              </a:rPr>
              <a:t>firstName</a:t>
            </a:r>
            <a:r>
              <a:rPr lang="en-US" b="1" dirty="0" smtClean="0">
                <a:solidFill>
                  <a:srgbClr val="C00000"/>
                </a:solidFill>
              </a:rPr>
              <a:t> </a:t>
            </a:r>
            <a:r>
              <a:rPr lang="en-US" b="1" dirty="0" err="1" smtClean="0">
                <a:solidFill>
                  <a:srgbClr val="C00000"/>
                </a:solidFill>
              </a:rPr>
              <a:t>eq</a:t>
            </a:r>
            <a:r>
              <a:rPr lang="en-US" b="1" dirty="0" smtClean="0">
                <a:solidFill>
                  <a:srgbClr val="C00000"/>
                </a:solidFill>
              </a:rPr>
              <a:t> 'Bob' and age </a:t>
            </a:r>
            <a:r>
              <a:rPr lang="en-US" b="1" dirty="0" err="1" smtClean="0">
                <a:solidFill>
                  <a:srgbClr val="C00000"/>
                </a:solidFill>
              </a:rPr>
              <a:t>gt</a:t>
            </a:r>
            <a:r>
              <a:rPr lang="en-US" b="1" dirty="0" smtClean="0">
                <a:solidFill>
                  <a:srgbClr val="C00000"/>
                </a:solidFill>
              </a:rPr>
              <a:t> 35"</a:t>
            </a:r>
          </a:p>
          <a:p>
            <a:pPr>
              <a:buNone/>
            </a:pPr>
            <a:r>
              <a:rPr lang="en-US" dirty="0" smtClean="0"/>
              <a:t/>
            </a:r>
            <a:br>
              <a:rPr lang="en-US" dirty="0" smtClean="0"/>
            </a:br>
            <a:endParaRPr lang="en-US" sz="1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FIQL</a:t>
            </a:r>
            <a:endParaRPr lang="en-US" dirty="0"/>
          </a:p>
        </p:txBody>
      </p:sp>
      <p:sp>
        <p:nvSpPr>
          <p:cNvPr id="3" name="Content Placeholder 2"/>
          <p:cNvSpPr>
            <a:spLocks noGrp="1"/>
          </p:cNvSpPr>
          <p:nvPr>
            <p:ph idx="1"/>
          </p:nvPr>
        </p:nvSpPr>
        <p:spPr/>
        <p:txBody>
          <a:bodyPr>
            <a:normAutofit/>
          </a:bodyPr>
          <a:lstStyle/>
          <a:p>
            <a:r>
              <a:rPr lang="en-US" dirty="0" smtClean="0"/>
              <a:t>The Feed Item Query Language</a:t>
            </a:r>
          </a:p>
          <a:p>
            <a:r>
              <a:rPr lang="en-US" dirty="0" smtClean="0"/>
              <a:t>IETF draft submitted by M. Nottingham on December 12, 2007 </a:t>
            </a:r>
            <a:r>
              <a:rPr lang="en-US" dirty="0" smtClean="0">
                <a:hlinkClick r:id="rId3"/>
              </a:rPr>
              <a:t>https://tools.ietf.org/html/draft-nottingham-atompub-fiql-00</a:t>
            </a:r>
            <a:endParaRPr lang="en-US" dirty="0" smtClean="0"/>
          </a:p>
          <a:p>
            <a:r>
              <a:rPr lang="en-US" dirty="0" smtClean="0"/>
              <a:t>Fully supported by Apache CXF</a:t>
            </a:r>
          </a:p>
          <a:p>
            <a:pPr>
              <a:buNone/>
            </a:pPr>
            <a:endParaRPr lang="en-US" sz="1800" dirty="0" smtClean="0"/>
          </a:p>
          <a:p>
            <a:pPr algn="ctr">
              <a:buNone/>
            </a:pPr>
            <a:r>
              <a:rPr lang="en-US" b="1" dirty="0" smtClean="0"/>
              <a:t>_search=</a:t>
            </a:r>
            <a:r>
              <a:rPr lang="en-US" b="1" dirty="0" err="1" smtClean="0"/>
              <a:t>firstName</a:t>
            </a:r>
            <a:r>
              <a:rPr lang="en-US" b="1" dirty="0" smtClean="0"/>
              <a:t>==</a:t>
            </a:r>
            <a:r>
              <a:rPr lang="en-US" b="1" dirty="0" err="1" smtClean="0"/>
              <a:t>Bob;age</a:t>
            </a:r>
            <a:r>
              <a:rPr lang="en-US" b="1" dirty="0" smtClean="0"/>
              <a:t>=</a:t>
            </a:r>
            <a:r>
              <a:rPr lang="en-US" b="1" dirty="0" err="1" smtClean="0"/>
              <a:t>gt</a:t>
            </a:r>
            <a:r>
              <a:rPr lang="en-US" b="1" dirty="0" smtClean="0"/>
              <a:t>=35</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OData</a:t>
            </a:r>
            <a:r>
              <a:rPr lang="en-US" dirty="0" smtClean="0"/>
              <a:t> 2.0 </a:t>
            </a:r>
            <a:endParaRPr lang="en-US" dirty="0"/>
          </a:p>
        </p:txBody>
      </p:sp>
      <p:sp>
        <p:nvSpPr>
          <p:cNvPr id="3" name="Content Placeholder 2"/>
          <p:cNvSpPr>
            <a:spLocks noGrp="1"/>
          </p:cNvSpPr>
          <p:nvPr>
            <p:ph idx="1"/>
          </p:nvPr>
        </p:nvSpPr>
        <p:spPr/>
        <p:txBody>
          <a:bodyPr>
            <a:normAutofit/>
          </a:bodyPr>
          <a:lstStyle/>
          <a:p>
            <a:r>
              <a:rPr lang="en-US" dirty="0" smtClean="0"/>
              <a:t>Uses </a:t>
            </a:r>
            <a:r>
              <a:rPr lang="en-US" dirty="0" err="1" smtClean="0"/>
              <a:t>OData</a:t>
            </a:r>
            <a:r>
              <a:rPr lang="en-US" dirty="0" smtClean="0"/>
              <a:t> URI </a:t>
            </a:r>
            <a:r>
              <a:rPr lang="en-US" b="1" dirty="0" smtClean="0"/>
              <a:t>$filter</a:t>
            </a:r>
            <a:r>
              <a:rPr lang="en-US" dirty="0" smtClean="0"/>
              <a:t> system query option </a:t>
            </a:r>
            <a:r>
              <a:rPr lang="en-US" dirty="0" smtClean="0">
                <a:hlinkClick r:id="rId3"/>
              </a:rPr>
              <a:t>http://www.odata.org/documentation/odata-version-2-0/uri-conventions</a:t>
            </a:r>
            <a:endParaRPr lang="en-US" dirty="0" smtClean="0"/>
          </a:p>
          <a:p>
            <a:r>
              <a:rPr lang="en-US" dirty="0" smtClean="0"/>
              <a:t>Built on top of </a:t>
            </a:r>
            <a:r>
              <a:rPr lang="en-US" b="1" dirty="0" smtClean="0"/>
              <a:t>Apache </a:t>
            </a:r>
            <a:r>
              <a:rPr lang="en-US" b="1" dirty="0" err="1" smtClean="0"/>
              <a:t>Olingo</a:t>
            </a:r>
            <a:r>
              <a:rPr lang="en-US" dirty="0" smtClean="0"/>
              <a:t> and its </a:t>
            </a:r>
            <a:r>
              <a:rPr lang="en-US" b="1" dirty="0" err="1" smtClean="0"/>
              <a:t>FilterParser</a:t>
            </a:r>
            <a:r>
              <a:rPr lang="en-US" b="1" dirty="0" smtClean="0"/>
              <a:t> </a:t>
            </a:r>
            <a:r>
              <a:rPr lang="en-US" dirty="0" smtClean="0"/>
              <a:t>implementation</a:t>
            </a:r>
            <a:endParaRPr lang="en-US" b="1" dirty="0" smtClean="0"/>
          </a:p>
          <a:p>
            <a:r>
              <a:rPr lang="en-US" dirty="0" smtClean="0"/>
              <a:t>Only </a:t>
            </a:r>
            <a:r>
              <a:rPr lang="en-US" b="1" u="sng" dirty="0" smtClean="0"/>
              <a:t>subset</a:t>
            </a:r>
            <a:r>
              <a:rPr lang="en-US" b="1" dirty="0" smtClean="0"/>
              <a:t> </a:t>
            </a:r>
            <a:r>
              <a:rPr lang="en-US" dirty="0" smtClean="0"/>
              <a:t>of the operators is supported (matching the </a:t>
            </a:r>
            <a:r>
              <a:rPr lang="en-US" b="1" dirty="0" smtClean="0"/>
              <a:t>FIQL</a:t>
            </a:r>
            <a:r>
              <a:rPr lang="en-US" dirty="0" smtClean="0"/>
              <a:t> expressions set)</a:t>
            </a:r>
            <a:br>
              <a:rPr lang="en-US" dirty="0" smtClean="0"/>
            </a:br>
            <a:endParaRPr lang="en-US" sz="1200" dirty="0" smtClean="0"/>
          </a:p>
          <a:p>
            <a:pPr algn="ctr">
              <a:buNone/>
            </a:pPr>
            <a:r>
              <a:rPr lang="en-US" b="1" dirty="0" smtClean="0"/>
              <a:t>_search="</a:t>
            </a:r>
            <a:r>
              <a:rPr lang="en-US" b="1" dirty="0" err="1" smtClean="0"/>
              <a:t>firstName</a:t>
            </a:r>
            <a:r>
              <a:rPr lang="en-US" b="1" dirty="0" smtClean="0"/>
              <a:t> </a:t>
            </a:r>
            <a:r>
              <a:rPr lang="en-US" b="1" dirty="0" err="1" smtClean="0"/>
              <a:t>eq</a:t>
            </a:r>
            <a:r>
              <a:rPr lang="en-US" b="1" dirty="0" smtClean="0"/>
              <a:t> 'Bob' and age </a:t>
            </a:r>
            <a:r>
              <a:rPr lang="en-US" b="1" dirty="0" err="1" smtClean="0"/>
              <a:t>gt</a:t>
            </a:r>
            <a:r>
              <a:rPr lang="en-US" b="1" dirty="0" smtClean="0"/>
              <a:t> 35"</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CXF Search Extension (II)</a:t>
            </a:r>
            <a:endParaRPr lang="en-US" dirty="0"/>
          </a:p>
        </p:txBody>
      </p:sp>
      <p:sp>
        <p:nvSpPr>
          <p:cNvPr id="3" name="Content Placeholder 2"/>
          <p:cNvSpPr>
            <a:spLocks noGrp="1"/>
          </p:cNvSpPr>
          <p:nvPr>
            <p:ph idx="1"/>
          </p:nvPr>
        </p:nvSpPr>
        <p:spPr>
          <a:xfrm>
            <a:off x="457200" y="1600200"/>
            <a:ext cx="8229600" cy="4781128"/>
          </a:xfrm>
        </p:spPr>
        <p:txBody>
          <a:bodyPr/>
          <a:lstStyle/>
          <a:p>
            <a:r>
              <a:rPr lang="en-US" dirty="0" smtClean="0"/>
              <a:t>Under the hood …</a:t>
            </a:r>
            <a:endParaRPr lang="en-US" dirty="0"/>
          </a:p>
        </p:txBody>
      </p:sp>
      <p:pic>
        <p:nvPicPr>
          <p:cNvPr id="1029" name="Picture 5" descr="C:\Users\reta\Downloads\parsers-conditions-visitors(3).png"/>
          <p:cNvPicPr>
            <a:picLocks noChangeAspect="1" noChangeArrowheads="1"/>
          </p:cNvPicPr>
          <p:nvPr/>
        </p:nvPicPr>
        <p:blipFill>
          <a:blip r:embed="rId2" cstate="print"/>
          <a:srcRect/>
          <a:stretch>
            <a:fillRect/>
          </a:stretch>
        </p:blipFill>
        <p:spPr bwMode="auto">
          <a:xfrm>
            <a:off x="611560" y="2420887"/>
            <a:ext cx="7992888" cy="2787831"/>
          </a:xfrm>
          <a:prstGeom prst="rect">
            <a:avLst/>
          </a:prstGeom>
          <a:noFill/>
        </p:spPr>
      </p:pic>
      <p:sp>
        <p:nvSpPr>
          <p:cNvPr id="1030" name="Rectangle 6"/>
          <p:cNvSpPr>
            <a:spLocks noChangeArrowheads="1"/>
          </p:cNvSpPr>
          <p:nvPr/>
        </p:nvSpPr>
        <p:spPr bwMode="auto">
          <a:xfrm>
            <a:off x="539552" y="5057889"/>
            <a:ext cx="648072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646464"/>
                </a:solidFill>
                <a:effectLst/>
                <a:latin typeface="Consolas" pitchFamily="49" charset="0"/>
                <a:ea typeface="Calibri" pitchFamily="34" charset="0"/>
                <a:cs typeface="Consolas" pitchFamily="49" charset="0"/>
              </a:rPr>
              <a:t>@GET</a:t>
            </a:r>
            <a:r>
              <a:rPr lang="en-US" sz="1600" dirty="0" smtClean="0">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646464"/>
                </a:solidFill>
                <a:effectLst/>
                <a:latin typeface="Consolas" pitchFamily="49" charset="0"/>
                <a:ea typeface="Calibri" pitchFamily="34" charset="0"/>
                <a:cs typeface="Consolas" pitchFamily="49" charset="0"/>
              </a:rPr>
              <a:t>@Produces</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MediaType.</a:t>
            </a:r>
            <a:r>
              <a:rPr kumimoji="0" lang="en-US" sz="1600" b="1" i="1" u="none" strike="noStrike" cap="none" normalizeH="0" baseline="0" dirty="0" err="1" smtClean="0">
                <a:ln>
                  <a:noFill/>
                </a:ln>
                <a:solidFill>
                  <a:srgbClr val="0000C0"/>
                </a:solidFill>
                <a:effectLst/>
                <a:latin typeface="Consolas" pitchFamily="49" charset="0"/>
                <a:ea typeface="Calibri" pitchFamily="34" charset="0"/>
                <a:cs typeface="Consolas" pitchFamily="49" charset="0"/>
              </a:rPr>
              <a:t>APPLICATION_JSON</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Response search(</a:t>
            </a:r>
            <a:r>
              <a:rPr kumimoji="0" lang="en-US" sz="1600" b="0" i="0" u="none" strike="noStrike" cap="none" normalizeH="0" baseline="0" dirty="0" smtClean="0">
                <a:ln>
                  <a:noFill/>
                </a:ln>
                <a:solidFill>
                  <a:srgbClr val="646464"/>
                </a:solidFill>
                <a:effectLst/>
                <a:latin typeface="Consolas" pitchFamily="49" charset="0"/>
                <a:ea typeface="Calibri" pitchFamily="34" charset="0"/>
                <a:cs typeface="Consolas" pitchFamily="49" charset="0"/>
              </a:rPr>
              <a:t>@Context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SearchContext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smtClean="0">
                <a:ln>
                  <a:noFill/>
                </a:ln>
                <a:solidFill>
                  <a:srgbClr val="6A3E3E"/>
                </a:solidFill>
                <a:effectLst/>
                <a:latin typeface="Consolas" pitchFamily="49" charset="0"/>
                <a:ea typeface="Calibri" pitchFamily="34" charset="0"/>
                <a:cs typeface="Consolas" pitchFamily="49" charset="0"/>
              </a:rPr>
              <a:t>context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b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b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b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b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a:t>
            </a:r>
            <a:r>
              <a:rPr lang="en-US" dirty="0" err="1" smtClean="0"/>
              <a:t>Lucene</a:t>
            </a:r>
            <a:r>
              <a:rPr lang="en-US" dirty="0" smtClean="0"/>
              <a:t> In Nutshell</a:t>
            </a:r>
            <a:endParaRPr lang="en-US" dirty="0"/>
          </a:p>
        </p:txBody>
      </p:sp>
      <p:sp>
        <p:nvSpPr>
          <p:cNvPr id="3" name="Content Placeholder 2"/>
          <p:cNvSpPr>
            <a:spLocks noGrp="1"/>
          </p:cNvSpPr>
          <p:nvPr>
            <p:ph idx="1"/>
          </p:nvPr>
        </p:nvSpPr>
        <p:spPr/>
        <p:txBody>
          <a:bodyPr/>
          <a:lstStyle/>
          <a:p>
            <a:r>
              <a:rPr lang="en-US" dirty="0" smtClean="0"/>
              <a:t>Leading, battle-tested, high-performance, full-featured text search engine</a:t>
            </a:r>
          </a:p>
          <a:p>
            <a:r>
              <a:rPr lang="en-US" dirty="0" smtClean="0"/>
              <a:t>Written purely in Java</a:t>
            </a:r>
          </a:p>
          <a:p>
            <a:r>
              <a:rPr lang="en-US" dirty="0" smtClean="0"/>
              <a:t>Foundation of many specialized and general-purpose search solutions (including </a:t>
            </a:r>
            <a:r>
              <a:rPr lang="en-US" dirty="0" err="1" smtClean="0"/>
              <a:t>Solr</a:t>
            </a:r>
            <a:r>
              <a:rPr lang="en-US" dirty="0" smtClean="0"/>
              <a:t> and Elastic Search)</a:t>
            </a:r>
          </a:p>
          <a:p>
            <a:r>
              <a:rPr lang="en-US" dirty="0" smtClean="0"/>
              <a:t>Current major release branch is </a:t>
            </a:r>
            <a:r>
              <a:rPr lang="en-US" b="1" dirty="0" smtClean="0"/>
              <a:t>5.x</a:t>
            </a:r>
            <a:endParaRPr 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2400</TotalTime>
  <Words>2433</Words>
  <Application>Microsoft Office PowerPoint</Application>
  <PresentationFormat>On-screen Show (4:3)</PresentationFormat>
  <Paragraphs>241</Paragraphs>
  <Slides>29</Slides>
  <Notes>24</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Apache CXF, Tika and Lucene The power of search the JAX-RS way</vt:lpstr>
      <vt:lpstr>About myself</vt:lpstr>
      <vt:lpstr>What this talk is about …</vt:lpstr>
      <vt:lpstr>Meet Apache CXF</vt:lpstr>
      <vt:lpstr>Apache CXF Search Extension (I)</vt:lpstr>
      <vt:lpstr>FIQL</vt:lpstr>
      <vt:lpstr>OData 2.0 </vt:lpstr>
      <vt:lpstr>Apache CXF Search Extension (II)</vt:lpstr>
      <vt:lpstr>Apache Lucene In Nutshell</vt:lpstr>
      <vt:lpstr>Apache CXF Search Extension (III)</vt:lpstr>
      <vt:lpstr>Lucene Query Visitor</vt:lpstr>
      <vt:lpstr>Supported Lucene Queries</vt:lpstr>
      <vt:lpstr>TermQuery Example</vt:lpstr>
      <vt:lpstr>PhraseQuery Example</vt:lpstr>
      <vt:lpstr>WildcardQuery Example</vt:lpstr>
      <vt:lpstr>NumericRangeQuery Example</vt:lpstr>
      <vt:lpstr>TermRangeQuery Example</vt:lpstr>
      <vt:lpstr>BooleanQuery Example</vt:lpstr>
      <vt:lpstr>From “How …” to “What …”</vt:lpstr>
      <vt:lpstr>Apache Tika</vt:lpstr>
      <vt:lpstr>Apache Tika in Nutshell</vt:lpstr>
      <vt:lpstr>Text Extraction in Apache CXF</vt:lpstr>
      <vt:lpstr>And finally, indexing …</vt:lpstr>
      <vt:lpstr>Demo</vt:lpstr>
      <vt:lpstr>Demo: Gluing All Parts Together …</vt:lpstr>
      <vt:lpstr>Apache CXF Search Extension (IV)</vt:lpstr>
      <vt:lpstr>Alternatives</vt:lpstr>
      <vt:lpstr>Useful links</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CXF, Tika and Lucene The power of search the JAX-RS way</dc:title>
  <dc:creator>reta</dc:creator>
  <cp:lastModifiedBy>reta</cp:lastModifiedBy>
  <cp:revision>727</cp:revision>
  <dcterms:created xsi:type="dcterms:W3CDTF">2015-03-11T15:57:42Z</dcterms:created>
  <dcterms:modified xsi:type="dcterms:W3CDTF">2015-04-11T20:27:44Z</dcterms:modified>
</cp:coreProperties>
</file>